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ADDCE-6FD9-4E9E-AC18-96F8C007860A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D78C4-CAF1-456F-9FC8-8E7DC03150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6763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1100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4175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25663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286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006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726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46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86E7F7-9D5C-49F4-80FA-D5AF94B91890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1840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6763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1100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4175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25663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286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006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726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463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40EE3-011A-4619-BAFD-7C8319896CA5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7156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7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4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36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18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4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74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62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8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25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34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0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64E9-C04A-4E7D-A5D8-EA443E552CEE}" type="datetimeFigureOut">
              <a:rPr lang="fr-FR" smtClean="0"/>
              <a:t>21/09/2015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31858-B5D6-49E7-A05F-1F0DAE8A9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46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890351"/>
            <a:ext cx="9144000" cy="238760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La croissance économique du milieu du XIXème siècle à nos jours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Repères chronologiques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91004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/>
        </p:nvCxnSpPr>
        <p:spPr>
          <a:xfrm rot="5400000">
            <a:off x="3396457" y="2456657"/>
            <a:ext cx="714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7428707" y="2456657"/>
            <a:ext cx="714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9444832" y="2456657"/>
            <a:ext cx="714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>
            <a:off x="5412582" y="2456657"/>
            <a:ext cx="714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3792539" y="3284539"/>
            <a:ext cx="71437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7319964" y="3357564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7680325" y="3357564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9048750" y="3357564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9480550" y="3357564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ZoneTexte 44"/>
          <p:cNvSpPr txBox="1">
            <a:spLocks noChangeArrowheads="1"/>
          </p:cNvSpPr>
          <p:nvPr/>
        </p:nvSpPr>
        <p:spPr bwMode="auto">
          <a:xfrm>
            <a:off x="6167439" y="3860801"/>
            <a:ext cx="1584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Signature du GATT</a:t>
            </a:r>
          </a:p>
        </p:txBody>
      </p:sp>
      <p:sp>
        <p:nvSpPr>
          <p:cNvPr id="46" name="ZoneTexte 45"/>
          <p:cNvSpPr txBox="1">
            <a:spLocks noChangeArrowheads="1"/>
          </p:cNvSpPr>
          <p:nvPr/>
        </p:nvSpPr>
        <p:spPr bwMode="auto">
          <a:xfrm>
            <a:off x="7104064" y="4292601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Traité de Rome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3359151" y="1844676"/>
            <a:ext cx="244951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1850-1914 EM Britannique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808663" y="1844676"/>
            <a:ext cx="23034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1914-1973 EM américaine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112126" y="1844676"/>
            <a:ext cx="24479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De 73 </a:t>
            </a:r>
            <a:r>
              <a:rPr lang="fr-FR" altLang="fr-FR" sz="1200"/>
              <a:t>à ns jrs : </a:t>
            </a:r>
            <a:r>
              <a:rPr lang="fr-FR" altLang="fr-FR" sz="1400"/>
              <a:t>EM multipolaire</a:t>
            </a:r>
          </a:p>
        </p:txBody>
      </p:sp>
      <p:sp>
        <p:nvSpPr>
          <p:cNvPr id="4112" name="ZoneTexte 6"/>
          <p:cNvSpPr txBox="1">
            <a:spLocks noChangeArrowheads="1"/>
          </p:cNvSpPr>
          <p:nvPr/>
        </p:nvSpPr>
        <p:spPr bwMode="auto">
          <a:xfrm>
            <a:off x="1524001" y="1844676"/>
            <a:ext cx="190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Economie-Monde (EM)</a:t>
            </a:r>
          </a:p>
        </p:txBody>
      </p:sp>
      <p:sp>
        <p:nvSpPr>
          <p:cNvPr id="4113" name="ZoneTexte 7"/>
          <p:cNvSpPr txBox="1">
            <a:spLocks noChangeArrowheads="1"/>
          </p:cNvSpPr>
          <p:nvPr/>
        </p:nvSpPr>
        <p:spPr bwMode="auto">
          <a:xfrm>
            <a:off x="1524001" y="2708275"/>
            <a:ext cx="11160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Les étapes de l’ouverture économique</a:t>
            </a:r>
          </a:p>
        </p:txBody>
      </p:sp>
      <p:sp>
        <p:nvSpPr>
          <p:cNvPr id="9" name="Pentagone 8"/>
          <p:cNvSpPr/>
          <p:nvPr/>
        </p:nvSpPr>
        <p:spPr>
          <a:xfrm>
            <a:off x="2640014" y="2492376"/>
            <a:ext cx="8027987" cy="1223963"/>
          </a:xfrm>
          <a:prstGeom prst="homePlate">
            <a:avLst>
              <a:gd name="adj" fmla="val 2499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711451" y="2492376"/>
            <a:ext cx="3097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Mondialisation sous contrôle européen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1847851" y="3933825"/>
            <a:ext cx="1368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Abolition des corn laws</a:t>
            </a:r>
          </a:p>
        </p:txBody>
      </p:sp>
      <p:sp>
        <p:nvSpPr>
          <p:cNvPr id="4117" name="ZoneTexte 11"/>
          <p:cNvSpPr txBox="1">
            <a:spLocks noChangeArrowheads="1"/>
          </p:cNvSpPr>
          <p:nvPr/>
        </p:nvSpPr>
        <p:spPr bwMode="auto">
          <a:xfrm>
            <a:off x="3143250" y="2205039"/>
            <a:ext cx="649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1850</a:t>
            </a:r>
          </a:p>
        </p:txBody>
      </p:sp>
      <p:sp>
        <p:nvSpPr>
          <p:cNvPr id="4118" name="ZoneTexte 12"/>
          <p:cNvSpPr txBox="1">
            <a:spLocks noChangeArrowheads="1"/>
          </p:cNvSpPr>
          <p:nvPr/>
        </p:nvSpPr>
        <p:spPr bwMode="auto">
          <a:xfrm>
            <a:off x="7175500" y="2205039"/>
            <a:ext cx="649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1950</a:t>
            </a:r>
          </a:p>
        </p:txBody>
      </p:sp>
      <p:sp>
        <p:nvSpPr>
          <p:cNvPr id="4119" name="ZoneTexte 13"/>
          <p:cNvSpPr txBox="1">
            <a:spLocks noChangeArrowheads="1"/>
          </p:cNvSpPr>
          <p:nvPr/>
        </p:nvSpPr>
        <p:spPr bwMode="auto">
          <a:xfrm>
            <a:off x="5159375" y="2205039"/>
            <a:ext cx="649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1900</a:t>
            </a:r>
          </a:p>
        </p:txBody>
      </p:sp>
      <p:sp>
        <p:nvSpPr>
          <p:cNvPr id="4120" name="ZoneTexte 14"/>
          <p:cNvSpPr txBox="1">
            <a:spLocks noChangeArrowheads="1"/>
          </p:cNvSpPr>
          <p:nvPr/>
        </p:nvSpPr>
        <p:spPr bwMode="auto">
          <a:xfrm>
            <a:off x="9191625" y="2205039"/>
            <a:ext cx="649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2000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855913" y="2997201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1846</a:t>
            </a:r>
          </a:p>
        </p:txBody>
      </p:sp>
      <p:sp>
        <p:nvSpPr>
          <p:cNvPr id="28" name="Ellipse 27"/>
          <p:cNvSpPr/>
          <p:nvPr/>
        </p:nvSpPr>
        <p:spPr>
          <a:xfrm>
            <a:off x="3216275" y="3284539"/>
            <a:ext cx="71438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" name="ZoneTexte 36"/>
          <p:cNvSpPr txBox="1">
            <a:spLocks noChangeArrowheads="1"/>
          </p:cNvSpPr>
          <p:nvPr/>
        </p:nvSpPr>
        <p:spPr bwMode="auto">
          <a:xfrm>
            <a:off x="4440239" y="2997201"/>
            <a:ext cx="1150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Années 1880</a:t>
            </a:r>
          </a:p>
        </p:txBody>
      </p:sp>
      <p:sp>
        <p:nvSpPr>
          <p:cNvPr id="38" name="ZoneTexte 37"/>
          <p:cNvSpPr txBox="1">
            <a:spLocks noChangeArrowheads="1"/>
          </p:cNvSpPr>
          <p:nvPr/>
        </p:nvSpPr>
        <p:spPr bwMode="auto">
          <a:xfrm>
            <a:off x="3575050" y="2997201"/>
            <a:ext cx="649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1860</a:t>
            </a:r>
          </a:p>
        </p:txBody>
      </p:sp>
      <p:sp>
        <p:nvSpPr>
          <p:cNvPr id="39" name="ZoneTexte 38"/>
          <p:cNvSpPr txBox="1">
            <a:spLocks noChangeArrowheads="1"/>
          </p:cNvSpPr>
          <p:nvPr/>
        </p:nvSpPr>
        <p:spPr bwMode="auto">
          <a:xfrm>
            <a:off x="7680325" y="3141664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1957</a:t>
            </a:r>
          </a:p>
        </p:txBody>
      </p:sp>
      <p:sp>
        <p:nvSpPr>
          <p:cNvPr id="40" name="ZoneTexte 39"/>
          <p:cNvSpPr txBox="1">
            <a:spLocks noChangeArrowheads="1"/>
          </p:cNvSpPr>
          <p:nvPr/>
        </p:nvSpPr>
        <p:spPr bwMode="auto">
          <a:xfrm>
            <a:off x="8688388" y="3141664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1991</a:t>
            </a:r>
          </a:p>
        </p:txBody>
      </p:sp>
      <p:sp>
        <p:nvSpPr>
          <p:cNvPr id="41" name="ZoneTexte 40"/>
          <p:cNvSpPr txBox="1">
            <a:spLocks noChangeArrowheads="1"/>
          </p:cNvSpPr>
          <p:nvPr/>
        </p:nvSpPr>
        <p:spPr bwMode="auto">
          <a:xfrm>
            <a:off x="9480550" y="3141664"/>
            <a:ext cx="50323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2001</a:t>
            </a:r>
          </a:p>
        </p:txBody>
      </p:sp>
      <p:sp>
        <p:nvSpPr>
          <p:cNvPr id="42" name="ZoneTexte 41"/>
          <p:cNvSpPr txBox="1">
            <a:spLocks noChangeArrowheads="1"/>
          </p:cNvSpPr>
          <p:nvPr/>
        </p:nvSpPr>
        <p:spPr bwMode="auto">
          <a:xfrm>
            <a:off x="7175501" y="3068638"/>
            <a:ext cx="5048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1947</a:t>
            </a:r>
          </a:p>
        </p:txBody>
      </p:sp>
      <p:sp>
        <p:nvSpPr>
          <p:cNvPr id="43" name="ZoneTexte 42"/>
          <p:cNvSpPr txBox="1">
            <a:spLocks noChangeArrowheads="1"/>
          </p:cNvSpPr>
          <p:nvPr/>
        </p:nvSpPr>
        <p:spPr bwMode="auto">
          <a:xfrm>
            <a:off x="3071814" y="3789364"/>
            <a:ext cx="1944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Accord de libre échange franco anglais</a:t>
            </a:r>
          </a:p>
        </p:txBody>
      </p:sp>
      <p:sp>
        <p:nvSpPr>
          <p:cNvPr id="44" name="ZoneTexte 43"/>
          <p:cNvSpPr txBox="1">
            <a:spLocks noChangeArrowheads="1"/>
          </p:cNvSpPr>
          <p:nvPr/>
        </p:nvSpPr>
        <p:spPr bwMode="auto">
          <a:xfrm>
            <a:off x="4367214" y="4292601"/>
            <a:ext cx="1728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Course aux colonies</a:t>
            </a:r>
          </a:p>
        </p:txBody>
      </p:sp>
      <p:sp>
        <p:nvSpPr>
          <p:cNvPr id="35" name="Double flèche horizontale 34"/>
          <p:cNvSpPr/>
          <p:nvPr/>
        </p:nvSpPr>
        <p:spPr>
          <a:xfrm>
            <a:off x="4800600" y="3284538"/>
            <a:ext cx="431800" cy="14446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5808664" y="2492376"/>
            <a:ext cx="1366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Phase de repli protectionniste</a:t>
            </a:r>
          </a:p>
        </p:txBody>
      </p: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8112126" y="3860801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Effondrement de l’URSS</a:t>
            </a:r>
          </a:p>
        </p:txBody>
      </p:sp>
      <p:cxnSp>
        <p:nvCxnSpPr>
          <p:cNvPr id="49" name="Connecteur droit 48"/>
          <p:cNvCxnSpPr/>
          <p:nvPr/>
        </p:nvCxnSpPr>
        <p:spPr>
          <a:xfrm rot="5400000">
            <a:off x="5268119" y="3104357"/>
            <a:ext cx="12239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5400000">
            <a:off x="6636544" y="3104357"/>
            <a:ext cx="12239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>
            <a:spLocks noChangeArrowheads="1"/>
          </p:cNvSpPr>
          <p:nvPr/>
        </p:nvSpPr>
        <p:spPr bwMode="auto">
          <a:xfrm>
            <a:off x="9048751" y="4221164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La Chine rentre dans l’OMC</a:t>
            </a:r>
          </a:p>
        </p:txBody>
      </p:sp>
      <p:sp>
        <p:nvSpPr>
          <p:cNvPr id="52" name="ZoneTexte 51"/>
          <p:cNvSpPr txBox="1">
            <a:spLocks noChangeArrowheads="1"/>
          </p:cNvSpPr>
          <p:nvPr/>
        </p:nvSpPr>
        <p:spPr bwMode="auto">
          <a:xfrm>
            <a:off x="7319963" y="2565401"/>
            <a:ext cx="3097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Mondialisation croissante</a:t>
            </a:r>
          </a:p>
        </p:txBody>
      </p:sp>
      <p:cxnSp>
        <p:nvCxnSpPr>
          <p:cNvPr id="54" name="Connecteur droit 53"/>
          <p:cNvCxnSpPr>
            <a:endCxn id="28" idx="4"/>
          </p:cNvCxnSpPr>
          <p:nvPr/>
        </p:nvCxnSpPr>
        <p:spPr>
          <a:xfrm rot="5400000" flipH="1" flipV="1">
            <a:off x="2728913" y="3411538"/>
            <a:ext cx="576262" cy="468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29" idx="5"/>
          </p:cNvCxnSpPr>
          <p:nvPr/>
        </p:nvCxnSpPr>
        <p:spPr>
          <a:xfrm rot="16200000" flipH="1">
            <a:off x="3601244" y="3598069"/>
            <a:ext cx="514350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stCxn id="35" idx="5"/>
            <a:endCxn id="44" idx="0"/>
          </p:cNvCxnSpPr>
          <p:nvPr/>
        </p:nvCxnSpPr>
        <p:spPr>
          <a:xfrm rot="16200000" flipH="1">
            <a:off x="4674394" y="3734594"/>
            <a:ext cx="900112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endCxn id="30" idx="4"/>
          </p:cNvCxnSpPr>
          <p:nvPr/>
        </p:nvCxnSpPr>
        <p:spPr>
          <a:xfrm rot="5400000" flipH="1" flipV="1">
            <a:off x="7122319" y="3626644"/>
            <a:ext cx="431800" cy="36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endCxn id="46" idx="0"/>
          </p:cNvCxnSpPr>
          <p:nvPr/>
        </p:nvCxnSpPr>
        <p:spPr>
          <a:xfrm rot="16200000" flipH="1">
            <a:off x="7338219" y="3842544"/>
            <a:ext cx="863600" cy="36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32" idx="4"/>
          </p:cNvCxnSpPr>
          <p:nvPr/>
        </p:nvCxnSpPr>
        <p:spPr>
          <a:xfrm rot="5400000">
            <a:off x="8813801" y="3663951"/>
            <a:ext cx="504825" cy="34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34" idx="5"/>
          </p:cNvCxnSpPr>
          <p:nvPr/>
        </p:nvCxnSpPr>
        <p:spPr>
          <a:xfrm rot="16200000" flipH="1">
            <a:off x="9182101" y="3778251"/>
            <a:ext cx="803275" cy="8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5" name="ZoneTexte 52"/>
          <p:cNvSpPr txBox="1">
            <a:spLocks noChangeArrowheads="1"/>
          </p:cNvSpPr>
          <p:nvPr/>
        </p:nvSpPr>
        <p:spPr bwMode="auto">
          <a:xfrm>
            <a:off x="2351089" y="908050"/>
            <a:ext cx="2376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/>
              <a:t>I) </a:t>
            </a:r>
            <a:r>
              <a:rPr lang="fr-FR" altLang="fr-FR" sz="1800" b="1" u="sng"/>
              <a:t>Repères temporels</a:t>
            </a:r>
          </a:p>
        </p:txBody>
      </p:sp>
    </p:spTree>
    <p:extLst>
      <p:ext uri="{BB962C8B-B14F-4D97-AF65-F5344CB8AC3E}">
        <p14:creationId xmlns:p14="http://schemas.microsoft.com/office/powerpoint/2010/main" val="403793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5" grpId="0" animBg="1"/>
      <p:bldP spid="6" grpId="0" animBg="1"/>
      <p:bldP spid="10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36" grpId="0"/>
      <p:bldP spid="47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e 7"/>
          <p:cNvSpPr/>
          <p:nvPr/>
        </p:nvSpPr>
        <p:spPr>
          <a:xfrm>
            <a:off x="2640014" y="2492376"/>
            <a:ext cx="8027987" cy="1223963"/>
          </a:xfrm>
          <a:prstGeom prst="homePlate">
            <a:avLst>
              <a:gd name="adj" fmla="val 2499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23" name="ZoneTexte 10"/>
          <p:cNvSpPr txBox="1">
            <a:spLocks noChangeArrowheads="1"/>
          </p:cNvSpPr>
          <p:nvPr/>
        </p:nvSpPr>
        <p:spPr bwMode="auto">
          <a:xfrm>
            <a:off x="3143250" y="2205039"/>
            <a:ext cx="649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1850</a:t>
            </a:r>
          </a:p>
        </p:txBody>
      </p:sp>
      <p:sp>
        <p:nvSpPr>
          <p:cNvPr id="5124" name="ZoneTexte 11"/>
          <p:cNvSpPr txBox="1">
            <a:spLocks noChangeArrowheads="1"/>
          </p:cNvSpPr>
          <p:nvPr/>
        </p:nvSpPr>
        <p:spPr bwMode="auto">
          <a:xfrm>
            <a:off x="7175500" y="2205039"/>
            <a:ext cx="649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1950</a:t>
            </a:r>
          </a:p>
        </p:txBody>
      </p:sp>
      <p:sp>
        <p:nvSpPr>
          <p:cNvPr id="5125" name="ZoneTexte 12"/>
          <p:cNvSpPr txBox="1">
            <a:spLocks noChangeArrowheads="1"/>
          </p:cNvSpPr>
          <p:nvPr/>
        </p:nvSpPr>
        <p:spPr bwMode="auto">
          <a:xfrm>
            <a:off x="5159375" y="2205039"/>
            <a:ext cx="649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1900</a:t>
            </a:r>
          </a:p>
        </p:txBody>
      </p:sp>
      <p:sp>
        <p:nvSpPr>
          <p:cNvPr id="5126" name="ZoneTexte 13"/>
          <p:cNvSpPr txBox="1">
            <a:spLocks noChangeArrowheads="1"/>
          </p:cNvSpPr>
          <p:nvPr/>
        </p:nvSpPr>
        <p:spPr bwMode="auto">
          <a:xfrm>
            <a:off x="9191625" y="2205039"/>
            <a:ext cx="649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/>
              <a:t>2000</a:t>
            </a:r>
          </a:p>
        </p:txBody>
      </p:sp>
      <p:cxnSp>
        <p:nvCxnSpPr>
          <p:cNvPr id="29" name="Connecteur droit 28"/>
          <p:cNvCxnSpPr/>
          <p:nvPr/>
        </p:nvCxnSpPr>
        <p:spPr>
          <a:xfrm rot="5400000">
            <a:off x="6636544" y="3104357"/>
            <a:ext cx="12239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5400000">
            <a:off x="3396457" y="2456657"/>
            <a:ext cx="714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rot="5400000">
            <a:off x="7428707" y="2456657"/>
            <a:ext cx="714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rot="5400000">
            <a:off x="9444832" y="2456657"/>
            <a:ext cx="714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5400000">
            <a:off x="5412582" y="2456657"/>
            <a:ext cx="714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367214" y="2492376"/>
            <a:ext cx="936625" cy="12239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672263" y="2492376"/>
            <a:ext cx="576262" cy="12239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8399463" y="2492376"/>
            <a:ext cx="360362" cy="12239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9696451" y="2492376"/>
            <a:ext cx="576263" cy="12239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36" name="ZoneTexte 54"/>
          <p:cNvSpPr txBox="1">
            <a:spLocks noChangeArrowheads="1"/>
          </p:cNvSpPr>
          <p:nvPr/>
        </p:nvSpPr>
        <p:spPr bwMode="auto">
          <a:xfrm>
            <a:off x="1524000" y="2565400"/>
            <a:ext cx="9715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Une croissance ponctuée de crises</a:t>
            </a:r>
          </a:p>
        </p:txBody>
      </p:sp>
      <p:sp>
        <p:nvSpPr>
          <p:cNvPr id="56" name="ZoneTexte 55"/>
          <p:cNvSpPr txBox="1">
            <a:spLocks noChangeArrowheads="1"/>
          </p:cNvSpPr>
          <p:nvPr/>
        </p:nvSpPr>
        <p:spPr bwMode="auto">
          <a:xfrm>
            <a:off x="4367214" y="2997201"/>
            <a:ext cx="1044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1873-96</a:t>
            </a:r>
          </a:p>
        </p:txBody>
      </p:sp>
      <p:sp>
        <p:nvSpPr>
          <p:cNvPr id="59" name="Ellipse 58"/>
          <p:cNvSpPr/>
          <p:nvPr/>
        </p:nvSpPr>
        <p:spPr>
          <a:xfrm>
            <a:off x="9625014" y="3284539"/>
            <a:ext cx="71437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" name="ZoneTexte 60"/>
          <p:cNvSpPr txBox="1">
            <a:spLocks noChangeArrowheads="1"/>
          </p:cNvSpPr>
          <p:nvPr/>
        </p:nvSpPr>
        <p:spPr bwMode="auto">
          <a:xfrm>
            <a:off x="4367213" y="3860800"/>
            <a:ext cx="10080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Grande dépression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400"/>
          </a:p>
        </p:txBody>
      </p:sp>
      <p:sp>
        <p:nvSpPr>
          <p:cNvPr id="62" name="ZoneTexte 61"/>
          <p:cNvSpPr txBox="1">
            <a:spLocks noChangeArrowheads="1"/>
          </p:cNvSpPr>
          <p:nvPr/>
        </p:nvSpPr>
        <p:spPr bwMode="auto">
          <a:xfrm>
            <a:off x="6096000" y="299720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1929</a:t>
            </a:r>
          </a:p>
        </p:txBody>
      </p:sp>
      <p:sp>
        <p:nvSpPr>
          <p:cNvPr id="63" name="ZoneTexte 62"/>
          <p:cNvSpPr txBox="1">
            <a:spLocks noChangeArrowheads="1"/>
          </p:cNvSpPr>
          <p:nvPr/>
        </p:nvSpPr>
        <p:spPr bwMode="auto">
          <a:xfrm>
            <a:off x="6311900" y="3860800"/>
            <a:ext cx="12969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Dépression des années 30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400"/>
          </a:p>
        </p:txBody>
      </p:sp>
      <p:sp>
        <p:nvSpPr>
          <p:cNvPr id="64" name="ZoneTexte 63"/>
          <p:cNvSpPr txBox="1">
            <a:spLocks noChangeArrowheads="1"/>
          </p:cNvSpPr>
          <p:nvPr/>
        </p:nvSpPr>
        <p:spPr bwMode="auto">
          <a:xfrm>
            <a:off x="7896226" y="3860800"/>
            <a:ext cx="13684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Crise des années 70 et 80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400"/>
          </a:p>
        </p:txBody>
      </p:sp>
      <p:sp>
        <p:nvSpPr>
          <p:cNvPr id="65" name="ZoneTexte 64"/>
          <p:cNvSpPr txBox="1">
            <a:spLocks noChangeArrowheads="1"/>
          </p:cNvSpPr>
          <p:nvPr/>
        </p:nvSpPr>
        <p:spPr bwMode="auto">
          <a:xfrm>
            <a:off x="7896225" y="3068639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1973</a:t>
            </a:r>
          </a:p>
        </p:txBody>
      </p:sp>
      <p:sp>
        <p:nvSpPr>
          <p:cNvPr id="57" name="Ellipse 56"/>
          <p:cNvSpPr/>
          <p:nvPr/>
        </p:nvSpPr>
        <p:spPr>
          <a:xfrm>
            <a:off x="6600825" y="3284539"/>
            <a:ext cx="71438" cy="730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8328025" y="3357564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ZoneTexte 31"/>
          <p:cNvSpPr txBox="1">
            <a:spLocks noChangeArrowheads="1"/>
          </p:cNvSpPr>
          <p:nvPr/>
        </p:nvSpPr>
        <p:spPr bwMode="auto">
          <a:xfrm>
            <a:off x="9191625" y="2997201"/>
            <a:ext cx="649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2007</a:t>
            </a:r>
          </a:p>
        </p:txBody>
      </p: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9191626" y="3860800"/>
            <a:ext cx="1368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/>
              <a:t>Crise financière de la fin des années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425175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6" grpId="0"/>
      <p:bldP spid="59" grpId="0" animBg="1"/>
      <p:bldP spid="61" grpId="0"/>
      <p:bldP spid="62" grpId="0"/>
      <p:bldP spid="63" grpId="0"/>
      <p:bldP spid="64" grpId="0"/>
      <p:bldP spid="65" grpId="0"/>
      <p:bldP spid="57" grpId="0" animBg="1"/>
      <p:bldP spid="58" grpId="0" animBg="1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e 50"/>
          <p:cNvGrpSpPr>
            <a:grpSpLocks/>
          </p:cNvGrpSpPr>
          <p:nvPr/>
        </p:nvGrpSpPr>
        <p:grpSpPr bwMode="auto">
          <a:xfrm>
            <a:off x="1524000" y="404813"/>
            <a:ext cx="9144000" cy="1871662"/>
            <a:chOff x="0" y="1844824"/>
            <a:chExt cx="9144000" cy="1872208"/>
          </a:xfrm>
        </p:grpSpPr>
        <p:grpSp>
          <p:nvGrpSpPr>
            <p:cNvPr id="7189" name="Groupe 49"/>
            <p:cNvGrpSpPr>
              <a:grpSpLocks/>
            </p:cNvGrpSpPr>
            <p:nvPr/>
          </p:nvGrpSpPr>
          <p:grpSpPr bwMode="auto">
            <a:xfrm>
              <a:off x="0" y="1844824"/>
              <a:ext cx="9144000" cy="1872208"/>
              <a:chOff x="0" y="1844824"/>
              <a:chExt cx="9144000" cy="1872208"/>
            </a:xfrm>
          </p:grpSpPr>
          <p:sp>
            <p:nvSpPr>
              <p:cNvPr id="7199" name="ZoneTexte 2"/>
              <p:cNvSpPr txBox="1">
                <a:spLocks noChangeArrowheads="1"/>
              </p:cNvSpPr>
              <p:nvPr/>
            </p:nvSpPr>
            <p:spPr bwMode="auto">
              <a:xfrm>
                <a:off x="1835696" y="1844824"/>
                <a:ext cx="2448272" cy="30777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1400"/>
              </a:p>
            </p:txBody>
          </p:sp>
          <p:sp>
            <p:nvSpPr>
              <p:cNvPr id="7200" name="ZoneTexte 3"/>
              <p:cNvSpPr txBox="1">
                <a:spLocks noChangeArrowheads="1"/>
              </p:cNvSpPr>
              <p:nvPr/>
            </p:nvSpPr>
            <p:spPr bwMode="auto">
              <a:xfrm>
                <a:off x="4283968" y="1844824"/>
                <a:ext cx="2304256" cy="30777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1400"/>
              </a:p>
            </p:txBody>
          </p:sp>
          <p:sp>
            <p:nvSpPr>
              <p:cNvPr id="7201" name="ZoneTexte 4"/>
              <p:cNvSpPr txBox="1">
                <a:spLocks noChangeArrowheads="1"/>
              </p:cNvSpPr>
              <p:nvPr/>
            </p:nvSpPr>
            <p:spPr bwMode="auto">
              <a:xfrm>
                <a:off x="6588224" y="1844825"/>
                <a:ext cx="2448272" cy="30777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1400"/>
              </a:p>
            </p:txBody>
          </p:sp>
          <p:sp>
            <p:nvSpPr>
              <p:cNvPr id="7202" name="ZoneTexte 5"/>
              <p:cNvSpPr txBox="1">
                <a:spLocks noChangeArrowheads="1"/>
              </p:cNvSpPr>
              <p:nvPr/>
            </p:nvSpPr>
            <p:spPr bwMode="auto">
              <a:xfrm>
                <a:off x="0" y="1844824"/>
                <a:ext cx="190770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400"/>
                  <a:t>Economie-Monde (EM)</a:t>
                </a:r>
              </a:p>
            </p:txBody>
          </p:sp>
          <p:sp>
            <p:nvSpPr>
              <p:cNvPr id="7203" name="ZoneTexte 6"/>
              <p:cNvSpPr txBox="1">
                <a:spLocks noChangeArrowheads="1"/>
              </p:cNvSpPr>
              <p:nvPr/>
            </p:nvSpPr>
            <p:spPr bwMode="auto">
              <a:xfrm>
                <a:off x="0" y="2708920"/>
                <a:ext cx="1115616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400"/>
                  <a:t>Les étapes de l’ouverture économique</a:t>
                </a:r>
              </a:p>
            </p:txBody>
          </p:sp>
          <p:sp>
            <p:nvSpPr>
              <p:cNvPr id="8" name="Pentagone 7"/>
              <p:cNvSpPr/>
              <p:nvPr/>
            </p:nvSpPr>
            <p:spPr>
              <a:xfrm>
                <a:off x="1116013" y="2492713"/>
                <a:ext cx="8027987" cy="1224319"/>
              </a:xfrm>
              <a:prstGeom prst="homePlate">
                <a:avLst>
                  <a:gd name="adj" fmla="val 24996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7205" name="ZoneTexte 10"/>
              <p:cNvSpPr txBox="1">
                <a:spLocks noChangeArrowheads="1"/>
              </p:cNvSpPr>
              <p:nvPr/>
            </p:nvSpPr>
            <p:spPr bwMode="auto">
              <a:xfrm>
                <a:off x="1619672" y="2204864"/>
                <a:ext cx="64807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200"/>
                  <a:t>1850</a:t>
                </a:r>
              </a:p>
            </p:txBody>
          </p:sp>
          <p:sp>
            <p:nvSpPr>
              <p:cNvPr id="7206" name="ZoneTexte 11"/>
              <p:cNvSpPr txBox="1">
                <a:spLocks noChangeArrowheads="1"/>
              </p:cNvSpPr>
              <p:nvPr/>
            </p:nvSpPr>
            <p:spPr bwMode="auto">
              <a:xfrm>
                <a:off x="5652120" y="2204864"/>
                <a:ext cx="64807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200"/>
                  <a:t>1950</a:t>
                </a:r>
              </a:p>
            </p:txBody>
          </p:sp>
          <p:sp>
            <p:nvSpPr>
              <p:cNvPr id="7207" name="ZoneTexte 12"/>
              <p:cNvSpPr txBox="1">
                <a:spLocks noChangeArrowheads="1"/>
              </p:cNvSpPr>
              <p:nvPr/>
            </p:nvSpPr>
            <p:spPr bwMode="auto">
              <a:xfrm>
                <a:off x="3635896" y="2204864"/>
                <a:ext cx="64807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200"/>
                  <a:t>1900</a:t>
                </a:r>
              </a:p>
            </p:txBody>
          </p:sp>
          <p:sp>
            <p:nvSpPr>
              <p:cNvPr id="7208" name="ZoneTexte 13"/>
              <p:cNvSpPr txBox="1">
                <a:spLocks noChangeArrowheads="1"/>
              </p:cNvSpPr>
              <p:nvPr/>
            </p:nvSpPr>
            <p:spPr bwMode="auto">
              <a:xfrm>
                <a:off x="7668344" y="2204864"/>
                <a:ext cx="64807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200"/>
                  <a:t>2000</a:t>
                </a: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1692275" y="3285106"/>
                <a:ext cx="71438" cy="7145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25" name="Double flèche horizontale 24"/>
              <p:cNvSpPr/>
              <p:nvPr/>
            </p:nvSpPr>
            <p:spPr>
              <a:xfrm>
                <a:off x="3276600" y="3285106"/>
                <a:ext cx="431800" cy="144505"/>
              </a:xfrm>
              <a:prstGeom prst="left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28" name="Connecteur droit 27"/>
              <p:cNvCxnSpPr/>
              <p:nvPr/>
            </p:nvCxnSpPr>
            <p:spPr>
              <a:xfrm rot="5400000">
                <a:off x="3743940" y="3104872"/>
                <a:ext cx="122431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 rot="5400000">
                <a:off x="5112365" y="3104872"/>
                <a:ext cx="122431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Connecteur droit 38"/>
            <p:cNvCxnSpPr/>
            <p:nvPr/>
          </p:nvCxnSpPr>
          <p:spPr>
            <a:xfrm rot="5400000">
              <a:off x="1872446" y="2456984"/>
              <a:ext cx="714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rot="5400000">
              <a:off x="5904696" y="2456984"/>
              <a:ext cx="714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rot="5400000">
              <a:off x="7920821" y="2456984"/>
              <a:ext cx="714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rot="5400000">
              <a:off x="3888571" y="2456984"/>
              <a:ext cx="714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llipse 44"/>
            <p:cNvSpPr/>
            <p:nvPr/>
          </p:nvSpPr>
          <p:spPr>
            <a:xfrm>
              <a:off x="2268538" y="3285106"/>
              <a:ext cx="71437" cy="7145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5795963" y="3356565"/>
              <a:ext cx="71437" cy="730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6156325" y="3356565"/>
              <a:ext cx="71438" cy="730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7524750" y="3356565"/>
              <a:ext cx="71438" cy="730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7956550" y="3356565"/>
              <a:ext cx="71438" cy="730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7171" name="Groupe 51"/>
          <p:cNvGrpSpPr>
            <a:grpSpLocks/>
          </p:cNvGrpSpPr>
          <p:nvPr/>
        </p:nvGrpSpPr>
        <p:grpSpPr bwMode="auto">
          <a:xfrm>
            <a:off x="1524000" y="3789363"/>
            <a:ext cx="9144000" cy="1511300"/>
            <a:chOff x="0" y="2204864"/>
            <a:chExt cx="9144000" cy="1512168"/>
          </a:xfrm>
        </p:grpSpPr>
        <p:sp>
          <p:nvSpPr>
            <p:cNvPr id="53" name="Pentagone 52"/>
            <p:cNvSpPr/>
            <p:nvPr/>
          </p:nvSpPr>
          <p:spPr>
            <a:xfrm>
              <a:off x="1116013" y="2492366"/>
              <a:ext cx="8027987" cy="1224666"/>
            </a:xfrm>
            <a:prstGeom prst="homePlate">
              <a:avLst>
                <a:gd name="adj" fmla="val 2499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173" name="ZoneTexte 53"/>
            <p:cNvSpPr txBox="1">
              <a:spLocks noChangeArrowheads="1"/>
            </p:cNvSpPr>
            <p:nvPr/>
          </p:nvSpPr>
          <p:spPr bwMode="auto">
            <a:xfrm>
              <a:off x="1619672" y="2204864"/>
              <a:ext cx="64807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/>
                <a:t>1850</a:t>
              </a:r>
            </a:p>
          </p:txBody>
        </p:sp>
        <p:sp>
          <p:nvSpPr>
            <p:cNvPr id="7174" name="ZoneTexte 54"/>
            <p:cNvSpPr txBox="1">
              <a:spLocks noChangeArrowheads="1"/>
            </p:cNvSpPr>
            <p:nvPr/>
          </p:nvSpPr>
          <p:spPr bwMode="auto">
            <a:xfrm>
              <a:off x="5652120" y="2204864"/>
              <a:ext cx="64807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/>
                <a:t>1950</a:t>
              </a:r>
            </a:p>
          </p:txBody>
        </p:sp>
        <p:sp>
          <p:nvSpPr>
            <p:cNvPr id="7175" name="ZoneTexte 55"/>
            <p:cNvSpPr txBox="1">
              <a:spLocks noChangeArrowheads="1"/>
            </p:cNvSpPr>
            <p:nvPr/>
          </p:nvSpPr>
          <p:spPr bwMode="auto">
            <a:xfrm>
              <a:off x="3635896" y="2204864"/>
              <a:ext cx="64807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/>
                <a:t>1900</a:t>
              </a:r>
            </a:p>
          </p:txBody>
        </p:sp>
        <p:sp>
          <p:nvSpPr>
            <p:cNvPr id="7176" name="ZoneTexte 56"/>
            <p:cNvSpPr txBox="1">
              <a:spLocks noChangeArrowheads="1"/>
            </p:cNvSpPr>
            <p:nvPr/>
          </p:nvSpPr>
          <p:spPr bwMode="auto">
            <a:xfrm>
              <a:off x="7668344" y="2204864"/>
              <a:ext cx="64807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/>
                <a:t>2000</a:t>
              </a:r>
            </a:p>
          </p:txBody>
        </p:sp>
        <p:cxnSp>
          <p:nvCxnSpPr>
            <p:cNvPr id="58" name="Connecteur droit 57"/>
            <p:cNvCxnSpPr/>
            <p:nvPr/>
          </p:nvCxnSpPr>
          <p:spPr>
            <a:xfrm rot="5400000">
              <a:off x="1872435" y="2456628"/>
              <a:ext cx="71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rot="5400000">
              <a:off x="5904685" y="2456628"/>
              <a:ext cx="71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rot="5400000">
              <a:off x="7920810" y="2456628"/>
              <a:ext cx="71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 rot="5400000">
              <a:off x="3888560" y="2456628"/>
              <a:ext cx="714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2843213" y="2492366"/>
              <a:ext cx="936625" cy="12246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48263" y="2492366"/>
              <a:ext cx="576262" cy="12246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875463" y="2492366"/>
              <a:ext cx="360362" cy="12246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172450" y="2492366"/>
              <a:ext cx="576263" cy="12246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185" name="ZoneTexte 65"/>
            <p:cNvSpPr txBox="1">
              <a:spLocks noChangeArrowheads="1"/>
            </p:cNvSpPr>
            <p:nvPr/>
          </p:nvSpPr>
          <p:spPr bwMode="auto">
            <a:xfrm>
              <a:off x="0" y="2564904"/>
              <a:ext cx="9716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/>
                <a:t>Une croissance ponctuée de crises</a:t>
              </a:r>
            </a:p>
          </p:txBody>
        </p:sp>
        <p:sp>
          <p:nvSpPr>
            <p:cNvPr id="67" name="Ellipse 66"/>
            <p:cNvSpPr/>
            <p:nvPr/>
          </p:nvSpPr>
          <p:spPr>
            <a:xfrm>
              <a:off x="8101013" y="3284984"/>
              <a:ext cx="71437" cy="714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8" name="Ellipse 67"/>
            <p:cNvSpPr/>
            <p:nvPr/>
          </p:nvSpPr>
          <p:spPr>
            <a:xfrm>
              <a:off x="5076825" y="3284984"/>
              <a:ext cx="71438" cy="714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6804025" y="3356462"/>
              <a:ext cx="71438" cy="7306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8401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Grand écran</PresentationFormat>
  <Paragraphs>55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La croissance économique du milieu du XIXème siècle à nos jours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croissance économique du milieu du XIXème siècle à nos jours</dc:title>
  <dc:creator>Alain</dc:creator>
  <cp:lastModifiedBy>Alain</cp:lastModifiedBy>
  <cp:revision>1</cp:revision>
  <dcterms:created xsi:type="dcterms:W3CDTF">2015-09-21T13:13:21Z</dcterms:created>
  <dcterms:modified xsi:type="dcterms:W3CDTF">2015-09-21T13:13:32Z</dcterms:modified>
</cp:coreProperties>
</file>