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37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00FE-6533-4B82-92E1-2A8F656D0EEA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3BB6-1D37-467C-91DA-159FF2A0B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Allemagne et socialismes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Repères chronologiques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157085" y="2321179"/>
            <a:ext cx="3829050" cy="3714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4911" y="2340804"/>
            <a:ext cx="3057557" cy="35719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133" t="43563" r="10937" b="51643"/>
          <a:stretch/>
        </p:blipFill>
        <p:spPr bwMode="auto">
          <a:xfrm>
            <a:off x="0" y="1866267"/>
            <a:ext cx="9144000" cy="44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219450" y="2326640"/>
            <a:ext cx="942972" cy="3571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91485" y="2337531"/>
            <a:ext cx="714380" cy="3374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198089" y="3096904"/>
            <a:ext cx="14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Unification des  2 Allemagne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7719934" y="2304315"/>
            <a:ext cx="23891" cy="87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3012544"/>
            <a:ext cx="1469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Unité allemande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97292" y="3006963"/>
            <a:ext cx="124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Défaite de la 1</a:t>
            </a:r>
            <a:r>
              <a:rPr lang="fr-FR" sz="1400" baseline="30000" dirty="0" smtClean="0">
                <a:solidFill>
                  <a:schemeClr val="bg1">
                    <a:lumMod val="65000"/>
                  </a:schemeClr>
                </a:solidFill>
              </a:rPr>
              <a:t>ère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</a:rPr>
              <a:t>gu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m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42660" y="2863120"/>
            <a:ext cx="1068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Défaite de la 2</a:t>
            </a:r>
            <a:r>
              <a:rPr lang="fr-FR" sz="1400" baseline="30000" dirty="0" smtClean="0">
                <a:solidFill>
                  <a:schemeClr val="bg1">
                    <a:lumMod val="65000"/>
                  </a:schemeClr>
                </a:solidFill>
              </a:rPr>
              <a:t>ère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</a:rPr>
              <a:t>gu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m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37073" y="3396707"/>
            <a:ext cx="124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Naissance des 2 Allemagne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3207895" y="2683239"/>
            <a:ext cx="0" cy="389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231379" y="2377079"/>
            <a:ext cx="1032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IIème Reich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63707" y="2360683"/>
            <a:ext cx="1080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Rep</a:t>
            </a:r>
            <a:r>
              <a:rPr lang="fr-FR" sz="1400" dirty="0" smtClean="0"/>
              <a:t> Weimar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33852" y="2368959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Nazisme</a:t>
            </a:r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4906780" y="2293495"/>
            <a:ext cx="9993" cy="583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5126638" y="2308487"/>
            <a:ext cx="14988" cy="1124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49902" y="2323475"/>
            <a:ext cx="0" cy="674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47106" y="2726195"/>
            <a:ext cx="2565480" cy="293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916774" y="2323476"/>
            <a:ext cx="209862" cy="359763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308485" y="5216577"/>
            <a:ext cx="5083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Repères généraux sur l’histoire de l’Allemagne de 1870 à nos jours</a:t>
            </a:r>
            <a:endParaRPr lang="fr-FR" sz="1400" b="1" dirty="0" smtClean="0"/>
          </a:p>
        </p:txBody>
      </p:sp>
      <p:sp>
        <p:nvSpPr>
          <p:cNvPr id="30" name="ZoneTexte 29"/>
          <p:cNvSpPr txBox="1"/>
          <p:nvPr/>
        </p:nvSpPr>
        <p:spPr>
          <a:xfrm>
            <a:off x="6218264" y="2366150"/>
            <a:ext cx="458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RFA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6189668" y="2748077"/>
            <a:ext cx="494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RDA</a:t>
            </a:r>
          </a:p>
        </p:txBody>
      </p:sp>
    </p:spTree>
    <p:extLst>
      <p:ext uri="{BB962C8B-B14F-4D97-AF65-F5344CB8AC3E}">
        <p14:creationId xmlns:p14="http://schemas.microsoft.com/office/powerpoint/2010/main" val="32795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4" grpId="0" animBg="1"/>
      <p:bldP spid="5" grpId="0" animBg="1"/>
      <p:bldP spid="6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25" grpId="0" animBg="1"/>
      <p:bldP spid="28" grpId="0" animBg="1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5683302" y="2263715"/>
            <a:ext cx="72921" cy="794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77203" y="2546032"/>
            <a:ext cx="3829050" cy="3714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58" name="Connecteur droit avec flèche 2057"/>
          <p:cNvCxnSpPr/>
          <p:nvPr/>
        </p:nvCxnSpPr>
        <p:spPr>
          <a:xfrm flipH="1" flipV="1">
            <a:off x="5261548" y="3447738"/>
            <a:ext cx="29980" cy="92939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1981199" y="479685"/>
            <a:ext cx="2593298" cy="523220"/>
          </a:xfrm>
          <a:prstGeom prst="rect">
            <a:avLst/>
          </a:prstGeom>
          <a:solidFill>
            <a:srgbClr val="FF0000">
              <a:alpha val="3882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Rupture consommée entre socialistes et communistes</a:t>
            </a:r>
            <a:endParaRPr lang="fr-FR" sz="1400" b="1" dirty="0" smtClean="0"/>
          </a:p>
        </p:txBody>
      </p:sp>
      <p:sp>
        <p:nvSpPr>
          <p:cNvPr id="2051" name="Rectangle 2050"/>
          <p:cNvSpPr/>
          <p:nvPr/>
        </p:nvSpPr>
        <p:spPr>
          <a:xfrm>
            <a:off x="0" y="1109272"/>
            <a:ext cx="2878111" cy="824459"/>
          </a:xfrm>
          <a:prstGeom prst="rect">
            <a:avLst/>
          </a:prstGeom>
          <a:solidFill>
            <a:srgbClr val="FFC000">
              <a:alpha val="18039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3665" y="2134099"/>
            <a:ext cx="149034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3300"/>
                </a:solidFill>
              </a:rPr>
              <a:t>Congrès de Gotha</a:t>
            </a:r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09212" y="2530140"/>
            <a:ext cx="137813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3300"/>
                </a:solidFill>
              </a:rPr>
              <a:t>Congrès d’Erfurt</a:t>
            </a:r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88565" y="2102558"/>
            <a:ext cx="205365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3300"/>
                </a:solidFill>
              </a:rPr>
              <a:t>Révolution </a:t>
            </a:r>
            <a:r>
              <a:rPr lang="fr-FR" sz="1400" dirty="0" smtClean="0">
                <a:solidFill>
                  <a:srgbClr val="FF3300"/>
                </a:solidFill>
              </a:rPr>
              <a:t>spartakiste</a:t>
            </a:r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2214" y="3475703"/>
            <a:ext cx="2565480" cy="293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314793" y="2459369"/>
            <a:ext cx="278100" cy="53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028013" y="2428407"/>
            <a:ext cx="1" cy="584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613283" y="1991708"/>
            <a:ext cx="2151551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Congrès de Bad Godesberg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717079" y="1986665"/>
            <a:ext cx="114339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Agenda 2010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2099" y="3458876"/>
            <a:ext cx="856342" cy="101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064707" y="3444317"/>
            <a:ext cx="672646" cy="1446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158303" y="2561022"/>
            <a:ext cx="458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RFA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099727" y="3497586"/>
            <a:ext cx="494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RDA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923437" y="3944904"/>
            <a:ext cx="2637132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Création du Parti socialiste unifié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2048" name="ZoneTexte 2047"/>
          <p:cNvSpPr txBox="1"/>
          <p:nvPr/>
        </p:nvSpPr>
        <p:spPr>
          <a:xfrm>
            <a:off x="0" y="1274163"/>
            <a:ext cx="259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Affirmation et diversification du socialisme marxiste</a:t>
            </a:r>
            <a:endParaRPr lang="fr-FR" sz="1400" b="1" dirty="0" smtClean="0"/>
          </a:p>
        </p:txBody>
      </p:sp>
      <p:cxnSp>
        <p:nvCxnSpPr>
          <p:cNvPr id="2053" name="Connecteur droit avec flèche 2052"/>
          <p:cNvCxnSpPr/>
          <p:nvPr/>
        </p:nvCxnSpPr>
        <p:spPr>
          <a:xfrm flipV="1">
            <a:off x="3013023" y="1094282"/>
            <a:ext cx="0" cy="974361"/>
          </a:xfrm>
          <a:prstGeom prst="straightConnector1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133" t="43563" r="10937" b="51643"/>
          <a:stretch/>
        </p:blipFill>
        <p:spPr bwMode="auto">
          <a:xfrm>
            <a:off x="-132413" y="3008018"/>
            <a:ext cx="9144000" cy="44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ZoneTexte 51"/>
          <p:cNvSpPr txBox="1"/>
          <p:nvPr/>
        </p:nvSpPr>
        <p:spPr>
          <a:xfrm>
            <a:off x="5300689" y="4352138"/>
            <a:ext cx="169693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Emeutes à Berlin Est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cxnSp>
        <p:nvCxnSpPr>
          <p:cNvPr id="2056" name="Connecteur droit avec flèche 2055"/>
          <p:cNvCxnSpPr/>
          <p:nvPr/>
        </p:nvCxnSpPr>
        <p:spPr>
          <a:xfrm>
            <a:off x="4766872" y="3432748"/>
            <a:ext cx="134912" cy="50966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ZoneTexte 2063"/>
          <p:cNvSpPr txBox="1"/>
          <p:nvPr/>
        </p:nvSpPr>
        <p:spPr>
          <a:xfrm>
            <a:off x="4631610" y="1319134"/>
            <a:ext cx="275854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La social-démocratie abandonne l’héritage marxiste</a:t>
            </a:r>
            <a:endParaRPr lang="fr-FR" sz="1400" b="1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4903931" y="4709409"/>
            <a:ext cx="2576161" cy="738664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C</a:t>
            </a:r>
            <a:r>
              <a:rPr lang="fr-FR" sz="1400" b="1" dirty="0" smtClean="0"/>
              <a:t>ommunisme de type soviétique, un socialisme totalitaire</a:t>
            </a:r>
            <a:endParaRPr lang="fr-FR" sz="1400" b="1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6220567" y="542144"/>
            <a:ext cx="275854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La social-démocratie prend une tournure libérale</a:t>
            </a:r>
            <a:endParaRPr lang="fr-FR" sz="1400" b="1" dirty="0" smtClean="0"/>
          </a:p>
        </p:txBody>
      </p:sp>
      <p:sp>
        <p:nvSpPr>
          <p:cNvPr id="2071" name="Accolade ouvrante 2070"/>
          <p:cNvSpPr/>
          <p:nvPr/>
        </p:nvSpPr>
        <p:spPr>
          <a:xfrm rot="5400000">
            <a:off x="1549151" y="4246631"/>
            <a:ext cx="514350" cy="329106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2" name="ZoneTexte 2071"/>
          <p:cNvSpPr txBox="1"/>
          <p:nvPr/>
        </p:nvSpPr>
        <p:spPr>
          <a:xfrm>
            <a:off x="235720" y="5998126"/>
            <a:ext cx="3243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A) Un socialisme marxiste vers la division</a:t>
            </a:r>
            <a:endParaRPr lang="fr-FR" sz="1400" b="1" dirty="0" smtClean="0"/>
          </a:p>
        </p:txBody>
      </p:sp>
      <p:sp>
        <p:nvSpPr>
          <p:cNvPr id="73" name="Accolade ouvrante 72"/>
          <p:cNvSpPr/>
          <p:nvPr/>
        </p:nvSpPr>
        <p:spPr>
          <a:xfrm rot="5400000">
            <a:off x="5553461" y="4239011"/>
            <a:ext cx="514350" cy="329106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411479" y="5916867"/>
            <a:ext cx="302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B</a:t>
            </a:r>
            <a:r>
              <a:rPr lang="fr-FR" sz="1400" b="1" dirty="0" smtClean="0"/>
              <a:t>) Deux Allemagne pour deux conceptions opposées du socialisme</a:t>
            </a:r>
            <a:endParaRPr lang="fr-FR" sz="1400" b="1" dirty="0" smtClean="0"/>
          </a:p>
        </p:txBody>
      </p:sp>
      <p:sp>
        <p:nvSpPr>
          <p:cNvPr id="75" name="Accolade ouvrante 74"/>
          <p:cNvSpPr/>
          <p:nvPr/>
        </p:nvSpPr>
        <p:spPr>
          <a:xfrm rot="5400000">
            <a:off x="8022236" y="5084726"/>
            <a:ext cx="514350" cy="153867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7440930" y="5977078"/>
            <a:ext cx="191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C) Une redéfinition de la social démocratie</a:t>
            </a:r>
            <a:endParaRPr lang="fr-FR" sz="1400" b="1" dirty="0" smtClean="0"/>
          </a:p>
        </p:txBody>
      </p:sp>
      <p:cxnSp>
        <p:nvCxnSpPr>
          <p:cNvPr id="77" name="Connecteur droit 76"/>
          <p:cNvCxnSpPr/>
          <p:nvPr/>
        </p:nvCxnSpPr>
        <p:spPr>
          <a:xfrm>
            <a:off x="1259643" y="2817509"/>
            <a:ext cx="9087" cy="154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90877" y="5059757"/>
            <a:ext cx="320603" cy="1523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4" name="ZoneTexte 2073"/>
          <p:cNvSpPr txBox="1"/>
          <p:nvPr/>
        </p:nvSpPr>
        <p:spPr>
          <a:xfrm>
            <a:off x="422910" y="4949190"/>
            <a:ext cx="153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Socialisme interdit</a:t>
            </a:r>
            <a:endParaRPr lang="fr-FR" sz="1400" dirty="0" smtClean="0"/>
          </a:p>
        </p:txBody>
      </p:sp>
      <p:cxnSp>
        <p:nvCxnSpPr>
          <p:cNvPr id="2076" name="Connecteur droit 2075"/>
          <p:cNvCxnSpPr/>
          <p:nvPr/>
        </p:nvCxnSpPr>
        <p:spPr>
          <a:xfrm>
            <a:off x="8784236" y="2323475"/>
            <a:ext cx="14990" cy="689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2563318" y="6550223"/>
            <a:ext cx="476104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Repères généraux sur l’histoire des socialismes en  Allemagne</a:t>
            </a:r>
            <a:endParaRPr lang="fr-F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3045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7" grpId="0" animBg="1"/>
      <p:bldP spid="2051" grpId="0" animBg="1"/>
      <p:bldP spid="3" grpId="0" animBg="1"/>
      <p:bldP spid="4" grpId="0" animBg="1"/>
      <p:bldP spid="5" grpId="0" animBg="1"/>
      <p:bldP spid="11" grpId="0" animBg="1"/>
      <p:bldP spid="18" grpId="0" animBg="1"/>
      <p:bldP spid="21" grpId="0" animBg="1"/>
      <p:bldP spid="24" grpId="0" animBg="1"/>
      <p:bldP spid="26" grpId="0" animBg="1"/>
      <p:bldP spid="31" grpId="0"/>
      <p:bldP spid="32" grpId="0"/>
      <p:bldP spid="25" grpId="0" animBg="1"/>
      <p:bldP spid="2048" grpId="0"/>
      <p:bldP spid="52" grpId="0" animBg="1"/>
      <p:bldP spid="2064" grpId="0" animBg="1"/>
      <p:bldP spid="66" grpId="0" animBg="1"/>
      <p:bldP spid="68" grpId="0" animBg="1"/>
      <p:bldP spid="2071" grpId="0" animBg="1"/>
      <p:bldP spid="2072" grpId="0"/>
      <p:bldP spid="73" grpId="0" animBg="1"/>
      <p:bldP spid="74" grpId="0"/>
      <p:bldP spid="75" grpId="0" animBg="1"/>
      <p:bldP spid="76" grpId="0"/>
      <p:bldP spid="79" grpId="0" animBg="1"/>
      <p:bldP spid="2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5683302" y="2263715"/>
            <a:ext cx="72921" cy="794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77203" y="2546032"/>
            <a:ext cx="3829050" cy="3714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58" name="Connecteur droit avec flèche 2057"/>
          <p:cNvCxnSpPr/>
          <p:nvPr/>
        </p:nvCxnSpPr>
        <p:spPr>
          <a:xfrm flipH="1" flipV="1">
            <a:off x="5261548" y="3447738"/>
            <a:ext cx="29980" cy="92939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1981199" y="479685"/>
            <a:ext cx="2593298" cy="523220"/>
          </a:xfrm>
          <a:prstGeom prst="rect">
            <a:avLst/>
          </a:prstGeom>
          <a:solidFill>
            <a:srgbClr val="FF0000">
              <a:alpha val="38824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2051" name="Rectangle 2050"/>
          <p:cNvSpPr/>
          <p:nvPr/>
        </p:nvSpPr>
        <p:spPr>
          <a:xfrm>
            <a:off x="0" y="1109272"/>
            <a:ext cx="2878111" cy="824459"/>
          </a:xfrm>
          <a:prstGeom prst="rect">
            <a:avLst/>
          </a:prstGeom>
          <a:solidFill>
            <a:srgbClr val="FFC000">
              <a:alpha val="18039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3665" y="2134099"/>
            <a:ext cx="1066318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FF3300"/>
                </a:solidFill>
              </a:rPr>
              <a:t> </a:t>
            </a:r>
            <a:r>
              <a:rPr lang="fr-FR" sz="1400" dirty="0" smtClean="0">
                <a:solidFill>
                  <a:srgbClr val="FF3300"/>
                </a:solidFill>
              </a:rPr>
              <a:t>                     </a:t>
            </a:r>
            <a:endParaRPr lang="fr-FR" sz="1400" dirty="0" smtClean="0">
              <a:solidFill>
                <a:srgbClr val="FF33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09212" y="2530140"/>
            <a:ext cx="1066318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3300"/>
                </a:solidFill>
              </a:rPr>
              <a:t>                      </a:t>
            </a:r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88565" y="2102558"/>
            <a:ext cx="205365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2214" y="3475703"/>
            <a:ext cx="2565480" cy="293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314793" y="2459369"/>
            <a:ext cx="278100" cy="53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028013" y="2428407"/>
            <a:ext cx="1" cy="584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613283" y="1991708"/>
            <a:ext cx="1747594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                                       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717079" y="1986665"/>
            <a:ext cx="1106393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                       </a:t>
            </a:r>
            <a:endParaRPr lang="fr-FR" sz="1400" dirty="0" smtClean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2099" y="3458876"/>
            <a:ext cx="856342" cy="101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064707" y="3444317"/>
            <a:ext cx="672646" cy="1446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923437" y="3944904"/>
            <a:ext cx="1907895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                                           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cxnSp>
        <p:nvCxnSpPr>
          <p:cNvPr id="2053" name="Connecteur droit avec flèche 2052"/>
          <p:cNvCxnSpPr/>
          <p:nvPr/>
        </p:nvCxnSpPr>
        <p:spPr>
          <a:xfrm flipV="1">
            <a:off x="3013023" y="1094282"/>
            <a:ext cx="0" cy="974361"/>
          </a:xfrm>
          <a:prstGeom prst="straightConnector1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133" t="43563" r="10937" b="51643"/>
          <a:stretch/>
        </p:blipFill>
        <p:spPr bwMode="auto">
          <a:xfrm>
            <a:off x="-132413" y="3008018"/>
            <a:ext cx="9144000" cy="44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ZoneTexte 51"/>
          <p:cNvSpPr txBox="1"/>
          <p:nvPr/>
        </p:nvSpPr>
        <p:spPr>
          <a:xfrm>
            <a:off x="5300689" y="4352138"/>
            <a:ext cx="1547218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                                  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cxnSp>
        <p:nvCxnSpPr>
          <p:cNvPr id="2056" name="Connecteur droit avec flèche 2055"/>
          <p:cNvCxnSpPr/>
          <p:nvPr/>
        </p:nvCxnSpPr>
        <p:spPr>
          <a:xfrm>
            <a:off x="4766872" y="3432748"/>
            <a:ext cx="134912" cy="50966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ZoneTexte 2063"/>
          <p:cNvSpPr txBox="1"/>
          <p:nvPr/>
        </p:nvSpPr>
        <p:spPr>
          <a:xfrm>
            <a:off x="4631610" y="1319134"/>
            <a:ext cx="275854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4903931" y="4709409"/>
            <a:ext cx="2576161" cy="52322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6220567" y="542144"/>
            <a:ext cx="275854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2071" name="Accolade ouvrante 2070"/>
          <p:cNvSpPr/>
          <p:nvPr/>
        </p:nvSpPr>
        <p:spPr>
          <a:xfrm rot="5400000">
            <a:off x="1549151" y="4246631"/>
            <a:ext cx="514350" cy="329106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ccolade ouvrante 72"/>
          <p:cNvSpPr/>
          <p:nvPr/>
        </p:nvSpPr>
        <p:spPr>
          <a:xfrm rot="5400000">
            <a:off x="5553461" y="4239011"/>
            <a:ext cx="514350" cy="329106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Accolade ouvrante 74"/>
          <p:cNvSpPr/>
          <p:nvPr/>
        </p:nvSpPr>
        <p:spPr>
          <a:xfrm rot="5400000">
            <a:off x="8022236" y="5084726"/>
            <a:ext cx="514350" cy="1538678"/>
          </a:xfrm>
          <a:prstGeom prst="leftBrace">
            <a:avLst>
              <a:gd name="adj1" fmla="val 43916"/>
              <a:gd name="adj2" fmla="val 479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76"/>
          <p:cNvCxnSpPr/>
          <p:nvPr/>
        </p:nvCxnSpPr>
        <p:spPr>
          <a:xfrm>
            <a:off x="1259643" y="2817509"/>
            <a:ext cx="9087" cy="154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90877" y="5059757"/>
            <a:ext cx="320603" cy="1523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76" name="Connecteur droit 2075"/>
          <p:cNvCxnSpPr/>
          <p:nvPr/>
        </p:nvCxnSpPr>
        <p:spPr>
          <a:xfrm>
            <a:off x="8784236" y="2323475"/>
            <a:ext cx="14990" cy="689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2563318" y="6550223"/>
            <a:ext cx="476104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Repères généraux sur l’histoire des socialismes en  Allemagne</a:t>
            </a:r>
            <a:endParaRPr lang="fr-F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150</Words>
  <Application>Microsoft Office PowerPoint</Application>
  <PresentationFormat>Affichage à l'écran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Allemagne et socialismes</vt:lpstr>
      <vt:lpstr>Présentation PowerPoint</vt:lpstr>
      <vt:lpstr>Présentation PowerPoint</vt:lpstr>
      <vt:lpstr>Présentation PowerPoint</vt:lpstr>
    </vt:vector>
  </TitlesOfParts>
  <Company>LFHED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LFH</dc:creator>
  <cp:lastModifiedBy>Alain</cp:lastModifiedBy>
  <cp:revision>19</cp:revision>
  <dcterms:created xsi:type="dcterms:W3CDTF">2015-09-23T07:45:56Z</dcterms:created>
  <dcterms:modified xsi:type="dcterms:W3CDTF">2015-09-28T13:29:58Z</dcterms:modified>
</cp:coreProperties>
</file>