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81813" cy="9661525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48" d="100"/>
          <a:sy n="48" d="100"/>
        </p:scale>
        <p:origin x="1578" y="5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9D6DC-A14E-4E29-B0A4-DE02BF36C42F}" type="datetimeFigureOut">
              <a:rPr lang="fr-FR" smtClean="0"/>
              <a:t>09/09/2015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DFB13-2B52-4D44-BBCF-1D9F4647045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8686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9D6DC-A14E-4E29-B0A4-DE02BF36C42F}" type="datetimeFigureOut">
              <a:rPr lang="fr-FR" smtClean="0"/>
              <a:t>09/09/2015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DFB13-2B52-4D44-BBCF-1D9F4647045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4936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9D6DC-A14E-4E29-B0A4-DE02BF36C42F}" type="datetimeFigureOut">
              <a:rPr lang="fr-FR" smtClean="0"/>
              <a:t>09/09/2015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DFB13-2B52-4D44-BBCF-1D9F4647045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924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9D6DC-A14E-4E29-B0A4-DE02BF36C42F}" type="datetimeFigureOut">
              <a:rPr lang="fr-FR" smtClean="0"/>
              <a:t>09/09/2015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DFB13-2B52-4D44-BBCF-1D9F4647045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5454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9D6DC-A14E-4E29-B0A4-DE02BF36C42F}" type="datetimeFigureOut">
              <a:rPr lang="fr-FR" smtClean="0"/>
              <a:t>09/09/2015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DFB13-2B52-4D44-BBCF-1D9F4647045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3044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9D6DC-A14E-4E29-B0A4-DE02BF36C42F}" type="datetimeFigureOut">
              <a:rPr lang="fr-FR" smtClean="0"/>
              <a:t>09/09/2015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DFB13-2B52-4D44-BBCF-1D9F4647045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1106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9D6DC-A14E-4E29-B0A4-DE02BF36C42F}" type="datetimeFigureOut">
              <a:rPr lang="fr-FR" smtClean="0"/>
              <a:t>09/09/2015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DFB13-2B52-4D44-BBCF-1D9F4647045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3117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9D6DC-A14E-4E29-B0A4-DE02BF36C42F}" type="datetimeFigureOut">
              <a:rPr lang="fr-FR" smtClean="0"/>
              <a:t>09/09/2015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DFB13-2B52-4D44-BBCF-1D9F4647045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08998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9D6DC-A14E-4E29-B0A4-DE02BF36C42F}" type="datetimeFigureOut">
              <a:rPr lang="fr-FR" smtClean="0"/>
              <a:t>09/09/2015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DFB13-2B52-4D44-BBCF-1D9F4647045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7517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9D6DC-A14E-4E29-B0A4-DE02BF36C42F}" type="datetimeFigureOut">
              <a:rPr lang="fr-FR" smtClean="0"/>
              <a:t>09/09/2015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DFB13-2B52-4D44-BBCF-1D9F4647045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7202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9D6DC-A14E-4E29-B0A4-DE02BF36C42F}" type="datetimeFigureOut">
              <a:rPr lang="fr-FR" smtClean="0"/>
              <a:t>09/09/2015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DFB13-2B52-4D44-BBCF-1D9F4647045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1167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9D6DC-A14E-4E29-B0A4-DE02BF36C42F}" type="datetimeFigureOut">
              <a:rPr lang="fr-FR" smtClean="0"/>
              <a:t>09/09/2015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DDFB13-2B52-4D44-BBCF-1D9F4647045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7624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411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" name="Image 7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647081"/>
            <a:ext cx="12095813" cy="859809"/>
          </a:xfrm>
          <a:prstGeom prst="rect">
            <a:avLst/>
          </a:prstGeom>
        </p:spPr>
      </p:pic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634018"/>
            <a:ext cx="12095813" cy="859809"/>
          </a:xfrm>
          <a:prstGeom prst="rect">
            <a:avLst/>
          </a:prstGeom>
        </p:spPr>
      </p:pic>
      <p:cxnSp>
        <p:nvCxnSpPr>
          <p:cNvPr id="65" name="Connecteur droit 64"/>
          <p:cNvCxnSpPr/>
          <p:nvPr/>
        </p:nvCxnSpPr>
        <p:spPr>
          <a:xfrm flipH="1">
            <a:off x="6810233" y="1583140"/>
            <a:ext cx="313898" cy="117370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cteur droit 47"/>
          <p:cNvCxnSpPr/>
          <p:nvPr/>
        </p:nvCxnSpPr>
        <p:spPr>
          <a:xfrm>
            <a:off x="5431810" y="1665026"/>
            <a:ext cx="518614" cy="109182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ectangle 58"/>
          <p:cNvSpPr/>
          <p:nvPr/>
        </p:nvSpPr>
        <p:spPr>
          <a:xfrm>
            <a:off x="4355912" y="2049439"/>
            <a:ext cx="3614382" cy="491319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ZoneTexte 2"/>
          <p:cNvSpPr txBox="1"/>
          <p:nvPr/>
        </p:nvSpPr>
        <p:spPr>
          <a:xfrm>
            <a:off x="0" y="2006222"/>
            <a:ext cx="17610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i="1" dirty="0" smtClean="0">
                <a:solidFill>
                  <a:srgbClr val="FFC000"/>
                </a:solidFill>
              </a:rPr>
              <a:t>Le Chagrin et la Pitié, </a:t>
            </a:r>
          </a:p>
          <a:p>
            <a:r>
              <a:rPr lang="fr-FR" sz="1400" dirty="0" smtClean="0">
                <a:solidFill>
                  <a:srgbClr val="FFC000"/>
                </a:solidFill>
              </a:rPr>
              <a:t>M Ophuls</a:t>
            </a:r>
            <a:endParaRPr lang="fr-FR" sz="1400" dirty="0">
              <a:solidFill>
                <a:srgbClr val="FFC000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862084" y="1462586"/>
            <a:ext cx="14271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i="1" dirty="0" smtClean="0">
                <a:solidFill>
                  <a:srgbClr val="FFC000"/>
                </a:solidFill>
              </a:rPr>
              <a:t>Lacombe Lucien, </a:t>
            </a:r>
          </a:p>
          <a:p>
            <a:r>
              <a:rPr lang="fr-FR" sz="1400" dirty="0" smtClean="0">
                <a:solidFill>
                  <a:srgbClr val="FFC000"/>
                </a:solidFill>
              </a:rPr>
              <a:t>L Malle</a:t>
            </a:r>
            <a:endParaRPr lang="fr-FR" sz="1400" dirty="0">
              <a:solidFill>
                <a:srgbClr val="FFC000"/>
              </a:solidFill>
            </a:endParaRPr>
          </a:p>
        </p:txBody>
      </p:sp>
      <p:cxnSp>
        <p:nvCxnSpPr>
          <p:cNvPr id="6" name="Connecteur droit 5"/>
          <p:cNvCxnSpPr/>
          <p:nvPr/>
        </p:nvCxnSpPr>
        <p:spPr>
          <a:xfrm flipH="1">
            <a:off x="423081" y="2456597"/>
            <a:ext cx="68238" cy="272955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/>
        </p:nvCxnSpPr>
        <p:spPr>
          <a:xfrm flipH="1">
            <a:off x="1296538" y="1856096"/>
            <a:ext cx="641444" cy="90075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oneTexte 8"/>
          <p:cNvSpPr txBox="1"/>
          <p:nvPr/>
        </p:nvSpPr>
        <p:spPr>
          <a:xfrm>
            <a:off x="398060" y="3769058"/>
            <a:ext cx="16005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i="1" dirty="0" smtClean="0">
                <a:solidFill>
                  <a:srgbClr val="00B050"/>
                </a:solidFill>
              </a:rPr>
              <a:t>La France de Vichy, </a:t>
            </a:r>
          </a:p>
          <a:p>
            <a:r>
              <a:rPr lang="fr-FR" sz="1400" dirty="0" smtClean="0">
                <a:solidFill>
                  <a:srgbClr val="00B050"/>
                </a:solidFill>
              </a:rPr>
              <a:t>R Paxton</a:t>
            </a:r>
            <a:endParaRPr lang="fr-FR" sz="1400" dirty="0">
              <a:solidFill>
                <a:srgbClr val="00B050"/>
              </a:solidFill>
            </a:endParaRPr>
          </a:p>
        </p:txBody>
      </p:sp>
      <p:cxnSp>
        <p:nvCxnSpPr>
          <p:cNvPr id="11" name="Connecteur droit 10"/>
          <p:cNvCxnSpPr/>
          <p:nvPr/>
        </p:nvCxnSpPr>
        <p:spPr>
          <a:xfrm flipH="1" flipV="1">
            <a:off x="1023582" y="3343701"/>
            <a:ext cx="81887" cy="464024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ZoneTexte 11"/>
          <p:cNvSpPr txBox="1"/>
          <p:nvPr/>
        </p:nvSpPr>
        <p:spPr>
          <a:xfrm>
            <a:off x="4699380" y="3771331"/>
            <a:ext cx="18604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i="1" dirty="0" smtClean="0">
                <a:solidFill>
                  <a:srgbClr val="00B050"/>
                </a:solidFill>
              </a:rPr>
              <a:t>Le syndrome  de Vichy, </a:t>
            </a:r>
          </a:p>
          <a:p>
            <a:r>
              <a:rPr lang="fr-FR" sz="1400" dirty="0" smtClean="0">
                <a:solidFill>
                  <a:srgbClr val="00B050"/>
                </a:solidFill>
              </a:rPr>
              <a:t>H </a:t>
            </a:r>
            <a:r>
              <a:rPr lang="fr-FR" sz="1400" dirty="0" err="1" smtClean="0">
                <a:solidFill>
                  <a:srgbClr val="00B050"/>
                </a:solidFill>
              </a:rPr>
              <a:t>Rousso</a:t>
            </a:r>
            <a:endParaRPr lang="fr-FR" sz="1400" dirty="0">
              <a:solidFill>
                <a:srgbClr val="00B050"/>
              </a:solidFill>
            </a:endParaRPr>
          </a:p>
        </p:txBody>
      </p:sp>
      <p:cxnSp>
        <p:nvCxnSpPr>
          <p:cNvPr id="14" name="Connecteur droit 13"/>
          <p:cNvCxnSpPr/>
          <p:nvPr/>
        </p:nvCxnSpPr>
        <p:spPr>
          <a:xfrm flipH="1" flipV="1">
            <a:off x="4490113" y="3343701"/>
            <a:ext cx="409433" cy="47767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ZoneTexte 15"/>
          <p:cNvSpPr txBox="1"/>
          <p:nvPr/>
        </p:nvSpPr>
        <p:spPr>
          <a:xfrm>
            <a:off x="10037929" y="3759958"/>
            <a:ext cx="18043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i="1" dirty="0" smtClean="0">
                <a:solidFill>
                  <a:srgbClr val="00B050"/>
                </a:solidFill>
              </a:rPr>
              <a:t>Le chagrin et le venin, </a:t>
            </a:r>
          </a:p>
          <a:p>
            <a:r>
              <a:rPr lang="fr-FR" sz="1400" dirty="0" smtClean="0">
                <a:solidFill>
                  <a:srgbClr val="00B050"/>
                </a:solidFill>
              </a:rPr>
              <a:t>P Laborie</a:t>
            </a:r>
            <a:endParaRPr lang="fr-FR" sz="1400" dirty="0">
              <a:solidFill>
                <a:srgbClr val="00B050"/>
              </a:solidFill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2245058" y="3759960"/>
            <a:ext cx="22958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i="1" dirty="0" smtClean="0">
                <a:solidFill>
                  <a:srgbClr val="00B050"/>
                </a:solidFill>
              </a:rPr>
              <a:t>Les assassins de la mémoire, </a:t>
            </a:r>
          </a:p>
          <a:p>
            <a:r>
              <a:rPr lang="fr-FR" sz="1400" dirty="0" smtClean="0">
                <a:solidFill>
                  <a:srgbClr val="00B050"/>
                </a:solidFill>
              </a:rPr>
              <a:t>P Vidal </a:t>
            </a:r>
            <a:r>
              <a:rPr lang="fr-FR" sz="1400" dirty="0" err="1" smtClean="0">
                <a:solidFill>
                  <a:srgbClr val="00B050"/>
                </a:solidFill>
              </a:rPr>
              <a:t>Naquet</a:t>
            </a:r>
            <a:endParaRPr lang="fr-FR" sz="1400" dirty="0">
              <a:solidFill>
                <a:srgbClr val="00B050"/>
              </a:solidFill>
            </a:endParaRPr>
          </a:p>
        </p:txBody>
      </p:sp>
      <p:cxnSp>
        <p:nvCxnSpPr>
          <p:cNvPr id="20" name="Connecteur droit 19"/>
          <p:cNvCxnSpPr/>
          <p:nvPr/>
        </p:nvCxnSpPr>
        <p:spPr>
          <a:xfrm>
            <a:off x="3207224" y="3452884"/>
            <a:ext cx="696036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2"/>
          <p:cNvCxnSpPr/>
          <p:nvPr/>
        </p:nvCxnSpPr>
        <p:spPr>
          <a:xfrm flipV="1">
            <a:off x="3480179" y="3452884"/>
            <a:ext cx="54591" cy="245659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/>
        </p:nvCxnSpPr>
        <p:spPr>
          <a:xfrm flipV="1">
            <a:off x="10781731" y="3370997"/>
            <a:ext cx="218365" cy="32754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ZoneTexte 25"/>
          <p:cNvSpPr txBox="1"/>
          <p:nvPr/>
        </p:nvSpPr>
        <p:spPr>
          <a:xfrm>
            <a:off x="4415051" y="2163170"/>
            <a:ext cx="7889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i="1" dirty="0" smtClean="0">
                <a:solidFill>
                  <a:srgbClr val="FF0000"/>
                </a:solidFill>
              </a:rPr>
              <a:t>K Barbie</a:t>
            </a:r>
            <a:endParaRPr lang="fr-FR" sz="1400" dirty="0">
              <a:solidFill>
                <a:srgbClr val="FF0000"/>
              </a:solidFill>
            </a:endParaRPr>
          </a:p>
        </p:txBody>
      </p:sp>
      <p:cxnSp>
        <p:nvCxnSpPr>
          <p:cNvPr id="28" name="Connecteur droit 27"/>
          <p:cNvCxnSpPr/>
          <p:nvPr/>
        </p:nvCxnSpPr>
        <p:spPr>
          <a:xfrm flipH="1">
            <a:off x="4694831" y="2545976"/>
            <a:ext cx="8651" cy="197224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ZoneTexte 28"/>
          <p:cNvSpPr txBox="1"/>
          <p:nvPr/>
        </p:nvSpPr>
        <p:spPr>
          <a:xfrm>
            <a:off x="5823046" y="2179093"/>
            <a:ext cx="8427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i="1" dirty="0" smtClean="0">
                <a:solidFill>
                  <a:srgbClr val="FF0000"/>
                </a:solidFill>
              </a:rPr>
              <a:t>P Touvier</a:t>
            </a:r>
            <a:endParaRPr lang="fr-FR" sz="1400" dirty="0">
              <a:solidFill>
                <a:srgbClr val="FF0000"/>
              </a:solidFill>
            </a:endParaRPr>
          </a:p>
        </p:txBody>
      </p:sp>
      <p:cxnSp>
        <p:nvCxnSpPr>
          <p:cNvPr id="31" name="Connecteur droit 30"/>
          <p:cNvCxnSpPr/>
          <p:nvPr/>
        </p:nvCxnSpPr>
        <p:spPr>
          <a:xfrm>
            <a:off x="6550925" y="2511188"/>
            <a:ext cx="13648" cy="20471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ZoneTexte 31"/>
          <p:cNvSpPr txBox="1"/>
          <p:nvPr/>
        </p:nvSpPr>
        <p:spPr>
          <a:xfrm>
            <a:off x="7026323" y="2181368"/>
            <a:ext cx="8539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i="1" dirty="0" smtClean="0">
                <a:solidFill>
                  <a:srgbClr val="FF0000"/>
                </a:solidFill>
              </a:rPr>
              <a:t>M Papon</a:t>
            </a:r>
            <a:endParaRPr lang="fr-FR" sz="1400" dirty="0">
              <a:solidFill>
                <a:srgbClr val="FF0000"/>
              </a:solidFill>
            </a:endParaRPr>
          </a:p>
        </p:txBody>
      </p:sp>
      <p:cxnSp>
        <p:nvCxnSpPr>
          <p:cNvPr id="34" name="Connecteur droit 33"/>
          <p:cNvCxnSpPr/>
          <p:nvPr/>
        </p:nvCxnSpPr>
        <p:spPr>
          <a:xfrm flipH="1">
            <a:off x="7260609" y="2530088"/>
            <a:ext cx="157733" cy="21311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ZoneTexte 34"/>
          <p:cNvSpPr txBox="1"/>
          <p:nvPr/>
        </p:nvSpPr>
        <p:spPr>
          <a:xfrm>
            <a:off x="8652681" y="1214650"/>
            <a:ext cx="17796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i="1" dirty="0" smtClean="0">
                <a:solidFill>
                  <a:schemeClr val="accent5"/>
                </a:solidFill>
              </a:rPr>
              <a:t>Mémorial de la Shoah</a:t>
            </a:r>
            <a:endParaRPr lang="fr-FR" sz="1400" dirty="0">
              <a:solidFill>
                <a:schemeClr val="accent5"/>
              </a:solidFill>
            </a:endParaRPr>
          </a:p>
        </p:txBody>
      </p:sp>
      <p:cxnSp>
        <p:nvCxnSpPr>
          <p:cNvPr id="37" name="Connecteur droit 36"/>
          <p:cNvCxnSpPr/>
          <p:nvPr/>
        </p:nvCxnSpPr>
        <p:spPr>
          <a:xfrm flipH="1">
            <a:off x="9457900" y="1619250"/>
            <a:ext cx="86150" cy="112395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38"/>
          <p:cNvCxnSpPr>
            <a:stCxn id="42" idx="2"/>
          </p:cNvCxnSpPr>
          <p:nvPr/>
        </p:nvCxnSpPr>
        <p:spPr>
          <a:xfrm>
            <a:off x="11126338" y="716564"/>
            <a:ext cx="842749" cy="198569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ZoneTexte 41"/>
          <p:cNvSpPr txBox="1"/>
          <p:nvPr/>
        </p:nvSpPr>
        <p:spPr>
          <a:xfrm>
            <a:off x="10156210" y="193344"/>
            <a:ext cx="1940256" cy="523220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fr-FR" sz="1400" i="1" dirty="0" smtClean="0">
                <a:solidFill>
                  <a:srgbClr val="002060"/>
                </a:solidFill>
              </a:rPr>
              <a:t>Panthéonisation de 4 résistants </a:t>
            </a:r>
            <a:endParaRPr lang="fr-FR" sz="1400" dirty="0">
              <a:solidFill>
                <a:srgbClr val="002060"/>
              </a:solidFill>
            </a:endParaRPr>
          </a:p>
        </p:txBody>
      </p:sp>
      <p:sp>
        <p:nvSpPr>
          <p:cNvPr id="46" name="ZoneTexte 45"/>
          <p:cNvSpPr txBox="1"/>
          <p:nvPr/>
        </p:nvSpPr>
        <p:spPr>
          <a:xfrm>
            <a:off x="4915468" y="1135039"/>
            <a:ext cx="14558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i="1" dirty="0" smtClean="0">
                <a:solidFill>
                  <a:schemeClr val="accent5"/>
                </a:solidFill>
              </a:rPr>
              <a:t>Commémoration</a:t>
            </a:r>
          </a:p>
          <a:p>
            <a:r>
              <a:rPr lang="fr-FR" sz="1400" i="1" dirty="0" smtClean="0">
                <a:solidFill>
                  <a:schemeClr val="accent5"/>
                </a:solidFill>
              </a:rPr>
              <a:t>Rafle du Vel d’Hiv</a:t>
            </a:r>
            <a:endParaRPr lang="fr-FR" sz="1400" dirty="0">
              <a:solidFill>
                <a:schemeClr val="accent5"/>
              </a:solidFill>
            </a:endParaRPr>
          </a:p>
        </p:txBody>
      </p:sp>
      <p:sp>
        <p:nvSpPr>
          <p:cNvPr id="57" name="ZoneTexte 56"/>
          <p:cNvSpPr txBox="1"/>
          <p:nvPr/>
        </p:nvSpPr>
        <p:spPr>
          <a:xfrm>
            <a:off x="6664656" y="1205551"/>
            <a:ext cx="16114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i="1" dirty="0" smtClean="0">
                <a:solidFill>
                  <a:schemeClr val="accent5"/>
                </a:solidFill>
              </a:rPr>
              <a:t>Discours de J Chirac</a:t>
            </a:r>
            <a:endParaRPr lang="fr-FR" sz="1400" dirty="0">
              <a:solidFill>
                <a:schemeClr val="accent5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4885899" y="1105469"/>
            <a:ext cx="5500047" cy="491319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9" name="Ellipse 68"/>
          <p:cNvSpPr/>
          <p:nvPr/>
        </p:nvSpPr>
        <p:spPr>
          <a:xfrm>
            <a:off x="0" y="1162594"/>
            <a:ext cx="2272937" cy="3474720"/>
          </a:xfrm>
          <a:prstGeom prst="ellipse">
            <a:avLst/>
          </a:prstGeom>
          <a:noFill/>
          <a:ln w="28575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3" name="Rectangle 62"/>
          <p:cNvSpPr/>
          <p:nvPr/>
        </p:nvSpPr>
        <p:spPr>
          <a:xfrm>
            <a:off x="395785" y="3807725"/>
            <a:ext cx="11395881" cy="545911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" name="ZoneTexte 69"/>
          <p:cNvSpPr txBox="1"/>
          <p:nvPr/>
        </p:nvSpPr>
        <p:spPr>
          <a:xfrm>
            <a:off x="261258" y="744583"/>
            <a:ext cx="1911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i="1" dirty="0" smtClean="0">
                <a:solidFill>
                  <a:srgbClr val="002060"/>
                </a:solidFill>
              </a:rPr>
              <a:t>Le « miroir brisé »</a:t>
            </a:r>
            <a:endParaRPr lang="fr-FR" b="1" i="1" dirty="0">
              <a:solidFill>
                <a:srgbClr val="002060"/>
              </a:solidFill>
            </a:endParaRPr>
          </a:p>
        </p:txBody>
      </p:sp>
      <p:sp>
        <p:nvSpPr>
          <p:cNvPr id="71" name="ZoneTexte 70"/>
          <p:cNvSpPr txBox="1"/>
          <p:nvPr/>
        </p:nvSpPr>
        <p:spPr>
          <a:xfrm>
            <a:off x="0" y="5045513"/>
            <a:ext cx="7344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solidFill>
                  <a:srgbClr val="FFC000"/>
                </a:solidFill>
              </a:rPr>
              <a:t>Cinéma</a:t>
            </a:r>
            <a:endParaRPr lang="fr-FR" sz="1400" dirty="0">
              <a:solidFill>
                <a:srgbClr val="FFC000"/>
              </a:solidFill>
            </a:endParaRPr>
          </a:p>
        </p:txBody>
      </p:sp>
      <p:sp>
        <p:nvSpPr>
          <p:cNvPr id="72" name="ZoneTexte 71"/>
          <p:cNvSpPr txBox="1"/>
          <p:nvPr/>
        </p:nvSpPr>
        <p:spPr>
          <a:xfrm>
            <a:off x="0" y="5358372"/>
            <a:ext cx="16183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solidFill>
                  <a:srgbClr val="00B050"/>
                </a:solidFill>
              </a:rPr>
              <a:t>Ouvrage d’historien</a:t>
            </a:r>
            <a:endParaRPr lang="fr-FR" sz="1400" dirty="0">
              <a:solidFill>
                <a:srgbClr val="00B050"/>
              </a:solidFill>
            </a:endParaRPr>
          </a:p>
        </p:txBody>
      </p:sp>
      <p:sp>
        <p:nvSpPr>
          <p:cNvPr id="73" name="ZoneTexte 72"/>
          <p:cNvSpPr txBox="1"/>
          <p:nvPr/>
        </p:nvSpPr>
        <p:spPr>
          <a:xfrm>
            <a:off x="0" y="5711913"/>
            <a:ext cx="6674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solidFill>
                  <a:srgbClr val="FF0000"/>
                </a:solidFill>
              </a:rPr>
              <a:t>Procès</a:t>
            </a:r>
            <a:endParaRPr lang="fr-FR" sz="1400" dirty="0">
              <a:solidFill>
                <a:srgbClr val="FF0000"/>
              </a:solidFill>
            </a:endParaRPr>
          </a:p>
        </p:txBody>
      </p:sp>
      <p:sp>
        <p:nvSpPr>
          <p:cNvPr id="74" name="ZoneTexte 73"/>
          <p:cNvSpPr txBox="1"/>
          <p:nvPr/>
        </p:nvSpPr>
        <p:spPr>
          <a:xfrm>
            <a:off x="0" y="6047517"/>
            <a:ext cx="20015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solidFill>
                  <a:schemeClr val="accent5"/>
                </a:solidFill>
              </a:rPr>
              <a:t>l’Etat et la mémoire juive</a:t>
            </a:r>
            <a:endParaRPr lang="fr-FR" sz="1400" dirty="0">
              <a:solidFill>
                <a:schemeClr val="accent5"/>
              </a:solidFill>
            </a:endParaRPr>
          </a:p>
        </p:txBody>
      </p:sp>
      <p:sp>
        <p:nvSpPr>
          <p:cNvPr id="80" name="ZoneTexte 79"/>
          <p:cNvSpPr txBox="1"/>
          <p:nvPr/>
        </p:nvSpPr>
        <p:spPr>
          <a:xfrm>
            <a:off x="0" y="6439989"/>
            <a:ext cx="23997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solidFill>
                  <a:srgbClr val="002060"/>
                </a:solidFill>
              </a:rPr>
              <a:t>L’Etat et la mémoire résistante</a:t>
            </a:r>
            <a:endParaRPr lang="fr-FR" sz="1400" dirty="0">
              <a:solidFill>
                <a:srgbClr val="002060"/>
              </a:solidFill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77584" y="4972050"/>
            <a:ext cx="2327565" cy="17335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3" name="ZoneTexte 82"/>
          <p:cNvSpPr txBox="1"/>
          <p:nvPr/>
        </p:nvSpPr>
        <p:spPr>
          <a:xfrm>
            <a:off x="3538330" y="5963478"/>
            <a:ext cx="7733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Mémoires et histoire de la 2</a:t>
            </a:r>
            <a:r>
              <a:rPr lang="fr-FR" b="1" baseline="30000" dirty="0" smtClean="0"/>
              <a:t>nde</a:t>
            </a:r>
            <a:r>
              <a:rPr lang="fr-FR" b="1" dirty="0" smtClean="0"/>
              <a:t> guerre mondiale en France depuis les années 70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3311426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  <p:bldP spid="3" grpId="0"/>
      <p:bldP spid="4" grpId="0"/>
      <p:bldP spid="9" grpId="0"/>
      <p:bldP spid="12" grpId="0"/>
      <p:bldP spid="16" grpId="0"/>
      <p:bldP spid="17" grpId="0"/>
      <p:bldP spid="26" grpId="0"/>
      <p:bldP spid="29" grpId="0"/>
      <p:bldP spid="32" grpId="0"/>
      <p:bldP spid="35" grpId="0"/>
      <p:bldP spid="42" grpId="0" animBg="1"/>
      <p:bldP spid="46" grpId="0"/>
      <p:bldP spid="57" grpId="0"/>
      <p:bldP spid="58" grpId="0" animBg="1"/>
      <p:bldP spid="69" grpId="0" animBg="1"/>
      <p:bldP spid="63" grpId="0" animBg="1"/>
      <p:bldP spid="70" grpId="0"/>
      <p:bldP spid="71" grpId="0"/>
      <p:bldP spid="72" grpId="0"/>
      <p:bldP spid="73" grpId="0"/>
      <p:bldP spid="74" grpId="0"/>
      <p:bldP spid="8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" name="Image 7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647081"/>
            <a:ext cx="12095813" cy="859809"/>
          </a:xfrm>
          <a:prstGeom prst="rect">
            <a:avLst/>
          </a:prstGeom>
        </p:spPr>
      </p:pic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634018"/>
            <a:ext cx="12095813" cy="859809"/>
          </a:xfrm>
          <a:prstGeom prst="rect">
            <a:avLst/>
          </a:prstGeom>
        </p:spPr>
      </p:pic>
      <p:cxnSp>
        <p:nvCxnSpPr>
          <p:cNvPr id="65" name="Connecteur droit 64"/>
          <p:cNvCxnSpPr/>
          <p:nvPr/>
        </p:nvCxnSpPr>
        <p:spPr>
          <a:xfrm flipH="1">
            <a:off x="6810233" y="1583140"/>
            <a:ext cx="313898" cy="117370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cteur droit 47"/>
          <p:cNvCxnSpPr/>
          <p:nvPr/>
        </p:nvCxnSpPr>
        <p:spPr>
          <a:xfrm>
            <a:off x="5431810" y="1665026"/>
            <a:ext cx="518614" cy="109182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ectangle 58"/>
          <p:cNvSpPr/>
          <p:nvPr/>
        </p:nvSpPr>
        <p:spPr>
          <a:xfrm>
            <a:off x="4355912" y="2049439"/>
            <a:ext cx="3614382" cy="491319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6" name="Connecteur droit 5"/>
          <p:cNvCxnSpPr/>
          <p:nvPr/>
        </p:nvCxnSpPr>
        <p:spPr>
          <a:xfrm flipH="1">
            <a:off x="423081" y="2456597"/>
            <a:ext cx="68238" cy="272955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/>
        </p:nvCxnSpPr>
        <p:spPr>
          <a:xfrm flipH="1">
            <a:off x="1296538" y="1856096"/>
            <a:ext cx="641444" cy="90075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 flipH="1" flipV="1">
            <a:off x="1023582" y="3343701"/>
            <a:ext cx="81887" cy="464024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 flipH="1" flipV="1">
            <a:off x="4490113" y="3343701"/>
            <a:ext cx="409433" cy="47767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>
            <a:off x="3207224" y="3452884"/>
            <a:ext cx="696036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2"/>
          <p:cNvCxnSpPr/>
          <p:nvPr/>
        </p:nvCxnSpPr>
        <p:spPr>
          <a:xfrm flipV="1">
            <a:off x="3480179" y="3452884"/>
            <a:ext cx="54591" cy="245659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/>
        </p:nvCxnSpPr>
        <p:spPr>
          <a:xfrm flipV="1">
            <a:off x="10781731" y="3370997"/>
            <a:ext cx="218365" cy="32754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27"/>
          <p:cNvCxnSpPr/>
          <p:nvPr/>
        </p:nvCxnSpPr>
        <p:spPr>
          <a:xfrm flipH="1">
            <a:off x="4694831" y="2545976"/>
            <a:ext cx="8651" cy="197224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30"/>
          <p:cNvCxnSpPr/>
          <p:nvPr/>
        </p:nvCxnSpPr>
        <p:spPr>
          <a:xfrm>
            <a:off x="6550925" y="2511188"/>
            <a:ext cx="13648" cy="20471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33"/>
          <p:cNvCxnSpPr/>
          <p:nvPr/>
        </p:nvCxnSpPr>
        <p:spPr>
          <a:xfrm flipH="1">
            <a:off x="7260609" y="2530088"/>
            <a:ext cx="157733" cy="21311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36"/>
          <p:cNvCxnSpPr/>
          <p:nvPr/>
        </p:nvCxnSpPr>
        <p:spPr>
          <a:xfrm flipH="1">
            <a:off x="9457900" y="1619250"/>
            <a:ext cx="86150" cy="112395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38"/>
          <p:cNvCxnSpPr/>
          <p:nvPr/>
        </p:nvCxnSpPr>
        <p:spPr>
          <a:xfrm>
            <a:off x="11126338" y="716564"/>
            <a:ext cx="842749" cy="198569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ectangle 57"/>
          <p:cNvSpPr/>
          <p:nvPr/>
        </p:nvSpPr>
        <p:spPr>
          <a:xfrm>
            <a:off x="4885899" y="1105469"/>
            <a:ext cx="5500047" cy="491319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9" name="Ellipse 68"/>
          <p:cNvSpPr/>
          <p:nvPr/>
        </p:nvSpPr>
        <p:spPr>
          <a:xfrm>
            <a:off x="0" y="1162594"/>
            <a:ext cx="2272937" cy="3474720"/>
          </a:xfrm>
          <a:prstGeom prst="ellipse">
            <a:avLst/>
          </a:prstGeom>
          <a:noFill/>
          <a:ln w="28575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3" name="Rectangle 62"/>
          <p:cNvSpPr/>
          <p:nvPr/>
        </p:nvSpPr>
        <p:spPr>
          <a:xfrm>
            <a:off x="395785" y="3807725"/>
            <a:ext cx="11395881" cy="545911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3538330" y="5963478"/>
            <a:ext cx="7733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Mémoires et histoire de la 2</a:t>
            </a:r>
            <a:r>
              <a:rPr lang="fr-FR" b="1" baseline="30000" dirty="0" smtClean="0"/>
              <a:t>nde</a:t>
            </a:r>
            <a:r>
              <a:rPr lang="fr-FR" b="1" dirty="0" smtClean="0"/>
              <a:t> guerre mondiale en France depuis les années 70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35112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111</Words>
  <Application>Microsoft Office PowerPoint</Application>
  <PresentationFormat>Grand écran</PresentationFormat>
  <Paragraphs>28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Alain</dc:creator>
  <cp:lastModifiedBy>Alain</cp:lastModifiedBy>
  <cp:revision>12</cp:revision>
  <cp:lastPrinted>2015-09-09T16:27:45Z</cp:lastPrinted>
  <dcterms:created xsi:type="dcterms:W3CDTF">2015-09-09T14:34:29Z</dcterms:created>
  <dcterms:modified xsi:type="dcterms:W3CDTF">2015-09-09T16:28:55Z</dcterms:modified>
</cp:coreProperties>
</file>