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A345-DF49-4C78-ABF2-1D13086651C6}" type="datetimeFigureOut">
              <a:rPr lang="fr-FR" smtClean="0"/>
              <a:t>28/11/2015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C2ECA-FC93-4E9E-8875-FB49265CE4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703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A345-DF49-4C78-ABF2-1D13086651C6}" type="datetimeFigureOut">
              <a:rPr lang="fr-FR" smtClean="0"/>
              <a:t>28/11/2015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C2ECA-FC93-4E9E-8875-FB49265CE4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896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A345-DF49-4C78-ABF2-1D13086651C6}" type="datetimeFigureOut">
              <a:rPr lang="fr-FR" smtClean="0"/>
              <a:t>28/11/2015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C2ECA-FC93-4E9E-8875-FB49265CE4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82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A345-DF49-4C78-ABF2-1D13086651C6}" type="datetimeFigureOut">
              <a:rPr lang="fr-FR" smtClean="0"/>
              <a:t>28/11/2015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C2ECA-FC93-4E9E-8875-FB49265CE4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288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A345-DF49-4C78-ABF2-1D13086651C6}" type="datetimeFigureOut">
              <a:rPr lang="fr-FR" smtClean="0"/>
              <a:t>28/11/2015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C2ECA-FC93-4E9E-8875-FB49265CE4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6550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A345-DF49-4C78-ABF2-1D13086651C6}" type="datetimeFigureOut">
              <a:rPr lang="fr-FR" smtClean="0"/>
              <a:t>28/11/2015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C2ECA-FC93-4E9E-8875-FB49265CE4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1988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A345-DF49-4C78-ABF2-1D13086651C6}" type="datetimeFigureOut">
              <a:rPr lang="fr-FR" smtClean="0"/>
              <a:t>28/11/2015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C2ECA-FC93-4E9E-8875-FB49265CE4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1182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A345-DF49-4C78-ABF2-1D13086651C6}" type="datetimeFigureOut">
              <a:rPr lang="fr-FR" smtClean="0"/>
              <a:t>28/11/2015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C2ECA-FC93-4E9E-8875-FB49265CE4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793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A345-DF49-4C78-ABF2-1D13086651C6}" type="datetimeFigureOut">
              <a:rPr lang="fr-FR" smtClean="0"/>
              <a:t>28/11/2015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C2ECA-FC93-4E9E-8875-FB49265CE4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382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A345-DF49-4C78-ABF2-1D13086651C6}" type="datetimeFigureOut">
              <a:rPr lang="fr-FR" smtClean="0"/>
              <a:t>28/11/2015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C2ECA-FC93-4E9E-8875-FB49265CE4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8527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A345-DF49-4C78-ABF2-1D13086651C6}" type="datetimeFigureOut">
              <a:rPr lang="fr-FR" smtClean="0"/>
              <a:t>28/11/2015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C2ECA-FC93-4E9E-8875-FB49265CE4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8398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FA345-DF49-4C78-ABF2-1D13086651C6}" type="datetimeFigureOut">
              <a:rPr lang="fr-FR" smtClean="0"/>
              <a:t>28/11/2015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C2ECA-FC93-4E9E-8875-FB49265CE4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834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Repères chronologiques sur la 2</a:t>
            </a:r>
            <a:r>
              <a:rPr lang="fr-FR" baseline="30000" dirty="0" smtClean="0"/>
              <a:t>nde</a:t>
            </a:r>
            <a:r>
              <a:rPr lang="fr-FR" dirty="0" smtClean="0"/>
              <a:t> guerre mondiale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892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t="30811" r="448" b="38586"/>
          <a:stretch/>
        </p:blipFill>
        <p:spPr>
          <a:xfrm>
            <a:off x="1557649" y="553791"/>
            <a:ext cx="7580292" cy="592428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2035241" y="1455312"/>
            <a:ext cx="11272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</a:rPr>
              <a:t>Invasion de</a:t>
            </a:r>
          </a:p>
          <a:p>
            <a:r>
              <a:rPr lang="fr-FR" sz="1600" dirty="0" smtClean="0">
                <a:solidFill>
                  <a:srgbClr val="FF0000"/>
                </a:solidFill>
              </a:rPr>
              <a:t> la Pologne</a:t>
            </a:r>
          </a:p>
          <a:p>
            <a:r>
              <a:rPr lang="fr-FR" sz="1600" dirty="0" smtClean="0">
                <a:solidFill>
                  <a:srgbClr val="FF0000"/>
                </a:solidFill>
              </a:rPr>
              <a:t>(sept 39)</a:t>
            </a:r>
            <a:endParaRPr lang="fr-FR" sz="1600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039794" y="1996225"/>
            <a:ext cx="10689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</a:rPr>
              <a:t>Défaite de la France</a:t>
            </a:r>
          </a:p>
          <a:p>
            <a:r>
              <a:rPr lang="fr-FR" sz="1600" dirty="0" smtClean="0">
                <a:solidFill>
                  <a:srgbClr val="FF0000"/>
                </a:solidFill>
              </a:rPr>
              <a:t>(juin 40)</a:t>
            </a:r>
            <a:endParaRPr lang="fr-FR" sz="1600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070105" y="1442433"/>
            <a:ext cx="9659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</a:rPr>
              <a:t>Attaque contre l’URSS</a:t>
            </a:r>
          </a:p>
          <a:p>
            <a:r>
              <a:rPr lang="fr-FR" sz="1600" dirty="0" smtClean="0">
                <a:solidFill>
                  <a:srgbClr val="FF0000"/>
                </a:solidFill>
              </a:rPr>
              <a:t>(juin 41)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791321" y="2434106"/>
            <a:ext cx="9530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</a:rPr>
              <a:t>Pearl Harbor </a:t>
            </a:r>
          </a:p>
          <a:p>
            <a:r>
              <a:rPr lang="fr-FR" sz="1600" dirty="0" smtClean="0">
                <a:solidFill>
                  <a:srgbClr val="FF0000"/>
                </a:solidFill>
              </a:rPr>
              <a:t>( </a:t>
            </a:r>
            <a:r>
              <a:rPr lang="fr-FR" sz="1600" dirty="0" err="1" smtClean="0">
                <a:solidFill>
                  <a:srgbClr val="FF0000"/>
                </a:solidFill>
              </a:rPr>
              <a:t>dec</a:t>
            </a:r>
            <a:r>
              <a:rPr lang="fr-FR" sz="1600" dirty="0" smtClean="0">
                <a:solidFill>
                  <a:srgbClr val="FF0000"/>
                </a:solidFill>
              </a:rPr>
              <a:t> 41)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396627" y="1429555"/>
            <a:ext cx="9787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 smtClean="0">
                <a:solidFill>
                  <a:srgbClr val="002060"/>
                </a:solidFill>
              </a:rPr>
              <a:t>Debt</a:t>
            </a:r>
            <a:r>
              <a:rPr lang="fr-FR" sz="1600" dirty="0" smtClean="0">
                <a:solidFill>
                  <a:srgbClr val="002060"/>
                </a:solidFill>
              </a:rPr>
              <a:t> d’</a:t>
            </a:r>
            <a:r>
              <a:rPr lang="fr-FR" sz="1600" dirty="0" err="1" smtClean="0">
                <a:solidFill>
                  <a:srgbClr val="002060"/>
                </a:solidFill>
              </a:rPr>
              <a:t>Afr</a:t>
            </a:r>
            <a:r>
              <a:rPr lang="fr-FR" sz="1600" dirty="0" smtClean="0">
                <a:solidFill>
                  <a:srgbClr val="002060"/>
                </a:solidFill>
              </a:rPr>
              <a:t> du Nord</a:t>
            </a:r>
          </a:p>
          <a:p>
            <a:r>
              <a:rPr lang="fr-FR" sz="1600" dirty="0" smtClean="0">
                <a:solidFill>
                  <a:srgbClr val="002060"/>
                </a:solidFill>
              </a:rPr>
              <a:t>(</a:t>
            </a:r>
            <a:r>
              <a:rPr lang="fr-FR" sz="1600" dirty="0" err="1" smtClean="0">
                <a:solidFill>
                  <a:srgbClr val="002060"/>
                </a:solidFill>
              </a:rPr>
              <a:t>nov</a:t>
            </a:r>
            <a:r>
              <a:rPr lang="fr-FR" sz="1600" dirty="0" smtClean="0">
                <a:solidFill>
                  <a:srgbClr val="002060"/>
                </a:solidFill>
              </a:rPr>
              <a:t> 42)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6104966" y="2331076"/>
            <a:ext cx="13630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rgbClr val="002060"/>
                </a:solidFill>
              </a:rPr>
              <a:t>Stalingrad</a:t>
            </a:r>
          </a:p>
          <a:p>
            <a:r>
              <a:rPr lang="fr-FR" sz="1600" dirty="0" smtClean="0">
                <a:solidFill>
                  <a:srgbClr val="002060"/>
                </a:solidFill>
              </a:rPr>
              <a:t>(</a:t>
            </a:r>
            <a:r>
              <a:rPr lang="fr-FR" sz="1600" dirty="0" err="1" smtClean="0">
                <a:solidFill>
                  <a:srgbClr val="002060"/>
                </a:solidFill>
              </a:rPr>
              <a:t>juil</a:t>
            </a:r>
            <a:r>
              <a:rPr lang="fr-FR" sz="1600" dirty="0" smtClean="0">
                <a:solidFill>
                  <a:srgbClr val="002060"/>
                </a:solidFill>
              </a:rPr>
              <a:t> 42, </a:t>
            </a:r>
            <a:r>
              <a:rPr lang="fr-FR" sz="1600" dirty="0" err="1" smtClean="0">
                <a:solidFill>
                  <a:srgbClr val="002060"/>
                </a:solidFill>
              </a:rPr>
              <a:t>fev</a:t>
            </a:r>
            <a:r>
              <a:rPr lang="fr-FR" sz="1600" dirty="0" smtClean="0">
                <a:solidFill>
                  <a:srgbClr val="002060"/>
                </a:solidFill>
              </a:rPr>
              <a:t> 43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7070881" y="1455312"/>
            <a:ext cx="13394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 smtClean="0">
                <a:solidFill>
                  <a:srgbClr val="002060"/>
                </a:solidFill>
              </a:rPr>
              <a:t>Debt</a:t>
            </a:r>
            <a:r>
              <a:rPr lang="fr-FR" sz="1600" dirty="0" smtClean="0">
                <a:solidFill>
                  <a:srgbClr val="002060"/>
                </a:solidFill>
              </a:rPr>
              <a:t> de Normandie</a:t>
            </a:r>
          </a:p>
          <a:p>
            <a:r>
              <a:rPr lang="fr-FR" sz="1600" dirty="0" smtClean="0">
                <a:solidFill>
                  <a:srgbClr val="002060"/>
                </a:solidFill>
              </a:rPr>
              <a:t>(juin 44)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7972402" y="2356833"/>
            <a:ext cx="13909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002060"/>
                </a:solidFill>
              </a:rPr>
              <a:t>Capitulation de l’Allemagne</a:t>
            </a:r>
          </a:p>
          <a:p>
            <a:r>
              <a:rPr lang="fr-FR" sz="1600" dirty="0" smtClean="0">
                <a:solidFill>
                  <a:srgbClr val="002060"/>
                </a:solidFill>
              </a:rPr>
              <a:t>(8 mai 45)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8616345" y="1493949"/>
            <a:ext cx="10325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rgbClr val="002060"/>
                </a:solidFill>
              </a:rPr>
              <a:t>Hiroshima</a:t>
            </a:r>
          </a:p>
          <a:p>
            <a:r>
              <a:rPr lang="fr-FR" sz="1600" dirty="0" smtClean="0">
                <a:solidFill>
                  <a:srgbClr val="002060"/>
                </a:solidFill>
              </a:rPr>
              <a:t>Nagasaki</a:t>
            </a:r>
          </a:p>
          <a:p>
            <a:r>
              <a:rPr lang="fr-FR" sz="1600" dirty="0" smtClean="0">
                <a:solidFill>
                  <a:srgbClr val="002060"/>
                </a:solidFill>
              </a:rPr>
              <a:t>(août 45)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9670266" y="2354686"/>
            <a:ext cx="12127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002060"/>
                </a:solidFill>
              </a:rPr>
              <a:t>Capitulation du Japon (sept 45)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679185" y="566670"/>
            <a:ext cx="2923504" cy="528034"/>
          </a:xfrm>
          <a:prstGeom prst="rect">
            <a:avLst/>
          </a:prstGeom>
          <a:solidFill>
            <a:srgbClr val="FF0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5613422" y="564523"/>
            <a:ext cx="3479442" cy="528034"/>
          </a:xfrm>
          <a:prstGeom prst="rect">
            <a:avLst/>
          </a:prstGeom>
          <a:solidFill>
            <a:srgbClr val="7030A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Double flèche horizontale 15"/>
          <p:cNvSpPr/>
          <p:nvPr/>
        </p:nvSpPr>
        <p:spPr>
          <a:xfrm>
            <a:off x="2704942" y="283335"/>
            <a:ext cx="2859110" cy="193183"/>
          </a:xfrm>
          <a:prstGeom prst="left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Double flèche horizontale 16"/>
          <p:cNvSpPr/>
          <p:nvPr/>
        </p:nvSpPr>
        <p:spPr>
          <a:xfrm>
            <a:off x="5626300" y="281189"/>
            <a:ext cx="3466564" cy="195329"/>
          </a:xfrm>
          <a:prstGeom prst="leftRight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2898126" y="0"/>
            <a:ext cx="23962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</a:rPr>
              <a:t>Victoire des forces de l’Axe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5742211" y="10732"/>
            <a:ext cx="38407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rgbClr val="002060"/>
                </a:solidFill>
              </a:rPr>
              <a:t>Retournement militaire et victoire des Alliés</a:t>
            </a:r>
          </a:p>
        </p:txBody>
      </p:sp>
      <p:cxnSp>
        <p:nvCxnSpPr>
          <p:cNvPr id="21" name="Connecteur droit avec flèche 20"/>
          <p:cNvCxnSpPr>
            <a:stCxn id="4" idx="0"/>
          </p:cNvCxnSpPr>
          <p:nvPr/>
        </p:nvCxnSpPr>
        <p:spPr>
          <a:xfrm flipV="1">
            <a:off x="2598857" y="1133342"/>
            <a:ext cx="93207" cy="3219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V="1">
            <a:off x="3516311" y="1120462"/>
            <a:ext cx="25758" cy="7727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V="1">
            <a:off x="4430711" y="1120462"/>
            <a:ext cx="77274" cy="2318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H="1" flipV="1">
            <a:off x="4958745" y="1133342"/>
            <a:ext cx="154547" cy="12750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flipV="1">
            <a:off x="5731478" y="1107583"/>
            <a:ext cx="180304" cy="3348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H="1" flipV="1">
            <a:off x="6246633" y="1159098"/>
            <a:ext cx="412124" cy="11204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>
            <a:stCxn id="10" idx="0"/>
          </p:cNvCxnSpPr>
          <p:nvPr/>
        </p:nvCxnSpPr>
        <p:spPr>
          <a:xfrm flipH="1" flipV="1">
            <a:off x="7727703" y="1107583"/>
            <a:ext cx="12880" cy="3477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flipH="1" flipV="1">
            <a:off x="8719376" y="1133341"/>
            <a:ext cx="128789" cy="2833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 flipH="1" flipV="1">
            <a:off x="9118621" y="1159098"/>
            <a:ext cx="1287888" cy="10947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V="1">
            <a:off x="8358768" y="1107583"/>
            <a:ext cx="206062" cy="12234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 rot="16200000">
            <a:off x="-715504" y="1326364"/>
            <a:ext cx="2565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La 2</a:t>
            </a:r>
            <a:r>
              <a:rPr lang="fr-FR" sz="1600" b="1" baseline="30000" dirty="0" smtClean="0"/>
              <a:t>nde</a:t>
            </a:r>
            <a:r>
              <a:rPr lang="fr-FR" sz="1600" b="1" dirty="0" smtClean="0"/>
              <a:t> guerre mondiale en 10 dates « élémentaires »</a:t>
            </a:r>
          </a:p>
        </p:txBody>
      </p:sp>
      <p:pic>
        <p:nvPicPr>
          <p:cNvPr id="43" name="Image 42"/>
          <p:cNvPicPr>
            <a:picLocks noChangeAspect="1"/>
          </p:cNvPicPr>
          <p:nvPr/>
        </p:nvPicPr>
        <p:blipFill rotWithShape="1">
          <a:blip r:embed="rId2"/>
          <a:srcRect t="30811" r="448" b="38586"/>
          <a:stretch/>
        </p:blipFill>
        <p:spPr>
          <a:xfrm>
            <a:off x="1615920" y="4202428"/>
            <a:ext cx="7580292" cy="592428"/>
          </a:xfrm>
          <a:prstGeom prst="rect">
            <a:avLst/>
          </a:prstGeom>
        </p:spPr>
      </p:pic>
      <p:cxnSp>
        <p:nvCxnSpPr>
          <p:cNvPr id="45" name="Connecteur droit 44"/>
          <p:cNvCxnSpPr/>
          <p:nvPr/>
        </p:nvCxnSpPr>
        <p:spPr>
          <a:xfrm>
            <a:off x="268941" y="3321424"/>
            <a:ext cx="10824883" cy="672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 flipV="1">
            <a:off x="2393577" y="4760261"/>
            <a:ext cx="1129553" cy="4706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ZoneTexte 49"/>
          <p:cNvSpPr txBox="1"/>
          <p:nvPr/>
        </p:nvSpPr>
        <p:spPr>
          <a:xfrm>
            <a:off x="1627093" y="5217459"/>
            <a:ext cx="10262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Armistice </a:t>
            </a:r>
          </a:p>
          <a:p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(22 juin)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2649070" y="5298142"/>
            <a:ext cx="12454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Fin de la </a:t>
            </a:r>
            <a:r>
              <a:rPr lang="fr-FR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Rep</a:t>
            </a:r>
            <a:endParaRPr lang="fr-FR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( 10 juillet)</a:t>
            </a:r>
          </a:p>
        </p:txBody>
      </p:sp>
      <p:cxnSp>
        <p:nvCxnSpPr>
          <p:cNvPr id="54" name="Connecteur droit avec flèche 53"/>
          <p:cNvCxnSpPr/>
          <p:nvPr/>
        </p:nvCxnSpPr>
        <p:spPr>
          <a:xfrm flipV="1">
            <a:off x="3576918" y="4773706"/>
            <a:ext cx="13447" cy="5109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/>
          <p:nvPr/>
        </p:nvCxnSpPr>
        <p:spPr>
          <a:xfrm flipH="1" flipV="1">
            <a:off x="3850341" y="4791635"/>
            <a:ext cx="372035" cy="3854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ZoneTexte 56"/>
          <p:cNvSpPr txBox="1"/>
          <p:nvPr/>
        </p:nvSpPr>
        <p:spPr>
          <a:xfrm>
            <a:off x="3823447" y="5220180"/>
            <a:ext cx="13054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Début de la </a:t>
            </a:r>
          </a:p>
          <a:p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Collaboration</a:t>
            </a:r>
          </a:p>
          <a:p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(24 </a:t>
            </a:r>
            <a:r>
              <a:rPr lang="fr-FR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oct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3039035" y="3361766"/>
            <a:ext cx="15408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rgbClr val="00B050"/>
                </a:solidFill>
              </a:rPr>
              <a:t>Appel du 18 juin</a:t>
            </a:r>
          </a:p>
        </p:txBody>
      </p:sp>
      <p:cxnSp>
        <p:nvCxnSpPr>
          <p:cNvPr id="61" name="Connecteur droit avec flèche 60"/>
          <p:cNvCxnSpPr/>
          <p:nvPr/>
        </p:nvCxnSpPr>
        <p:spPr>
          <a:xfrm flipH="1">
            <a:off x="3590365" y="3751729"/>
            <a:ext cx="13447" cy="4303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ZoneTexte 61"/>
          <p:cNvSpPr txBox="1"/>
          <p:nvPr/>
        </p:nvSpPr>
        <p:spPr>
          <a:xfrm>
            <a:off x="6252882" y="5325035"/>
            <a:ext cx="7933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Début du STO</a:t>
            </a:r>
          </a:p>
        </p:txBody>
      </p:sp>
      <p:sp>
        <p:nvSpPr>
          <p:cNvPr id="63" name="ZoneTexte 62"/>
          <p:cNvSpPr txBox="1"/>
          <p:nvPr/>
        </p:nvSpPr>
        <p:spPr>
          <a:xfrm>
            <a:off x="5082988" y="5257801"/>
            <a:ext cx="9950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Rafle du Vel d’Hiv (16 </a:t>
            </a:r>
            <a:r>
              <a:rPr lang="fr-FR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juill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</p:txBody>
      </p:sp>
      <p:cxnSp>
        <p:nvCxnSpPr>
          <p:cNvPr id="65" name="Connecteur droit avec flèche 64"/>
          <p:cNvCxnSpPr/>
          <p:nvPr/>
        </p:nvCxnSpPr>
        <p:spPr>
          <a:xfrm flipV="1">
            <a:off x="5580530" y="4760259"/>
            <a:ext cx="80682" cy="4840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>
            <a:stCxn id="62" idx="0"/>
          </p:cNvCxnSpPr>
          <p:nvPr/>
        </p:nvCxnSpPr>
        <p:spPr>
          <a:xfrm flipH="1" flipV="1">
            <a:off x="6172207" y="4814047"/>
            <a:ext cx="477364" cy="5109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/>
          <p:nvPr/>
        </p:nvCxnSpPr>
        <p:spPr>
          <a:xfrm flipH="1" flipV="1">
            <a:off x="5943600" y="4773706"/>
            <a:ext cx="121024" cy="14791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ZoneTexte 71"/>
          <p:cNvSpPr txBox="1"/>
          <p:nvPr/>
        </p:nvSpPr>
        <p:spPr>
          <a:xfrm>
            <a:off x="5244353" y="6266329"/>
            <a:ext cx="17420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Fin de la zone libre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5943600" y="3455895"/>
            <a:ext cx="16974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rgbClr val="00B050"/>
                </a:solidFill>
              </a:rPr>
              <a:t>Unification de la R</a:t>
            </a:r>
          </a:p>
        </p:txBody>
      </p:sp>
      <p:cxnSp>
        <p:nvCxnSpPr>
          <p:cNvPr id="75" name="Connecteur droit avec flèche 74"/>
          <p:cNvCxnSpPr>
            <a:stCxn id="73" idx="2"/>
          </p:cNvCxnSpPr>
          <p:nvPr/>
        </p:nvCxnSpPr>
        <p:spPr>
          <a:xfrm flipH="1">
            <a:off x="6777318" y="3794449"/>
            <a:ext cx="15008" cy="3875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ZoneTexte 75"/>
          <p:cNvSpPr txBox="1"/>
          <p:nvPr/>
        </p:nvSpPr>
        <p:spPr>
          <a:xfrm>
            <a:off x="7651376" y="3482788"/>
            <a:ext cx="25337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rgbClr val="00B050"/>
                </a:solidFill>
              </a:rPr>
              <a:t>Libération de Paris (25 août)</a:t>
            </a:r>
          </a:p>
        </p:txBody>
      </p:sp>
      <p:cxnSp>
        <p:nvCxnSpPr>
          <p:cNvPr id="78" name="Connecteur droit avec flèche 77"/>
          <p:cNvCxnSpPr/>
          <p:nvPr/>
        </p:nvCxnSpPr>
        <p:spPr>
          <a:xfrm flipH="1">
            <a:off x="7879976" y="3765176"/>
            <a:ext cx="268941" cy="4168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3442447" y="4208929"/>
            <a:ext cx="4262718" cy="524436"/>
          </a:xfrm>
          <a:prstGeom prst="rect">
            <a:avLst/>
          </a:prstGeom>
          <a:solidFill>
            <a:srgbClr val="FF0000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0" name="ZoneTexte 79"/>
          <p:cNvSpPr txBox="1"/>
          <p:nvPr/>
        </p:nvSpPr>
        <p:spPr>
          <a:xfrm>
            <a:off x="5015754" y="4464423"/>
            <a:ext cx="12836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>
                <a:solidFill>
                  <a:srgbClr val="FF0000"/>
                </a:solidFill>
              </a:rPr>
              <a:t>OCCUPATION</a:t>
            </a:r>
          </a:p>
        </p:txBody>
      </p:sp>
      <p:sp>
        <p:nvSpPr>
          <p:cNvPr id="81" name="Rectangle 80"/>
          <p:cNvSpPr/>
          <p:nvPr/>
        </p:nvSpPr>
        <p:spPr>
          <a:xfrm>
            <a:off x="7723095" y="4240306"/>
            <a:ext cx="1313329" cy="524436"/>
          </a:xfrm>
          <a:prstGeom prst="rect">
            <a:avLst/>
          </a:prstGeom>
          <a:solidFill>
            <a:srgbClr val="00B050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2" name="ZoneTexte 81"/>
          <p:cNvSpPr txBox="1"/>
          <p:nvPr/>
        </p:nvSpPr>
        <p:spPr>
          <a:xfrm>
            <a:off x="7897907" y="4455458"/>
            <a:ext cx="1168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>
                <a:solidFill>
                  <a:srgbClr val="00B050"/>
                </a:solidFill>
              </a:rPr>
              <a:t>LIBERATION</a:t>
            </a:r>
          </a:p>
        </p:txBody>
      </p:sp>
      <p:sp>
        <p:nvSpPr>
          <p:cNvPr id="83" name="ZoneTexte 82"/>
          <p:cNvSpPr txBox="1"/>
          <p:nvPr/>
        </p:nvSpPr>
        <p:spPr>
          <a:xfrm rot="16200000">
            <a:off x="-525003" y="4542454"/>
            <a:ext cx="2193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La 2</a:t>
            </a:r>
            <a:r>
              <a:rPr lang="fr-FR" sz="1600" b="1" baseline="30000" dirty="0" smtClean="0"/>
              <a:t>nde</a:t>
            </a:r>
            <a:r>
              <a:rPr lang="fr-FR" sz="1600" b="1" dirty="0" smtClean="0"/>
              <a:t> guerre mondiale en FRANCE</a:t>
            </a:r>
          </a:p>
        </p:txBody>
      </p:sp>
      <p:sp>
        <p:nvSpPr>
          <p:cNvPr id="84" name="ZoneTexte 83"/>
          <p:cNvSpPr txBox="1"/>
          <p:nvPr/>
        </p:nvSpPr>
        <p:spPr>
          <a:xfrm>
            <a:off x="8529918" y="5275729"/>
            <a:ext cx="7933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Procès </a:t>
            </a:r>
            <a:r>
              <a:rPr lang="fr-FR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Petain</a:t>
            </a:r>
            <a:endParaRPr lang="fr-FR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86" name="Connecteur droit avec flèche 85"/>
          <p:cNvCxnSpPr/>
          <p:nvPr/>
        </p:nvCxnSpPr>
        <p:spPr>
          <a:xfrm flipH="1" flipV="1">
            <a:off x="8633012" y="4773706"/>
            <a:ext cx="40341" cy="4572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23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41" grpId="0"/>
      <p:bldP spid="50" grpId="0"/>
      <p:bldP spid="52" grpId="0"/>
      <p:bldP spid="57" grpId="0"/>
      <p:bldP spid="59" grpId="0"/>
      <p:bldP spid="62" grpId="0"/>
      <p:bldP spid="63" grpId="0"/>
      <p:bldP spid="72" grpId="0"/>
      <p:bldP spid="73" grpId="0"/>
      <p:bldP spid="76" grpId="0"/>
      <p:bldP spid="79" grpId="0" animBg="1"/>
      <p:bldP spid="80" grpId="0"/>
      <p:bldP spid="81" grpId="0" animBg="1"/>
      <p:bldP spid="82" grpId="0"/>
      <p:bldP spid="8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161</Words>
  <Application>Microsoft Office PowerPoint</Application>
  <PresentationFormat>Grand écran</PresentationFormat>
  <Paragraphs>42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Repères chronologiques sur la 2nde guerre mondiale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</dc:creator>
  <cp:lastModifiedBy>Alain</cp:lastModifiedBy>
  <cp:revision>8</cp:revision>
  <dcterms:created xsi:type="dcterms:W3CDTF">2015-11-27T04:09:04Z</dcterms:created>
  <dcterms:modified xsi:type="dcterms:W3CDTF">2015-11-28T07:04:51Z</dcterms:modified>
</cp:coreProperties>
</file>