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9" r:id="rId4"/>
    <p:sldId id="262" r:id="rId5"/>
    <p:sldId id="261" r:id="rId6"/>
    <p:sldId id="260" r:id="rId7"/>
    <p:sldId id="264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7BEBB-9F95-434B-B511-096B6106F08E}" type="datetimeFigureOut">
              <a:rPr lang="fr-FR"/>
              <a:pPr>
                <a:defRPr/>
              </a:pPr>
              <a:t>22/10/2015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2825F-CB90-4C3C-84A6-2397B16126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4336F-83F1-459E-BF6B-1C862CC434B6}" type="datetimeFigureOut">
              <a:rPr lang="fr-FR"/>
              <a:pPr>
                <a:defRPr/>
              </a:pPr>
              <a:t>22/10/2015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B3060-606C-4D52-9047-7D5D34091D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35623-9417-48C1-8BEC-99966E314812}" type="datetimeFigureOut">
              <a:rPr lang="fr-FR"/>
              <a:pPr>
                <a:defRPr/>
              </a:pPr>
              <a:t>22/10/2015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327FE-8605-4995-AF83-46CDD3459B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93CE2-F9CF-4826-9F46-6218309B4443}" type="datetimeFigureOut">
              <a:rPr lang="fr-FR"/>
              <a:pPr>
                <a:defRPr/>
              </a:pPr>
              <a:t>22/10/2015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D5E40-41DB-45B6-A40D-78BB0D8400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984E1-CB7A-4F42-B377-78AFFD22385F}" type="datetimeFigureOut">
              <a:rPr lang="fr-FR"/>
              <a:pPr>
                <a:defRPr/>
              </a:pPr>
              <a:t>22/10/2015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5C118-5E78-48CC-A634-D1D0336165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034-612A-4CBF-844D-9B36713E977F}" type="datetimeFigureOut">
              <a:rPr lang="fr-FR"/>
              <a:pPr>
                <a:defRPr/>
              </a:pPr>
              <a:t>22/10/2015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BD21D-972D-47A4-8906-A955953E1A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ED1D-FD29-4B04-B285-5AE8A10D2988}" type="datetimeFigureOut">
              <a:rPr lang="fr-FR"/>
              <a:pPr>
                <a:defRPr/>
              </a:pPr>
              <a:t>22/10/2015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99ABF-62DC-464B-A9EF-12C18B37C9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326C-1F71-4401-9956-C01F28B301C2}" type="datetimeFigureOut">
              <a:rPr lang="fr-FR"/>
              <a:pPr>
                <a:defRPr/>
              </a:pPr>
              <a:t>22/10/2015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A4A66-FE81-46C9-B3FE-4801D5C169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DB7B6-CABA-47AB-B9B2-A9146AB035D9}" type="datetimeFigureOut">
              <a:rPr lang="fr-FR"/>
              <a:pPr>
                <a:defRPr/>
              </a:pPr>
              <a:t>22/10/2015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02061-9FE8-4398-A0D1-3F6F5917AD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D7A47-89D6-4DA0-A0FB-88A527D5A3E9}" type="datetimeFigureOut">
              <a:rPr lang="fr-FR"/>
              <a:pPr>
                <a:defRPr/>
              </a:pPr>
              <a:t>22/10/2015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0842C-A81C-4641-9934-00A2C20EB6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27FAB-5584-45DC-9554-F999F339C52A}" type="datetimeFigureOut">
              <a:rPr lang="fr-FR"/>
              <a:pPr>
                <a:defRPr/>
              </a:pPr>
              <a:t>22/10/2015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9C7CC-15BC-4FEA-B63D-7C021F0FBB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F7245F-16BF-46B7-9893-F775EB666301}" type="datetimeFigureOut">
              <a:rPr lang="fr-FR"/>
              <a:pPr>
                <a:defRPr/>
              </a:pPr>
              <a:t>22/10/2015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4E84A6-A8ED-4F1C-8605-700D9F18F8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2068286"/>
            <a:ext cx="9144000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/>
              <a:t>L’Ile de France </a:t>
            </a:r>
            <a:r>
              <a:rPr lang="fr-FR" sz="2800" dirty="0" smtClean="0"/>
              <a:t>:</a:t>
            </a:r>
          </a:p>
          <a:p>
            <a:pPr algn="ctr">
              <a:defRPr/>
            </a:pPr>
            <a:r>
              <a:rPr lang="fr-FR" sz="2800" dirty="0" smtClean="0"/>
              <a:t> </a:t>
            </a:r>
            <a:r>
              <a:rPr lang="fr-FR" sz="2800" dirty="0"/>
              <a:t>l’organisation d’un espace régional en mutation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rme libre 27"/>
          <p:cNvSpPr/>
          <p:nvPr/>
        </p:nvSpPr>
        <p:spPr>
          <a:xfrm>
            <a:off x="2673350" y="1643063"/>
            <a:ext cx="6192838" cy="3446462"/>
          </a:xfrm>
          <a:custGeom>
            <a:avLst/>
            <a:gdLst>
              <a:gd name="connsiteX0" fmla="*/ 0 w 6192456"/>
              <a:gd name="connsiteY0" fmla="*/ 0 h 3445397"/>
              <a:gd name="connsiteX1" fmla="*/ 2558005 w 6192456"/>
              <a:gd name="connsiteY1" fmla="*/ 1088020 h 3445397"/>
              <a:gd name="connsiteX2" fmla="*/ 3102015 w 6192456"/>
              <a:gd name="connsiteY2" fmla="*/ 1875099 h 3445397"/>
              <a:gd name="connsiteX3" fmla="*/ 3426106 w 6192456"/>
              <a:gd name="connsiteY3" fmla="*/ 2731625 h 3445397"/>
              <a:gd name="connsiteX4" fmla="*/ 4467828 w 6192456"/>
              <a:gd name="connsiteY4" fmla="*/ 3402957 h 3445397"/>
              <a:gd name="connsiteX5" fmla="*/ 6192456 w 6192456"/>
              <a:gd name="connsiteY5" fmla="*/ 2986268 h 344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2456" h="3445397">
                <a:moveTo>
                  <a:pt x="0" y="0"/>
                </a:moveTo>
                <a:cubicBezTo>
                  <a:pt x="1020501" y="387751"/>
                  <a:pt x="2041002" y="775503"/>
                  <a:pt x="2558005" y="1088020"/>
                </a:cubicBezTo>
                <a:cubicBezTo>
                  <a:pt x="3075008" y="1400537"/>
                  <a:pt x="2957331" y="1601165"/>
                  <a:pt x="3102015" y="1875099"/>
                </a:cubicBezTo>
                <a:cubicBezTo>
                  <a:pt x="3246699" y="2149033"/>
                  <a:pt x="3198471" y="2476982"/>
                  <a:pt x="3426106" y="2731625"/>
                </a:cubicBezTo>
                <a:cubicBezTo>
                  <a:pt x="3653741" y="2986268"/>
                  <a:pt x="4006770" y="3360517"/>
                  <a:pt x="4467828" y="3402957"/>
                </a:cubicBezTo>
                <a:cubicBezTo>
                  <a:pt x="4928886" y="3445397"/>
                  <a:pt x="5560671" y="3215832"/>
                  <a:pt x="6192456" y="2986268"/>
                </a:cubicBezTo>
              </a:path>
            </a:pathLst>
          </a:custGeom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2665413" y="841375"/>
            <a:ext cx="6096000" cy="5038725"/>
          </a:xfrm>
          <a:custGeom>
            <a:avLst/>
            <a:gdLst>
              <a:gd name="connsiteX0" fmla="*/ 762000 w 6096000"/>
              <a:gd name="connsiteY0" fmla="*/ 0 h 5038725"/>
              <a:gd name="connsiteX1" fmla="*/ 4800600 w 6096000"/>
              <a:gd name="connsiteY1" fmla="*/ 571500 h 5038725"/>
              <a:gd name="connsiteX2" fmla="*/ 6096000 w 6096000"/>
              <a:gd name="connsiteY2" fmla="*/ 1762125 h 5038725"/>
              <a:gd name="connsiteX3" fmla="*/ 5857875 w 6096000"/>
              <a:gd name="connsiteY3" fmla="*/ 3771900 h 5038725"/>
              <a:gd name="connsiteX4" fmla="*/ 4810125 w 6096000"/>
              <a:gd name="connsiteY4" fmla="*/ 3971925 h 5038725"/>
              <a:gd name="connsiteX5" fmla="*/ 4486275 w 6096000"/>
              <a:gd name="connsiteY5" fmla="*/ 4819650 h 5038725"/>
              <a:gd name="connsiteX6" fmla="*/ 2990850 w 6096000"/>
              <a:gd name="connsiteY6" fmla="*/ 5038725 h 5038725"/>
              <a:gd name="connsiteX7" fmla="*/ 3219450 w 6096000"/>
              <a:gd name="connsiteY7" fmla="*/ 4638675 h 5038725"/>
              <a:gd name="connsiteX8" fmla="*/ 3152775 w 6096000"/>
              <a:gd name="connsiteY8" fmla="*/ 4591050 h 5038725"/>
              <a:gd name="connsiteX9" fmla="*/ 2743200 w 6096000"/>
              <a:gd name="connsiteY9" fmla="*/ 4171950 h 5038725"/>
              <a:gd name="connsiteX10" fmla="*/ 1638300 w 6096000"/>
              <a:gd name="connsiteY10" fmla="*/ 4295775 h 5038725"/>
              <a:gd name="connsiteX11" fmla="*/ 0 w 6096000"/>
              <a:gd name="connsiteY11" fmla="*/ 838200 h 5038725"/>
              <a:gd name="connsiteX12" fmla="*/ 504825 w 6096000"/>
              <a:gd name="connsiteY12" fmla="*/ 685800 h 5038725"/>
              <a:gd name="connsiteX13" fmla="*/ 762000 w 6096000"/>
              <a:gd name="connsiteY13" fmla="*/ 0 h 5038725"/>
              <a:gd name="connsiteX0" fmla="*/ 762000 w 6096000"/>
              <a:gd name="connsiteY0" fmla="*/ 0 h 5038725"/>
              <a:gd name="connsiteX1" fmla="*/ 4800600 w 6096000"/>
              <a:gd name="connsiteY1" fmla="*/ 571500 h 5038725"/>
              <a:gd name="connsiteX2" fmla="*/ 6096000 w 6096000"/>
              <a:gd name="connsiteY2" fmla="*/ 1762125 h 5038725"/>
              <a:gd name="connsiteX3" fmla="*/ 5857875 w 6096000"/>
              <a:gd name="connsiteY3" fmla="*/ 3771900 h 5038725"/>
              <a:gd name="connsiteX4" fmla="*/ 4810125 w 6096000"/>
              <a:gd name="connsiteY4" fmla="*/ 3971925 h 5038725"/>
              <a:gd name="connsiteX5" fmla="*/ 4486275 w 6096000"/>
              <a:gd name="connsiteY5" fmla="*/ 4819650 h 5038725"/>
              <a:gd name="connsiteX6" fmla="*/ 2990850 w 6096000"/>
              <a:gd name="connsiteY6" fmla="*/ 5038725 h 5038725"/>
              <a:gd name="connsiteX7" fmla="*/ 3219450 w 6096000"/>
              <a:gd name="connsiteY7" fmla="*/ 4638675 h 5038725"/>
              <a:gd name="connsiteX8" fmla="*/ 3152775 w 6096000"/>
              <a:gd name="connsiteY8" fmla="*/ 4591050 h 5038725"/>
              <a:gd name="connsiteX9" fmla="*/ 2743200 w 6096000"/>
              <a:gd name="connsiteY9" fmla="*/ 4171950 h 5038725"/>
              <a:gd name="connsiteX10" fmla="*/ 1638300 w 6096000"/>
              <a:gd name="connsiteY10" fmla="*/ 4295775 h 5038725"/>
              <a:gd name="connsiteX11" fmla="*/ 437406 w 6096000"/>
              <a:gd name="connsiteY11" fmla="*/ 2516882 h 5038725"/>
              <a:gd name="connsiteX12" fmla="*/ 0 w 6096000"/>
              <a:gd name="connsiteY12" fmla="*/ 838200 h 5038725"/>
              <a:gd name="connsiteX13" fmla="*/ 504825 w 6096000"/>
              <a:gd name="connsiteY13" fmla="*/ 685800 h 5038725"/>
              <a:gd name="connsiteX14" fmla="*/ 762000 w 6096000"/>
              <a:gd name="connsiteY14" fmla="*/ 0 h 5038725"/>
              <a:gd name="connsiteX0" fmla="*/ 762000 w 6096000"/>
              <a:gd name="connsiteY0" fmla="*/ 0 h 5038725"/>
              <a:gd name="connsiteX1" fmla="*/ 4800600 w 6096000"/>
              <a:gd name="connsiteY1" fmla="*/ 571500 h 5038725"/>
              <a:gd name="connsiteX2" fmla="*/ 6096000 w 6096000"/>
              <a:gd name="connsiteY2" fmla="*/ 1762125 h 5038725"/>
              <a:gd name="connsiteX3" fmla="*/ 5857875 w 6096000"/>
              <a:gd name="connsiteY3" fmla="*/ 3771900 h 5038725"/>
              <a:gd name="connsiteX4" fmla="*/ 4810125 w 6096000"/>
              <a:gd name="connsiteY4" fmla="*/ 3971925 h 5038725"/>
              <a:gd name="connsiteX5" fmla="*/ 4486275 w 6096000"/>
              <a:gd name="connsiteY5" fmla="*/ 4819650 h 5038725"/>
              <a:gd name="connsiteX6" fmla="*/ 2990850 w 6096000"/>
              <a:gd name="connsiteY6" fmla="*/ 5038725 h 5038725"/>
              <a:gd name="connsiteX7" fmla="*/ 3219450 w 6096000"/>
              <a:gd name="connsiteY7" fmla="*/ 4638675 h 5038725"/>
              <a:gd name="connsiteX8" fmla="*/ 3152775 w 6096000"/>
              <a:gd name="connsiteY8" fmla="*/ 4591050 h 5038725"/>
              <a:gd name="connsiteX9" fmla="*/ 2743200 w 6096000"/>
              <a:gd name="connsiteY9" fmla="*/ 4171950 h 5038725"/>
              <a:gd name="connsiteX10" fmla="*/ 1638300 w 6096000"/>
              <a:gd name="connsiteY10" fmla="*/ 4295775 h 5038725"/>
              <a:gd name="connsiteX11" fmla="*/ 1301502 w 6096000"/>
              <a:gd name="connsiteY11" fmla="*/ 3597002 h 5038725"/>
              <a:gd name="connsiteX12" fmla="*/ 437406 w 6096000"/>
              <a:gd name="connsiteY12" fmla="*/ 2516882 h 5038725"/>
              <a:gd name="connsiteX13" fmla="*/ 0 w 6096000"/>
              <a:gd name="connsiteY13" fmla="*/ 838200 h 5038725"/>
              <a:gd name="connsiteX14" fmla="*/ 504825 w 6096000"/>
              <a:gd name="connsiteY14" fmla="*/ 685800 h 5038725"/>
              <a:gd name="connsiteX15" fmla="*/ 762000 w 6096000"/>
              <a:gd name="connsiteY15" fmla="*/ 0 h 503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96000" h="5038725">
                <a:moveTo>
                  <a:pt x="762000" y="0"/>
                </a:moveTo>
                <a:lnTo>
                  <a:pt x="4800600" y="571500"/>
                </a:lnTo>
                <a:lnTo>
                  <a:pt x="6096000" y="1762125"/>
                </a:lnTo>
                <a:lnTo>
                  <a:pt x="5857875" y="3771900"/>
                </a:lnTo>
                <a:lnTo>
                  <a:pt x="4810125" y="3971925"/>
                </a:lnTo>
                <a:lnTo>
                  <a:pt x="4486275" y="4819650"/>
                </a:lnTo>
                <a:lnTo>
                  <a:pt x="2990850" y="5038725"/>
                </a:lnTo>
                <a:lnTo>
                  <a:pt x="3219450" y="4638675"/>
                </a:lnTo>
                <a:lnTo>
                  <a:pt x="3152775" y="4591050"/>
                </a:lnTo>
                <a:lnTo>
                  <a:pt x="2743200" y="4171950"/>
                </a:lnTo>
                <a:lnTo>
                  <a:pt x="1638300" y="4295775"/>
                </a:lnTo>
                <a:lnTo>
                  <a:pt x="1301502" y="3597002"/>
                </a:lnTo>
                <a:lnTo>
                  <a:pt x="437406" y="2516882"/>
                </a:lnTo>
                <a:lnTo>
                  <a:pt x="0" y="838200"/>
                </a:lnTo>
                <a:lnTo>
                  <a:pt x="504825" y="685800"/>
                </a:lnTo>
                <a:lnTo>
                  <a:pt x="76200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162550" y="3006725"/>
            <a:ext cx="149225" cy="1428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041900" y="2701925"/>
            <a:ext cx="157163" cy="1254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5275263" y="2765425"/>
            <a:ext cx="139700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2" name="ZoneTexte 71"/>
          <p:cNvSpPr txBox="1">
            <a:spLocks noChangeArrowheads="1"/>
          </p:cNvSpPr>
          <p:nvPr/>
        </p:nvSpPr>
        <p:spPr bwMode="auto">
          <a:xfrm>
            <a:off x="4330700" y="2886075"/>
            <a:ext cx="923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1" u="sng">
                <a:latin typeface="Calibri" pitchFamily="34" charset="0"/>
              </a:rPr>
              <a:t>Val de Seine</a:t>
            </a:r>
          </a:p>
        </p:txBody>
      </p:sp>
      <p:sp>
        <p:nvSpPr>
          <p:cNvPr id="84" name="ZoneTexte 83"/>
          <p:cNvSpPr txBox="1">
            <a:spLocks noChangeArrowheads="1"/>
          </p:cNvSpPr>
          <p:nvPr/>
        </p:nvSpPr>
        <p:spPr bwMode="auto">
          <a:xfrm>
            <a:off x="5335588" y="2532063"/>
            <a:ext cx="503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1" u="sng">
                <a:latin typeface="Calibri" pitchFamily="34" charset="0"/>
              </a:rPr>
              <a:t>QCA</a:t>
            </a:r>
          </a:p>
        </p:txBody>
      </p:sp>
      <p:sp>
        <p:nvSpPr>
          <p:cNvPr id="47" name="ZoneTexte 46"/>
          <p:cNvSpPr txBox="1">
            <a:spLocks noChangeArrowheads="1"/>
          </p:cNvSpPr>
          <p:nvPr/>
        </p:nvSpPr>
        <p:spPr bwMode="auto">
          <a:xfrm>
            <a:off x="4287838" y="2438400"/>
            <a:ext cx="10842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1" u="sng">
                <a:latin typeface="Calibri" pitchFamily="34" charset="0"/>
              </a:rPr>
              <a:t>La Défense</a:t>
            </a:r>
          </a:p>
        </p:txBody>
      </p:sp>
      <p:sp>
        <p:nvSpPr>
          <p:cNvPr id="29" name="Forme libre 28"/>
          <p:cNvSpPr/>
          <p:nvPr/>
        </p:nvSpPr>
        <p:spPr>
          <a:xfrm>
            <a:off x="5648325" y="1885950"/>
            <a:ext cx="3506788" cy="1196975"/>
          </a:xfrm>
          <a:custGeom>
            <a:avLst/>
            <a:gdLst>
              <a:gd name="connsiteX0" fmla="*/ 3507129 w 3507129"/>
              <a:gd name="connsiteY0" fmla="*/ 0 h 1196051"/>
              <a:gd name="connsiteX1" fmla="*/ 1111169 w 3507129"/>
              <a:gd name="connsiteY1" fmla="*/ 590309 h 1196051"/>
              <a:gd name="connsiteX2" fmla="*/ 729205 w 3507129"/>
              <a:gd name="connsiteY2" fmla="*/ 1099595 h 1196051"/>
              <a:gd name="connsiteX3" fmla="*/ 0 w 3507129"/>
              <a:gd name="connsiteY3" fmla="*/ 1169043 h 119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7129" h="1196051">
                <a:moveTo>
                  <a:pt x="3507129" y="0"/>
                </a:moveTo>
                <a:cubicBezTo>
                  <a:pt x="2540642" y="203521"/>
                  <a:pt x="1574156" y="407043"/>
                  <a:pt x="1111169" y="590309"/>
                </a:cubicBezTo>
                <a:cubicBezTo>
                  <a:pt x="648182" y="773575"/>
                  <a:pt x="914400" y="1003139"/>
                  <a:pt x="729205" y="1099595"/>
                </a:cubicBezTo>
                <a:cubicBezTo>
                  <a:pt x="544010" y="1196051"/>
                  <a:pt x="272005" y="1182547"/>
                  <a:pt x="0" y="1169043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4687888" y="844550"/>
            <a:ext cx="1458912" cy="1620838"/>
          </a:xfrm>
          <a:custGeom>
            <a:avLst/>
            <a:gdLst>
              <a:gd name="connsiteX0" fmla="*/ 1458410 w 1458410"/>
              <a:gd name="connsiteY0" fmla="*/ 0 h 1620456"/>
              <a:gd name="connsiteX1" fmla="*/ 486137 w 1458410"/>
              <a:gd name="connsiteY1" fmla="*/ 833377 h 1620456"/>
              <a:gd name="connsiteX2" fmla="*/ 0 w 1458410"/>
              <a:gd name="connsiteY2" fmla="*/ 1620456 h 162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8410" h="1620456">
                <a:moveTo>
                  <a:pt x="1458410" y="0"/>
                </a:moveTo>
                <a:cubicBezTo>
                  <a:pt x="1093807" y="281650"/>
                  <a:pt x="729205" y="563301"/>
                  <a:pt x="486137" y="833377"/>
                </a:cubicBezTo>
                <a:cubicBezTo>
                  <a:pt x="243069" y="1103453"/>
                  <a:pt x="121534" y="1361954"/>
                  <a:pt x="0" y="1620456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141913" y="2557463"/>
            <a:ext cx="598487" cy="595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4398963" y="1852613"/>
            <a:ext cx="2117725" cy="2058987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" name="Ellipse 34"/>
          <p:cNvSpPr/>
          <p:nvPr/>
        </p:nvSpPr>
        <p:spPr>
          <a:xfrm rot="20409860">
            <a:off x="6296025" y="2408238"/>
            <a:ext cx="914400" cy="265112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9" name="Ellipse 38"/>
          <p:cNvSpPr/>
          <p:nvPr/>
        </p:nvSpPr>
        <p:spPr>
          <a:xfrm rot="3892243">
            <a:off x="5487988" y="3844925"/>
            <a:ext cx="914400" cy="2667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 rot="18507778">
            <a:off x="4678363" y="1644650"/>
            <a:ext cx="914400" cy="2667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1" name="Ellipse 40"/>
          <p:cNvSpPr/>
          <p:nvPr/>
        </p:nvSpPr>
        <p:spPr>
          <a:xfrm rot="11927119">
            <a:off x="3870325" y="2133600"/>
            <a:ext cx="914400" cy="2667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66" name="ZoneTexte 41"/>
          <p:cNvSpPr txBox="1">
            <a:spLocks noChangeArrowheads="1"/>
          </p:cNvSpPr>
          <p:nvPr/>
        </p:nvSpPr>
        <p:spPr bwMode="auto">
          <a:xfrm>
            <a:off x="622300" y="1284288"/>
            <a:ext cx="2243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La </a:t>
            </a:r>
            <a:r>
              <a:rPr lang="fr-FR" sz="1400" b="1">
                <a:latin typeface="Calibri" pitchFamily="34" charset="0"/>
              </a:rPr>
              <a:t>capitale</a:t>
            </a:r>
            <a:r>
              <a:rPr lang="fr-FR" sz="1400">
                <a:latin typeface="Calibri" pitchFamily="34" charset="0"/>
              </a:rPr>
              <a:t> polarise l’espace régional (habitants, services, emplois)</a:t>
            </a:r>
          </a:p>
        </p:txBody>
      </p:sp>
      <p:sp>
        <p:nvSpPr>
          <p:cNvPr id="2067" name="ZoneTexte 42"/>
          <p:cNvSpPr txBox="1">
            <a:spLocks noChangeArrowheads="1"/>
          </p:cNvSpPr>
          <p:nvPr/>
        </p:nvSpPr>
        <p:spPr bwMode="auto">
          <a:xfrm>
            <a:off x="658813" y="2241550"/>
            <a:ext cx="208438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Une agglomération de 9 millions d’habitants : </a:t>
            </a:r>
            <a:r>
              <a:rPr lang="fr-FR" sz="1200">
                <a:latin typeface="Calibri" pitchFamily="34" charset="0"/>
              </a:rPr>
              <a:t>avec </a:t>
            </a:r>
            <a:r>
              <a:rPr lang="fr-FR" sz="1200" b="1" i="1">
                <a:latin typeface="Calibri" pitchFamily="34" charset="0"/>
              </a:rPr>
              <a:t>Paris Métropole</a:t>
            </a:r>
            <a:r>
              <a:rPr lang="fr-FR" sz="1200">
                <a:latin typeface="Calibri" pitchFamily="34" charset="0"/>
              </a:rPr>
              <a:t>, cet espace devient un </a:t>
            </a:r>
            <a:r>
              <a:rPr lang="fr-FR" sz="1200" b="1">
                <a:latin typeface="Calibri" pitchFamily="34" charset="0"/>
              </a:rPr>
              <a:t>territoire</a:t>
            </a:r>
            <a:r>
              <a:rPr lang="fr-FR" sz="1200">
                <a:latin typeface="Calibri" pitchFamily="34" charset="0"/>
              </a:rPr>
              <a:t> solidaire </a:t>
            </a:r>
            <a:endParaRPr lang="fr-FR" sz="1400">
              <a:latin typeface="Calibri" pitchFamily="34" charset="0"/>
            </a:endParaRPr>
          </a:p>
        </p:txBody>
      </p:sp>
      <p:sp>
        <p:nvSpPr>
          <p:cNvPr id="2068" name="ZoneTexte 43"/>
          <p:cNvSpPr txBox="1">
            <a:spLocks noChangeArrowheads="1"/>
          </p:cNvSpPr>
          <p:nvPr/>
        </p:nvSpPr>
        <p:spPr bwMode="auto">
          <a:xfrm>
            <a:off x="719138" y="4667250"/>
            <a:ext cx="2708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Des pôles tertiaires de niveau mondial.</a:t>
            </a:r>
          </a:p>
        </p:txBody>
      </p:sp>
      <p:sp>
        <p:nvSpPr>
          <p:cNvPr id="2069" name="ZoneTexte 44"/>
          <p:cNvSpPr txBox="1">
            <a:spLocks noChangeArrowheads="1"/>
          </p:cNvSpPr>
          <p:nvPr/>
        </p:nvSpPr>
        <p:spPr bwMode="auto">
          <a:xfrm>
            <a:off x="695325" y="5913438"/>
            <a:ext cx="324961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Développement de nouveaux pôles tertiaires d’envergure internationale (exemples).  Rééquilibrage Est/Ouest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781675" y="1978025"/>
            <a:ext cx="149225" cy="134938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6970713" y="2355850"/>
            <a:ext cx="149225" cy="134938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6450013" y="2541588"/>
            <a:ext cx="149225" cy="13335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73" name="ZoneTexte 58"/>
          <p:cNvSpPr txBox="1">
            <a:spLocks noChangeArrowheads="1"/>
          </p:cNvSpPr>
          <p:nvPr/>
        </p:nvSpPr>
        <p:spPr bwMode="auto">
          <a:xfrm>
            <a:off x="695325" y="5287963"/>
            <a:ext cx="2708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Un haut lieu de la recherche et de l’innovation</a:t>
            </a:r>
          </a:p>
        </p:txBody>
      </p:sp>
      <p:sp>
        <p:nvSpPr>
          <p:cNvPr id="60" name="ZoneTexte 59"/>
          <p:cNvSpPr txBox="1">
            <a:spLocks noChangeArrowheads="1"/>
          </p:cNvSpPr>
          <p:nvPr/>
        </p:nvSpPr>
        <p:spPr bwMode="auto">
          <a:xfrm>
            <a:off x="4562475" y="3444875"/>
            <a:ext cx="923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1" u="sng">
                <a:latin typeface="Calibri" pitchFamily="34" charset="0"/>
              </a:rPr>
              <a:t>Saclay</a:t>
            </a: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5619750" y="1681163"/>
            <a:ext cx="6762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1" u="sng">
                <a:latin typeface="Calibri" pitchFamily="34" charset="0"/>
              </a:rPr>
              <a:t>Roissy</a:t>
            </a:r>
          </a:p>
        </p:txBody>
      </p:sp>
      <p:sp>
        <p:nvSpPr>
          <p:cNvPr id="31" name="ZoneTexte 30"/>
          <p:cNvSpPr txBox="1">
            <a:spLocks noChangeArrowheads="1"/>
          </p:cNvSpPr>
          <p:nvPr/>
        </p:nvSpPr>
        <p:spPr bwMode="auto">
          <a:xfrm>
            <a:off x="6630988" y="1914525"/>
            <a:ext cx="1017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1" u="sng">
                <a:latin typeface="Calibri" pitchFamily="34" charset="0"/>
              </a:rPr>
              <a:t>Disney/Val d’Europe</a:t>
            </a:r>
          </a:p>
        </p:txBody>
      </p:sp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6524625" y="2673350"/>
            <a:ext cx="1346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1" u="sng">
                <a:latin typeface="Calibri" pitchFamily="34" charset="0"/>
              </a:rPr>
              <a:t>Cité Descartes</a:t>
            </a:r>
          </a:p>
        </p:txBody>
      </p:sp>
      <p:sp>
        <p:nvSpPr>
          <p:cNvPr id="42" name="Ellipse 41"/>
          <p:cNvSpPr/>
          <p:nvPr/>
        </p:nvSpPr>
        <p:spPr>
          <a:xfrm>
            <a:off x="5065713" y="3409950"/>
            <a:ext cx="185737" cy="19843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3" name="ZoneTexte 42"/>
          <p:cNvSpPr txBox="1">
            <a:spLocks noChangeArrowheads="1"/>
          </p:cNvSpPr>
          <p:nvPr/>
        </p:nvSpPr>
        <p:spPr bwMode="auto">
          <a:xfrm>
            <a:off x="0" y="755650"/>
            <a:ext cx="3559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u="sng"/>
              <a:t>1) Une capitale, une agglomération</a:t>
            </a:r>
          </a:p>
        </p:txBody>
      </p:sp>
      <p:sp>
        <p:nvSpPr>
          <p:cNvPr id="44" name="ZoneTexte 43"/>
          <p:cNvSpPr txBox="1">
            <a:spLocks noChangeArrowheads="1"/>
          </p:cNvSpPr>
          <p:nvPr/>
        </p:nvSpPr>
        <p:spPr bwMode="auto">
          <a:xfrm>
            <a:off x="0" y="3900488"/>
            <a:ext cx="34385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u="sng"/>
              <a:t>2) Les pôles tertiaires de haut niveau structurent l’espace régional</a:t>
            </a:r>
          </a:p>
        </p:txBody>
      </p:sp>
      <p:sp>
        <p:nvSpPr>
          <p:cNvPr id="82" name="ZoneTexte 81"/>
          <p:cNvSpPr txBox="1"/>
          <p:nvPr/>
        </p:nvSpPr>
        <p:spPr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/>
              <a:t>L’Ile de France : l’organisation d’un espace régional en mutation </a:t>
            </a:r>
          </a:p>
        </p:txBody>
      </p:sp>
      <p:sp>
        <p:nvSpPr>
          <p:cNvPr id="83" name="Ellipse 82"/>
          <p:cNvSpPr/>
          <p:nvPr/>
        </p:nvSpPr>
        <p:spPr>
          <a:xfrm>
            <a:off x="146050" y="1381125"/>
            <a:ext cx="377825" cy="374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77788" y="2244725"/>
            <a:ext cx="584200" cy="56197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273050" y="4722813"/>
            <a:ext cx="157163" cy="12541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257175" y="5337175"/>
            <a:ext cx="184150" cy="19843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300038" y="6016625"/>
            <a:ext cx="149225" cy="134938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1" name="ZoneTexte 90"/>
          <p:cNvSpPr txBox="1">
            <a:spLocks noChangeArrowheads="1"/>
          </p:cNvSpPr>
          <p:nvPr/>
        </p:nvSpPr>
        <p:spPr bwMode="auto">
          <a:xfrm rot="1555604">
            <a:off x="6524625" y="4670425"/>
            <a:ext cx="6762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200" i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Seine</a:t>
            </a:r>
          </a:p>
        </p:txBody>
      </p:sp>
      <p:sp>
        <p:nvSpPr>
          <p:cNvPr id="92" name="ZoneTexte 91"/>
          <p:cNvSpPr txBox="1">
            <a:spLocks noChangeArrowheads="1"/>
          </p:cNvSpPr>
          <p:nvPr/>
        </p:nvSpPr>
        <p:spPr bwMode="auto">
          <a:xfrm rot="1229212">
            <a:off x="3127375" y="1663700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200" i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Seine</a:t>
            </a:r>
          </a:p>
        </p:txBody>
      </p:sp>
      <p:sp>
        <p:nvSpPr>
          <p:cNvPr id="93" name="ZoneTexte 92"/>
          <p:cNvSpPr txBox="1">
            <a:spLocks noChangeArrowheads="1"/>
          </p:cNvSpPr>
          <p:nvPr/>
        </p:nvSpPr>
        <p:spPr bwMode="auto">
          <a:xfrm rot="20772105">
            <a:off x="7443788" y="1931988"/>
            <a:ext cx="6762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200" i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Marne</a:t>
            </a:r>
          </a:p>
        </p:txBody>
      </p:sp>
      <p:sp>
        <p:nvSpPr>
          <p:cNvPr id="94" name="ZoneTexte 93"/>
          <p:cNvSpPr txBox="1">
            <a:spLocks noChangeArrowheads="1"/>
          </p:cNvSpPr>
          <p:nvPr/>
        </p:nvSpPr>
        <p:spPr bwMode="auto">
          <a:xfrm rot="19116881">
            <a:off x="5413375" y="1152525"/>
            <a:ext cx="6762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200" i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Oise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  <p:bldP spid="38" grpId="0" animBg="1"/>
      <p:bldP spid="72" grpId="0"/>
      <p:bldP spid="84" grpId="0"/>
      <p:bldP spid="47" grpId="0"/>
      <p:bldP spid="32" grpId="0" animBg="1"/>
      <p:bldP spid="34" grpId="0" animBg="1"/>
      <p:bldP spid="35" grpId="0" animBg="1"/>
      <p:bldP spid="39" grpId="0" animBg="1"/>
      <p:bldP spid="40" grpId="0" animBg="1"/>
      <p:bldP spid="41" grpId="0" animBg="1"/>
      <p:bldP spid="2066" grpId="0"/>
      <p:bldP spid="2067" grpId="0"/>
      <p:bldP spid="2068" grpId="0"/>
      <p:bldP spid="2069" grpId="0"/>
      <p:bldP spid="55" grpId="0" animBg="1"/>
      <p:bldP spid="57" grpId="0" animBg="1"/>
      <p:bldP spid="58" grpId="0" animBg="1"/>
      <p:bldP spid="2073" grpId="0"/>
      <p:bldP spid="60" grpId="0"/>
      <p:bldP spid="27" grpId="0"/>
      <p:bldP spid="31" grpId="0"/>
      <p:bldP spid="36" grpId="0"/>
      <p:bldP spid="42" grpId="0" animBg="1"/>
      <p:bldP spid="43" grpId="0"/>
      <p:bldP spid="44" grpId="0"/>
      <p:bldP spid="83" grpId="0" animBg="1"/>
      <p:bldP spid="85" grpId="0" animBg="1"/>
      <p:bldP spid="88" grpId="0" animBg="1"/>
      <p:bldP spid="89" grpId="0" animBg="1"/>
      <p:bldP spid="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Bouée 78"/>
          <p:cNvSpPr/>
          <p:nvPr/>
        </p:nvSpPr>
        <p:spPr>
          <a:xfrm>
            <a:off x="4889500" y="2316163"/>
            <a:ext cx="1133475" cy="1073150"/>
          </a:xfrm>
          <a:prstGeom prst="donut">
            <a:avLst>
              <a:gd name="adj" fmla="val 13517"/>
            </a:avLst>
          </a:prstGeom>
          <a:solidFill>
            <a:srgbClr val="7030A0">
              <a:alpha val="23137"/>
            </a:srgbClr>
          </a:solidFill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2673350" y="1643063"/>
            <a:ext cx="6192838" cy="3446462"/>
          </a:xfrm>
          <a:custGeom>
            <a:avLst/>
            <a:gdLst>
              <a:gd name="connsiteX0" fmla="*/ 0 w 6192456"/>
              <a:gd name="connsiteY0" fmla="*/ 0 h 3445397"/>
              <a:gd name="connsiteX1" fmla="*/ 2558005 w 6192456"/>
              <a:gd name="connsiteY1" fmla="*/ 1088020 h 3445397"/>
              <a:gd name="connsiteX2" fmla="*/ 3102015 w 6192456"/>
              <a:gd name="connsiteY2" fmla="*/ 1875099 h 3445397"/>
              <a:gd name="connsiteX3" fmla="*/ 3426106 w 6192456"/>
              <a:gd name="connsiteY3" fmla="*/ 2731625 h 3445397"/>
              <a:gd name="connsiteX4" fmla="*/ 4467828 w 6192456"/>
              <a:gd name="connsiteY4" fmla="*/ 3402957 h 3445397"/>
              <a:gd name="connsiteX5" fmla="*/ 6192456 w 6192456"/>
              <a:gd name="connsiteY5" fmla="*/ 2986268 h 344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2456" h="3445397">
                <a:moveTo>
                  <a:pt x="0" y="0"/>
                </a:moveTo>
                <a:cubicBezTo>
                  <a:pt x="1020501" y="387751"/>
                  <a:pt x="2041002" y="775503"/>
                  <a:pt x="2558005" y="1088020"/>
                </a:cubicBezTo>
                <a:cubicBezTo>
                  <a:pt x="3075008" y="1400537"/>
                  <a:pt x="2957331" y="1601165"/>
                  <a:pt x="3102015" y="1875099"/>
                </a:cubicBezTo>
                <a:cubicBezTo>
                  <a:pt x="3246699" y="2149033"/>
                  <a:pt x="3198471" y="2476982"/>
                  <a:pt x="3426106" y="2731625"/>
                </a:cubicBezTo>
                <a:cubicBezTo>
                  <a:pt x="3653741" y="2986268"/>
                  <a:pt x="4006770" y="3360517"/>
                  <a:pt x="4467828" y="3402957"/>
                </a:cubicBezTo>
                <a:cubicBezTo>
                  <a:pt x="4928886" y="3445397"/>
                  <a:pt x="5560671" y="3215832"/>
                  <a:pt x="6192456" y="2986268"/>
                </a:cubicBezTo>
              </a:path>
            </a:pathLst>
          </a:custGeom>
          <a:ln w="5715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2665413" y="841375"/>
            <a:ext cx="6096000" cy="5038725"/>
          </a:xfrm>
          <a:custGeom>
            <a:avLst/>
            <a:gdLst>
              <a:gd name="connsiteX0" fmla="*/ 762000 w 6096000"/>
              <a:gd name="connsiteY0" fmla="*/ 0 h 5038725"/>
              <a:gd name="connsiteX1" fmla="*/ 4800600 w 6096000"/>
              <a:gd name="connsiteY1" fmla="*/ 571500 h 5038725"/>
              <a:gd name="connsiteX2" fmla="*/ 6096000 w 6096000"/>
              <a:gd name="connsiteY2" fmla="*/ 1762125 h 5038725"/>
              <a:gd name="connsiteX3" fmla="*/ 5857875 w 6096000"/>
              <a:gd name="connsiteY3" fmla="*/ 3771900 h 5038725"/>
              <a:gd name="connsiteX4" fmla="*/ 4810125 w 6096000"/>
              <a:gd name="connsiteY4" fmla="*/ 3971925 h 5038725"/>
              <a:gd name="connsiteX5" fmla="*/ 4486275 w 6096000"/>
              <a:gd name="connsiteY5" fmla="*/ 4819650 h 5038725"/>
              <a:gd name="connsiteX6" fmla="*/ 2990850 w 6096000"/>
              <a:gd name="connsiteY6" fmla="*/ 5038725 h 5038725"/>
              <a:gd name="connsiteX7" fmla="*/ 3219450 w 6096000"/>
              <a:gd name="connsiteY7" fmla="*/ 4638675 h 5038725"/>
              <a:gd name="connsiteX8" fmla="*/ 3152775 w 6096000"/>
              <a:gd name="connsiteY8" fmla="*/ 4591050 h 5038725"/>
              <a:gd name="connsiteX9" fmla="*/ 2743200 w 6096000"/>
              <a:gd name="connsiteY9" fmla="*/ 4171950 h 5038725"/>
              <a:gd name="connsiteX10" fmla="*/ 1638300 w 6096000"/>
              <a:gd name="connsiteY10" fmla="*/ 4295775 h 5038725"/>
              <a:gd name="connsiteX11" fmla="*/ 0 w 6096000"/>
              <a:gd name="connsiteY11" fmla="*/ 838200 h 5038725"/>
              <a:gd name="connsiteX12" fmla="*/ 504825 w 6096000"/>
              <a:gd name="connsiteY12" fmla="*/ 685800 h 5038725"/>
              <a:gd name="connsiteX13" fmla="*/ 762000 w 6096000"/>
              <a:gd name="connsiteY13" fmla="*/ 0 h 5038725"/>
              <a:gd name="connsiteX0" fmla="*/ 762000 w 6096000"/>
              <a:gd name="connsiteY0" fmla="*/ 0 h 5038725"/>
              <a:gd name="connsiteX1" fmla="*/ 4800600 w 6096000"/>
              <a:gd name="connsiteY1" fmla="*/ 571500 h 5038725"/>
              <a:gd name="connsiteX2" fmla="*/ 6096000 w 6096000"/>
              <a:gd name="connsiteY2" fmla="*/ 1762125 h 5038725"/>
              <a:gd name="connsiteX3" fmla="*/ 5857875 w 6096000"/>
              <a:gd name="connsiteY3" fmla="*/ 3771900 h 5038725"/>
              <a:gd name="connsiteX4" fmla="*/ 4810125 w 6096000"/>
              <a:gd name="connsiteY4" fmla="*/ 3971925 h 5038725"/>
              <a:gd name="connsiteX5" fmla="*/ 4486275 w 6096000"/>
              <a:gd name="connsiteY5" fmla="*/ 4819650 h 5038725"/>
              <a:gd name="connsiteX6" fmla="*/ 2990850 w 6096000"/>
              <a:gd name="connsiteY6" fmla="*/ 5038725 h 5038725"/>
              <a:gd name="connsiteX7" fmla="*/ 3219450 w 6096000"/>
              <a:gd name="connsiteY7" fmla="*/ 4638675 h 5038725"/>
              <a:gd name="connsiteX8" fmla="*/ 3152775 w 6096000"/>
              <a:gd name="connsiteY8" fmla="*/ 4591050 h 5038725"/>
              <a:gd name="connsiteX9" fmla="*/ 2743200 w 6096000"/>
              <a:gd name="connsiteY9" fmla="*/ 4171950 h 5038725"/>
              <a:gd name="connsiteX10" fmla="*/ 1638300 w 6096000"/>
              <a:gd name="connsiteY10" fmla="*/ 4295775 h 5038725"/>
              <a:gd name="connsiteX11" fmla="*/ 437406 w 6096000"/>
              <a:gd name="connsiteY11" fmla="*/ 2516882 h 5038725"/>
              <a:gd name="connsiteX12" fmla="*/ 0 w 6096000"/>
              <a:gd name="connsiteY12" fmla="*/ 838200 h 5038725"/>
              <a:gd name="connsiteX13" fmla="*/ 504825 w 6096000"/>
              <a:gd name="connsiteY13" fmla="*/ 685800 h 5038725"/>
              <a:gd name="connsiteX14" fmla="*/ 762000 w 6096000"/>
              <a:gd name="connsiteY14" fmla="*/ 0 h 5038725"/>
              <a:gd name="connsiteX0" fmla="*/ 762000 w 6096000"/>
              <a:gd name="connsiteY0" fmla="*/ 0 h 5038725"/>
              <a:gd name="connsiteX1" fmla="*/ 4800600 w 6096000"/>
              <a:gd name="connsiteY1" fmla="*/ 571500 h 5038725"/>
              <a:gd name="connsiteX2" fmla="*/ 6096000 w 6096000"/>
              <a:gd name="connsiteY2" fmla="*/ 1762125 h 5038725"/>
              <a:gd name="connsiteX3" fmla="*/ 5857875 w 6096000"/>
              <a:gd name="connsiteY3" fmla="*/ 3771900 h 5038725"/>
              <a:gd name="connsiteX4" fmla="*/ 4810125 w 6096000"/>
              <a:gd name="connsiteY4" fmla="*/ 3971925 h 5038725"/>
              <a:gd name="connsiteX5" fmla="*/ 4486275 w 6096000"/>
              <a:gd name="connsiteY5" fmla="*/ 4819650 h 5038725"/>
              <a:gd name="connsiteX6" fmla="*/ 2990850 w 6096000"/>
              <a:gd name="connsiteY6" fmla="*/ 5038725 h 5038725"/>
              <a:gd name="connsiteX7" fmla="*/ 3219450 w 6096000"/>
              <a:gd name="connsiteY7" fmla="*/ 4638675 h 5038725"/>
              <a:gd name="connsiteX8" fmla="*/ 3152775 w 6096000"/>
              <a:gd name="connsiteY8" fmla="*/ 4591050 h 5038725"/>
              <a:gd name="connsiteX9" fmla="*/ 2743200 w 6096000"/>
              <a:gd name="connsiteY9" fmla="*/ 4171950 h 5038725"/>
              <a:gd name="connsiteX10" fmla="*/ 1638300 w 6096000"/>
              <a:gd name="connsiteY10" fmla="*/ 4295775 h 5038725"/>
              <a:gd name="connsiteX11" fmla="*/ 1301502 w 6096000"/>
              <a:gd name="connsiteY11" fmla="*/ 3597002 h 5038725"/>
              <a:gd name="connsiteX12" fmla="*/ 437406 w 6096000"/>
              <a:gd name="connsiteY12" fmla="*/ 2516882 h 5038725"/>
              <a:gd name="connsiteX13" fmla="*/ 0 w 6096000"/>
              <a:gd name="connsiteY13" fmla="*/ 838200 h 5038725"/>
              <a:gd name="connsiteX14" fmla="*/ 504825 w 6096000"/>
              <a:gd name="connsiteY14" fmla="*/ 685800 h 5038725"/>
              <a:gd name="connsiteX15" fmla="*/ 762000 w 6096000"/>
              <a:gd name="connsiteY15" fmla="*/ 0 h 503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96000" h="5038725">
                <a:moveTo>
                  <a:pt x="762000" y="0"/>
                </a:moveTo>
                <a:lnTo>
                  <a:pt x="4800600" y="571500"/>
                </a:lnTo>
                <a:lnTo>
                  <a:pt x="6096000" y="1762125"/>
                </a:lnTo>
                <a:lnTo>
                  <a:pt x="5857875" y="3771900"/>
                </a:lnTo>
                <a:lnTo>
                  <a:pt x="4810125" y="3971925"/>
                </a:lnTo>
                <a:lnTo>
                  <a:pt x="4486275" y="4819650"/>
                </a:lnTo>
                <a:lnTo>
                  <a:pt x="2990850" y="5038725"/>
                </a:lnTo>
                <a:lnTo>
                  <a:pt x="3219450" y="4638675"/>
                </a:lnTo>
                <a:lnTo>
                  <a:pt x="3152775" y="4591050"/>
                </a:lnTo>
                <a:lnTo>
                  <a:pt x="2743200" y="4171950"/>
                </a:lnTo>
                <a:lnTo>
                  <a:pt x="1638300" y="4295775"/>
                </a:lnTo>
                <a:lnTo>
                  <a:pt x="1301502" y="3597002"/>
                </a:lnTo>
                <a:lnTo>
                  <a:pt x="437406" y="2516882"/>
                </a:lnTo>
                <a:lnTo>
                  <a:pt x="0" y="838200"/>
                </a:lnTo>
                <a:lnTo>
                  <a:pt x="504825" y="685800"/>
                </a:lnTo>
                <a:lnTo>
                  <a:pt x="76200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162550" y="3006725"/>
            <a:ext cx="149225" cy="1428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041900" y="2701925"/>
            <a:ext cx="157163" cy="1254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5275263" y="2765425"/>
            <a:ext cx="139700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80" name="ZoneTexte 71"/>
          <p:cNvSpPr txBox="1">
            <a:spLocks noChangeArrowheads="1"/>
          </p:cNvSpPr>
          <p:nvPr/>
        </p:nvSpPr>
        <p:spPr bwMode="auto">
          <a:xfrm>
            <a:off x="4330700" y="2886075"/>
            <a:ext cx="923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1" u="sng">
                <a:latin typeface="Calibri" pitchFamily="34" charset="0"/>
              </a:rPr>
              <a:t>Val de Seine</a:t>
            </a:r>
          </a:p>
        </p:txBody>
      </p:sp>
      <p:sp>
        <p:nvSpPr>
          <p:cNvPr id="3081" name="ZoneTexte 83"/>
          <p:cNvSpPr txBox="1">
            <a:spLocks noChangeArrowheads="1"/>
          </p:cNvSpPr>
          <p:nvPr/>
        </p:nvSpPr>
        <p:spPr bwMode="auto">
          <a:xfrm>
            <a:off x="5335588" y="2532063"/>
            <a:ext cx="503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1" u="sng">
                <a:latin typeface="Calibri" pitchFamily="34" charset="0"/>
              </a:rPr>
              <a:t>QCA</a:t>
            </a:r>
          </a:p>
        </p:txBody>
      </p:sp>
      <p:sp>
        <p:nvSpPr>
          <p:cNvPr id="3082" name="ZoneTexte 46"/>
          <p:cNvSpPr txBox="1">
            <a:spLocks noChangeArrowheads="1"/>
          </p:cNvSpPr>
          <p:nvPr/>
        </p:nvSpPr>
        <p:spPr bwMode="auto">
          <a:xfrm>
            <a:off x="4287838" y="2438400"/>
            <a:ext cx="10842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1" u="sng">
                <a:latin typeface="Calibri" pitchFamily="34" charset="0"/>
              </a:rPr>
              <a:t>La Défense</a:t>
            </a:r>
          </a:p>
        </p:txBody>
      </p:sp>
      <p:sp>
        <p:nvSpPr>
          <p:cNvPr id="29" name="Forme libre 28"/>
          <p:cNvSpPr/>
          <p:nvPr/>
        </p:nvSpPr>
        <p:spPr>
          <a:xfrm>
            <a:off x="5648325" y="1885950"/>
            <a:ext cx="3506788" cy="1196975"/>
          </a:xfrm>
          <a:custGeom>
            <a:avLst/>
            <a:gdLst>
              <a:gd name="connsiteX0" fmla="*/ 3507129 w 3507129"/>
              <a:gd name="connsiteY0" fmla="*/ 0 h 1196051"/>
              <a:gd name="connsiteX1" fmla="*/ 1111169 w 3507129"/>
              <a:gd name="connsiteY1" fmla="*/ 590309 h 1196051"/>
              <a:gd name="connsiteX2" fmla="*/ 729205 w 3507129"/>
              <a:gd name="connsiteY2" fmla="*/ 1099595 h 1196051"/>
              <a:gd name="connsiteX3" fmla="*/ 0 w 3507129"/>
              <a:gd name="connsiteY3" fmla="*/ 1169043 h 119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7129" h="1196051">
                <a:moveTo>
                  <a:pt x="3507129" y="0"/>
                </a:moveTo>
                <a:cubicBezTo>
                  <a:pt x="2540642" y="203521"/>
                  <a:pt x="1574156" y="407043"/>
                  <a:pt x="1111169" y="590309"/>
                </a:cubicBezTo>
                <a:cubicBezTo>
                  <a:pt x="648182" y="773575"/>
                  <a:pt x="914400" y="1003139"/>
                  <a:pt x="729205" y="1099595"/>
                </a:cubicBezTo>
                <a:cubicBezTo>
                  <a:pt x="544010" y="1196051"/>
                  <a:pt x="272005" y="1182547"/>
                  <a:pt x="0" y="1169043"/>
                </a:cubicBezTo>
              </a:path>
            </a:pathLst>
          </a:custGeom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4687888" y="844550"/>
            <a:ext cx="1458912" cy="1620838"/>
          </a:xfrm>
          <a:custGeom>
            <a:avLst/>
            <a:gdLst>
              <a:gd name="connsiteX0" fmla="*/ 1458410 w 1458410"/>
              <a:gd name="connsiteY0" fmla="*/ 0 h 1620456"/>
              <a:gd name="connsiteX1" fmla="*/ 486137 w 1458410"/>
              <a:gd name="connsiteY1" fmla="*/ 833377 h 1620456"/>
              <a:gd name="connsiteX2" fmla="*/ 0 w 1458410"/>
              <a:gd name="connsiteY2" fmla="*/ 1620456 h 162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8410" h="1620456">
                <a:moveTo>
                  <a:pt x="1458410" y="0"/>
                </a:moveTo>
                <a:cubicBezTo>
                  <a:pt x="1093807" y="281650"/>
                  <a:pt x="729205" y="563301"/>
                  <a:pt x="486137" y="833377"/>
                </a:cubicBezTo>
                <a:cubicBezTo>
                  <a:pt x="243069" y="1103453"/>
                  <a:pt x="121534" y="1361954"/>
                  <a:pt x="0" y="1620456"/>
                </a:cubicBezTo>
              </a:path>
            </a:pathLst>
          </a:custGeom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141913" y="2557463"/>
            <a:ext cx="598487" cy="595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4398963" y="1852613"/>
            <a:ext cx="2117725" cy="2058987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" name="Ellipse 34"/>
          <p:cNvSpPr/>
          <p:nvPr/>
        </p:nvSpPr>
        <p:spPr>
          <a:xfrm rot="20409860">
            <a:off x="6296025" y="2408238"/>
            <a:ext cx="914400" cy="265112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9" name="Ellipse 38"/>
          <p:cNvSpPr/>
          <p:nvPr/>
        </p:nvSpPr>
        <p:spPr>
          <a:xfrm rot="3892243">
            <a:off x="5487988" y="3844925"/>
            <a:ext cx="914400" cy="2667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 rot="18507778">
            <a:off x="4678363" y="1644650"/>
            <a:ext cx="914400" cy="2667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1" name="Ellipse 40"/>
          <p:cNvSpPr/>
          <p:nvPr/>
        </p:nvSpPr>
        <p:spPr>
          <a:xfrm rot="11927119">
            <a:off x="3870325" y="2133600"/>
            <a:ext cx="914400" cy="2667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5781675" y="1978025"/>
            <a:ext cx="149225" cy="134938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6970713" y="2355850"/>
            <a:ext cx="149225" cy="134938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6450013" y="2541588"/>
            <a:ext cx="149225" cy="13335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94" name="ZoneTexte 59"/>
          <p:cNvSpPr txBox="1">
            <a:spLocks noChangeArrowheads="1"/>
          </p:cNvSpPr>
          <p:nvPr/>
        </p:nvSpPr>
        <p:spPr bwMode="auto">
          <a:xfrm>
            <a:off x="4562475" y="3444875"/>
            <a:ext cx="923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1" u="sng">
                <a:latin typeface="Calibri" pitchFamily="34" charset="0"/>
              </a:rPr>
              <a:t>Saclay</a:t>
            </a:r>
          </a:p>
        </p:txBody>
      </p:sp>
      <p:sp>
        <p:nvSpPr>
          <p:cNvPr id="3095" name="ZoneTexte 26"/>
          <p:cNvSpPr txBox="1">
            <a:spLocks noChangeArrowheads="1"/>
          </p:cNvSpPr>
          <p:nvPr/>
        </p:nvSpPr>
        <p:spPr bwMode="auto">
          <a:xfrm>
            <a:off x="5243513" y="1924050"/>
            <a:ext cx="674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1" u="sng">
                <a:latin typeface="Calibri" pitchFamily="34" charset="0"/>
              </a:rPr>
              <a:t>Roissy</a:t>
            </a:r>
          </a:p>
        </p:txBody>
      </p:sp>
      <p:sp>
        <p:nvSpPr>
          <p:cNvPr id="3096" name="ZoneTexte 30"/>
          <p:cNvSpPr txBox="1">
            <a:spLocks noChangeArrowheads="1"/>
          </p:cNvSpPr>
          <p:nvPr/>
        </p:nvSpPr>
        <p:spPr bwMode="auto">
          <a:xfrm>
            <a:off x="6630988" y="1914525"/>
            <a:ext cx="1017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1" u="sng">
                <a:latin typeface="Calibri" pitchFamily="34" charset="0"/>
              </a:rPr>
              <a:t>Disney/Val d’Europe</a:t>
            </a:r>
          </a:p>
        </p:txBody>
      </p:sp>
      <p:sp>
        <p:nvSpPr>
          <p:cNvPr id="3097" name="ZoneTexte 35"/>
          <p:cNvSpPr txBox="1">
            <a:spLocks noChangeArrowheads="1"/>
          </p:cNvSpPr>
          <p:nvPr/>
        </p:nvSpPr>
        <p:spPr bwMode="auto">
          <a:xfrm>
            <a:off x="6524625" y="2673350"/>
            <a:ext cx="1346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1" u="sng">
                <a:latin typeface="Calibri" pitchFamily="34" charset="0"/>
              </a:rPr>
              <a:t>Cité Descartes</a:t>
            </a:r>
          </a:p>
        </p:txBody>
      </p:sp>
      <p:sp>
        <p:nvSpPr>
          <p:cNvPr id="42" name="Ellipse 41"/>
          <p:cNvSpPr/>
          <p:nvPr/>
        </p:nvSpPr>
        <p:spPr>
          <a:xfrm>
            <a:off x="5065713" y="3409950"/>
            <a:ext cx="185737" cy="19843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5" name="ZoneTexte 44"/>
          <p:cNvSpPr txBox="1">
            <a:spLocks noChangeArrowheads="1"/>
          </p:cNvSpPr>
          <p:nvPr/>
        </p:nvSpPr>
        <p:spPr bwMode="auto">
          <a:xfrm>
            <a:off x="0" y="2278063"/>
            <a:ext cx="297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u="sng"/>
              <a:t>3) Dynamiques régionales</a:t>
            </a:r>
            <a:r>
              <a:rPr lang="fr-FR" sz="1400" b="1"/>
              <a:t> </a:t>
            </a:r>
            <a:r>
              <a:rPr lang="fr-FR" sz="1400"/>
              <a:t>: </a:t>
            </a:r>
            <a:r>
              <a:rPr lang="fr-FR" sz="1400" b="1" u="sng"/>
              <a:t>le rôle croissant des périphéries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739775" y="2935288"/>
            <a:ext cx="2124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Paris perd des emplois au profit de la proche couronne principalement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739775" y="3694113"/>
            <a:ext cx="26622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Les </a:t>
            </a:r>
            <a:r>
              <a:rPr lang="fr-FR" sz="1200" b="1" i="1"/>
              <a:t>Villes Nouvelles </a:t>
            </a:r>
            <a:r>
              <a:rPr lang="fr-FR" sz="1200"/>
              <a:t>ont concentré une part importante de l’urbanisation depuis les années 70/80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794250" y="1816100"/>
            <a:ext cx="309563" cy="23495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6648450" y="2397125"/>
            <a:ext cx="284163" cy="2714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034088" y="4057650"/>
            <a:ext cx="242887" cy="24288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5680075" y="3987800"/>
            <a:ext cx="242888" cy="24288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4394200" y="3295650"/>
            <a:ext cx="244475" cy="24288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4" name="ZoneTexte 53"/>
          <p:cNvSpPr txBox="1">
            <a:spLocks noChangeArrowheads="1"/>
          </p:cNvSpPr>
          <p:nvPr/>
        </p:nvSpPr>
        <p:spPr bwMode="auto">
          <a:xfrm>
            <a:off x="6194425" y="3887788"/>
            <a:ext cx="8858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1" u="sng">
                <a:solidFill>
                  <a:srgbClr val="FF0000"/>
                </a:solidFill>
                <a:latin typeface="Calibri" pitchFamily="34" charset="0"/>
              </a:rPr>
              <a:t>Senart</a:t>
            </a:r>
          </a:p>
        </p:txBody>
      </p:sp>
      <p:sp>
        <p:nvSpPr>
          <p:cNvPr id="56" name="ZoneTexte 55"/>
          <p:cNvSpPr txBox="1">
            <a:spLocks noChangeArrowheads="1"/>
          </p:cNvSpPr>
          <p:nvPr/>
        </p:nvSpPr>
        <p:spPr bwMode="auto">
          <a:xfrm>
            <a:off x="5297488" y="4176713"/>
            <a:ext cx="5095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1" u="sng">
                <a:solidFill>
                  <a:srgbClr val="FF0000"/>
                </a:solidFill>
                <a:latin typeface="Calibri" pitchFamily="34" charset="0"/>
              </a:rPr>
              <a:t>Evry</a:t>
            </a:r>
          </a:p>
        </p:txBody>
      </p:sp>
      <p:sp>
        <p:nvSpPr>
          <p:cNvPr id="59" name="ZoneTexte 58"/>
          <p:cNvSpPr txBox="1">
            <a:spLocks noChangeArrowheads="1"/>
          </p:cNvSpPr>
          <p:nvPr/>
        </p:nvSpPr>
        <p:spPr bwMode="auto">
          <a:xfrm>
            <a:off x="6915150" y="2471738"/>
            <a:ext cx="10795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1" u="sng">
                <a:solidFill>
                  <a:srgbClr val="FF0000"/>
                </a:solidFill>
                <a:latin typeface="Calibri" pitchFamily="34" charset="0"/>
              </a:rPr>
              <a:t>Marne la V</a:t>
            </a:r>
          </a:p>
        </p:txBody>
      </p:sp>
      <p:sp>
        <p:nvSpPr>
          <p:cNvPr id="61" name="ZoneTexte 60"/>
          <p:cNvSpPr txBox="1">
            <a:spLocks noChangeArrowheads="1"/>
          </p:cNvSpPr>
          <p:nvPr/>
        </p:nvSpPr>
        <p:spPr bwMode="auto">
          <a:xfrm>
            <a:off x="3641725" y="3262313"/>
            <a:ext cx="942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1" u="sng">
                <a:solidFill>
                  <a:srgbClr val="FF0000"/>
                </a:solidFill>
                <a:latin typeface="Calibri" pitchFamily="34" charset="0"/>
              </a:rPr>
              <a:t>St Quentin</a:t>
            </a:r>
          </a:p>
        </p:txBody>
      </p:sp>
      <p:sp>
        <p:nvSpPr>
          <p:cNvPr id="62" name="ZoneTexte 61"/>
          <p:cNvSpPr txBox="1">
            <a:spLocks noChangeArrowheads="1"/>
          </p:cNvSpPr>
          <p:nvPr/>
        </p:nvSpPr>
        <p:spPr bwMode="auto">
          <a:xfrm>
            <a:off x="4300538" y="1609725"/>
            <a:ext cx="5810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i="1" u="sng">
                <a:solidFill>
                  <a:srgbClr val="FF0000"/>
                </a:solidFill>
                <a:latin typeface="Calibri" pitchFamily="34" charset="0"/>
              </a:rPr>
              <a:t>Cergy</a:t>
            </a:r>
          </a:p>
        </p:txBody>
      </p:sp>
      <p:cxnSp>
        <p:nvCxnSpPr>
          <p:cNvPr id="64" name="Connecteur droit avec flèche 63"/>
          <p:cNvCxnSpPr/>
          <p:nvPr/>
        </p:nvCxnSpPr>
        <p:spPr>
          <a:xfrm>
            <a:off x="5440363" y="3076575"/>
            <a:ext cx="17462" cy="3571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V="1">
            <a:off x="5661025" y="2867025"/>
            <a:ext cx="331788" cy="1746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 flipV="1">
            <a:off x="5430838" y="2293938"/>
            <a:ext cx="1587" cy="32226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 flipH="1">
            <a:off x="4894263" y="2878138"/>
            <a:ext cx="341312" cy="1428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>
            <a:spLocks noChangeArrowheads="1"/>
          </p:cNvSpPr>
          <p:nvPr/>
        </p:nvSpPr>
        <p:spPr bwMode="auto">
          <a:xfrm>
            <a:off x="0" y="4618038"/>
            <a:ext cx="4168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u="sng"/>
              <a:t>4) L’avenir régional</a:t>
            </a:r>
            <a:r>
              <a:rPr lang="fr-FR" sz="1400" b="1"/>
              <a:t> </a:t>
            </a:r>
            <a:r>
              <a:rPr lang="fr-FR" sz="1400"/>
              <a:t>: </a:t>
            </a:r>
            <a:r>
              <a:rPr lang="fr-FR" sz="1400" b="1" u="sng"/>
              <a:t>une Ile de France multipolaire et « verte »? </a:t>
            </a:r>
          </a:p>
        </p:txBody>
      </p:sp>
      <p:sp>
        <p:nvSpPr>
          <p:cNvPr id="80" name="Bouée 79"/>
          <p:cNvSpPr/>
          <p:nvPr/>
        </p:nvSpPr>
        <p:spPr>
          <a:xfrm>
            <a:off x="3913188" y="1304925"/>
            <a:ext cx="3036887" cy="3108325"/>
          </a:xfrm>
          <a:prstGeom prst="donut">
            <a:avLst>
              <a:gd name="adj" fmla="val 21586"/>
            </a:avLst>
          </a:prstGeom>
          <a:noFill/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854075" y="5237163"/>
            <a:ext cx="3019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i="1"/>
              <a:t>Grand Paris Express </a:t>
            </a:r>
            <a:r>
              <a:rPr lang="fr-FR" sz="1200"/>
              <a:t>: la construction d’un métro autour de Paris va renforcer les pôles de la proche banlieue</a:t>
            </a: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877888" y="6018213"/>
            <a:ext cx="4102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La </a:t>
            </a:r>
            <a:r>
              <a:rPr lang="fr-FR" sz="1200" b="1" u="sng"/>
              <a:t>Couronne Verte </a:t>
            </a:r>
            <a:r>
              <a:rPr lang="fr-FR" sz="1200"/>
              <a:t>: préservation/aménagement d’espaces verts et agricoles en périphérie d’agglomération.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/>
              <a:t>L’Ile de France : l’organisation d’un espace régional en mutation </a:t>
            </a:r>
          </a:p>
        </p:txBody>
      </p:sp>
      <p:grpSp>
        <p:nvGrpSpPr>
          <p:cNvPr id="2" name="Groupe 92"/>
          <p:cNvGrpSpPr>
            <a:grpSpLocks/>
          </p:cNvGrpSpPr>
          <p:nvPr/>
        </p:nvGrpSpPr>
        <p:grpSpPr bwMode="auto">
          <a:xfrm>
            <a:off x="241300" y="3006725"/>
            <a:ext cx="498475" cy="465138"/>
            <a:chOff x="241065" y="3006490"/>
            <a:chExt cx="498523" cy="466096"/>
          </a:xfrm>
        </p:grpSpPr>
        <p:cxnSp>
          <p:nvCxnSpPr>
            <p:cNvPr id="68" name="Connecteur droit avec flèche 67"/>
            <p:cNvCxnSpPr/>
            <p:nvPr/>
          </p:nvCxnSpPr>
          <p:spPr>
            <a:xfrm flipV="1">
              <a:off x="495089" y="3006490"/>
              <a:ext cx="3175" cy="206800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avec flèche 68"/>
            <p:cNvCxnSpPr>
              <a:endCxn id="46" idx="1"/>
            </p:cNvCxnSpPr>
            <p:nvPr/>
          </p:nvCxnSpPr>
          <p:spPr>
            <a:xfrm flipV="1">
              <a:off x="523667" y="3256241"/>
              <a:ext cx="215921" cy="4772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/>
            <p:cNvCxnSpPr/>
            <p:nvPr/>
          </p:nvCxnSpPr>
          <p:spPr>
            <a:xfrm flipH="1">
              <a:off x="241065" y="3265786"/>
              <a:ext cx="207983" cy="1590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avec flèche 87"/>
            <p:cNvCxnSpPr/>
            <p:nvPr/>
          </p:nvCxnSpPr>
          <p:spPr>
            <a:xfrm flipH="1">
              <a:off x="490327" y="3276921"/>
              <a:ext cx="4762" cy="195665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381000" y="3779838"/>
            <a:ext cx="242888" cy="24288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5" name="Bouée 94"/>
          <p:cNvSpPr/>
          <p:nvPr/>
        </p:nvSpPr>
        <p:spPr>
          <a:xfrm>
            <a:off x="242888" y="5299075"/>
            <a:ext cx="495300" cy="490538"/>
          </a:xfrm>
          <a:prstGeom prst="donut">
            <a:avLst>
              <a:gd name="adj" fmla="val 13517"/>
            </a:avLst>
          </a:prstGeom>
          <a:solidFill>
            <a:srgbClr val="7030A0">
              <a:alpha val="23137"/>
            </a:srgbClr>
          </a:solidFill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6" name="Bouée 95"/>
          <p:cNvSpPr/>
          <p:nvPr/>
        </p:nvSpPr>
        <p:spPr>
          <a:xfrm>
            <a:off x="176213" y="5981700"/>
            <a:ext cx="657225" cy="644525"/>
          </a:xfrm>
          <a:prstGeom prst="donut">
            <a:avLst>
              <a:gd name="adj" fmla="val 21586"/>
            </a:avLst>
          </a:prstGeom>
          <a:noFill/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6" grpId="0"/>
      <p:bldP spid="59" grpId="0"/>
      <p:bldP spid="61" grpId="0"/>
      <p:bldP spid="62" grpId="0"/>
      <p:bldP spid="78" grpId="0"/>
      <p:bldP spid="81" grpId="0"/>
      <p:bldP spid="63" grpId="0"/>
      <p:bldP spid="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41"/>
          <p:cNvSpPr txBox="1">
            <a:spLocks noChangeArrowheads="1"/>
          </p:cNvSpPr>
          <p:nvPr/>
        </p:nvSpPr>
        <p:spPr bwMode="auto">
          <a:xfrm>
            <a:off x="622300" y="1284288"/>
            <a:ext cx="2243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La </a:t>
            </a:r>
            <a:r>
              <a:rPr lang="fr-FR" sz="1400" b="1">
                <a:latin typeface="Calibri" pitchFamily="34" charset="0"/>
              </a:rPr>
              <a:t>capitale</a:t>
            </a:r>
            <a:r>
              <a:rPr lang="fr-FR" sz="1400">
                <a:latin typeface="Calibri" pitchFamily="34" charset="0"/>
              </a:rPr>
              <a:t> polarise l’espace régional (habitants, services, emplois)</a:t>
            </a:r>
          </a:p>
        </p:txBody>
      </p:sp>
      <p:sp>
        <p:nvSpPr>
          <p:cNvPr id="4099" name="ZoneTexte 42"/>
          <p:cNvSpPr txBox="1">
            <a:spLocks noChangeArrowheads="1"/>
          </p:cNvSpPr>
          <p:nvPr/>
        </p:nvSpPr>
        <p:spPr bwMode="auto">
          <a:xfrm>
            <a:off x="658813" y="2241550"/>
            <a:ext cx="208438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Une agglomération de 9 millions d’habitants : </a:t>
            </a:r>
            <a:r>
              <a:rPr lang="fr-FR" sz="1200">
                <a:latin typeface="Calibri" pitchFamily="34" charset="0"/>
              </a:rPr>
              <a:t>avec </a:t>
            </a:r>
            <a:r>
              <a:rPr lang="fr-FR" sz="1200" b="1" i="1">
                <a:latin typeface="Calibri" pitchFamily="34" charset="0"/>
              </a:rPr>
              <a:t>Paris Métropole</a:t>
            </a:r>
            <a:r>
              <a:rPr lang="fr-FR" sz="1200">
                <a:latin typeface="Calibri" pitchFamily="34" charset="0"/>
              </a:rPr>
              <a:t>, cet espace devient un </a:t>
            </a:r>
            <a:r>
              <a:rPr lang="fr-FR" sz="1200" b="1">
                <a:latin typeface="Calibri" pitchFamily="34" charset="0"/>
              </a:rPr>
              <a:t>territoire</a:t>
            </a:r>
            <a:r>
              <a:rPr lang="fr-FR" sz="1200">
                <a:latin typeface="Calibri" pitchFamily="34" charset="0"/>
              </a:rPr>
              <a:t> solidaire </a:t>
            </a:r>
            <a:endParaRPr lang="fr-FR" sz="1400">
              <a:latin typeface="Calibri" pitchFamily="34" charset="0"/>
            </a:endParaRPr>
          </a:p>
        </p:txBody>
      </p:sp>
      <p:sp>
        <p:nvSpPr>
          <p:cNvPr id="4100" name="ZoneTexte 43"/>
          <p:cNvSpPr txBox="1">
            <a:spLocks noChangeArrowheads="1"/>
          </p:cNvSpPr>
          <p:nvPr/>
        </p:nvSpPr>
        <p:spPr bwMode="auto">
          <a:xfrm>
            <a:off x="719138" y="4667250"/>
            <a:ext cx="2708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Des pôles tertiaires de niveau mondial.</a:t>
            </a:r>
          </a:p>
        </p:txBody>
      </p:sp>
      <p:sp>
        <p:nvSpPr>
          <p:cNvPr id="4101" name="ZoneTexte 44"/>
          <p:cNvSpPr txBox="1">
            <a:spLocks noChangeArrowheads="1"/>
          </p:cNvSpPr>
          <p:nvPr/>
        </p:nvSpPr>
        <p:spPr bwMode="auto">
          <a:xfrm>
            <a:off x="695325" y="5913438"/>
            <a:ext cx="324961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Développement de nouveaux pôles tertiaires d’envergure internationale (exemples).  Rééquilibrage Est/Ouest</a:t>
            </a:r>
          </a:p>
        </p:txBody>
      </p:sp>
      <p:sp>
        <p:nvSpPr>
          <p:cNvPr id="4102" name="ZoneTexte 58"/>
          <p:cNvSpPr txBox="1">
            <a:spLocks noChangeArrowheads="1"/>
          </p:cNvSpPr>
          <p:nvPr/>
        </p:nvSpPr>
        <p:spPr bwMode="auto">
          <a:xfrm>
            <a:off x="695325" y="5287963"/>
            <a:ext cx="2708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Un haut lieu de la recherche et de l’innovation</a:t>
            </a:r>
          </a:p>
        </p:txBody>
      </p:sp>
      <p:sp>
        <p:nvSpPr>
          <p:cNvPr id="4103" name="ZoneTexte 6"/>
          <p:cNvSpPr txBox="1">
            <a:spLocks noChangeArrowheads="1"/>
          </p:cNvSpPr>
          <p:nvPr/>
        </p:nvSpPr>
        <p:spPr bwMode="auto">
          <a:xfrm>
            <a:off x="0" y="755650"/>
            <a:ext cx="3559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u="sng"/>
              <a:t>1) Une capitale, une agglomération</a:t>
            </a:r>
          </a:p>
        </p:txBody>
      </p:sp>
      <p:sp>
        <p:nvSpPr>
          <p:cNvPr id="4104" name="ZoneTexte 7"/>
          <p:cNvSpPr txBox="1">
            <a:spLocks noChangeArrowheads="1"/>
          </p:cNvSpPr>
          <p:nvPr/>
        </p:nvSpPr>
        <p:spPr bwMode="auto">
          <a:xfrm>
            <a:off x="0" y="3900488"/>
            <a:ext cx="34385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u="sng"/>
              <a:t>2) Les pôles tertiaires de haut niveau structurent l’espace régional</a:t>
            </a:r>
          </a:p>
        </p:txBody>
      </p:sp>
      <p:sp>
        <p:nvSpPr>
          <p:cNvPr id="9" name="Ellipse 8"/>
          <p:cNvSpPr/>
          <p:nvPr/>
        </p:nvSpPr>
        <p:spPr>
          <a:xfrm>
            <a:off x="146050" y="1381125"/>
            <a:ext cx="377825" cy="3746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77788" y="2244725"/>
            <a:ext cx="584200" cy="56197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73050" y="4722813"/>
            <a:ext cx="157163" cy="12541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57175" y="5337175"/>
            <a:ext cx="184150" cy="19843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00038" y="6016625"/>
            <a:ext cx="149225" cy="134938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110" name="ZoneTexte 13"/>
          <p:cNvSpPr txBox="1">
            <a:spLocks noChangeArrowheads="1"/>
          </p:cNvSpPr>
          <p:nvPr/>
        </p:nvSpPr>
        <p:spPr bwMode="auto">
          <a:xfrm>
            <a:off x="4164013" y="742950"/>
            <a:ext cx="4979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u="sng"/>
              <a:t>3) Dynamiques régionales</a:t>
            </a:r>
            <a:r>
              <a:rPr lang="fr-FR" sz="1400" b="1"/>
              <a:t> </a:t>
            </a:r>
            <a:r>
              <a:rPr lang="fr-FR" sz="1400"/>
              <a:t>: </a:t>
            </a:r>
            <a:r>
              <a:rPr lang="fr-FR" sz="1400" b="1" u="sng"/>
              <a:t>le rôle croissant des périphéries</a:t>
            </a:r>
          </a:p>
        </p:txBody>
      </p:sp>
      <p:sp>
        <p:nvSpPr>
          <p:cNvPr id="4111" name="Rectangle 14"/>
          <p:cNvSpPr>
            <a:spLocks noChangeArrowheads="1"/>
          </p:cNvSpPr>
          <p:nvPr/>
        </p:nvSpPr>
        <p:spPr bwMode="auto">
          <a:xfrm>
            <a:off x="4903788" y="1335088"/>
            <a:ext cx="2124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Paris perd des emplois au profit de la proche couronne principalement</a:t>
            </a:r>
          </a:p>
        </p:txBody>
      </p:sp>
      <p:sp>
        <p:nvSpPr>
          <p:cNvPr id="4112" name="Rectangle 15"/>
          <p:cNvSpPr>
            <a:spLocks noChangeArrowheads="1"/>
          </p:cNvSpPr>
          <p:nvPr/>
        </p:nvSpPr>
        <p:spPr bwMode="auto">
          <a:xfrm>
            <a:off x="4903788" y="2093913"/>
            <a:ext cx="26622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Les </a:t>
            </a:r>
            <a:r>
              <a:rPr lang="fr-FR" sz="1200" b="1" i="1"/>
              <a:t>Villes Nouvelles </a:t>
            </a:r>
            <a:r>
              <a:rPr lang="fr-FR" sz="1200"/>
              <a:t>ont concentré une part importante de l’urbanisation depuis les années 70/80</a:t>
            </a:r>
          </a:p>
        </p:txBody>
      </p:sp>
      <p:sp>
        <p:nvSpPr>
          <p:cNvPr id="4113" name="ZoneTexte 16"/>
          <p:cNvSpPr txBox="1">
            <a:spLocks noChangeArrowheads="1"/>
          </p:cNvSpPr>
          <p:nvPr/>
        </p:nvSpPr>
        <p:spPr bwMode="auto">
          <a:xfrm>
            <a:off x="4229100" y="3932238"/>
            <a:ext cx="4168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u="sng"/>
              <a:t>4) L’avenir régional</a:t>
            </a:r>
            <a:r>
              <a:rPr lang="fr-FR" sz="1400" b="1"/>
              <a:t> </a:t>
            </a:r>
            <a:r>
              <a:rPr lang="fr-FR" sz="1400"/>
              <a:t>: </a:t>
            </a:r>
            <a:r>
              <a:rPr lang="fr-FR" sz="1400" b="1" u="sng"/>
              <a:t>une Ile de France multipolaire et « verte »? </a:t>
            </a:r>
          </a:p>
        </p:txBody>
      </p:sp>
      <p:sp>
        <p:nvSpPr>
          <p:cNvPr id="4114" name="Rectangle 17"/>
          <p:cNvSpPr>
            <a:spLocks noChangeArrowheads="1"/>
          </p:cNvSpPr>
          <p:nvPr/>
        </p:nvSpPr>
        <p:spPr bwMode="auto">
          <a:xfrm>
            <a:off x="5051425" y="4833938"/>
            <a:ext cx="30178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i="1"/>
              <a:t>Grand Paris Express </a:t>
            </a:r>
            <a:r>
              <a:rPr lang="fr-FR" sz="1200"/>
              <a:t>: la construction d’un métro autour de Paris va renforcer les pôles de la proche banlieue</a:t>
            </a:r>
          </a:p>
        </p:txBody>
      </p:sp>
      <p:sp>
        <p:nvSpPr>
          <p:cNvPr id="4115" name="Rectangle 18"/>
          <p:cNvSpPr>
            <a:spLocks noChangeArrowheads="1"/>
          </p:cNvSpPr>
          <p:nvPr/>
        </p:nvSpPr>
        <p:spPr bwMode="auto">
          <a:xfrm>
            <a:off x="5041900" y="5735638"/>
            <a:ext cx="4102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La </a:t>
            </a:r>
            <a:r>
              <a:rPr lang="fr-FR" sz="1200" b="1" u="sng"/>
              <a:t>Couronne Verte </a:t>
            </a:r>
            <a:r>
              <a:rPr lang="fr-FR" sz="1200"/>
              <a:t>: préservation/aménagement d’espaces verts et agricoles en périphérie d’agglomération.</a:t>
            </a:r>
          </a:p>
        </p:txBody>
      </p:sp>
      <p:cxnSp>
        <p:nvCxnSpPr>
          <p:cNvPr id="21" name="Connecteur droit avec flèche 20"/>
          <p:cNvCxnSpPr/>
          <p:nvPr/>
        </p:nvCxnSpPr>
        <p:spPr>
          <a:xfrm flipV="1">
            <a:off x="4322763" y="1395413"/>
            <a:ext cx="3175" cy="2063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V="1">
            <a:off x="4394200" y="1654175"/>
            <a:ext cx="220663" cy="635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>
            <a:off x="4067175" y="1655763"/>
            <a:ext cx="182563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4319588" y="1741488"/>
            <a:ext cx="3175" cy="19685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262438" y="2212975"/>
            <a:ext cx="242887" cy="24288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" name="Bouée 25"/>
          <p:cNvSpPr/>
          <p:nvPr/>
        </p:nvSpPr>
        <p:spPr>
          <a:xfrm>
            <a:off x="4308475" y="4906963"/>
            <a:ext cx="495300" cy="490537"/>
          </a:xfrm>
          <a:prstGeom prst="donut">
            <a:avLst>
              <a:gd name="adj" fmla="val 13517"/>
            </a:avLst>
          </a:prstGeom>
          <a:solidFill>
            <a:srgbClr val="7030A0">
              <a:alpha val="23137"/>
            </a:srgbClr>
          </a:solidFill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" name="Bouée 26"/>
          <p:cNvSpPr/>
          <p:nvPr/>
        </p:nvSpPr>
        <p:spPr>
          <a:xfrm>
            <a:off x="4221163" y="5721350"/>
            <a:ext cx="657225" cy="642938"/>
          </a:xfrm>
          <a:prstGeom prst="donut">
            <a:avLst>
              <a:gd name="adj" fmla="val 21586"/>
            </a:avLst>
          </a:prstGeom>
          <a:noFill/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32" name="Connecteur droit 31"/>
          <p:cNvCxnSpPr/>
          <p:nvPr/>
        </p:nvCxnSpPr>
        <p:spPr>
          <a:xfrm>
            <a:off x="3843338" y="860425"/>
            <a:ext cx="20637" cy="5822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/>
              <a:t>L’Ile de France : l’organisation d’un espace régional en mutation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Bouée 78"/>
          <p:cNvSpPr/>
          <p:nvPr/>
        </p:nvSpPr>
        <p:spPr>
          <a:xfrm>
            <a:off x="4889500" y="2316163"/>
            <a:ext cx="1133475" cy="1073150"/>
          </a:xfrm>
          <a:prstGeom prst="donut">
            <a:avLst>
              <a:gd name="adj" fmla="val 13517"/>
            </a:avLst>
          </a:prstGeom>
          <a:solidFill>
            <a:srgbClr val="7030A0">
              <a:alpha val="23137"/>
            </a:srgbClr>
          </a:solidFill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2673350" y="1643063"/>
            <a:ext cx="6192838" cy="3446462"/>
          </a:xfrm>
          <a:custGeom>
            <a:avLst/>
            <a:gdLst>
              <a:gd name="connsiteX0" fmla="*/ 0 w 6192456"/>
              <a:gd name="connsiteY0" fmla="*/ 0 h 3445397"/>
              <a:gd name="connsiteX1" fmla="*/ 2558005 w 6192456"/>
              <a:gd name="connsiteY1" fmla="*/ 1088020 h 3445397"/>
              <a:gd name="connsiteX2" fmla="*/ 3102015 w 6192456"/>
              <a:gd name="connsiteY2" fmla="*/ 1875099 h 3445397"/>
              <a:gd name="connsiteX3" fmla="*/ 3426106 w 6192456"/>
              <a:gd name="connsiteY3" fmla="*/ 2731625 h 3445397"/>
              <a:gd name="connsiteX4" fmla="*/ 4467828 w 6192456"/>
              <a:gd name="connsiteY4" fmla="*/ 3402957 h 3445397"/>
              <a:gd name="connsiteX5" fmla="*/ 6192456 w 6192456"/>
              <a:gd name="connsiteY5" fmla="*/ 2986268 h 344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2456" h="3445397">
                <a:moveTo>
                  <a:pt x="0" y="0"/>
                </a:moveTo>
                <a:cubicBezTo>
                  <a:pt x="1020501" y="387751"/>
                  <a:pt x="2041002" y="775503"/>
                  <a:pt x="2558005" y="1088020"/>
                </a:cubicBezTo>
                <a:cubicBezTo>
                  <a:pt x="3075008" y="1400537"/>
                  <a:pt x="2957331" y="1601165"/>
                  <a:pt x="3102015" y="1875099"/>
                </a:cubicBezTo>
                <a:cubicBezTo>
                  <a:pt x="3246699" y="2149033"/>
                  <a:pt x="3198471" y="2476982"/>
                  <a:pt x="3426106" y="2731625"/>
                </a:cubicBezTo>
                <a:cubicBezTo>
                  <a:pt x="3653741" y="2986268"/>
                  <a:pt x="4006770" y="3360517"/>
                  <a:pt x="4467828" y="3402957"/>
                </a:cubicBezTo>
                <a:cubicBezTo>
                  <a:pt x="4928886" y="3445397"/>
                  <a:pt x="5560671" y="3215832"/>
                  <a:pt x="6192456" y="2986268"/>
                </a:cubicBezTo>
              </a:path>
            </a:pathLst>
          </a:custGeom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2665413" y="841375"/>
            <a:ext cx="6096000" cy="5038725"/>
          </a:xfrm>
          <a:custGeom>
            <a:avLst/>
            <a:gdLst>
              <a:gd name="connsiteX0" fmla="*/ 762000 w 6096000"/>
              <a:gd name="connsiteY0" fmla="*/ 0 h 5038725"/>
              <a:gd name="connsiteX1" fmla="*/ 4800600 w 6096000"/>
              <a:gd name="connsiteY1" fmla="*/ 571500 h 5038725"/>
              <a:gd name="connsiteX2" fmla="*/ 6096000 w 6096000"/>
              <a:gd name="connsiteY2" fmla="*/ 1762125 h 5038725"/>
              <a:gd name="connsiteX3" fmla="*/ 5857875 w 6096000"/>
              <a:gd name="connsiteY3" fmla="*/ 3771900 h 5038725"/>
              <a:gd name="connsiteX4" fmla="*/ 4810125 w 6096000"/>
              <a:gd name="connsiteY4" fmla="*/ 3971925 h 5038725"/>
              <a:gd name="connsiteX5" fmla="*/ 4486275 w 6096000"/>
              <a:gd name="connsiteY5" fmla="*/ 4819650 h 5038725"/>
              <a:gd name="connsiteX6" fmla="*/ 2990850 w 6096000"/>
              <a:gd name="connsiteY6" fmla="*/ 5038725 h 5038725"/>
              <a:gd name="connsiteX7" fmla="*/ 3219450 w 6096000"/>
              <a:gd name="connsiteY7" fmla="*/ 4638675 h 5038725"/>
              <a:gd name="connsiteX8" fmla="*/ 3152775 w 6096000"/>
              <a:gd name="connsiteY8" fmla="*/ 4591050 h 5038725"/>
              <a:gd name="connsiteX9" fmla="*/ 2743200 w 6096000"/>
              <a:gd name="connsiteY9" fmla="*/ 4171950 h 5038725"/>
              <a:gd name="connsiteX10" fmla="*/ 1638300 w 6096000"/>
              <a:gd name="connsiteY10" fmla="*/ 4295775 h 5038725"/>
              <a:gd name="connsiteX11" fmla="*/ 0 w 6096000"/>
              <a:gd name="connsiteY11" fmla="*/ 838200 h 5038725"/>
              <a:gd name="connsiteX12" fmla="*/ 504825 w 6096000"/>
              <a:gd name="connsiteY12" fmla="*/ 685800 h 5038725"/>
              <a:gd name="connsiteX13" fmla="*/ 762000 w 6096000"/>
              <a:gd name="connsiteY13" fmla="*/ 0 h 5038725"/>
              <a:gd name="connsiteX0" fmla="*/ 762000 w 6096000"/>
              <a:gd name="connsiteY0" fmla="*/ 0 h 5038725"/>
              <a:gd name="connsiteX1" fmla="*/ 4800600 w 6096000"/>
              <a:gd name="connsiteY1" fmla="*/ 571500 h 5038725"/>
              <a:gd name="connsiteX2" fmla="*/ 6096000 w 6096000"/>
              <a:gd name="connsiteY2" fmla="*/ 1762125 h 5038725"/>
              <a:gd name="connsiteX3" fmla="*/ 5857875 w 6096000"/>
              <a:gd name="connsiteY3" fmla="*/ 3771900 h 5038725"/>
              <a:gd name="connsiteX4" fmla="*/ 4810125 w 6096000"/>
              <a:gd name="connsiteY4" fmla="*/ 3971925 h 5038725"/>
              <a:gd name="connsiteX5" fmla="*/ 4486275 w 6096000"/>
              <a:gd name="connsiteY5" fmla="*/ 4819650 h 5038725"/>
              <a:gd name="connsiteX6" fmla="*/ 2990850 w 6096000"/>
              <a:gd name="connsiteY6" fmla="*/ 5038725 h 5038725"/>
              <a:gd name="connsiteX7" fmla="*/ 3219450 w 6096000"/>
              <a:gd name="connsiteY7" fmla="*/ 4638675 h 5038725"/>
              <a:gd name="connsiteX8" fmla="*/ 3152775 w 6096000"/>
              <a:gd name="connsiteY8" fmla="*/ 4591050 h 5038725"/>
              <a:gd name="connsiteX9" fmla="*/ 2743200 w 6096000"/>
              <a:gd name="connsiteY9" fmla="*/ 4171950 h 5038725"/>
              <a:gd name="connsiteX10" fmla="*/ 1638300 w 6096000"/>
              <a:gd name="connsiteY10" fmla="*/ 4295775 h 5038725"/>
              <a:gd name="connsiteX11" fmla="*/ 437406 w 6096000"/>
              <a:gd name="connsiteY11" fmla="*/ 2516882 h 5038725"/>
              <a:gd name="connsiteX12" fmla="*/ 0 w 6096000"/>
              <a:gd name="connsiteY12" fmla="*/ 838200 h 5038725"/>
              <a:gd name="connsiteX13" fmla="*/ 504825 w 6096000"/>
              <a:gd name="connsiteY13" fmla="*/ 685800 h 5038725"/>
              <a:gd name="connsiteX14" fmla="*/ 762000 w 6096000"/>
              <a:gd name="connsiteY14" fmla="*/ 0 h 5038725"/>
              <a:gd name="connsiteX0" fmla="*/ 762000 w 6096000"/>
              <a:gd name="connsiteY0" fmla="*/ 0 h 5038725"/>
              <a:gd name="connsiteX1" fmla="*/ 4800600 w 6096000"/>
              <a:gd name="connsiteY1" fmla="*/ 571500 h 5038725"/>
              <a:gd name="connsiteX2" fmla="*/ 6096000 w 6096000"/>
              <a:gd name="connsiteY2" fmla="*/ 1762125 h 5038725"/>
              <a:gd name="connsiteX3" fmla="*/ 5857875 w 6096000"/>
              <a:gd name="connsiteY3" fmla="*/ 3771900 h 5038725"/>
              <a:gd name="connsiteX4" fmla="*/ 4810125 w 6096000"/>
              <a:gd name="connsiteY4" fmla="*/ 3971925 h 5038725"/>
              <a:gd name="connsiteX5" fmla="*/ 4486275 w 6096000"/>
              <a:gd name="connsiteY5" fmla="*/ 4819650 h 5038725"/>
              <a:gd name="connsiteX6" fmla="*/ 2990850 w 6096000"/>
              <a:gd name="connsiteY6" fmla="*/ 5038725 h 5038725"/>
              <a:gd name="connsiteX7" fmla="*/ 3219450 w 6096000"/>
              <a:gd name="connsiteY7" fmla="*/ 4638675 h 5038725"/>
              <a:gd name="connsiteX8" fmla="*/ 3152775 w 6096000"/>
              <a:gd name="connsiteY8" fmla="*/ 4591050 h 5038725"/>
              <a:gd name="connsiteX9" fmla="*/ 2743200 w 6096000"/>
              <a:gd name="connsiteY9" fmla="*/ 4171950 h 5038725"/>
              <a:gd name="connsiteX10" fmla="*/ 1638300 w 6096000"/>
              <a:gd name="connsiteY10" fmla="*/ 4295775 h 5038725"/>
              <a:gd name="connsiteX11" fmla="*/ 1301502 w 6096000"/>
              <a:gd name="connsiteY11" fmla="*/ 3597002 h 5038725"/>
              <a:gd name="connsiteX12" fmla="*/ 437406 w 6096000"/>
              <a:gd name="connsiteY12" fmla="*/ 2516882 h 5038725"/>
              <a:gd name="connsiteX13" fmla="*/ 0 w 6096000"/>
              <a:gd name="connsiteY13" fmla="*/ 838200 h 5038725"/>
              <a:gd name="connsiteX14" fmla="*/ 504825 w 6096000"/>
              <a:gd name="connsiteY14" fmla="*/ 685800 h 5038725"/>
              <a:gd name="connsiteX15" fmla="*/ 762000 w 6096000"/>
              <a:gd name="connsiteY15" fmla="*/ 0 h 503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96000" h="5038725">
                <a:moveTo>
                  <a:pt x="762000" y="0"/>
                </a:moveTo>
                <a:lnTo>
                  <a:pt x="4800600" y="571500"/>
                </a:lnTo>
                <a:lnTo>
                  <a:pt x="6096000" y="1762125"/>
                </a:lnTo>
                <a:lnTo>
                  <a:pt x="5857875" y="3771900"/>
                </a:lnTo>
                <a:lnTo>
                  <a:pt x="4810125" y="3971925"/>
                </a:lnTo>
                <a:lnTo>
                  <a:pt x="4486275" y="4819650"/>
                </a:lnTo>
                <a:lnTo>
                  <a:pt x="2990850" y="5038725"/>
                </a:lnTo>
                <a:lnTo>
                  <a:pt x="3219450" y="4638675"/>
                </a:lnTo>
                <a:lnTo>
                  <a:pt x="3152775" y="4591050"/>
                </a:lnTo>
                <a:lnTo>
                  <a:pt x="2743200" y="4171950"/>
                </a:lnTo>
                <a:lnTo>
                  <a:pt x="1638300" y="4295775"/>
                </a:lnTo>
                <a:lnTo>
                  <a:pt x="1301502" y="3597002"/>
                </a:lnTo>
                <a:lnTo>
                  <a:pt x="437406" y="2516882"/>
                </a:lnTo>
                <a:lnTo>
                  <a:pt x="0" y="838200"/>
                </a:lnTo>
                <a:lnTo>
                  <a:pt x="504825" y="685800"/>
                </a:lnTo>
                <a:lnTo>
                  <a:pt x="76200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162550" y="3006725"/>
            <a:ext cx="149225" cy="1428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041900" y="2701925"/>
            <a:ext cx="157163" cy="1254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5275263" y="2765425"/>
            <a:ext cx="139700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2" name="ZoneTexte 71"/>
          <p:cNvSpPr txBox="1">
            <a:spLocks noChangeArrowheads="1"/>
          </p:cNvSpPr>
          <p:nvPr/>
        </p:nvSpPr>
        <p:spPr bwMode="auto">
          <a:xfrm>
            <a:off x="4330700" y="2886075"/>
            <a:ext cx="9239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050" i="1" u="sng" dirty="0">
                <a:latin typeface="Calibri" pitchFamily="34" charset="0"/>
              </a:rPr>
              <a:t>Val de Seine</a:t>
            </a:r>
          </a:p>
        </p:txBody>
      </p:sp>
      <p:sp>
        <p:nvSpPr>
          <p:cNvPr id="84" name="ZoneTexte 83"/>
          <p:cNvSpPr txBox="1">
            <a:spLocks noChangeArrowheads="1"/>
          </p:cNvSpPr>
          <p:nvPr/>
        </p:nvSpPr>
        <p:spPr bwMode="auto">
          <a:xfrm>
            <a:off x="5281613" y="2586038"/>
            <a:ext cx="50323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050" i="1" u="sng" dirty="0">
                <a:latin typeface="Calibri" pitchFamily="34" charset="0"/>
              </a:rPr>
              <a:t>QCA</a:t>
            </a:r>
          </a:p>
        </p:txBody>
      </p:sp>
      <p:sp>
        <p:nvSpPr>
          <p:cNvPr id="47" name="ZoneTexte 46"/>
          <p:cNvSpPr txBox="1">
            <a:spLocks noChangeArrowheads="1"/>
          </p:cNvSpPr>
          <p:nvPr/>
        </p:nvSpPr>
        <p:spPr bwMode="auto">
          <a:xfrm>
            <a:off x="4418013" y="2492375"/>
            <a:ext cx="8731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050" i="1" u="sng" dirty="0">
                <a:latin typeface="Calibri" pitchFamily="34" charset="0"/>
              </a:rPr>
              <a:t>La Défense</a:t>
            </a:r>
          </a:p>
        </p:txBody>
      </p:sp>
      <p:sp>
        <p:nvSpPr>
          <p:cNvPr id="29" name="Forme libre 28"/>
          <p:cNvSpPr/>
          <p:nvPr/>
        </p:nvSpPr>
        <p:spPr>
          <a:xfrm>
            <a:off x="5648325" y="1885950"/>
            <a:ext cx="3506788" cy="1196975"/>
          </a:xfrm>
          <a:custGeom>
            <a:avLst/>
            <a:gdLst>
              <a:gd name="connsiteX0" fmla="*/ 3507129 w 3507129"/>
              <a:gd name="connsiteY0" fmla="*/ 0 h 1196051"/>
              <a:gd name="connsiteX1" fmla="*/ 1111169 w 3507129"/>
              <a:gd name="connsiteY1" fmla="*/ 590309 h 1196051"/>
              <a:gd name="connsiteX2" fmla="*/ 729205 w 3507129"/>
              <a:gd name="connsiteY2" fmla="*/ 1099595 h 1196051"/>
              <a:gd name="connsiteX3" fmla="*/ 0 w 3507129"/>
              <a:gd name="connsiteY3" fmla="*/ 1169043 h 119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7129" h="1196051">
                <a:moveTo>
                  <a:pt x="3507129" y="0"/>
                </a:moveTo>
                <a:cubicBezTo>
                  <a:pt x="2540642" y="203521"/>
                  <a:pt x="1574156" y="407043"/>
                  <a:pt x="1111169" y="590309"/>
                </a:cubicBezTo>
                <a:cubicBezTo>
                  <a:pt x="648182" y="773575"/>
                  <a:pt x="914400" y="1003139"/>
                  <a:pt x="729205" y="1099595"/>
                </a:cubicBezTo>
                <a:cubicBezTo>
                  <a:pt x="544010" y="1196051"/>
                  <a:pt x="272005" y="1182547"/>
                  <a:pt x="0" y="1169043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4687888" y="844550"/>
            <a:ext cx="1458912" cy="1620838"/>
          </a:xfrm>
          <a:custGeom>
            <a:avLst/>
            <a:gdLst>
              <a:gd name="connsiteX0" fmla="*/ 1458410 w 1458410"/>
              <a:gd name="connsiteY0" fmla="*/ 0 h 1620456"/>
              <a:gd name="connsiteX1" fmla="*/ 486137 w 1458410"/>
              <a:gd name="connsiteY1" fmla="*/ 833377 h 1620456"/>
              <a:gd name="connsiteX2" fmla="*/ 0 w 1458410"/>
              <a:gd name="connsiteY2" fmla="*/ 1620456 h 162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8410" h="1620456">
                <a:moveTo>
                  <a:pt x="1458410" y="0"/>
                </a:moveTo>
                <a:cubicBezTo>
                  <a:pt x="1093807" y="281650"/>
                  <a:pt x="729205" y="563301"/>
                  <a:pt x="486137" y="833377"/>
                </a:cubicBezTo>
                <a:cubicBezTo>
                  <a:pt x="243069" y="1103453"/>
                  <a:pt x="121534" y="1361954"/>
                  <a:pt x="0" y="1620456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141913" y="2557463"/>
            <a:ext cx="598487" cy="595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4398963" y="1852613"/>
            <a:ext cx="2117725" cy="2058987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" name="Ellipse 34"/>
          <p:cNvSpPr/>
          <p:nvPr/>
        </p:nvSpPr>
        <p:spPr>
          <a:xfrm rot="20409860">
            <a:off x="6296025" y="2408238"/>
            <a:ext cx="914400" cy="265112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9" name="Ellipse 38"/>
          <p:cNvSpPr/>
          <p:nvPr/>
        </p:nvSpPr>
        <p:spPr>
          <a:xfrm rot="3892243">
            <a:off x="5487988" y="3844925"/>
            <a:ext cx="914400" cy="2667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 rot="18507778">
            <a:off x="4678363" y="1644650"/>
            <a:ext cx="914400" cy="2667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1" name="Ellipse 40"/>
          <p:cNvSpPr/>
          <p:nvPr/>
        </p:nvSpPr>
        <p:spPr>
          <a:xfrm rot="11927119">
            <a:off x="3870325" y="2133600"/>
            <a:ext cx="914400" cy="2667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5781675" y="1978025"/>
            <a:ext cx="149225" cy="134938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6970713" y="2355850"/>
            <a:ext cx="149225" cy="134938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6450013" y="2541588"/>
            <a:ext cx="149225" cy="13335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0" name="ZoneTexte 59"/>
          <p:cNvSpPr txBox="1">
            <a:spLocks noChangeArrowheads="1"/>
          </p:cNvSpPr>
          <p:nvPr/>
        </p:nvSpPr>
        <p:spPr bwMode="auto">
          <a:xfrm>
            <a:off x="4562475" y="3444875"/>
            <a:ext cx="9239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050" i="1" u="sng" dirty="0">
                <a:latin typeface="Calibri" pitchFamily="34" charset="0"/>
              </a:rPr>
              <a:t>Saclay</a:t>
            </a: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5243513" y="1924050"/>
            <a:ext cx="6746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050" i="1" u="sng" dirty="0">
                <a:latin typeface="Calibri" pitchFamily="34" charset="0"/>
              </a:rPr>
              <a:t>Roissy</a:t>
            </a:r>
          </a:p>
        </p:txBody>
      </p:sp>
      <p:sp>
        <p:nvSpPr>
          <p:cNvPr id="31" name="ZoneTexte 30"/>
          <p:cNvSpPr txBox="1">
            <a:spLocks noChangeArrowheads="1"/>
          </p:cNvSpPr>
          <p:nvPr/>
        </p:nvSpPr>
        <p:spPr bwMode="auto">
          <a:xfrm>
            <a:off x="6630988" y="1914525"/>
            <a:ext cx="10175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050" i="1" u="sng" dirty="0">
                <a:latin typeface="Calibri" pitchFamily="34" charset="0"/>
              </a:rPr>
              <a:t>Disney/Val d’Europe</a:t>
            </a:r>
          </a:p>
        </p:txBody>
      </p:sp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6524625" y="2673350"/>
            <a:ext cx="1346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050" i="1" u="sng" dirty="0">
                <a:latin typeface="Calibri" pitchFamily="34" charset="0"/>
              </a:rPr>
              <a:t>Cité Descartes</a:t>
            </a:r>
          </a:p>
        </p:txBody>
      </p:sp>
      <p:sp>
        <p:nvSpPr>
          <p:cNvPr id="42" name="Ellipse 41"/>
          <p:cNvSpPr/>
          <p:nvPr/>
        </p:nvSpPr>
        <p:spPr>
          <a:xfrm>
            <a:off x="5065713" y="3409950"/>
            <a:ext cx="185737" cy="19843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4794250" y="1816100"/>
            <a:ext cx="309563" cy="23495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6648450" y="2397125"/>
            <a:ext cx="284163" cy="2714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034088" y="4057650"/>
            <a:ext cx="242887" cy="24288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5680075" y="3987800"/>
            <a:ext cx="242888" cy="24288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4394200" y="3295650"/>
            <a:ext cx="244475" cy="24288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4" name="ZoneTexte 53"/>
          <p:cNvSpPr txBox="1">
            <a:spLocks noChangeArrowheads="1"/>
          </p:cNvSpPr>
          <p:nvPr/>
        </p:nvSpPr>
        <p:spPr bwMode="auto">
          <a:xfrm>
            <a:off x="6194425" y="3887788"/>
            <a:ext cx="8858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050" i="1" u="sng" dirty="0" err="1">
                <a:solidFill>
                  <a:srgbClr val="FF0000"/>
                </a:solidFill>
                <a:latin typeface="Calibri" pitchFamily="34" charset="0"/>
              </a:rPr>
              <a:t>Senart</a:t>
            </a:r>
            <a:endParaRPr lang="fr-FR" sz="1050" i="1" u="sng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6" name="ZoneTexte 55"/>
          <p:cNvSpPr txBox="1">
            <a:spLocks noChangeArrowheads="1"/>
          </p:cNvSpPr>
          <p:nvPr/>
        </p:nvSpPr>
        <p:spPr bwMode="auto">
          <a:xfrm>
            <a:off x="5297488" y="4176713"/>
            <a:ext cx="5095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050" i="1" u="sng" dirty="0">
                <a:solidFill>
                  <a:srgbClr val="FF0000"/>
                </a:solidFill>
                <a:latin typeface="Calibri" pitchFamily="34" charset="0"/>
              </a:rPr>
              <a:t>Evry</a:t>
            </a:r>
          </a:p>
        </p:txBody>
      </p:sp>
      <p:sp>
        <p:nvSpPr>
          <p:cNvPr id="59" name="ZoneTexte 58"/>
          <p:cNvSpPr txBox="1">
            <a:spLocks noChangeArrowheads="1"/>
          </p:cNvSpPr>
          <p:nvPr/>
        </p:nvSpPr>
        <p:spPr bwMode="auto">
          <a:xfrm>
            <a:off x="6915150" y="2471738"/>
            <a:ext cx="10795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050" i="1" u="sng" dirty="0">
                <a:solidFill>
                  <a:srgbClr val="FF0000"/>
                </a:solidFill>
                <a:latin typeface="Calibri" pitchFamily="34" charset="0"/>
              </a:rPr>
              <a:t>Marne la V</a:t>
            </a:r>
          </a:p>
        </p:txBody>
      </p:sp>
      <p:sp>
        <p:nvSpPr>
          <p:cNvPr id="61" name="ZoneTexte 60"/>
          <p:cNvSpPr txBox="1">
            <a:spLocks noChangeArrowheads="1"/>
          </p:cNvSpPr>
          <p:nvPr/>
        </p:nvSpPr>
        <p:spPr bwMode="auto">
          <a:xfrm>
            <a:off x="3641725" y="3262313"/>
            <a:ext cx="9429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050" i="1" u="sng" dirty="0">
                <a:solidFill>
                  <a:srgbClr val="FF0000"/>
                </a:solidFill>
                <a:latin typeface="Calibri" pitchFamily="34" charset="0"/>
              </a:rPr>
              <a:t>St Quentin</a:t>
            </a:r>
          </a:p>
        </p:txBody>
      </p:sp>
      <p:sp>
        <p:nvSpPr>
          <p:cNvPr id="62" name="ZoneTexte 61"/>
          <p:cNvSpPr txBox="1">
            <a:spLocks noChangeArrowheads="1"/>
          </p:cNvSpPr>
          <p:nvPr/>
        </p:nvSpPr>
        <p:spPr bwMode="auto">
          <a:xfrm>
            <a:off x="4300538" y="1609725"/>
            <a:ext cx="5810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050" i="1" u="sng" dirty="0">
                <a:solidFill>
                  <a:srgbClr val="FF0000"/>
                </a:solidFill>
                <a:latin typeface="Calibri" pitchFamily="34" charset="0"/>
              </a:rPr>
              <a:t>Cergy</a:t>
            </a:r>
          </a:p>
        </p:txBody>
      </p:sp>
      <p:cxnSp>
        <p:nvCxnSpPr>
          <p:cNvPr id="64" name="Connecteur droit avec flèche 63"/>
          <p:cNvCxnSpPr/>
          <p:nvPr/>
        </p:nvCxnSpPr>
        <p:spPr>
          <a:xfrm>
            <a:off x="5440363" y="3076575"/>
            <a:ext cx="17462" cy="3571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V="1">
            <a:off x="5661025" y="2867025"/>
            <a:ext cx="331788" cy="1746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 flipV="1">
            <a:off x="5430838" y="2293938"/>
            <a:ext cx="1587" cy="32226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 flipH="1">
            <a:off x="4894263" y="2878138"/>
            <a:ext cx="341312" cy="1428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Bouée 79"/>
          <p:cNvSpPr/>
          <p:nvPr/>
        </p:nvSpPr>
        <p:spPr>
          <a:xfrm>
            <a:off x="3913188" y="1304925"/>
            <a:ext cx="3036887" cy="3108325"/>
          </a:xfrm>
          <a:prstGeom prst="donut">
            <a:avLst>
              <a:gd name="adj" fmla="val 21586"/>
            </a:avLst>
          </a:prstGeom>
          <a:noFill/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/>
              <a:t>L’Ile de France : l’organisation d’un espace régional en mutation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Bouée 78"/>
          <p:cNvSpPr/>
          <p:nvPr/>
        </p:nvSpPr>
        <p:spPr>
          <a:xfrm>
            <a:off x="4889500" y="2316163"/>
            <a:ext cx="1133475" cy="1073150"/>
          </a:xfrm>
          <a:prstGeom prst="donut">
            <a:avLst>
              <a:gd name="adj" fmla="val 13517"/>
            </a:avLst>
          </a:prstGeom>
          <a:solidFill>
            <a:srgbClr val="7030A0">
              <a:alpha val="23137"/>
            </a:srgbClr>
          </a:solidFill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2673350" y="1643063"/>
            <a:ext cx="6192838" cy="3446462"/>
          </a:xfrm>
          <a:custGeom>
            <a:avLst/>
            <a:gdLst>
              <a:gd name="connsiteX0" fmla="*/ 0 w 6192456"/>
              <a:gd name="connsiteY0" fmla="*/ 0 h 3445397"/>
              <a:gd name="connsiteX1" fmla="*/ 2558005 w 6192456"/>
              <a:gd name="connsiteY1" fmla="*/ 1088020 h 3445397"/>
              <a:gd name="connsiteX2" fmla="*/ 3102015 w 6192456"/>
              <a:gd name="connsiteY2" fmla="*/ 1875099 h 3445397"/>
              <a:gd name="connsiteX3" fmla="*/ 3426106 w 6192456"/>
              <a:gd name="connsiteY3" fmla="*/ 2731625 h 3445397"/>
              <a:gd name="connsiteX4" fmla="*/ 4467828 w 6192456"/>
              <a:gd name="connsiteY4" fmla="*/ 3402957 h 3445397"/>
              <a:gd name="connsiteX5" fmla="*/ 6192456 w 6192456"/>
              <a:gd name="connsiteY5" fmla="*/ 2986268 h 344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2456" h="3445397">
                <a:moveTo>
                  <a:pt x="0" y="0"/>
                </a:moveTo>
                <a:cubicBezTo>
                  <a:pt x="1020501" y="387751"/>
                  <a:pt x="2041002" y="775503"/>
                  <a:pt x="2558005" y="1088020"/>
                </a:cubicBezTo>
                <a:cubicBezTo>
                  <a:pt x="3075008" y="1400537"/>
                  <a:pt x="2957331" y="1601165"/>
                  <a:pt x="3102015" y="1875099"/>
                </a:cubicBezTo>
                <a:cubicBezTo>
                  <a:pt x="3246699" y="2149033"/>
                  <a:pt x="3198471" y="2476982"/>
                  <a:pt x="3426106" y="2731625"/>
                </a:cubicBezTo>
                <a:cubicBezTo>
                  <a:pt x="3653741" y="2986268"/>
                  <a:pt x="4006770" y="3360517"/>
                  <a:pt x="4467828" y="3402957"/>
                </a:cubicBezTo>
                <a:cubicBezTo>
                  <a:pt x="4928886" y="3445397"/>
                  <a:pt x="5560671" y="3215832"/>
                  <a:pt x="6192456" y="2986268"/>
                </a:cubicBezTo>
              </a:path>
            </a:pathLst>
          </a:custGeom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2665413" y="841375"/>
            <a:ext cx="6096000" cy="5038725"/>
          </a:xfrm>
          <a:custGeom>
            <a:avLst/>
            <a:gdLst>
              <a:gd name="connsiteX0" fmla="*/ 762000 w 6096000"/>
              <a:gd name="connsiteY0" fmla="*/ 0 h 5038725"/>
              <a:gd name="connsiteX1" fmla="*/ 4800600 w 6096000"/>
              <a:gd name="connsiteY1" fmla="*/ 571500 h 5038725"/>
              <a:gd name="connsiteX2" fmla="*/ 6096000 w 6096000"/>
              <a:gd name="connsiteY2" fmla="*/ 1762125 h 5038725"/>
              <a:gd name="connsiteX3" fmla="*/ 5857875 w 6096000"/>
              <a:gd name="connsiteY3" fmla="*/ 3771900 h 5038725"/>
              <a:gd name="connsiteX4" fmla="*/ 4810125 w 6096000"/>
              <a:gd name="connsiteY4" fmla="*/ 3971925 h 5038725"/>
              <a:gd name="connsiteX5" fmla="*/ 4486275 w 6096000"/>
              <a:gd name="connsiteY5" fmla="*/ 4819650 h 5038725"/>
              <a:gd name="connsiteX6" fmla="*/ 2990850 w 6096000"/>
              <a:gd name="connsiteY6" fmla="*/ 5038725 h 5038725"/>
              <a:gd name="connsiteX7" fmla="*/ 3219450 w 6096000"/>
              <a:gd name="connsiteY7" fmla="*/ 4638675 h 5038725"/>
              <a:gd name="connsiteX8" fmla="*/ 3152775 w 6096000"/>
              <a:gd name="connsiteY8" fmla="*/ 4591050 h 5038725"/>
              <a:gd name="connsiteX9" fmla="*/ 2743200 w 6096000"/>
              <a:gd name="connsiteY9" fmla="*/ 4171950 h 5038725"/>
              <a:gd name="connsiteX10" fmla="*/ 1638300 w 6096000"/>
              <a:gd name="connsiteY10" fmla="*/ 4295775 h 5038725"/>
              <a:gd name="connsiteX11" fmla="*/ 0 w 6096000"/>
              <a:gd name="connsiteY11" fmla="*/ 838200 h 5038725"/>
              <a:gd name="connsiteX12" fmla="*/ 504825 w 6096000"/>
              <a:gd name="connsiteY12" fmla="*/ 685800 h 5038725"/>
              <a:gd name="connsiteX13" fmla="*/ 762000 w 6096000"/>
              <a:gd name="connsiteY13" fmla="*/ 0 h 5038725"/>
              <a:gd name="connsiteX0" fmla="*/ 762000 w 6096000"/>
              <a:gd name="connsiteY0" fmla="*/ 0 h 5038725"/>
              <a:gd name="connsiteX1" fmla="*/ 4800600 w 6096000"/>
              <a:gd name="connsiteY1" fmla="*/ 571500 h 5038725"/>
              <a:gd name="connsiteX2" fmla="*/ 6096000 w 6096000"/>
              <a:gd name="connsiteY2" fmla="*/ 1762125 h 5038725"/>
              <a:gd name="connsiteX3" fmla="*/ 5857875 w 6096000"/>
              <a:gd name="connsiteY3" fmla="*/ 3771900 h 5038725"/>
              <a:gd name="connsiteX4" fmla="*/ 4810125 w 6096000"/>
              <a:gd name="connsiteY4" fmla="*/ 3971925 h 5038725"/>
              <a:gd name="connsiteX5" fmla="*/ 4486275 w 6096000"/>
              <a:gd name="connsiteY5" fmla="*/ 4819650 h 5038725"/>
              <a:gd name="connsiteX6" fmla="*/ 2990850 w 6096000"/>
              <a:gd name="connsiteY6" fmla="*/ 5038725 h 5038725"/>
              <a:gd name="connsiteX7" fmla="*/ 3219450 w 6096000"/>
              <a:gd name="connsiteY7" fmla="*/ 4638675 h 5038725"/>
              <a:gd name="connsiteX8" fmla="*/ 3152775 w 6096000"/>
              <a:gd name="connsiteY8" fmla="*/ 4591050 h 5038725"/>
              <a:gd name="connsiteX9" fmla="*/ 2743200 w 6096000"/>
              <a:gd name="connsiteY9" fmla="*/ 4171950 h 5038725"/>
              <a:gd name="connsiteX10" fmla="*/ 1638300 w 6096000"/>
              <a:gd name="connsiteY10" fmla="*/ 4295775 h 5038725"/>
              <a:gd name="connsiteX11" fmla="*/ 437406 w 6096000"/>
              <a:gd name="connsiteY11" fmla="*/ 2516882 h 5038725"/>
              <a:gd name="connsiteX12" fmla="*/ 0 w 6096000"/>
              <a:gd name="connsiteY12" fmla="*/ 838200 h 5038725"/>
              <a:gd name="connsiteX13" fmla="*/ 504825 w 6096000"/>
              <a:gd name="connsiteY13" fmla="*/ 685800 h 5038725"/>
              <a:gd name="connsiteX14" fmla="*/ 762000 w 6096000"/>
              <a:gd name="connsiteY14" fmla="*/ 0 h 5038725"/>
              <a:gd name="connsiteX0" fmla="*/ 762000 w 6096000"/>
              <a:gd name="connsiteY0" fmla="*/ 0 h 5038725"/>
              <a:gd name="connsiteX1" fmla="*/ 4800600 w 6096000"/>
              <a:gd name="connsiteY1" fmla="*/ 571500 h 5038725"/>
              <a:gd name="connsiteX2" fmla="*/ 6096000 w 6096000"/>
              <a:gd name="connsiteY2" fmla="*/ 1762125 h 5038725"/>
              <a:gd name="connsiteX3" fmla="*/ 5857875 w 6096000"/>
              <a:gd name="connsiteY3" fmla="*/ 3771900 h 5038725"/>
              <a:gd name="connsiteX4" fmla="*/ 4810125 w 6096000"/>
              <a:gd name="connsiteY4" fmla="*/ 3971925 h 5038725"/>
              <a:gd name="connsiteX5" fmla="*/ 4486275 w 6096000"/>
              <a:gd name="connsiteY5" fmla="*/ 4819650 h 5038725"/>
              <a:gd name="connsiteX6" fmla="*/ 2990850 w 6096000"/>
              <a:gd name="connsiteY6" fmla="*/ 5038725 h 5038725"/>
              <a:gd name="connsiteX7" fmla="*/ 3219450 w 6096000"/>
              <a:gd name="connsiteY7" fmla="*/ 4638675 h 5038725"/>
              <a:gd name="connsiteX8" fmla="*/ 3152775 w 6096000"/>
              <a:gd name="connsiteY8" fmla="*/ 4591050 h 5038725"/>
              <a:gd name="connsiteX9" fmla="*/ 2743200 w 6096000"/>
              <a:gd name="connsiteY9" fmla="*/ 4171950 h 5038725"/>
              <a:gd name="connsiteX10" fmla="*/ 1638300 w 6096000"/>
              <a:gd name="connsiteY10" fmla="*/ 4295775 h 5038725"/>
              <a:gd name="connsiteX11" fmla="*/ 1301502 w 6096000"/>
              <a:gd name="connsiteY11" fmla="*/ 3597002 h 5038725"/>
              <a:gd name="connsiteX12" fmla="*/ 437406 w 6096000"/>
              <a:gd name="connsiteY12" fmla="*/ 2516882 h 5038725"/>
              <a:gd name="connsiteX13" fmla="*/ 0 w 6096000"/>
              <a:gd name="connsiteY13" fmla="*/ 838200 h 5038725"/>
              <a:gd name="connsiteX14" fmla="*/ 504825 w 6096000"/>
              <a:gd name="connsiteY14" fmla="*/ 685800 h 5038725"/>
              <a:gd name="connsiteX15" fmla="*/ 762000 w 6096000"/>
              <a:gd name="connsiteY15" fmla="*/ 0 h 503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96000" h="5038725">
                <a:moveTo>
                  <a:pt x="762000" y="0"/>
                </a:moveTo>
                <a:lnTo>
                  <a:pt x="4800600" y="571500"/>
                </a:lnTo>
                <a:lnTo>
                  <a:pt x="6096000" y="1762125"/>
                </a:lnTo>
                <a:lnTo>
                  <a:pt x="5857875" y="3771900"/>
                </a:lnTo>
                <a:lnTo>
                  <a:pt x="4810125" y="3971925"/>
                </a:lnTo>
                <a:lnTo>
                  <a:pt x="4486275" y="4819650"/>
                </a:lnTo>
                <a:lnTo>
                  <a:pt x="2990850" y="5038725"/>
                </a:lnTo>
                <a:lnTo>
                  <a:pt x="3219450" y="4638675"/>
                </a:lnTo>
                <a:lnTo>
                  <a:pt x="3152775" y="4591050"/>
                </a:lnTo>
                <a:lnTo>
                  <a:pt x="2743200" y="4171950"/>
                </a:lnTo>
                <a:lnTo>
                  <a:pt x="1638300" y="4295775"/>
                </a:lnTo>
                <a:lnTo>
                  <a:pt x="1301502" y="3597002"/>
                </a:lnTo>
                <a:lnTo>
                  <a:pt x="437406" y="2516882"/>
                </a:lnTo>
                <a:lnTo>
                  <a:pt x="0" y="838200"/>
                </a:lnTo>
                <a:lnTo>
                  <a:pt x="504825" y="685800"/>
                </a:lnTo>
                <a:lnTo>
                  <a:pt x="76200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162550" y="3006725"/>
            <a:ext cx="149225" cy="1428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041900" y="2701925"/>
            <a:ext cx="157163" cy="1254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5275263" y="2765425"/>
            <a:ext cx="139700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5648325" y="1885950"/>
            <a:ext cx="3506788" cy="1196975"/>
          </a:xfrm>
          <a:custGeom>
            <a:avLst/>
            <a:gdLst>
              <a:gd name="connsiteX0" fmla="*/ 3507129 w 3507129"/>
              <a:gd name="connsiteY0" fmla="*/ 0 h 1196051"/>
              <a:gd name="connsiteX1" fmla="*/ 1111169 w 3507129"/>
              <a:gd name="connsiteY1" fmla="*/ 590309 h 1196051"/>
              <a:gd name="connsiteX2" fmla="*/ 729205 w 3507129"/>
              <a:gd name="connsiteY2" fmla="*/ 1099595 h 1196051"/>
              <a:gd name="connsiteX3" fmla="*/ 0 w 3507129"/>
              <a:gd name="connsiteY3" fmla="*/ 1169043 h 119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7129" h="1196051">
                <a:moveTo>
                  <a:pt x="3507129" y="0"/>
                </a:moveTo>
                <a:cubicBezTo>
                  <a:pt x="2540642" y="203521"/>
                  <a:pt x="1574156" y="407043"/>
                  <a:pt x="1111169" y="590309"/>
                </a:cubicBezTo>
                <a:cubicBezTo>
                  <a:pt x="648182" y="773575"/>
                  <a:pt x="914400" y="1003139"/>
                  <a:pt x="729205" y="1099595"/>
                </a:cubicBezTo>
                <a:cubicBezTo>
                  <a:pt x="544010" y="1196051"/>
                  <a:pt x="272005" y="1182547"/>
                  <a:pt x="0" y="1169043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4687888" y="844550"/>
            <a:ext cx="1458912" cy="1620838"/>
          </a:xfrm>
          <a:custGeom>
            <a:avLst/>
            <a:gdLst>
              <a:gd name="connsiteX0" fmla="*/ 1458410 w 1458410"/>
              <a:gd name="connsiteY0" fmla="*/ 0 h 1620456"/>
              <a:gd name="connsiteX1" fmla="*/ 486137 w 1458410"/>
              <a:gd name="connsiteY1" fmla="*/ 833377 h 1620456"/>
              <a:gd name="connsiteX2" fmla="*/ 0 w 1458410"/>
              <a:gd name="connsiteY2" fmla="*/ 1620456 h 162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8410" h="1620456">
                <a:moveTo>
                  <a:pt x="1458410" y="0"/>
                </a:moveTo>
                <a:cubicBezTo>
                  <a:pt x="1093807" y="281650"/>
                  <a:pt x="729205" y="563301"/>
                  <a:pt x="486137" y="833377"/>
                </a:cubicBezTo>
                <a:cubicBezTo>
                  <a:pt x="243069" y="1103453"/>
                  <a:pt x="121534" y="1361954"/>
                  <a:pt x="0" y="1620456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141913" y="2557463"/>
            <a:ext cx="598487" cy="595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4398963" y="1852613"/>
            <a:ext cx="2117725" cy="2058987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" name="Ellipse 34"/>
          <p:cNvSpPr/>
          <p:nvPr/>
        </p:nvSpPr>
        <p:spPr>
          <a:xfrm rot="20409860">
            <a:off x="6296025" y="2408238"/>
            <a:ext cx="914400" cy="265112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9" name="Ellipse 38"/>
          <p:cNvSpPr/>
          <p:nvPr/>
        </p:nvSpPr>
        <p:spPr>
          <a:xfrm rot="3892243">
            <a:off x="5487988" y="3844925"/>
            <a:ext cx="914400" cy="2667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 rot="18507778">
            <a:off x="4678363" y="1644650"/>
            <a:ext cx="914400" cy="2667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1" name="Ellipse 40"/>
          <p:cNvSpPr/>
          <p:nvPr/>
        </p:nvSpPr>
        <p:spPr>
          <a:xfrm rot="11927119">
            <a:off x="3870325" y="2133600"/>
            <a:ext cx="914400" cy="2667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5781675" y="1978025"/>
            <a:ext cx="149225" cy="134938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6970713" y="2355850"/>
            <a:ext cx="149225" cy="134938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6450013" y="2541588"/>
            <a:ext cx="149225" cy="13335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5065713" y="3409950"/>
            <a:ext cx="185737" cy="19843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4794250" y="1816100"/>
            <a:ext cx="309563" cy="23495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6648450" y="2397125"/>
            <a:ext cx="284163" cy="2714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034088" y="4057650"/>
            <a:ext cx="242887" cy="24288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5680075" y="3987800"/>
            <a:ext cx="242888" cy="24288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4394200" y="3295650"/>
            <a:ext cx="244475" cy="24288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64" name="Connecteur droit avec flèche 63"/>
          <p:cNvCxnSpPr/>
          <p:nvPr/>
        </p:nvCxnSpPr>
        <p:spPr>
          <a:xfrm>
            <a:off x="5440363" y="3076575"/>
            <a:ext cx="17462" cy="3571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V="1">
            <a:off x="5661025" y="2867025"/>
            <a:ext cx="331788" cy="1746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 flipV="1">
            <a:off x="5430838" y="2293938"/>
            <a:ext cx="1587" cy="32226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 flipH="1">
            <a:off x="4894263" y="2878138"/>
            <a:ext cx="341312" cy="1428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Bouée 79"/>
          <p:cNvSpPr/>
          <p:nvPr/>
        </p:nvSpPr>
        <p:spPr>
          <a:xfrm>
            <a:off x="3913188" y="1304925"/>
            <a:ext cx="3036887" cy="3108325"/>
          </a:xfrm>
          <a:prstGeom prst="donut">
            <a:avLst>
              <a:gd name="adj" fmla="val 21586"/>
            </a:avLst>
          </a:prstGeom>
          <a:noFill/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/>
              <a:t>L’Ile de France : l’organisation d’un espace régional en mutation </a:t>
            </a:r>
          </a:p>
        </p:txBody>
      </p:sp>
      <p:sp>
        <p:nvSpPr>
          <p:cNvPr id="6175" name="ZoneTexte 67"/>
          <p:cNvSpPr txBox="1">
            <a:spLocks noChangeArrowheads="1"/>
          </p:cNvSpPr>
          <p:nvPr/>
        </p:nvSpPr>
        <p:spPr bwMode="auto">
          <a:xfrm>
            <a:off x="0" y="363538"/>
            <a:ext cx="27971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i="1"/>
              <a:t>Fond de croquis à imprimer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rme libre 27"/>
          <p:cNvSpPr/>
          <p:nvPr/>
        </p:nvSpPr>
        <p:spPr>
          <a:xfrm>
            <a:off x="2673350" y="1643063"/>
            <a:ext cx="6192838" cy="3446462"/>
          </a:xfrm>
          <a:custGeom>
            <a:avLst/>
            <a:gdLst>
              <a:gd name="connsiteX0" fmla="*/ 0 w 6192456"/>
              <a:gd name="connsiteY0" fmla="*/ 0 h 3445397"/>
              <a:gd name="connsiteX1" fmla="*/ 2558005 w 6192456"/>
              <a:gd name="connsiteY1" fmla="*/ 1088020 h 3445397"/>
              <a:gd name="connsiteX2" fmla="*/ 3102015 w 6192456"/>
              <a:gd name="connsiteY2" fmla="*/ 1875099 h 3445397"/>
              <a:gd name="connsiteX3" fmla="*/ 3426106 w 6192456"/>
              <a:gd name="connsiteY3" fmla="*/ 2731625 h 3445397"/>
              <a:gd name="connsiteX4" fmla="*/ 4467828 w 6192456"/>
              <a:gd name="connsiteY4" fmla="*/ 3402957 h 3445397"/>
              <a:gd name="connsiteX5" fmla="*/ 6192456 w 6192456"/>
              <a:gd name="connsiteY5" fmla="*/ 2986268 h 344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2456" h="3445397">
                <a:moveTo>
                  <a:pt x="0" y="0"/>
                </a:moveTo>
                <a:cubicBezTo>
                  <a:pt x="1020501" y="387751"/>
                  <a:pt x="2041002" y="775503"/>
                  <a:pt x="2558005" y="1088020"/>
                </a:cubicBezTo>
                <a:cubicBezTo>
                  <a:pt x="3075008" y="1400537"/>
                  <a:pt x="2957331" y="1601165"/>
                  <a:pt x="3102015" y="1875099"/>
                </a:cubicBezTo>
                <a:cubicBezTo>
                  <a:pt x="3246699" y="2149033"/>
                  <a:pt x="3198471" y="2476982"/>
                  <a:pt x="3426106" y="2731625"/>
                </a:cubicBezTo>
                <a:cubicBezTo>
                  <a:pt x="3653741" y="2986268"/>
                  <a:pt x="4006770" y="3360517"/>
                  <a:pt x="4467828" y="3402957"/>
                </a:cubicBezTo>
                <a:cubicBezTo>
                  <a:pt x="4928886" y="3445397"/>
                  <a:pt x="5560671" y="3215832"/>
                  <a:pt x="6192456" y="2986268"/>
                </a:cubicBezTo>
              </a:path>
            </a:pathLst>
          </a:custGeom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2665413" y="841375"/>
            <a:ext cx="6096000" cy="5038725"/>
          </a:xfrm>
          <a:custGeom>
            <a:avLst/>
            <a:gdLst>
              <a:gd name="connsiteX0" fmla="*/ 762000 w 6096000"/>
              <a:gd name="connsiteY0" fmla="*/ 0 h 5038725"/>
              <a:gd name="connsiteX1" fmla="*/ 4800600 w 6096000"/>
              <a:gd name="connsiteY1" fmla="*/ 571500 h 5038725"/>
              <a:gd name="connsiteX2" fmla="*/ 6096000 w 6096000"/>
              <a:gd name="connsiteY2" fmla="*/ 1762125 h 5038725"/>
              <a:gd name="connsiteX3" fmla="*/ 5857875 w 6096000"/>
              <a:gd name="connsiteY3" fmla="*/ 3771900 h 5038725"/>
              <a:gd name="connsiteX4" fmla="*/ 4810125 w 6096000"/>
              <a:gd name="connsiteY4" fmla="*/ 3971925 h 5038725"/>
              <a:gd name="connsiteX5" fmla="*/ 4486275 w 6096000"/>
              <a:gd name="connsiteY5" fmla="*/ 4819650 h 5038725"/>
              <a:gd name="connsiteX6" fmla="*/ 2990850 w 6096000"/>
              <a:gd name="connsiteY6" fmla="*/ 5038725 h 5038725"/>
              <a:gd name="connsiteX7" fmla="*/ 3219450 w 6096000"/>
              <a:gd name="connsiteY7" fmla="*/ 4638675 h 5038725"/>
              <a:gd name="connsiteX8" fmla="*/ 3152775 w 6096000"/>
              <a:gd name="connsiteY8" fmla="*/ 4591050 h 5038725"/>
              <a:gd name="connsiteX9" fmla="*/ 2743200 w 6096000"/>
              <a:gd name="connsiteY9" fmla="*/ 4171950 h 5038725"/>
              <a:gd name="connsiteX10" fmla="*/ 1638300 w 6096000"/>
              <a:gd name="connsiteY10" fmla="*/ 4295775 h 5038725"/>
              <a:gd name="connsiteX11" fmla="*/ 0 w 6096000"/>
              <a:gd name="connsiteY11" fmla="*/ 838200 h 5038725"/>
              <a:gd name="connsiteX12" fmla="*/ 504825 w 6096000"/>
              <a:gd name="connsiteY12" fmla="*/ 685800 h 5038725"/>
              <a:gd name="connsiteX13" fmla="*/ 762000 w 6096000"/>
              <a:gd name="connsiteY13" fmla="*/ 0 h 5038725"/>
              <a:gd name="connsiteX0" fmla="*/ 762000 w 6096000"/>
              <a:gd name="connsiteY0" fmla="*/ 0 h 5038725"/>
              <a:gd name="connsiteX1" fmla="*/ 4800600 w 6096000"/>
              <a:gd name="connsiteY1" fmla="*/ 571500 h 5038725"/>
              <a:gd name="connsiteX2" fmla="*/ 6096000 w 6096000"/>
              <a:gd name="connsiteY2" fmla="*/ 1762125 h 5038725"/>
              <a:gd name="connsiteX3" fmla="*/ 5857875 w 6096000"/>
              <a:gd name="connsiteY3" fmla="*/ 3771900 h 5038725"/>
              <a:gd name="connsiteX4" fmla="*/ 4810125 w 6096000"/>
              <a:gd name="connsiteY4" fmla="*/ 3971925 h 5038725"/>
              <a:gd name="connsiteX5" fmla="*/ 4486275 w 6096000"/>
              <a:gd name="connsiteY5" fmla="*/ 4819650 h 5038725"/>
              <a:gd name="connsiteX6" fmla="*/ 2990850 w 6096000"/>
              <a:gd name="connsiteY6" fmla="*/ 5038725 h 5038725"/>
              <a:gd name="connsiteX7" fmla="*/ 3219450 w 6096000"/>
              <a:gd name="connsiteY7" fmla="*/ 4638675 h 5038725"/>
              <a:gd name="connsiteX8" fmla="*/ 3152775 w 6096000"/>
              <a:gd name="connsiteY8" fmla="*/ 4591050 h 5038725"/>
              <a:gd name="connsiteX9" fmla="*/ 2743200 w 6096000"/>
              <a:gd name="connsiteY9" fmla="*/ 4171950 h 5038725"/>
              <a:gd name="connsiteX10" fmla="*/ 1638300 w 6096000"/>
              <a:gd name="connsiteY10" fmla="*/ 4295775 h 5038725"/>
              <a:gd name="connsiteX11" fmla="*/ 437406 w 6096000"/>
              <a:gd name="connsiteY11" fmla="*/ 2516882 h 5038725"/>
              <a:gd name="connsiteX12" fmla="*/ 0 w 6096000"/>
              <a:gd name="connsiteY12" fmla="*/ 838200 h 5038725"/>
              <a:gd name="connsiteX13" fmla="*/ 504825 w 6096000"/>
              <a:gd name="connsiteY13" fmla="*/ 685800 h 5038725"/>
              <a:gd name="connsiteX14" fmla="*/ 762000 w 6096000"/>
              <a:gd name="connsiteY14" fmla="*/ 0 h 5038725"/>
              <a:gd name="connsiteX0" fmla="*/ 762000 w 6096000"/>
              <a:gd name="connsiteY0" fmla="*/ 0 h 5038725"/>
              <a:gd name="connsiteX1" fmla="*/ 4800600 w 6096000"/>
              <a:gd name="connsiteY1" fmla="*/ 571500 h 5038725"/>
              <a:gd name="connsiteX2" fmla="*/ 6096000 w 6096000"/>
              <a:gd name="connsiteY2" fmla="*/ 1762125 h 5038725"/>
              <a:gd name="connsiteX3" fmla="*/ 5857875 w 6096000"/>
              <a:gd name="connsiteY3" fmla="*/ 3771900 h 5038725"/>
              <a:gd name="connsiteX4" fmla="*/ 4810125 w 6096000"/>
              <a:gd name="connsiteY4" fmla="*/ 3971925 h 5038725"/>
              <a:gd name="connsiteX5" fmla="*/ 4486275 w 6096000"/>
              <a:gd name="connsiteY5" fmla="*/ 4819650 h 5038725"/>
              <a:gd name="connsiteX6" fmla="*/ 2990850 w 6096000"/>
              <a:gd name="connsiteY6" fmla="*/ 5038725 h 5038725"/>
              <a:gd name="connsiteX7" fmla="*/ 3219450 w 6096000"/>
              <a:gd name="connsiteY7" fmla="*/ 4638675 h 5038725"/>
              <a:gd name="connsiteX8" fmla="*/ 3152775 w 6096000"/>
              <a:gd name="connsiteY8" fmla="*/ 4591050 h 5038725"/>
              <a:gd name="connsiteX9" fmla="*/ 2743200 w 6096000"/>
              <a:gd name="connsiteY9" fmla="*/ 4171950 h 5038725"/>
              <a:gd name="connsiteX10" fmla="*/ 1638300 w 6096000"/>
              <a:gd name="connsiteY10" fmla="*/ 4295775 h 5038725"/>
              <a:gd name="connsiteX11" fmla="*/ 1301502 w 6096000"/>
              <a:gd name="connsiteY11" fmla="*/ 3597002 h 5038725"/>
              <a:gd name="connsiteX12" fmla="*/ 437406 w 6096000"/>
              <a:gd name="connsiteY12" fmla="*/ 2516882 h 5038725"/>
              <a:gd name="connsiteX13" fmla="*/ 0 w 6096000"/>
              <a:gd name="connsiteY13" fmla="*/ 838200 h 5038725"/>
              <a:gd name="connsiteX14" fmla="*/ 504825 w 6096000"/>
              <a:gd name="connsiteY14" fmla="*/ 685800 h 5038725"/>
              <a:gd name="connsiteX15" fmla="*/ 762000 w 6096000"/>
              <a:gd name="connsiteY15" fmla="*/ 0 h 503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96000" h="5038725">
                <a:moveTo>
                  <a:pt x="762000" y="0"/>
                </a:moveTo>
                <a:lnTo>
                  <a:pt x="4800600" y="571500"/>
                </a:lnTo>
                <a:lnTo>
                  <a:pt x="6096000" y="1762125"/>
                </a:lnTo>
                <a:lnTo>
                  <a:pt x="5857875" y="3771900"/>
                </a:lnTo>
                <a:lnTo>
                  <a:pt x="4810125" y="3971925"/>
                </a:lnTo>
                <a:lnTo>
                  <a:pt x="4486275" y="4819650"/>
                </a:lnTo>
                <a:lnTo>
                  <a:pt x="2990850" y="5038725"/>
                </a:lnTo>
                <a:lnTo>
                  <a:pt x="3219450" y="4638675"/>
                </a:lnTo>
                <a:lnTo>
                  <a:pt x="3152775" y="4591050"/>
                </a:lnTo>
                <a:lnTo>
                  <a:pt x="2743200" y="4171950"/>
                </a:lnTo>
                <a:lnTo>
                  <a:pt x="1638300" y="4295775"/>
                </a:lnTo>
                <a:lnTo>
                  <a:pt x="1301502" y="3597002"/>
                </a:lnTo>
                <a:lnTo>
                  <a:pt x="437406" y="2516882"/>
                </a:lnTo>
                <a:lnTo>
                  <a:pt x="0" y="838200"/>
                </a:lnTo>
                <a:lnTo>
                  <a:pt x="504825" y="685800"/>
                </a:lnTo>
                <a:lnTo>
                  <a:pt x="76200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5648325" y="1885950"/>
            <a:ext cx="3506788" cy="1196975"/>
          </a:xfrm>
          <a:custGeom>
            <a:avLst/>
            <a:gdLst>
              <a:gd name="connsiteX0" fmla="*/ 3507129 w 3507129"/>
              <a:gd name="connsiteY0" fmla="*/ 0 h 1196051"/>
              <a:gd name="connsiteX1" fmla="*/ 1111169 w 3507129"/>
              <a:gd name="connsiteY1" fmla="*/ 590309 h 1196051"/>
              <a:gd name="connsiteX2" fmla="*/ 729205 w 3507129"/>
              <a:gd name="connsiteY2" fmla="*/ 1099595 h 1196051"/>
              <a:gd name="connsiteX3" fmla="*/ 0 w 3507129"/>
              <a:gd name="connsiteY3" fmla="*/ 1169043 h 119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7129" h="1196051">
                <a:moveTo>
                  <a:pt x="3507129" y="0"/>
                </a:moveTo>
                <a:cubicBezTo>
                  <a:pt x="2540642" y="203521"/>
                  <a:pt x="1574156" y="407043"/>
                  <a:pt x="1111169" y="590309"/>
                </a:cubicBezTo>
                <a:cubicBezTo>
                  <a:pt x="648182" y="773575"/>
                  <a:pt x="914400" y="1003139"/>
                  <a:pt x="729205" y="1099595"/>
                </a:cubicBezTo>
                <a:cubicBezTo>
                  <a:pt x="544010" y="1196051"/>
                  <a:pt x="272005" y="1182547"/>
                  <a:pt x="0" y="1169043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4687888" y="844550"/>
            <a:ext cx="1458912" cy="1620838"/>
          </a:xfrm>
          <a:custGeom>
            <a:avLst/>
            <a:gdLst>
              <a:gd name="connsiteX0" fmla="*/ 1458410 w 1458410"/>
              <a:gd name="connsiteY0" fmla="*/ 0 h 1620456"/>
              <a:gd name="connsiteX1" fmla="*/ 486137 w 1458410"/>
              <a:gd name="connsiteY1" fmla="*/ 833377 h 1620456"/>
              <a:gd name="connsiteX2" fmla="*/ 0 w 1458410"/>
              <a:gd name="connsiteY2" fmla="*/ 1620456 h 162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8410" h="1620456">
                <a:moveTo>
                  <a:pt x="1458410" y="0"/>
                </a:moveTo>
                <a:cubicBezTo>
                  <a:pt x="1093807" y="281650"/>
                  <a:pt x="729205" y="563301"/>
                  <a:pt x="486137" y="833377"/>
                </a:cubicBezTo>
                <a:cubicBezTo>
                  <a:pt x="243069" y="1103453"/>
                  <a:pt x="121534" y="1361954"/>
                  <a:pt x="0" y="1620456"/>
                </a:cubicBez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/>
              <a:t>L’Ile de France : l’organisation d’un espace régional en mutation </a:t>
            </a:r>
          </a:p>
        </p:txBody>
      </p:sp>
      <p:sp>
        <p:nvSpPr>
          <p:cNvPr id="6175" name="ZoneTexte 67"/>
          <p:cNvSpPr txBox="1">
            <a:spLocks noChangeArrowheads="1"/>
          </p:cNvSpPr>
          <p:nvPr/>
        </p:nvSpPr>
        <p:spPr bwMode="auto">
          <a:xfrm>
            <a:off x="0" y="363538"/>
            <a:ext cx="27971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i="1"/>
              <a:t>Fond de croquis à imprimer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bg1">
              <a:lumMod val="65000"/>
            </a:schemeClr>
          </a:solidFill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449</Words>
  <Application>Microsoft Office PowerPoint</Application>
  <PresentationFormat>Affichage à l'écran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Alain</cp:lastModifiedBy>
  <cp:revision>19</cp:revision>
  <dcterms:created xsi:type="dcterms:W3CDTF">2011-09-30T09:00:06Z</dcterms:created>
  <dcterms:modified xsi:type="dcterms:W3CDTF">2015-10-22T16:06:17Z</dcterms:modified>
</cp:coreProperties>
</file>