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791AB-BCD3-4EC0-A81B-91D1931CAF5C}" type="datetimeFigureOut">
              <a:rPr lang="fr-FR" smtClean="0"/>
              <a:pPr/>
              <a:t>05/02/2016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90A6A-5FF9-4F11-BBD5-93635A5E8D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Berlin, lieu de guerre froide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33388"/>
            <a:ext cx="9144000" cy="568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50930" t="16090" r="2736" b="12101"/>
          <a:stretch>
            <a:fillRect/>
          </a:stretch>
        </p:blipFill>
        <p:spPr bwMode="auto">
          <a:xfrm>
            <a:off x="179512" y="3645024"/>
            <a:ext cx="4355976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 t="16849" r="51368" b="12101"/>
          <a:stretch>
            <a:fillRect/>
          </a:stretch>
        </p:blipFill>
        <p:spPr bwMode="auto">
          <a:xfrm>
            <a:off x="0" y="1124744"/>
            <a:ext cx="4572000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5"/>
          <p:cNvCxnSpPr/>
          <p:nvPr/>
        </p:nvCxnSpPr>
        <p:spPr>
          <a:xfrm>
            <a:off x="251520" y="1772816"/>
            <a:ext cx="417646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79512" y="1988840"/>
            <a:ext cx="93610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5220072" y="184482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chemeClr val="tx2"/>
                </a:solidFill>
              </a:rPr>
              <a:t>2) </a:t>
            </a:r>
            <a:r>
              <a:rPr lang="fr-FR" sz="1400" b="1" u="sng" dirty="0" smtClean="0">
                <a:solidFill>
                  <a:schemeClr val="tx2"/>
                </a:solidFill>
              </a:rPr>
              <a:t>Eclairage contextuel</a:t>
            </a:r>
            <a:endParaRPr lang="fr-FR" sz="1400" b="1" u="sng" dirty="0">
              <a:solidFill>
                <a:schemeClr val="tx2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67744" y="3356992"/>
            <a:ext cx="2160240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1187624" y="2060848"/>
            <a:ext cx="2592288" cy="216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5220072" y="1124744"/>
            <a:ext cx="2736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FF0000"/>
                </a:solidFill>
              </a:rPr>
              <a:t>1) </a:t>
            </a:r>
            <a:r>
              <a:rPr lang="fr-FR" sz="1400" b="1" u="sng" dirty="0" smtClean="0">
                <a:solidFill>
                  <a:srgbClr val="FF0000"/>
                </a:solidFill>
              </a:rPr>
              <a:t>Présentation des faits</a:t>
            </a:r>
            <a:endParaRPr lang="fr-FR" sz="1400" b="1" u="sng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220072" y="2492896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7030A0"/>
                </a:solidFill>
              </a:rPr>
              <a:t>3</a:t>
            </a:r>
            <a:r>
              <a:rPr lang="fr-FR" sz="1400" b="1" dirty="0" smtClean="0">
                <a:solidFill>
                  <a:srgbClr val="7030A0"/>
                </a:solidFill>
              </a:rPr>
              <a:t>) </a:t>
            </a:r>
            <a:r>
              <a:rPr lang="fr-FR" sz="1400" b="1" u="sng" dirty="0" smtClean="0">
                <a:solidFill>
                  <a:srgbClr val="7030A0"/>
                </a:solidFill>
              </a:rPr>
              <a:t>Une crise diplomatique</a:t>
            </a:r>
            <a:endParaRPr lang="fr-FR" sz="1400" b="1" u="sng" dirty="0">
              <a:solidFill>
                <a:srgbClr val="7030A0"/>
              </a:solidFill>
            </a:endParaRPr>
          </a:p>
        </p:txBody>
      </p:sp>
      <p:cxnSp>
        <p:nvCxnSpPr>
          <p:cNvPr id="18" name="Connecteur droit 17"/>
          <p:cNvCxnSpPr/>
          <p:nvPr/>
        </p:nvCxnSpPr>
        <p:spPr>
          <a:xfrm>
            <a:off x="3851920" y="4293096"/>
            <a:ext cx="64807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>
            <a:off x="323528" y="4581128"/>
            <a:ext cx="3888432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21"/>
          <p:cNvCxnSpPr/>
          <p:nvPr/>
        </p:nvCxnSpPr>
        <p:spPr>
          <a:xfrm>
            <a:off x="251520" y="4077072"/>
            <a:ext cx="266429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>
            <a:off x="683568" y="5229200"/>
            <a:ext cx="1944216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/>
          <p:cNvSpPr txBox="1"/>
          <p:nvPr/>
        </p:nvSpPr>
        <p:spPr>
          <a:xfrm>
            <a:off x="5220072" y="3068960"/>
            <a:ext cx="3923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>
                <a:solidFill>
                  <a:srgbClr val="00B050"/>
                </a:solidFill>
              </a:rPr>
              <a:t>4) </a:t>
            </a:r>
            <a:r>
              <a:rPr lang="fr-FR" sz="1400" b="1" u="sng" dirty="0" smtClean="0">
                <a:solidFill>
                  <a:srgbClr val="00B050"/>
                </a:solidFill>
              </a:rPr>
              <a:t>Berlin, reflet d’une situation internationale</a:t>
            </a:r>
            <a:endParaRPr lang="fr-FR" sz="1400" b="1" u="sng" dirty="0">
              <a:solidFill>
                <a:srgbClr val="00B050"/>
              </a:solidFill>
            </a:endParaRPr>
          </a:p>
        </p:txBody>
      </p:sp>
      <p:cxnSp>
        <p:nvCxnSpPr>
          <p:cNvPr id="27" name="Connecteur droit 26"/>
          <p:cNvCxnSpPr/>
          <p:nvPr/>
        </p:nvCxnSpPr>
        <p:spPr>
          <a:xfrm>
            <a:off x="251520" y="2420888"/>
            <a:ext cx="194421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>
            <a:off x="1907704" y="5013176"/>
            <a:ext cx="158417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e 29"/>
          <p:cNvSpPr/>
          <p:nvPr/>
        </p:nvSpPr>
        <p:spPr>
          <a:xfrm>
            <a:off x="0" y="4581128"/>
            <a:ext cx="2267744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1043608" y="3140968"/>
            <a:ext cx="2088232" cy="216024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5220072" y="3645024"/>
            <a:ext cx="33843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rgbClr val="FFC000"/>
                </a:solidFill>
              </a:rPr>
              <a:t>5</a:t>
            </a:r>
            <a:r>
              <a:rPr lang="fr-FR" sz="1400" b="1" dirty="0" smtClean="0">
                <a:solidFill>
                  <a:srgbClr val="FFC000"/>
                </a:solidFill>
              </a:rPr>
              <a:t>) </a:t>
            </a:r>
            <a:r>
              <a:rPr lang="fr-FR" sz="1400" b="1" u="sng" dirty="0" smtClean="0">
                <a:solidFill>
                  <a:srgbClr val="FFC000"/>
                </a:solidFill>
              </a:rPr>
              <a:t>Eviter le conflit</a:t>
            </a:r>
            <a:endParaRPr lang="fr-FR" sz="1400" b="1" u="sng" dirty="0">
              <a:solidFill>
                <a:srgbClr val="FFC000"/>
              </a:solidFill>
            </a:endParaRPr>
          </a:p>
        </p:txBody>
      </p:sp>
      <p:cxnSp>
        <p:nvCxnSpPr>
          <p:cNvPr id="34" name="Connecteur droit 33"/>
          <p:cNvCxnSpPr/>
          <p:nvPr/>
        </p:nvCxnSpPr>
        <p:spPr>
          <a:xfrm>
            <a:off x="251520" y="2924944"/>
            <a:ext cx="2736304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/>
          <p:nvPr/>
        </p:nvSpPr>
        <p:spPr>
          <a:xfrm>
            <a:off x="5292080" y="429309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Lecture critique</a:t>
            </a:r>
            <a:endParaRPr lang="fr-FR" sz="1400" b="1" u="sng" dirty="0"/>
          </a:p>
        </p:txBody>
      </p:sp>
      <p:sp>
        <p:nvSpPr>
          <p:cNvPr id="37" name="ZoneTexte 36"/>
          <p:cNvSpPr txBox="1"/>
          <p:nvPr/>
        </p:nvSpPr>
        <p:spPr>
          <a:xfrm>
            <a:off x="5292080" y="4941168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La portée du document</a:t>
            </a:r>
            <a:endParaRPr lang="fr-FR" sz="1400" b="1" u="sng" dirty="0"/>
          </a:p>
        </p:txBody>
      </p:sp>
      <p:sp>
        <p:nvSpPr>
          <p:cNvPr id="38" name="Rectangle 37"/>
          <p:cNvSpPr/>
          <p:nvPr/>
        </p:nvSpPr>
        <p:spPr>
          <a:xfrm>
            <a:off x="467544" y="3645024"/>
            <a:ext cx="3096344" cy="2880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251520" y="4149080"/>
            <a:ext cx="3456384" cy="216024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476672"/>
            <a:ext cx="471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La réaction des gouvernements occidentaux au blocus de Berlin Ouest (été 48)</a:t>
            </a:r>
            <a:endParaRPr lang="fr-F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5" grpId="0"/>
      <p:bldP spid="16" grpId="0"/>
      <p:bldP spid="25" grpId="0"/>
      <p:bldP spid="30" grpId="0" animBg="1"/>
      <p:bldP spid="31" grpId="0" animBg="1"/>
      <p:bldP spid="32" grpId="0"/>
      <p:bldP spid="36" grpId="0"/>
      <p:bldP spid="37" grpId="0"/>
      <p:bldP spid="38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615898" cy="48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652120" y="1916832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chemeClr val="accent1"/>
                </a:solidFill>
              </a:rPr>
              <a:t>Auteur</a:t>
            </a:r>
            <a:endParaRPr lang="fr-FR" sz="1400" b="1" u="sng" dirty="0">
              <a:solidFill>
                <a:schemeClr val="accent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5652120" y="1484784"/>
            <a:ext cx="31683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rgbClr val="FF0000"/>
                </a:solidFill>
              </a:rPr>
              <a:t>Fait</a:t>
            </a:r>
            <a:endParaRPr lang="fr-FR" sz="1400" b="1" u="sng" dirty="0">
              <a:solidFill>
                <a:srgbClr val="FF0000"/>
              </a:solidFill>
            </a:endParaRPr>
          </a:p>
        </p:txBody>
      </p:sp>
      <p:cxnSp>
        <p:nvCxnSpPr>
          <p:cNvPr id="7" name="Connecteur droit 6"/>
          <p:cNvCxnSpPr/>
          <p:nvPr/>
        </p:nvCxnSpPr>
        <p:spPr>
          <a:xfrm>
            <a:off x="251520" y="2420888"/>
            <a:ext cx="518457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251520" y="2564904"/>
            <a:ext cx="187220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979712" y="2996952"/>
            <a:ext cx="576064" cy="2160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5652120" y="249289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rgbClr val="00B050"/>
                </a:solidFill>
              </a:rPr>
              <a:t>Mise en perspective </a:t>
            </a:r>
            <a:r>
              <a:rPr lang="fr-FR" sz="1200" b="1" u="sng" dirty="0" smtClean="0">
                <a:solidFill>
                  <a:srgbClr val="00B050"/>
                </a:solidFill>
              </a:rPr>
              <a:t>(antériorité) </a:t>
            </a:r>
            <a:endParaRPr lang="fr-FR" sz="1400" b="1" u="sng" dirty="0">
              <a:solidFill>
                <a:srgbClr val="00B050"/>
              </a:solidFill>
            </a:endParaRPr>
          </a:p>
        </p:txBody>
      </p:sp>
      <p:cxnSp>
        <p:nvCxnSpPr>
          <p:cNvPr id="13" name="Connecteur droit 12"/>
          <p:cNvCxnSpPr/>
          <p:nvPr/>
        </p:nvCxnSpPr>
        <p:spPr>
          <a:xfrm>
            <a:off x="1475656" y="2780928"/>
            <a:ext cx="259228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652120" y="2924944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chemeClr val="accent4"/>
                </a:solidFill>
              </a:rPr>
              <a:t>La guerre idéologique</a:t>
            </a:r>
            <a:endParaRPr lang="fr-FR" sz="1400" b="1" u="sng" dirty="0">
              <a:solidFill>
                <a:schemeClr val="accent4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652120" y="3356992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4"/>
                </a:solidFill>
              </a:rPr>
              <a:t>Le communisme accusé</a:t>
            </a:r>
            <a:endParaRPr lang="fr-FR" sz="1200" dirty="0">
              <a:solidFill>
                <a:schemeClr val="accent4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5652120" y="3717032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accent4"/>
                </a:solidFill>
              </a:rPr>
              <a:t>Les valeurs de l’occident</a:t>
            </a:r>
            <a:endParaRPr lang="fr-FR" sz="1200" dirty="0">
              <a:solidFill>
                <a:schemeClr val="accent4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652120" y="5373216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Lecture critique</a:t>
            </a:r>
            <a:endParaRPr lang="fr-FR" sz="1400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5652120" y="4149080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rgbClr val="FFC000"/>
                </a:solidFill>
              </a:rPr>
              <a:t>Berlin, reflet  et symbole d’une situation internationale</a:t>
            </a:r>
            <a:endParaRPr lang="fr-FR" sz="1400" b="1" u="sng" dirty="0">
              <a:solidFill>
                <a:srgbClr val="FFC000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5652120" y="486916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>
                <a:solidFill>
                  <a:schemeClr val="accent3">
                    <a:lumMod val="75000"/>
                  </a:schemeClr>
                </a:solidFill>
              </a:rPr>
              <a:t>Mise en perspective </a:t>
            </a:r>
            <a:r>
              <a:rPr lang="fr-FR" sz="1200" b="1" u="sng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fr-FR" sz="1200" b="1" u="sng" dirty="0" err="1" smtClean="0">
                <a:solidFill>
                  <a:schemeClr val="accent3">
                    <a:lumMod val="75000"/>
                  </a:schemeClr>
                </a:solidFill>
              </a:rPr>
              <a:t>ultériorité</a:t>
            </a:r>
            <a:r>
              <a:rPr lang="fr-FR" sz="1200" b="1" u="sng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endParaRPr lang="fr-FR" sz="1200" b="1" u="sng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5652120" y="5949280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Portée du document</a:t>
            </a:r>
            <a:endParaRPr lang="fr-FR" sz="1400" b="1" u="sng" dirty="0"/>
          </a:p>
        </p:txBody>
      </p:sp>
      <p:cxnSp>
        <p:nvCxnSpPr>
          <p:cNvPr id="23" name="Connecteur droit 22"/>
          <p:cNvCxnSpPr/>
          <p:nvPr/>
        </p:nvCxnSpPr>
        <p:spPr>
          <a:xfrm>
            <a:off x="827584" y="3356992"/>
            <a:ext cx="4320480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e 23"/>
          <p:cNvSpPr/>
          <p:nvPr/>
        </p:nvSpPr>
        <p:spPr>
          <a:xfrm>
            <a:off x="395536" y="1772816"/>
            <a:ext cx="50405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2123728" y="4437112"/>
            <a:ext cx="50405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6" name="Ellipse 25"/>
          <p:cNvSpPr/>
          <p:nvPr/>
        </p:nvSpPr>
        <p:spPr>
          <a:xfrm>
            <a:off x="899592" y="5013176"/>
            <a:ext cx="1152128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7" name="Ellipse 26"/>
          <p:cNvSpPr/>
          <p:nvPr/>
        </p:nvSpPr>
        <p:spPr>
          <a:xfrm>
            <a:off x="4932040" y="4581128"/>
            <a:ext cx="50405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8" name="Ellipse 27"/>
          <p:cNvSpPr/>
          <p:nvPr/>
        </p:nvSpPr>
        <p:spPr>
          <a:xfrm>
            <a:off x="2051720" y="5229200"/>
            <a:ext cx="504056" cy="2160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29" name="Ellipse 28"/>
          <p:cNvSpPr/>
          <p:nvPr/>
        </p:nvSpPr>
        <p:spPr>
          <a:xfrm>
            <a:off x="1403648" y="4005064"/>
            <a:ext cx="720080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0" name="Ellipse 29"/>
          <p:cNvSpPr/>
          <p:nvPr/>
        </p:nvSpPr>
        <p:spPr>
          <a:xfrm>
            <a:off x="2699792" y="3933056"/>
            <a:ext cx="864096" cy="288032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79512" y="4221088"/>
            <a:ext cx="648072" cy="216024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51520" y="4005064"/>
            <a:ext cx="5256584" cy="576064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187624" y="2780928"/>
            <a:ext cx="648072" cy="216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7030A0"/>
              </a:solidFill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0" y="764704"/>
            <a:ext cx="5508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Discours de Kennedy à Berlin, juin 1963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40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0" grpId="0" animBg="1"/>
      <p:bldP spid="11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98</Words>
  <Application>Microsoft Office PowerPoint</Application>
  <PresentationFormat>Affichage à l'écran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Berlin, lieu de guerre froide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Berlin, lieu de guerre froide</dc:title>
  <dc:creator>Alain</dc:creator>
  <cp:lastModifiedBy>LFH</cp:lastModifiedBy>
  <cp:revision>1</cp:revision>
  <dcterms:created xsi:type="dcterms:W3CDTF">2011-12-11T18:36:43Z</dcterms:created>
  <dcterms:modified xsi:type="dcterms:W3CDTF">2016-02-05T08:35:31Z</dcterms:modified>
</cp:coreProperties>
</file>