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2" r:id="rId3"/>
    <p:sldId id="257" r:id="rId4"/>
    <p:sldId id="263" r:id="rId5"/>
    <p:sldId id="264" r:id="rId6"/>
    <p:sldId id="265" r:id="rId7"/>
    <p:sldId id="266" r:id="rId8"/>
    <p:sldId id="269" r:id="rId9"/>
    <p:sldId id="261" r:id="rId10"/>
    <p:sldId id="259" r:id="rId11"/>
    <p:sldId id="260" r:id="rId12"/>
    <p:sldId id="270" r:id="rId13"/>
    <p:sldId id="271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2FFC-760D-47DB-97C1-3225A7190FB8}" type="datetimeFigureOut">
              <a:rPr lang="fr-FR" smtClean="0"/>
              <a:t>10/04/2016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B3FC-860A-428E-9068-1D7FBAFCC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3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2FFC-760D-47DB-97C1-3225A7190FB8}" type="datetimeFigureOut">
              <a:rPr lang="fr-FR" smtClean="0"/>
              <a:t>10/04/2016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B3FC-860A-428E-9068-1D7FBAFCC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62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2FFC-760D-47DB-97C1-3225A7190FB8}" type="datetimeFigureOut">
              <a:rPr lang="fr-FR" smtClean="0"/>
              <a:t>10/04/2016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B3FC-860A-428E-9068-1D7FBAFCC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09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2FFC-760D-47DB-97C1-3225A7190FB8}" type="datetimeFigureOut">
              <a:rPr lang="fr-FR" smtClean="0"/>
              <a:t>10/04/2016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B3FC-860A-428E-9068-1D7FBAFCC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56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2FFC-760D-47DB-97C1-3225A7190FB8}" type="datetimeFigureOut">
              <a:rPr lang="fr-FR" smtClean="0"/>
              <a:t>10/04/2016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B3FC-860A-428E-9068-1D7FBAFCC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359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2FFC-760D-47DB-97C1-3225A7190FB8}" type="datetimeFigureOut">
              <a:rPr lang="fr-FR" smtClean="0"/>
              <a:t>10/04/2016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B3FC-860A-428E-9068-1D7FBAFCC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58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2FFC-760D-47DB-97C1-3225A7190FB8}" type="datetimeFigureOut">
              <a:rPr lang="fr-FR" smtClean="0"/>
              <a:t>10/04/2016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B3FC-860A-428E-9068-1D7FBAFCC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75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2FFC-760D-47DB-97C1-3225A7190FB8}" type="datetimeFigureOut">
              <a:rPr lang="fr-FR" smtClean="0"/>
              <a:t>10/04/2016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B3FC-860A-428E-9068-1D7FBAFCC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51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2FFC-760D-47DB-97C1-3225A7190FB8}" type="datetimeFigureOut">
              <a:rPr lang="fr-FR" smtClean="0"/>
              <a:t>10/04/2016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B3FC-860A-428E-9068-1D7FBAFCC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82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2FFC-760D-47DB-97C1-3225A7190FB8}" type="datetimeFigureOut">
              <a:rPr lang="fr-FR" smtClean="0"/>
              <a:t>10/04/2016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B3FC-860A-428E-9068-1D7FBAFCC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178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2FFC-760D-47DB-97C1-3225A7190FB8}" type="datetimeFigureOut">
              <a:rPr lang="fr-FR" smtClean="0"/>
              <a:t>10/04/2016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B3FC-860A-428E-9068-1D7FBAFCC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5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A2FFC-760D-47DB-97C1-3225A7190FB8}" type="datetimeFigureOut">
              <a:rPr lang="fr-FR" smtClean="0"/>
              <a:t>10/04/2016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FB3FC-860A-428E-9068-1D7FBAFCC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41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1484" y="761754"/>
            <a:ext cx="6858000" cy="23876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Passé, présent, avenir : </a:t>
            </a:r>
            <a:br>
              <a:rPr lang="fr-FR" sz="3600" dirty="0" smtClean="0"/>
            </a:br>
            <a:r>
              <a:rPr lang="fr-FR" sz="3600" dirty="0" smtClean="0"/>
              <a:t>comprendre le développement d’une ville et ses enjeux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94515" y="3589159"/>
            <a:ext cx="6858000" cy="1655762"/>
          </a:xfrm>
        </p:spPr>
        <p:txBody>
          <a:bodyPr>
            <a:normAutofit/>
          </a:bodyPr>
          <a:lstStyle/>
          <a:p>
            <a:r>
              <a:rPr lang="fr-FR" sz="3200" dirty="0" smtClean="0"/>
              <a:t>Le cas de Dakar</a:t>
            </a:r>
            <a:endParaRPr lang="fr-FR" sz="3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142" y="4346326"/>
            <a:ext cx="2416265" cy="215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36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148871">
            <a:off x="1803042" y="2408350"/>
            <a:ext cx="3103809" cy="276895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4262907" y="4597758"/>
            <a:ext cx="373488" cy="54091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334851" y="643943"/>
            <a:ext cx="3309871" cy="3825026"/>
          </a:xfrm>
          <a:custGeom>
            <a:avLst/>
            <a:gdLst>
              <a:gd name="connsiteX0" fmla="*/ 3309871 w 3309871"/>
              <a:gd name="connsiteY0" fmla="*/ 0 h 3825026"/>
              <a:gd name="connsiteX1" fmla="*/ 850006 w 3309871"/>
              <a:gd name="connsiteY1" fmla="*/ 1120462 h 3825026"/>
              <a:gd name="connsiteX2" fmla="*/ 0 w 3309871"/>
              <a:gd name="connsiteY2" fmla="*/ 3825026 h 382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9871" h="3825026">
                <a:moveTo>
                  <a:pt x="3309871" y="0"/>
                </a:moveTo>
                <a:cubicBezTo>
                  <a:pt x="2355761" y="241479"/>
                  <a:pt x="1401651" y="482958"/>
                  <a:pt x="850006" y="1120462"/>
                </a:cubicBezTo>
                <a:cubicBezTo>
                  <a:pt x="298361" y="1757966"/>
                  <a:pt x="149180" y="2791496"/>
                  <a:pt x="0" y="3825026"/>
                </a:cubicBezTo>
              </a:path>
            </a:pathLst>
          </a:custGeom>
          <a:noFill/>
          <a:ln w="7620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 rot="21224260">
            <a:off x="2266682" y="1300766"/>
            <a:ext cx="437882" cy="746975"/>
          </a:xfrm>
          <a:prstGeom prst="downArrow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Égal 5"/>
          <p:cNvSpPr/>
          <p:nvPr/>
        </p:nvSpPr>
        <p:spPr>
          <a:xfrm rot="20972711">
            <a:off x="1016241" y="2046616"/>
            <a:ext cx="3996806" cy="378956"/>
          </a:xfrm>
          <a:prstGeom prst="mathEqual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flipH="1" flipV="1">
            <a:off x="3850785" y="4790941"/>
            <a:ext cx="360607" cy="515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rapèze 9"/>
          <p:cNvSpPr/>
          <p:nvPr/>
        </p:nvSpPr>
        <p:spPr>
          <a:xfrm rot="17311155">
            <a:off x="3597918" y="4688610"/>
            <a:ext cx="248151" cy="191781"/>
          </a:xfrm>
          <a:prstGeom prst="trapezoid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575775" y="2897746"/>
            <a:ext cx="1390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Presqu’île du Cap Vert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211393" y="4224271"/>
            <a:ext cx="76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Gorée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4" name="Forme libre 13"/>
          <p:cNvSpPr/>
          <p:nvPr/>
        </p:nvSpPr>
        <p:spPr>
          <a:xfrm>
            <a:off x="3670479" y="2240924"/>
            <a:ext cx="1738650" cy="2343955"/>
          </a:xfrm>
          <a:custGeom>
            <a:avLst/>
            <a:gdLst>
              <a:gd name="connsiteX0" fmla="*/ 0 w 2215166"/>
              <a:gd name="connsiteY0" fmla="*/ 2112135 h 2112135"/>
              <a:gd name="connsiteX1" fmla="*/ 540912 w 2215166"/>
              <a:gd name="connsiteY1" fmla="*/ 386366 h 2112135"/>
              <a:gd name="connsiteX2" fmla="*/ 2215166 w 2215166"/>
              <a:gd name="connsiteY2" fmla="*/ 0 h 211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5166" h="2112135">
                <a:moveTo>
                  <a:pt x="0" y="2112135"/>
                </a:moveTo>
                <a:cubicBezTo>
                  <a:pt x="85859" y="1425261"/>
                  <a:pt x="171718" y="738388"/>
                  <a:pt x="540912" y="386366"/>
                </a:cubicBezTo>
                <a:cubicBezTo>
                  <a:pt x="910106" y="34344"/>
                  <a:pt x="1562636" y="17172"/>
                  <a:pt x="2215166" y="0"/>
                </a:cubicBezTo>
              </a:path>
            </a:pathLst>
          </a:custGeom>
          <a:noFill/>
          <a:ln>
            <a:solidFill>
              <a:srgbClr val="FF0000"/>
            </a:solidFill>
            <a:prstDash val="lgDash"/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5982176" y="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A)</a:t>
            </a:r>
            <a:endParaRPr lang="fr-FR" b="1" u="sng" dirty="0"/>
          </a:p>
        </p:txBody>
      </p:sp>
      <p:sp>
        <p:nvSpPr>
          <p:cNvPr id="18" name="Forme libre 17"/>
          <p:cNvSpPr/>
          <p:nvPr/>
        </p:nvSpPr>
        <p:spPr>
          <a:xfrm>
            <a:off x="6053072" y="399245"/>
            <a:ext cx="154545" cy="579549"/>
          </a:xfrm>
          <a:custGeom>
            <a:avLst/>
            <a:gdLst>
              <a:gd name="connsiteX0" fmla="*/ 3309871 w 3309871"/>
              <a:gd name="connsiteY0" fmla="*/ 0 h 3825026"/>
              <a:gd name="connsiteX1" fmla="*/ 850006 w 3309871"/>
              <a:gd name="connsiteY1" fmla="*/ 1120462 h 3825026"/>
              <a:gd name="connsiteX2" fmla="*/ 0 w 3309871"/>
              <a:gd name="connsiteY2" fmla="*/ 3825026 h 382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9871" h="3825026">
                <a:moveTo>
                  <a:pt x="3309871" y="0"/>
                </a:moveTo>
                <a:cubicBezTo>
                  <a:pt x="2355761" y="241479"/>
                  <a:pt x="1401651" y="482958"/>
                  <a:pt x="850006" y="1120462"/>
                </a:cubicBezTo>
                <a:cubicBezTo>
                  <a:pt x="298361" y="1757966"/>
                  <a:pt x="149180" y="2791496"/>
                  <a:pt x="0" y="3825026"/>
                </a:cubicBezTo>
              </a:path>
            </a:pathLst>
          </a:custGeom>
          <a:noFill/>
          <a:ln w="571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6348753" y="2135748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u="sng" dirty="0" smtClean="0"/>
              <a:t>__________________</a:t>
            </a:r>
            <a:endParaRPr lang="fr-FR" sz="1600" u="sng" dirty="0"/>
          </a:p>
        </p:txBody>
      </p:sp>
      <p:sp>
        <p:nvSpPr>
          <p:cNvPr id="21" name="Flèche vers le bas 20"/>
          <p:cNvSpPr/>
          <p:nvPr/>
        </p:nvSpPr>
        <p:spPr>
          <a:xfrm rot="20293246">
            <a:off x="5957916" y="1163767"/>
            <a:ext cx="329033" cy="452508"/>
          </a:xfrm>
          <a:prstGeom prst="downArrow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Égal 22"/>
          <p:cNvSpPr/>
          <p:nvPr/>
        </p:nvSpPr>
        <p:spPr>
          <a:xfrm rot="20972711">
            <a:off x="5909516" y="1685208"/>
            <a:ext cx="462966" cy="378956"/>
          </a:xfrm>
          <a:prstGeom prst="mathEqual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359488" y="768441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u="sng" dirty="0" smtClean="0"/>
              <a:t>__________________</a:t>
            </a:r>
            <a:endParaRPr lang="fr-FR" sz="1600" u="sng" dirty="0"/>
          </a:p>
        </p:txBody>
      </p:sp>
      <p:sp>
        <p:nvSpPr>
          <p:cNvPr id="26" name="Ellipse 25"/>
          <p:cNvSpPr/>
          <p:nvPr/>
        </p:nvSpPr>
        <p:spPr>
          <a:xfrm>
            <a:off x="6038044" y="2483476"/>
            <a:ext cx="221088" cy="33699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5915635" y="326908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B</a:t>
            </a:r>
            <a:r>
              <a:rPr lang="fr-FR" b="1" dirty="0" smtClean="0"/>
              <a:t>)</a:t>
            </a:r>
            <a:endParaRPr lang="fr-FR" b="1" u="sng" dirty="0"/>
          </a:p>
        </p:txBody>
      </p:sp>
      <p:cxnSp>
        <p:nvCxnSpPr>
          <p:cNvPr id="29" name="Connecteur droit avec flèche 28"/>
          <p:cNvCxnSpPr/>
          <p:nvPr/>
        </p:nvCxnSpPr>
        <p:spPr>
          <a:xfrm flipH="1" flipV="1">
            <a:off x="6205472" y="4196366"/>
            <a:ext cx="360607" cy="515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rapèze 29"/>
          <p:cNvSpPr/>
          <p:nvPr/>
        </p:nvSpPr>
        <p:spPr>
          <a:xfrm rot="17311155">
            <a:off x="6081394" y="4106914"/>
            <a:ext cx="248151" cy="191781"/>
          </a:xfrm>
          <a:prstGeom prst="trapezoid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6344463" y="3689799"/>
            <a:ext cx="19287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u="sng" dirty="0" smtClean="0"/>
              <a:t>_________________</a:t>
            </a:r>
            <a:endParaRPr lang="fr-FR" sz="1600" u="sng" dirty="0"/>
          </a:p>
        </p:txBody>
      </p:sp>
      <p:sp>
        <p:nvSpPr>
          <p:cNvPr id="33" name="Forme libre 32"/>
          <p:cNvSpPr/>
          <p:nvPr/>
        </p:nvSpPr>
        <p:spPr>
          <a:xfrm>
            <a:off x="6117464" y="4556973"/>
            <a:ext cx="384222" cy="298361"/>
          </a:xfrm>
          <a:custGeom>
            <a:avLst/>
            <a:gdLst>
              <a:gd name="connsiteX0" fmla="*/ 0 w 2215166"/>
              <a:gd name="connsiteY0" fmla="*/ 2112135 h 2112135"/>
              <a:gd name="connsiteX1" fmla="*/ 540912 w 2215166"/>
              <a:gd name="connsiteY1" fmla="*/ 386366 h 2112135"/>
              <a:gd name="connsiteX2" fmla="*/ 2215166 w 2215166"/>
              <a:gd name="connsiteY2" fmla="*/ 0 h 211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5166" h="2112135">
                <a:moveTo>
                  <a:pt x="0" y="2112135"/>
                </a:moveTo>
                <a:cubicBezTo>
                  <a:pt x="85859" y="1425261"/>
                  <a:pt x="171718" y="738388"/>
                  <a:pt x="540912" y="386366"/>
                </a:cubicBezTo>
                <a:cubicBezTo>
                  <a:pt x="910106" y="34344"/>
                  <a:pt x="1562636" y="17172"/>
                  <a:pt x="2215166" y="0"/>
                </a:cubicBezTo>
              </a:path>
            </a:pathLst>
          </a:custGeom>
          <a:noFill/>
          <a:ln>
            <a:solidFill>
              <a:srgbClr val="FF0000"/>
            </a:solidFill>
            <a:prstDash val="lgDash"/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isocèle 34"/>
          <p:cNvSpPr/>
          <p:nvPr/>
        </p:nvSpPr>
        <p:spPr>
          <a:xfrm rot="10189979">
            <a:off x="3293249" y="4592479"/>
            <a:ext cx="520048" cy="467399"/>
          </a:xfrm>
          <a:prstGeom prst="triangle">
            <a:avLst/>
          </a:prstGeom>
          <a:solidFill>
            <a:srgbClr val="FF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6" name="Triangle isocèle 35"/>
          <p:cNvSpPr/>
          <p:nvPr/>
        </p:nvSpPr>
        <p:spPr>
          <a:xfrm rot="10189979">
            <a:off x="6010759" y="5072556"/>
            <a:ext cx="466569" cy="341796"/>
          </a:xfrm>
          <a:prstGeom prst="triangle">
            <a:avLst/>
          </a:prstGeom>
          <a:solidFill>
            <a:srgbClr val="FF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33348"/>
            <a:ext cx="8937938" cy="549058"/>
          </a:xfrm>
          <a:prstGeom prst="rect">
            <a:avLst/>
          </a:prstGeom>
        </p:spPr>
      </p:pic>
      <p:cxnSp>
        <p:nvCxnSpPr>
          <p:cNvPr id="43" name="Connecteur droit 42"/>
          <p:cNvCxnSpPr/>
          <p:nvPr/>
        </p:nvCxnSpPr>
        <p:spPr>
          <a:xfrm flipV="1">
            <a:off x="0" y="5434884"/>
            <a:ext cx="9144000" cy="38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V="1">
            <a:off x="0" y="6308501"/>
            <a:ext cx="9144000" cy="38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1700011" y="6488668"/>
            <a:ext cx="6364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Aux origines d’une ville ouest africaine : navigation, colonisation </a:t>
            </a:r>
            <a:endParaRPr lang="fr-FR" b="1" dirty="0"/>
          </a:p>
        </p:txBody>
      </p:sp>
      <p:sp>
        <p:nvSpPr>
          <p:cNvPr id="55" name="Rectangle 54"/>
          <p:cNvSpPr/>
          <p:nvPr/>
        </p:nvSpPr>
        <p:spPr>
          <a:xfrm>
            <a:off x="90152" y="103031"/>
            <a:ext cx="5666704" cy="529321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26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148871">
            <a:off x="590396" y="1331539"/>
            <a:ext cx="4464631" cy="416179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/>
          <p:cNvSpPr/>
          <p:nvPr/>
        </p:nvSpPr>
        <p:spPr>
          <a:xfrm rot="10189979">
            <a:off x="2779678" y="4684114"/>
            <a:ext cx="665210" cy="667454"/>
          </a:xfrm>
          <a:prstGeom prst="triangle">
            <a:avLst/>
          </a:prstGeom>
          <a:solidFill>
            <a:srgbClr val="FF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 rot="20918447">
            <a:off x="2798309" y="4457605"/>
            <a:ext cx="446396" cy="200072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Triangle isocèle 4"/>
          <p:cNvSpPr/>
          <p:nvPr/>
        </p:nvSpPr>
        <p:spPr>
          <a:xfrm rot="10115051">
            <a:off x="2005275" y="2629881"/>
            <a:ext cx="1799619" cy="1745529"/>
          </a:xfrm>
          <a:prstGeom prst="triangle">
            <a:avLst/>
          </a:prstGeom>
          <a:pattFill prst="dotGrid">
            <a:fgClr>
              <a:srgbClr val="0070C0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6" name="Triangle isocèle 5"/>
          <p:cNvSpPr/>
          <p:nvPr/>
        </p:nvSpPr>
        <p:spPr>
          <a:xfrm rot="10189979">
            <a:off x="5672203" y="3046923"/>
            <a:ext cx="520048" cy="467399"/>
          </a:xfrm>
          <a:prstGeom prst="triangle">
            <a:avLst/>
          </a:prstGeom>
          <a:solidFill>
            <a:srgbClr val="FF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572730" y="455548"/>
            <a:ext cx="513907" cy="187408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Triangle isocèle 9"/>
          <p:cNvSpPr/>
          <p:nvPr/>
        </p:nvSpPr>
        <p:spPr>
          <a:xfrm rot="10115051">
            <a:off x="5584842" y="886698"/>
            <a:ext cx="509732" cy="467079"/>
          </a:xfrm>
          <a:prstGeom prst="triangle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Double flèche horizontale 12"/>
          <p:cNvSpPr/>
          <p:nvPr/>
        </p:nvSpPr>
        <p:spPr>
          <a:xfrm rot="17172468">
            <a:off x="2810213" y="3412119"/>
            <a:ext cx="1551647" cy="29646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Double flèche horizontale 14"/>
          <p:cNvSpPr/>
          <p:nvPr/>
        </p:nvSpPr>
        <p:spPr>
          <a:xfrm rot="14026010">
            <a:off x="1575034" y="3594513"/>
            <a:ext cx="1099930" cy="310097"/>
          </a:xfrm>
          <a:prstGeom prst="left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Double flèche horizontale 15"/>
          <p:cNvSpPr/>
          <p:nvPr/>
        </p:nvSpPr>
        <p:spPr>
          <a:xfrm rot="17172468">
            <a:off x="5713288" y="4645096"/>
            <a:ext cx="377132" cy="182771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Double flèche horizontale 17"/>
          <p:cNvSpPr/>
          <p:nvPr/>
        </p:nvSpPr>
        <p:spPr>
          <a:xfrm rot="14026010">
            <a:off x="5567226" y="2016535"/>
            <a:ext cx="550765" cy="301049"/>
          </a:xfrm>
          <a:prstGeom prst="left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grpSp>
        <p:nvGrpSpPr>
          <p:cNvPr id="29" name="Groupe 28"/>
          <p:cNvGrpSpPr/>
          <p:nvPr/>
        </p:nvGrpSpPr>
        <p:grpSpPr>
          <a:xfrm>
            <a:off x="1020417" y="1736034"/>
            <a:ext cx="993913" cy="980661"/>
            <a:chOff x="2133599" y="2650435"/>
            <a:chExt cx="516835" cy="543339"/>
          </a:xfrm>
        </p:grpSpPr>
        <p:sp>
          <p:nvSpPr>
            <p:cNvPr id="20" name="Ellipse 19"/>
            <p:cNvSpPr/>
            <p:nvPr/>
          </p:nvSpPr>
          <p:spPr>
            <a:xfrm>
              <a:off x="2133599" y="2650435"/>
              <a:ext cx="516835" cy="543339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2186607" y="2763078"/>
              <a:ext cx="401390" cy="31136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 flipV="1">
              <a:off x="2209288" y="2730005"/>
              <a:ext cx="365457" cy="38419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llipse 29"/>
          <p:cNvSpPr/>
          <p:nvPr/>
        </p:nvSpPr>
        <p:spPr>
          <a:xfrm>
            <a:off x="2994992" y="4386470"/>
            <a:ext cx="172278" cy="1987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319670" y="3001617"/>
            <a:ext cx="172278" cy="1987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703444" y="2252870"/>
            <a:ext cx="172278" cy="1987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193236" y="3147392"/>
            <a:ext cx="172278" cy="1987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206487" y="1477620"/>
            <a:ext cx="172278" cy="1987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875723" y="3339549"/>
            <a:ext cx="172278" cy="1987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698435" y="1510751"/>
            <a:ext cx="172278" cy="1987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2080591" y="4903304"/>
            <a:ext cx="74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Plateau</a:t>
            </a:r>
            <a:endParaRPr lang="fr-FR" sz="1400" i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1782418" y="4459355"/>
            <a:ext cx="74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Médina</a:t>
            </a:r>
            <a:endParaRPr lang="fr-FR" sz="1400" i="1" dirty="0"/>
          </a:p>
        </p:txBody>
      </p:sp>
      <p:cxnSp>
        <p:nvCxnSpPr>
          <p:cNvPr id="41" name="Connecteur droit 40"/>
          <p:cNvCxnSpPr/>
          <p:nvPr/>
        </p:nvCxnSpPr>
        <p:spPr>
          <a:xfrm flipV="1">
            <a:off x="2769773" y="4890051"/>
            <a:ext cx="264975" cy="153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V="1">
            <a:off x="2458347" y="4582142"/>
            <a:ext cx="223816" cy="443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e 45"/>
          <p:cNvGrpSpPr/>
          <p:nvPr/>
        </p:nvGrpSpPr>
        <p:grpSpPr>
          <a:xfrm>
            <a:off x="5738191" y="5088835"/>
            <a:ext cx="298172" cy="284922"/>
            <a:chOff x="2133599" y="2650435"/>
            <a:chExt cx="516835" cy="543339"/>
          </a:xfrm>
        </p:grpSpPr>
        <p:sp>
          <p:nvSpPr>
            <p:cNvPr id="47" name="Ellipse 46"/>
            <p:cNvSpPr/>
            <p:nvPr/>
          </p:nvSpPr>
          <p:spPr>
            <a:xfrm>
              <a:off x="2133599" y="2650435"/>
              <a:ext cx="516835" cy="543339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cxnSp>
          <p:nvCxnSpPr>
            <p:cNvPr id="48" name="Connecteur droit 47"/>
            <p:cNvCxnSpPr/>
            <p:nvPr/>
          </p:nvCxnSpPr>
          <p:spPr>
            <a:xfrm>
              <a:off x="2186607" y="2763078"/>
              <a:ext cx="401390" cy="31136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/>
            <p:nvPr/>
          </p:nvCxnSpPr>
          <p:spPr>
            <a:xfrm flipV="1">
              <a:off x="2209288" y="2730005"/>
              <a:ext cx="365457" cy="38419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ZoneTexte 49"/>
          <p:cNvSpPr txBox="1"/>
          <p:nvPr/>
        </p:nvSpPr>
        <p:spPr>
          <a:xfrm>
            <a:off x="5491846" y="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A)</a:t>
            </a:r>
            <a:endParaRPr lang="fr-FR" b="1" u="sng" dirty="0"/>
          </a:p>
        </p:txBody>
      </p:sp>
      <p:sp>
        <p:nvSpPr>
          <p:cNvPr id="51" name="ZoneTexte 50"/>
          <p:cNvSpPr txBox="1"/>
          <p:nvPr/>
        </p:nvSpPr>
        <p:spPr>
          <a:xfrm>
            <a:off x="5577986" y="257754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B</a:t>
            </a:r>
            <a:r>
              <a:rPr lang="fr-FR" b="1" dirty="0" smtClean="0"/>
              <a:t>)</a:t>
            </a:r>
            <a:endParaRPr lang="fr-FR" b="1" u="sng" dirty="0"/>
          </a:p>
        </p:txBody>
      </p:sp>
      <p:sp>
        <p:nvSpPr>
          <p:cNvPr id="53" name="Ellipse 52"/>
          <p:cNvSpPr/>
          <p:nvPr/>
        </p:nvSpPr>
        <p:spPr>
          <a:xfrm>
            <a:off x="3114261" y="1311968"/>
            <a:ext cx="172278" cy="1987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2478156" y="2955234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SICAP</a:t>
            </a:r>
            <a:endParaRPr lang="fr-FR" sz="1400" dirty="0"/>
          </a:p>
        </p:txBody>
      </p:sp>
      <p:sp>
        <p:nvSpPr>
          <p:cNvPr id="55" name="Trapèze 54"/>
          <p:cNvSpPr/>
          <p:nvPr/>
        </p:nvSpPr>
        <p:spPr>
          <a:xfrm rot="17311155">
            <a:off x="3298439" y="4623749"/>
            <a:ext cx="248151" cy="191781"/>
          </a:xfrm>
          <a:prstGeom prst="trapezoid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28" y="5638800"/>
            <a:ext cx="7610475" cy="6096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7" name="Trapèze 56"/>
          <p:cNvSpPr/>
          <p:nvPr/>
        </p:nvSpPr>
        <p:spPr>
          <a:xfrm rot="17311155">
            <a:off x="5783221" y="4113538"/>
            <a:ext cx="248151" cy="191781"/>
          </a:xfrm>
          <a:prstGeom prst="trapezoid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2" name="Losange 61"/>
          <p:cNvSpPr/>
          <p:nvPr/>
        </p:nvSpPr>
        <p:spPr>
          <a:xfrm>
            <a:off x="2252870" y="3538330"/>
            <a:ext cx="278296" cy="278295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3" name="Losange 62"/>
          <p:cNvSpPr/>
          <p:nvPr/>
        </p:nvSpPr>
        <p:spPr>
          <a:xfrm>
            <a:off x="5758070" y="3650973"/>
            <a:ext cx="278296" cy="278295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1700011" y="6488668"/>
            <a:ext cx="5904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La jeunesse d’une ville : structures sociales et fonctionnelles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8798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Ellipse 46"/>
          <p:cNvSpPr/>
          <p:nvPr/>
        </p:nvSpPr>
        <p:spPr>
          <a:xfrm>
            <a:off x="3462270" y="1684988"/>
            <a:ext cx="1032455" cy="646088"/>
          </a:xfrm>
          <a:prstGeom prst="ellips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159025" y="1378226"/>
            <a:ext cx="4625010" cy="3750364"/>
            <a:chOff x="159025" y="1378226"/>
            <a:chExt cx="4625010" cy="3750364"/>
          </a:xfrm>
        </p:grpSpPr>
        <p:sp>
          <p:nvSpPr>
            <p:cNvPr id="5" name="Forme libre 4"/>
            <p:cNvSpPr/>
            <p:nvPr/>
          </p:nvSpPr>
          <p:spPr>
            <a:xfrm>
              <a:off x="159025" y="1497495"/>
              <a:ext cx="4505740" cy="3631095"/>
            </a:xfrm>
            <a:custGeom>
              <a:avLst/>
              <a:gdLst>
                <a:gd name="connsiteX0" fmla="*/ 2968487 w 7871791"/>
                <a:gd name="connsiteY0" fmla="*/ 4664765 h 4664765"/>
                <a:gd name="connsiteX1" fmla="*/ 0 w 7871791"/>
                <a:gd name="connsiteY1" fmla="*/ 1020418 h 4664765"/>
                <a:gd name="connsiteX2" fmla="*/ 4386470 w 7871791"/>
                <a:gd name="connsiteY2" fmla="*/ 159026 h 4664765"/>
                <a:gd name="connsiteX3" fmla="*/ 7871791 w 7871791"/>
                <a:gd name="connsiteY3" fmla="*/ 0 h 4664765"/>
                <a:gd name="connsiteX4" fmla="*/ 7858539 w 7871791"/>
                <a:gd name="connsiteY4" fmla="*/ 901148 h 4664765"/>
                <a:gd name="connsiteX5" fmla="*/ 4121426 w 7871791"/>
                <a:gd name="connsiteY5" fmla="*/ 1086679 h 4664765"/>
                <a:gd name="connsiteX6" fmla="*/ 2968487 w 7871791"/>
                <a:gd name="connsiteY6" fmla="*/ 4664765 h 4664765"/>
                <a:gd name="connsiteX0" fmla="*/ 2968487 w 7871791"/>
                <a:gd name="connsiteY0" fmla="*/ 4664765 h 4664765"/>
                <a:gd name="connsiteX1" fmla="*/ 0 w 7871791"/>
                <a:gd name="connsiteY1" fmla="*/ 1020418 h 4664765"/>
                <a:gd name="connsiteX2" fmla="*/ 4386470 w 7871791"/>
                <a:gd name="connsiteY2" fmla="*/ 159026 h 4664765"/>
                <a:gd name="connsiteX3" fmla="*/ 7871791 w 7871791"/>
                <a:gd name="connsiteY3" fmla="*/ 0 h 4664765"/>
                <a:gd name="connsiteX4" fmla="*/ 6599582 w 7871791"/>
                <a:gd name="connsiteY4" fmla="*/ 980661 h 4664765"/>
                <a:gd name="connsiteX5" fmla="*/ 4121426 w 7871791"/>
                <a:gd name="connsiteY5" fmla="*/ 1086679 h 4664765"/>
                <a:gd name="connsiteX6" fmla="*/ 2968487 w 7871791"/>
                <a:gd name="connsiteY6" fmla="*/ 4664765 h 4664765"/>
                <a:gd name="connsiteX0" fmla="*/ 2968487 w 6599582"/>
                <a:gd name="connsiteY0" fmla="*/ 4585252 h 4585252"/>
                <a:gd name="connsiteX1" fmla="*/ 0 w 6599582"/>
                <a:gd name="connsiteY1" fmla="*/ 940905 h 4585252"/>
                <a:gd name="connsiteX2" fmla="*/ 4386470 w 6599582"/>
                <a:gd name="connsiteY2" fmla="*/ 79513 h 4585252"/>
                <a:gd name="connsiteX3" fmla="*/ 5565913 w 6599582"/>
                <a:gd name="connsiteY3" fmla="*/ 0 h 4585252"/>
                <a:gd name="connsiteX4" fmla="*/ 6599582 w 6599582"/>
                <a:gd name="connsiteY4" fmla="*/ 901148 h 4585252"/>
                <a:gd name="connsiteX5" fmla="*/ 4121426 w 6599582"/>
                <a:gd name="connsiteY5" fmla="*/ 1007166 h 4585252"/>
                <a:gd name="connsiteX6" fmla="*/ 2968487 w 6599582"/>
                <a:gd name="connsiteY6" fmla="*/ 4585252 h 4585252"/>
                <a:gd name="connsiteX0" fmla="*/ 2968487 w 5724938"/>
                <a:gd name="connsiteY0" fmla="*/ 4585252 h 4585252"/>
                <a:gd name="connsiteX1" fmla="*/ 0 w 5724938"/>
                <a:gd name="connsiteY1" fmla="*/ 940905 h 4585252"/>
                <a:gd name="connsiteX2" fmla="*/ 4386470 w 5724938"/>
                <a:gd name="connsiteY2" fmla="*/ 79513 h 4585252"/>
                <a:gd name="connsiteX3" fmla="*/ 5565913 w 5724938"/>
                <a:gd name="connsiteY3" fmla="*/ 0 h 4585252"/>
                <a:gd name="connsiteX4" fmla="*/ 5724938 w 5724938"/>
                <a:gd name="connsiteY4" fmla="*/ 940904 h 4585252"/>
                <a:gd name="connsiteX5" fmla="*/ 4121426 w 5724938"/>
                <a:gd name="connsiteY5" fmla="*/ 1007166 h 4585252"/>
                <a:gd name="connsiteX6" fmla="*/ 2968487 w 5724938"/>
                <a:gd name="connsiteY6" fmla="*/ 4585252 h 4585252"/>
                <a:gd name="connsiteX0" fmla="*/ 2968487 w 5724938"/>
                <a:gd name="connsiteY0" fmla="*/ 4585252 h 4585252"/>
                <a:gd name="connsiteX1" fmla="*/ 0 w 5724938"/>
                <a:gd name="connsiteY1" fmla="*/ 940905 h 4585252"/>
                <a:gd name="connsiteX2" fmla="*/ 4386470 w 5724938"/>
                <a:gd name="connsiteY2" fmla="*/ 79513 h 4585252"/>
                <a:gd name="connsiteX3" fmla="*/ 5565913 w 5724938"/>
                <a:gd name="connsiteY3" fmla="*/ 0 h 4585252"/>
                <a:gd name="connsiteX4" fmla="*/ 5724938 w 5724938"/>
                <a:gd name="connsiteY4" fmla="*/ 940904 h 4585252"/>
                <a:gd name="connsiteX5" fmla="*/ 4890052 w 5724938"/>
                <a:gd name="connsiteY5" fmla="*/ 1086678 h 4585252"/>
                <a:gd name="connsiteX6" fmla="*/ 4121426 w 5724938"/>
                <a:gd name="connsiteY6" fmla="*/ 1007166 h 4585252"/>
                <a:gd name="connsiteX7" fmla="*/ 2968487 w 5724938"/>
                <a:gd name="connsiteY7" fmla="*/ 4585252 h 4585252"/>
                <a:gd name="connsiteX0" fmla="*/ 2968487 w 6533321"/>
                <a:gd name="connsiteY0" fmla="*/ 4585252 h 4585252"/>
                <a:gd name="connsiteX1" fmla="*/ 0 w 6533321"/>
                <a:gd name="connsiteY1" fmla="*/ 940905 h 4585252"/>
                <a:gd name="connsiteX2" fmla="*/ 4386470 w 6533321"/>
                <a:gd name="connsiteY2" fmla="*/ 79513 h 4585252"/>
                <a:gd name="connsiteX3" fmla="*/ 5565913 w 6533321"/>
                <a:gd name="connsiteY3" fmla="*/ 0 h 4585252"/>
                <a:gd name="connsiteX4" fmla="*/ 6533321 w 6533321"/>
                <a:gd name="connsiteY4" fmla="*/ 1722783 h 4585252"/>
                <a:gd name="connsiteX5" fmla="*/ 4890052 w 6533321"/>
                <a:gd name="connsiteY5" fmla="*/ 1086678 h 4585252"/>
                <a:gd name="connsiteX6" fmla="*/ 4121426 w 6533321"/>
                <a:gd name="connsiteY6" fmla="*/ 1007166 h 4585252"/>
                <a:gd name="connsiteX7" fmla="*/ 2968487 w 6533321"/>
                <a:gd name="connsiteY7" fmla="*/ 4585252 h 4585252"/>
                <a:gd name="connsiteX0" fmla="*/ 2968487 w 6665844"/>
                <a:gd name="connsiteY0" fmla="*/ 4719289 h 4719289"/>
                <a:gd name="connsiteX1" fmla="*/ 0 w 6665844"/>
                <a:gd name="connsiteY1" fmla="*/ 1074942 h 4719289"/>
                <a:gd name="connsiteX2" fmla="*/ 4386470 w 6665844"/>
                <a:gd name="connsiteY2" fmla="*/ 213550 h 4719289"/>
                <a:gd name="connsiteX3" fmla="*/ 5565913 w 6665844"/>
                <a:gd name="connsiteY3" fmla="*/ 134037 h 4719289"/>
                <a:gd name="connsiteX4" fmla="*/ 6665844 w 6665844"/>
                <a:gd name="connsiteY4" fmla="*/ 81028 h 4719289"/>
                <a:gd name="connsiteX5" fmla="*/ 6533321 w 6665844"/>
                <a:gd name="connsiteY5" fmla="*/ 1856820 h 4719289"/>
                <a:gd name="connsiteX6" fmla="*/ 4890052 w 6665844"/>
                <a:gd name="connsiteY6" fmla="*/ 1220715 h 4719289"/>
                <a:gd name="connsiteX7" fmla="*/ 4121426 w 6665844"/>
                <a:gd name="connsiteY7" fmla="*/ 1141203 h 4719289"/>
                <a:gd name="connsiteX8" fmla="*/ 2968487 w 6665844"/>
                <a:gd name="connsiteY8" fmla="*/ 4719289 h 4719289"/>
                <a:gd name="connsiteX0" fmla="*/ 2968487 w 6665844"/>
                <a:gd name="connsiteY0" fmla="*/ 4638261 h 4638261"/>
                <a:gd name="connsiteX1" fmla="*/ 0 w 6665844"/>
                <a:gd name="connsiteY1" fmla="*/ 993914 h 4638261"/>
                <a:gd name="connsiteX2" fmla="*/ 4386470 w 6665844"/>
                <a:gd name="connsiteY2" fmla="*/ 132522 h 4638261"/>
                <a:gd name="connsiteX3" fmla="*/ 5565913 w 6665844"/>
                <a:gd name="connsiteY3" fmla="*/ 53009 h 4638261"/>
                <a:gd name="connsiteX4" fmla="*/ 6665844 w 6665844"/>
                <a:gd name="connsiteY4" fmla="*/ 0 h 4638261"/>
                <a:gd name="connsiteX5" fmla="*/ 6533321 w 6665844"/>
                <a:gd name="connsiteY5" fmla="*/ 1775792 h 4638261"/>
                <a:gd name="connsiteX6" fmla="*/ 4890052 w 6665844"/>
                <a:gd name="connsiteY6" fmla="*/ 1139687 h 4638261"/>
                <a:gd name="connsiteX7" fmla="*/ 4121426 w 6665844"/>
                <a:gd name="connsiteY7" fmla="*/ 1060175 h 4638261"/>
                <a:gd name="connsiteX8" fmla="*/ 2968487 w 6665844"/>
                <a:gd name="connsiteY8" fmla="*/ 4638261 h 4638261"/>
                <a:gd name="connsiteX0" fmla="*/ 2968487 w 6665844"/>
                <a:gd name="connsiteY0" fmla="*/ 4638261 h 4638261"/>
                <a:gd name="connsiteX1" fmla="*/ 0 w 6665844"/>
                <a:gd name="connsiteY1" fmla="*/ 993914 h 4638261"/>
                <a:gd name="connsiteX2" fmla="*/ 4386470 w 6665844"/>
                <a:gd name="connsiteY2" fmla="*/ 132522 h 4638261"/>
                <a:gd name="connsiteX3" fmla="*/ 5565913 w 6665844"/>
                <a:gd name="connsiteY3" fmla="*/ 53009 h 4638261"/>
                <a:gd name="connsiteX4" fmla="*/ 6665844 w 6665844"/>
                <a:gd name="connsiteY4" fmla="*/ 0 h 4638261"/>
                <a:gd name="connsiteX5" fmla="*/ 6533321 w 6665844"/>
                <a:gd name="connsiteY5" fmla="*/ 1775792 h 4638261"/>
                <a:gd name="connsiteX6" fmla="*/ 4890052 w 6665844"/>
                <a:gd name="connsiteY6" fmla="*/ 1139687 h 4638261"/>
                <a:gd name="connsiteX7" fmla="*/ 4121426 w 6665844"/>
                <a:gd name="connsiteY7" fmla="*/ 1060175 h 4638261"/>
                <a:gd name="connsiteX8" fmla="*/ 2968487 w 6665844"/>
                <a:gd name="connsiteY8" fmla="*/ 4638261 h 4638261"/>
                <a:gd name="connsiteX0" fmla="*/ 2968487 w 6665844"/>
                <a:gd name="connsiteY0" fmla="*/ 4638261 h 4638261"/>
                <a:gd name="connsiteX1" fmla="*/ 0 w 6665844"/>
                <a:gd name="connsiteY1" fmla="*/ 993914 h 4638261"/>
                <a:gd name="connsiteX2" fmla="*/ 4386470 w 6665844"/>
                <a:gd name="connsiteY2" fmla="*/ 132522 h 4638261"/>
                <a:gd name="connsiteX3" fmla="*/ 5565913 w 6665844"/>
                <a:gd name="connsiteY3" fmla="*/ 53009 h 4638261"/>
                <a:gd name="connsiteX4" fmla="*/ 6665844 w 6665844"/>
                <a:gd name="connsiteY4" fmla="*/ 0 h 4638261"/>
                <a:gd name="connsiteX5" fmla="*/ 5762208 w 6665844"/>
                <a:gd name="connsiteY5" fmla="*/ 1792597 h 4638261"/>
                <a:gd name="connsiteX6" fmla="*/ 4890052 w 6665844"/>
                <a:gd name="connsiteY6" fmla="*/ 1139687 h 4638261"/>
                <a:gd name="connsiteX7" fmla="*/ 4121426 w 6665844"/>
                <a:gd name="connsiteY7" fmla="*/ 1060175 h 4638261"/>
                <a:gd name="connsiteX8" fmla="*/ 2968487 w 6665844"/>
                <a:gd name="connsiteY8" fmla="*/ 4638261 h 4638261"/>
                <a:gd name="connsiteX0" fmla="*/ 2968487 w 5826187"/>
                <a:gd name="connsiteY0" fmla="*/ 4604650 h 4604650"/>
                <a:gd name="connsiteX1" fmla="*/ 0 w 5826187"/>
                <a:gd name="connsiteY1" fmla="*/ 960303 h 4604650"/>
                <a:gd name="connsiteX2" fmla="*/ 4386470 w 5826187"/>
                <a:gd name="connsiteY2" fmla="*/ 98911 h 4604650"/>
                <a:gd name="connsiteX3" fmla="*/ 5565913 w 5826187"/>
                <a:gd name="connsiteY3" fmla="*/ 19398 h 4604650"/>
                <a:gd name="connsiteX4" fmla="*/ 5826187 w 5826187"/>
                <a:gd name="connsiteY4" fmla="*/ 0 h 4604650"/>
                <a:gd name="connsiteX5" fmla="*/ 5762208 w 5826187"/>
                <a:gd name="connsiteY5" fmla="*/ 1758986 h 4604650"/>
                <a:gd name="connsiteX6" fmla="*/ 4890052 w 5826187"/>
                <a:gd name="connsiteY6" fmla="*/ 1106076 h 4604650"/>
                <a:gd name="connsiteX7" fmla="*/ 4121426 w 5826187"/>
                <a:gd name="connsiteY7" fmla="*/ 1026564 h 4604650"/>
                <a:gd name="connsiteX8" fmla="*/ 2968487 w 5826187"/>
                <a:gd name="connsiteY8" fmla="*/ 4604650 h 460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26187" h="4604650">
                  <a:moveTo>
                    <a:pt x="2968487" y="4604650"/>
                  </a:moveTo>
                  <a:lnTo>
                    <a:pt x="0" y="960303"/>
                  </a:lnTo>
                  <a:lnTo>
                    <a:pt x="4386470" y="98911"/>
                  </a:lnTo>
                  <a:lnTo>
                    <a:pt x="5565913" y="19398"/>
                  </a:lnTo>
                  <a:lnTo>
                    <a:pt x="5826187" y="0"/>
                  </a:lnTo>
                  <a:lnTo>
                    <a:pt x="5762208" y="1758986"/>
                  </a:lnTo>
                  <a:lnTo>
                    <a:pt x="4890052" y="1106076"/>
                  </a:lnTo>
                  <a:lnTo>
                    <a:pt x="4121426" y="1026564"/>
                  </a:lnTo>
                  <a:lnTo>
                    <a:pt x="2968487" y="460465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518991" y="1378226"/>
              <a:ext cx="265044" cy="15770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8" name="Triangle isocèle 7"/>
          <p:cNvSpPr/>
          <p:nvPr/>
        </p:nvSpPr>
        <p:spPr>
          <a:xfrm rot="10189979">
            <a:off x="2078935" y="4410804"/>
            <a:ext cx="634010" cy="651847"/>
          </a:xfrm>
          <a:prstGeom prst="triangle">
            <a:avLst/>
          </a:prstGeom>
          <a:solidFill>
            <a:srgbClr val="FF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369377" y="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A)</a:t>
            </a:r>
            <a:endParaRPr lang="fr-FR" b="1" dirty="0"/>
          </a:p>
        </p:txBody>
      </p:sp>
      <p:sp>
        <p:nvSpPr>
          <p:cNvPr id="10" name="Forme libre 9"/>
          <p:cNvSpPr/>
          <p:nvPr/>
        </p:nvSpPr>
        <p:spPr>
          <a:xfrm>
            <a:off x="2833352" y="1956724"/>
            <a:ext cx="2034862" cy="258442"/>
          </a:xfrm>
          <a:custGeom>
            <a:avLst/>
            <a:gdLst>
              <a:gd name="connsiteX0" fmla="*/ 0 w 2034862"/>
              <a:gd name="connsiteY0" fmla="*/ 258442 h 258442"/>
              <a:gd name="connsiteX1" fmla="*/ 746975 w 2034862"/>
              <a:gd name="connsiteY1" fmla="*/ 13744 h 258442"/>
              <a:gd name="connsiteX2" fmla="*/ 2034862 w 2034862"/>
              <a:gd name="connsiteY2" fmla="*/ 52380 h 25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4862" h="258442">
                <a:moveTo>
                  <a:pt x="0" y="258442"/>
                </a:moveTo>
                <a:cubicBezTo>
                  <a:pt x="203915" y="153265"/>
                  <a:pt x="407831" y="48088"/>
                  <a:pt x="746975" y="13744"/>
                </a:cubicBezTo>
                <a:cubicBezTo>
                  <a:pt x="1086119" y="-20600"/>
                  <a:pt x="1560490" y="15890"/>
                  <a:pt x="2034862" y="5238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>
            <a:off x="5510012" y="602295"/>
            <a:ext cx="852152" cy="144679"/>
          </a:xfrm>
          <a:custGeom>
            <a:avLst/>
            <a:gdLst>
              <a:gd name="connsiteX0" fmla="*/ 0 w 2034862"/>
              <a:gd name="connsiteY0" fmla="*/ 258442 h 258442"/>
              <a:gd name="connsiteX1" fmla="*/ 746975 w 2034862"/>
              <a:gd name="connsiteY1" fmla="*/ 13744 h 258442"/>
              <a:gd name="connsiteX2" fmla="*/ 2034862 w 2034862"/>
              <a:gd name="connsiteY2" fmla="*/ 52380 h 25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4862" h="258442">
                <a:moveTo>
                  <a:pt x="0" y="258442"/>
                </a:moveTo>
                <a:cubicBezTo>
                  <a:pt x="203915" y="153265"/>
                  <a:pt x="407831" y="48088"/>
                  <a:pt x="746975" y="13744"/>
                </a:cubicBezTo>
                <a:cubicBezTo>
                  <a:pt x="1086119" y="-20600"/>
                  <a:pt x="1560490" y="15890"/>
                  <a:pt x="2034862" y="5238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888643" y="2691684"/>
            <a:ext cx="1300766" cy="182880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2524259" y="2356834"/>
            <a:ext cx="283335" cy="2125014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2032716" y="2431961"/>
            <a:ext cx="311239" cy="210140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5731099" y="1259984"/>
            <a:ext cx="409978" cy="517301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>
            <a:off x="5370490" y="0"/>
            <a:ext cx="1" cy="65939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5369377" y="2341809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B)</a:t>
            </a:r>
            <a:endParaRPr lang="fr-FR" b="1" dirty="0"/>
          </a:p>
        </p:txBody>
      </p:sp>
      <p:sp>
        <p:nvSpPr>
          <p:cNvPr id="33" name="Ellipse 32"/>
          <p:cNvSpPr/>
          <p:nvPr/>
        </p:nvSpPr>
        <p:spPr>
          <a:xfrm rot="751917">
            <a:off x="2833352" y="2910626"/>
            <a:ext cx="321972" cy="1275009"/>
          </a:xfrm>
          <a:prstGeom prst="ellipse">
            <a:avLst/>
          </a:prstGeom>
          <a:pattFill prst="dashUp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 rot="751917">
            <a:off x="5849789" y="3617550"/>
            <a:ext cx="279237" cy="575115"/>
          </a:xfrm>
          <a:prstGeom prst="ellipse">
            <a:avLst/>
          </a:prstGeom>
          <a:pattFill prst="dashUp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7" name="Trapèze 36"/>
          <p:cNvSpPr/>
          <p:nvPr/>
        </p:nvSpPr>
        <p:spPr>
          <a:xfrm>
            <a:off x="4198513" y="1455313"/>
            <a:ext cx="218941" cy="244698"/>
          </a:xfrm>
          <a:prstGeom prst="trapezoi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8" name="Trapèze 37"/>
          <p:cNvSpPr/>
          <p:nvPr/>
        </p:nvSpPr>
        <p:spPr>
          <a:xfrm>
            <a:off x="5857742" y="2805447"/>
            <a:ext cx="218941" cy="244698"/>
          </a:xfrm>
          <a:prstGeom prst="trapezoi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5380109" y="461922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C) </a:t>
            </a:r>
            <a:endParaRPr lang="fr-FR" b="1" dirty="0"/>
          </a:p>
        </p:txBody>
      </p:sp>
      <p:sp>
        <p:nvSpPr>
          <p:cNvPr id="41" name="Forme libre 40"/>
          <p:cNvSpPr/>
          <p:nvPr/>
        </p:nvSpPr>
        <p:spPr>
          <a:xfrm>
            <a:off x="581296" y="1841679"/>
            <a:ext cx="2187662" cy="2614411"/>
          </a:xfrm>
          <a:custGeom>
            <a:avLst/>
            <a:gdLst>
              <a:gd name="connsiteX0" fmla="*/ 2187662 w 2187662"/>
              <a:gd name="connsiteY0" fmla="*/ 0 h 2614411"/>
              <a:gd name="connsiteX1" fmla="*/ 268710 w 2187662"/>
              <a:gd name="connsiteY1" fmla="*/ 373487 h 2614411"/>
              <a:gd name="connsiteX2" fmla="*/ 139921 w 2187662"/>
              <a:gd name="connsiteY2" fmla="*/ 837127 h 2614411"/>
              <a:gd name="connsiteX3" fmla="*/ 1453566 w 2187662"/>
              <a:gd name="connsiteY3" fmla="*/ 2614411 h 261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7662" h="2614411">
                <a:moveTo>
                  <a:pt x="2187662" y="0"/>
                </a:moveTo>
                <a:cubicBezTo>
                  <a:pt x="1398831" y="116983"/>
                  <a:pt x="610000" y="233966"/>
                  <a:pt x="268710" y="373487"/>
                </a:cubicBezTo>
                <a:cubicBezTo>
                  <a:pt x="-72580" y="513008"/>
                  <a:pt x="-57555" y="463640"/>
                  <a:pt x="139921" y="837127"/>
                </a:cubicBezTo>
                <a:cubicBezTo>
                  <a:pt x="337397" y="1210614"/>
                  <a:pt x="895481" y="1912512"/>
                  <a:pt x="1453566" y="2614411"/>
                </a:cubicBezTo>
              </a:path>
            </a:pathLst>
          </a:custGeom>
          <a:noFill/>
          <a:ln w="76200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5525038" y="6001557"/>
            <a:ext cx="798490" cy="553791"/>
          </a:xfrm>
          <a:prstGeom prst="ellips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Forme libre 44"/>
          <p:cNvSpPr/>
          <p:nvPr/>
        </p:nvSpPr>
        <p:spPr>
          <a:xfrm>
            <a:off x="5589030" y="5125792"/>
            <a:ext cx="618586" cy="641797"/>
          </a:xfrm>
          <a:custGeom>
            <a:avLst/>
            <a:gdLst>
              <a:gd name="connsiteX0" fmla="*/ 2187662 w 2187662"/>
              <a:gd name="connsiteY0" fmla="*/ 0 h 2614411"/>
              <a:gd name="connsiteX1" fmla="*/ 268710 w 2187662"/>
              <a:gd name="connsiteY1" fmla="*/ 373487 h 2614411"/>
              <a:gd name="connsiteX2" fmla="*/ 139921 w 2187662"/>
              <a:gd name="connsiteY2" fmla="*/ 837127 h 2614411"/>
              <a:gd name="connsiteX3" fmla="*/ 1453566 w 2187662"/>
              <a:gd name="connsiteY3" fmla="*/ 2614411 h 261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7662" h="2614411">
                <a:moveTo>
                  <a:pt x="2187662" y="0"/>
                </a:moveTo>
                <a:cubicBezTo>
                  <a:pt x="1398831" y="116983"/>
                  <a:pt x="610000" y="233966"/>
                  <a:pt x="268710" y="373487"/>
                </a:cubicBezTo>
                <a:cubicBezTo>
                  <a:pt x="-72580" y="513008"/>
                  <a:pt x="-57555" y="463640"/>
                  <a:pt x="139921" y="837127"/>
                </a:cubicBezTo>
                <a:cubicBezTo>
                  <a:pt x="337397" y="1210614"/>
                  <a:pt x="895481" y="1912512"/>
                  <a:pt x="1453566" y="2614411"/>
                </a:cubicBezTo>
              </a:path>
            </a:pathLst>
          </a:custGeom>
          <a:noFill/>
          <a:ln w="76200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1043189" y="6211669"/>
            <a:ext cx="321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enjeux du développement : 1) à l’échelle de l’agglomération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505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-Point Star 7"/>
          <p:cNvSpPr/>
          <p:nvPr/>
        </p:nvSpPr>
        <p:spPr>
          <a:xfrm>
            <a:off x="2353278" y="3191028"/>
            <a:ext cx="480074" cy="479449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" name="Trapezoid 10"/>
          <p:cNvSpPr/>
          <p:nvPr/>
        </p:nvSpPr>
        <p:spPr>
          <a:xfrm>
            <a:off x="3137752" y="3386561"/>
            <a:ext cx="216024" cy="360040"/>
          </a:xfrm>
          <a:prstGeom prst="trapezoi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" name="Freeform 15"/>
          <p:cNvSpPr/>
          <p:nvPr/>
        </p:nvSpPr>
        <p:spPr>
          <a:xfrm>
            <a:off x="729647" y="3079296"/>
            <a:ext cx="1726529" cy="586921"/>
          </a:xfrm>
          <a:custGeom>
            <a:avLst/>
            <a:gdLst>
              <a:gd name="connsiteX0" fmla="*/ 104993 w 1726529"/>
              <a:gd name="connsiteY0" fmla="*/ 586921 h 586921"/>
              <a:gd name="connsiteX1" fmla="*/ 44033 w 1726529"/>
              <a:gd name="connsiteY1" fmla="*/ 123625 h 586921"/>
              <a:gd name="connsiteX2" fmla="*/ 678017 w 1726529"/>
              <a:gd name="connsiteY2" fmla="*/ 1705 h 586921"/>
              <a:gd name="connsiteX3" fmla="*/ 1433921 w 1726529"/>
              <a:gd name="connsiteY3" fmla="*/ 184585 h 586921"/>
              <a:gd name="connsiteX4" fmla="*/ 1726529 w 1726529"/>
              <a:gd name="connsiteY4" fmla="*/ 208969 h 586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6529" h="586921">
                <a:moveTo>
                  <a:pt x="104993" y="586921"/>
                </a:moveTo>
                <a:cubicBezTo>
                  <a:pt x="26761" y="404041"/>
                  <a:pt x="-51471" y="221161"/>
                  <a:pt x="44033" y="123625"/>
                </a:cubicBezTo>
                <a:cubicBezTo>
                  <a:pt x="139537" y="26089"/>
                  <a:pt x="446369" y="-8455"/>
                  <a:pt x="678017" y="1705"/>
                </a:cubicBezTo>
                <a:cubicBezTo>
                  <a:pt x="909665" y="11865"/>
                  <a:pt x="1259169" y="150041"/>
                  <a:pt x="1433921" y="184585"/>
                </a:cubicBezTo>
                <a:cubicBezTo>
                  <a:pt x="1608673" y="219129"/>
                  <a:pt x="1667601" y="214049"/>
                  <a:pt x="1726529" y="208969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" name="Oval 16"/>
          <p:cNvSpPr/>
          <p:nvPr/>
        </p:nvSpPr>
        <p:spPr>
          <a:xfrm>
            <a:off x="329440" y="2882505"/>
            <a:ext cx="864096" cy="864096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Freeform 17"/>
          <p:cNvSpPr/>
          <p:nvPr/>
        </p:nvSpPr>
        <p:spPr>
          <a:xfrm>
            <a:off x="2529328" y="2922505"/>
            <a:ext cx="1609344" cy="573275"/>
          </a:xfrm>
          <a:custGeom>
            <a:avLst/>
            <a:gdLst>
              <a:gd name="connsiteX0" fmla="*/ 0 w 1609344"/>
              <a:gd name="connsiteY0" fmla="*/ 341376 h 573275"/>
              <a:gd name="connsiteX1" fmla="*/ 865632 w 1609344"/>
              <a:gd name="connsiteY1" fmla="*/ 573024 h 573275"/>
              <a:gd name="connsiteX2" fmla="*/ 1402080 w 1609344"/>
              <a:gd name="connsiteY2" fmla="*/ 377952 h 573275"/>
              <a:gd name="connsiteX3" fmla="*/ 1609344 w 1609344"/>
              <a:gd name="connsiteY3" fmla="*/ 0 h 57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9344" h="573275">
                <a:moveTo>
                  <a:pt x="0" y="341376"/>
                </a:moveTo>
                <a:cubicBezTo>
                  <a:pt x="315976" y="454152"/>
                  <a:pt x="631952" y="566928"/>
                  <a:pt x="865632" y="573024"/>
                </a:cubicBezTo>
                <a:cubicBezTo>
                  <a:pt x="1099312" y="579120"/>
                  <a:pt x="1278128" y="473456"/>
                  <a:pt x="1402080" y="377952"/>
                </a:cubicBezTo>
                <a:cubicBezTo>
                  <a:pt x="1526032" y="282448"/>
                  <a:pt x="1567688" y="141224"/>
                  <a:pt x="1609344" y="0"/>
                </a:cubicBez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Freeform 20"/>
          <p:cNvSpPr/>
          <p:nvPr/>
        </p:nvSpPr>
        <p:spPr>
          <a:xfrm>
            <a:off x="3382768" y="3519913"/>
            <a:ext cx="377952" cy="1731264"/>
          </a:xfrm>
          <a:custGeom>
            <a:avLst/>
            <a:gdLst>
              <a:gd name="connsiteX0" fmla="*/ 0 w 377952"/>
              <a:gd name="connsiteY0" fmla="*/ 0 h 1731264"/>
              <a:gd name="connsiteX1" fmla="*/ 377952 w 377952"/>
              <a:gd name="connsiteY1" fmla="*/ 1731264 h 1731264"/>
              <a:gd name="connsiteX0" fmla="*/ 0 w 377952"/>
              <a:gd name="connsiteY0" fmla="*/ 0 h 1731264"/>
              <a:gd name="connsiteX1" fmla="*/ 24384 w 377952"/>
              <a:gd name="connsiteY1" fmla="*/ 987552 h 1731264"/>
              <a:gd name="connsiteX2" fmla="*/ 377952 w 377952"/>
              <a:gd name="connsiteY2" fmla="*/ 1731264 h 173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952" h="1731264">
                <a:moveTo>
                  <a:pt x="0" y="0"/>
                </a:moveTo>
                <a:cubicBezTo>
                  <a:pt x="65024" y="316992"/>
                  <a:pt x="-40640" y="670560"/>
                  <a:pt x="24384" y="987552"/>
                </a:cubicBezTo>
                <a:lnTo>
                  <a:pt x="377952" y="1731264"/>
                </a:ln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9" name="Freeform 60"/>
          <p:cNvSpPr/>
          <p:nvPr/>
        </p:nvSpPr>
        <p:spPr>
          <a:xfrm>
            <a:off x="212848" y="1441176"/>
            <a:ext cx="4015565" cy="4542319"/>
          </a:xfrm>
          <a:custGeom>
            <a:avLst/>
            <a:gdLst>
              <a:gd name="connsiteX0" fmla="*/ 0 w 4645152"/>
              <a:gd name="connsiteY0" fmla="*/ 1828800 h 4474464"/>
              <a:gd name="connsiteX1" fmla="*/ 1609344 w 4645152"/>
              <a:gd name="connsiteY1" fmla="*/ 1280160 h 4474464"/>
              <a:gd name="connsiteX2" fmla="*/ 2621280 w 4645152"/>
              <a:gd name="connsiteY2" fmla="*/ 707136 h 4474464"/>
              <a:gd name="connsiteX3" fmla="*/ 3194304 w 4645152"/>
              <a:gd name="connsiteY3" fmla="*/ 0 h 4474464"/>
              <a:gd name="connsiteX4" fmla="*/ 4194048 w 4645152"/>
              <a:gd name="connsiteY4" fmla="*/ 377952 h 4474464"/>
              <a:gd name="connsiteX5" fmla="*/ 4596384 w 4645152"/>
              <a:gd name="connsiteY5" fmla="*/ 1207008 h 4474464"/>
              <a:gd name="connsiteX6" fmla="*/ 4645152 w 4645152"/>
              <a:gd name="connsiteY6" fmla="*/ 2670048 h 4474464"/>
              <a:gd name="connsiteX7" fmla="*/ 4267200 w 4645152"/>
              <a:gd name="connsiteY7" fmla="*/ 4108704 h 4474464"/>
              <a:gd name="connsiteX8" fmla="*/ 3852672 w 4645152"/>
              <a:gd name="connsiteY8" fmla="*/ 4474464 h 4474464"/>
              <a:gd name="connsiteX9" fmla="*/ 3511296 w 4645152"/>
              <a:gd name="connsiteY9" fmla="*/ 4072128 h 4474464"/>
              <a:gd name="connsiteX10" fmla="*/ 2865120 w 4645152"/>
              <a:gd name="connsiteY10" fmla="*/ 3633216 h 4474464"/>
              <a:gd name="connsiteX11" fmla="*/ 2633472 w 4645152"/>
              <a:gd name="connsiteY11" fmla="*/ 3084576 h 4474464"/>
              <a:gd name="connsiteX12" fmla="*/ 2048256 w 4645152"/>
              <a:gd name="connsiteY12" fmla="*/ 2353056 h 4474464"/>
              <a:gd name="connsiteX13" fmla="*/ 1572768 w 4645152"/>
              <a:gd name="connsiteY13" fmla="*/ 2109216 h 4474464"/>
              <a:gd name="connsiteX14" fmla="*/ 987552 w 4645152"/>
              <a:gd name="connsiteY14" fmla="*/ 1840992 h 4474464"/>
              <a:gd name="connsiteX15" fmla="*/ 670560 w 4645152"/>
              <a:gd name="connsiteY15" fmla="*/ 1962912 h 4474464"/>
              <a:gd name="connsiteX16" fmla="*/ 658368 w 4645152"/>
              <a:gd name="connsiteY16" fmla="*/ 2499360 h 4474464"/>
              <a:gd name="connsiteX17" fmla="*/ 0 w 4645152"/>
              <a:gd name="connsiteY17" fmla="*/ 1828800 h 4474464"/>
              <a:gd name="connsiteX0" fmla="*/ 0 w 4645152"/>
              <a:gd name="connsiteY0" fmla="*/ 1836982 h 4482646"/>
              <a:gd name="connsiteX1" fmla="*/ 1609344 w 4645152"/>
              <a:gd name="connsiteY1" fmla="*/ 1288342 h 4482646"/>
              <a:gd name="connsiteX2" fmla="*/ 2621280 w 4645152"/>
              <a:gd name="connsiteY2" fmla="*/ 715318 h 4482646"/>
              <a:gd name="connsiteX3" fmla="*/ 3194304 w 4645152"/>
              <a:gd name="connsiteY3" fmla="*/ 8182 h 4482646"/>
              <a:gd name="connsiteX4" fmla="*/ 4194048 w 4645152"/>
              <a:gd name="connsiteY4" fmla="*/ 386134 h 4482646"/>
              <a:gd name="connsiteX5" fmla="*/ 4596384 w 4645152"/>
              <a:gd name="connsiteY5" fmla="*/ 1215190 h 4482646"/>
              <a:gd name="connsiteX6" fmla="*/ 4645152 w 4645152"/>
              <a:gd name="connsiteY6" fmla="*/ 2678230 h 4482646"/>
              <a:gd name="connsiteX7" fmla="*/ 4267200 w 4645152"/>
              <a:gd name="connsiteY7" fmla="*/ 4116886 h 4482646"/>
              <a:gd name="connsiteX8" fmla="*/ 3852672 w 4645152"/>
              <a:gd name="connsiteY8" fmla="*/ 4482646 h 4482646"/>
              <a:gd name="connsiteX9" fmla="*/ 3511296 w 4645152"/>
              <a:gd name="connsiteY9" fmla="*/ 4080310 h 4482646"/>
              <a:gd name="connsiteX10" fmla="*/ 2865120 w 4645152"/>
              <a:gd name="connsiteY10" fmla="*/ 3641398 h 4482646"/>
              <a:gd name="connsiteX11" fmla="*/ 2633472 w 4645152"/>
              <a:gd name="connsiteY11" fmla="*/ 3092758 h 4482646"/>
              <a:gd name="connsiteX12" fmla="*/ 2048256 w 4645152"/>
              <a:gd name="connsiteY12" fmla="*/ 2361238 h 4482646"/>
              <a:gd name="connsiteX13" fmla="*/ 1572768 w 4645152"/>
              <a:gd name="connsiteY13" fmla="*/ 2117398 h 4482646"/>
              <a:gd name="connsiteX14" fmla="*/ 987552 w 4645152"/>
              <a:gd name="connsiteY14" fmla="*/ 1849174 h 4482646"/>
              <a:gd name="connsiteX15" fmla="*/ 670560 w 4645152"/>
              <a:gd name="connsiteY15" fmla="*/ 1971094 h 4482646"/>
              <a:gd name="connsiteX16" fmla="*/ 658368 w 4645152"/>
              <a:gd name="connsiteY16" fmla="*/ 2507542 h 4482646"/>
              <a:gd name="connsiteX17" fmla="*/ 0 w 4645152"/>
              <a:gd name="connsiteY17" fmla="*/ 1836982 h 4482646"/>
              <a:gd name="connsiteX0" fmla="*/ 0 w 4645152"/>
              <a:gd name="connsiteY0" fmla="*/ 1836982 h 4482646"/>
              <a:gd name="connsiteX1" fmla="*/ 1609344 w 4645152"/>
              <a:gd name="connsiteY1" fmla="*/ 1288342 h 4482646"/>
              <a:gd name="connsiteX2" fmla="*/ 2621280 w 4645152"/>
              <a:gd name="connsiteY2" fmla="*/ 715318 h 4482646"/>
              <a:gd name="connsiteX3" fmla="*/ 3194304 w 4645152"/>
              <a:gd name="connsiteY3" fmla="*/ 8182 h 4482646"/>
              <a:gd name="connsiteX4" fmla="*/ 4194048 w 4645152"/>
              <a:gd name="connsiteY4" fmla="*/ 386134 h 4482646"/>
              <a:gd name="connsiteX5" fmla="*/ 4596384 w 4645152"/>
              <a:gd name="connsiteY5" fmla="*/ 1215190 h 4482646"/>
              <a:gd name="connsiteX6" fmla="*/ 4645152 w 4645152"/>
              <a:gd name="connsiteY6" fmla="*/ 2678230 h 4482646"/>
              <a:gd name="connsiteX7" fmla="*/ 4267200 w 4645152"/>
              <a:gd name="connsiteY7" fmla="*/ 4116886 h 4482646"/>
              <a:gd name="connsiteX8" fmla="*/ 3852672 w 4645152"/>
              <a:gd name="connsiteY8" fmla="*/ 4482646 h 4482646"/>
              <a:gd name="connsiteX9" fmla="*/ 3511296 w 4645152"/>
              <a:gd name="connsiteY9" fmla="*/ 4080310 h 4482646"/>
              <a:gd name="connsiteX10" fmla="*/ 2865120 w 4645152"/>
              <a:gd name="connsiteY10" fmla="*/ 3641398 h 4482646"/>
              <a:gd name="connsiteX11" fmla="*/ 2633472 w 4645152"/>
              <a:gd name="connsiteY11" fmla="*/ 3092758 h 4482646"/>
              <a:gd name="connsiteX12" fmla="*/ 2048256 w 4645152"/>
              <a:gd name="connsiteY12" fmla="*/ 2361238 h 4482646"/>
              <a:gd name="connsiteX13" fmla="*/ 1572768 w 4645152"/>
              <a:gd name="connsiteY13" fmla="*/ 2117398 h 4482646"/>
              <a:gd name="connsiteX14" fmla="*/ 987552 w 4645152"/>
              <a:gd name="connsiteY14" fmla="*/ 1849174 h 4482646"/>
              <a:gd name="connsiteX15" fmla="*/ 670560 w 4645152"/>
              <a:gd name="connsiteY15" fmla="*/ 1971094 h 4482646"/>
              <a:gd name="connsiteX16" fmla="*/ 658368 w 4645152"/>
              <a:gd name="connsiteY16" fmla="*/ 2507542 h 4482646"/>
              <a:gd name="connsiteX17" fmla="*/ 0 w 4645152"/>
              <a:gd name="connsiteY17" fmla="*/ 1836982 h 4482646"/>
              <a:gd name="connsiteX0" fmla="*/ 0 w 4673721"/>
              <a:gd name="connsiteY0" fmla="*/ 1836982 h 4482646"/>
              <a:gd name="connsiteX1" fmla="*/ 1609344 w 4673721"/>
              <a:gd name="connsiteY1" fmla="*/ 1288342 h 4482646"/>
              <a:gd name="connsiteX2" fmla="*/ 2621280 w 4673721"/>
              <a:gd name="connsiteY2" fmla="*/ 715318 h 4482646"/>
              <a:gd name="connsiteX3" fmla="*/ 3194304 w 4673721"/>
              <a:gd name="connsiteY3" fmla="*/ 8182 h 4482646"/>
              <a:gd name="connsiteX4" fmla="*/ 4194048 w 4673721"/>
              <a:gd name="connsiteY4" fmla="*/ 386134 h 4482646"/>
              <a:gd name="connsiteX5" fmla="*/ 4596384 w 4673721"/>
              <a:gd name="connsiteY5" fmla="*/ 1215190 h 4482646"/>
              <a:gd name="connsiteX6" fmla="*/ 4645152 w 4673721"/>
              <a:gd name="connsiteY6" fmla="*/ 2678230 h 4482646"/>
              <a:gd name="connsiteX7" fmla="*/ 4267200 w 4673721"/>
              <a:gd name="connsiteY7" fmla="*/ 4116886 h 4482646"/>
              <a:gd name="connsiteX8" fmla="*/ 3852672 w 4673721"/>
              <a:gd name="connsiteY8" fmla="*/ 4482646 h 4482646"/>
              <a:gd name="connsiteX9" fmla="*/ 3511296 w 4673721"/>
              <a:gd name="connsiteY9" fmla="*/ 4080310 h 4482646"/>
              <a:gd name="connsiteX10" fmla="*/ 2865120 w 4673721"/>
              <a:gd name="connsiteY10" fmla="*/ 3641398 h 4482646"/>
              <a:gd name="connsiteX11" fmla="*/ 2633472 w 4673721"/>
              <a:gd name="connsiteY11" fmla="*/ 3092758 h 4482646"/>
              <a:gd name="connsiteX12" fmla="*/ 2048256 w 4673721"/>
              <a:gd name="connsiteY12" fmla="*/ 2361238 h 4482646"/>
              <a:gd name="connsiteX13" fmla="*/ 1572768 w 4673721"/>
              <a:gd name="connsiteY13" fmla="*/ 2117398 h 4482646"/>
              <a:gd name="connsiteX14" fmla="*/ 987552 w 4673721"/>
              <a:gd name="connsiteY14" fmla="*/ 1849174 h 4482646"/>
              <a:gd name="connsiteX15" fmla="*/ 670560 w 4673721"/>
              <a:gd name="connsiteY15" fmla="*/ 1971094 h 4482646"/>
              <a:gd name="connsiteX16" fmla="*/ 658368 w 4673721"/>
              <a:gd name="connsiteY16" fmla="*/ 2507542 h 4482646"/>
              <a:gd name="connsiteX17" fmla="*/ 0 w 4673721"/>
              <a:gd name="connsiteY17" fmla="*/ 1836982 h 4482646"/>
              <a:gd name="connsiteX0" fmla="*/ 0 w 4673721"/>
              <a:gd name="connsiteY0" fmla="*/ 1836982 h 4482646"/>
              <a:gd name="connsiteX1" fmla="*/ 1609344 w 4673721"/>
              <a:gd name="connsiteY1" fmla="*/ 1288342 h 4482646"/>
              <a:gd name="connsiteX2" fmla="*/ 2621280 w 4673721"/>
              <a:gd name="connsiteY2" fmla="*/ 715318 h 4482646"/>
              <a:gd name="connsiteX3" fmla="*/ 3194304 w 4673721"/>
              <a:gd name="connsiteY3" fmla="*/ 8182 h 4482646"/>
              <a:gd name="connsiteX4" fmla="*/ 4194048 w 4673721"/>
              <a:gd name="connsiteY4" fmla="*/ 386134 h 4482646"/>
              <a:gd name="connsiteX5" fmla="*/ 4596384 w 4673721"/>
              <a:gd name="connsiteY5" fmla="*/ 1215190 h 4482646"/>
              <a:gd name="connsiteX6" fmla="*/ 4645152 w 4673721"/>
              <a:gd name="connsiteY6" fmla="*/ 2678230 h 4482646"/>
              <a:gd name="connsiteX7" fmla="*/ 4267200 w 4673721"/>
              <a:gd name="connsiteY7" fmla="*/ 4116886 h 4482646"/>
              <a:gd name="connsiteX8" fmla="*/ 3852672 w 4673721"/>
              <a:gd name="connsiteY8" fmla="*/ 4482646 h 4482646"/>
              <a:gd name="connsiteX9" fmla="*/ 3511296 w 4673721"/>
              <a:gd name="connsiteY9" fmla="*/ 4080310 h 4482646"/>
              <a:gd name="connsiteX10" fmla="*/ 2865120 w 4673721"/>
              <a:gd name="connsiteY10" fmla="*/ 3641398 h 4482646"/>
              <a:gd name="connsiteX11" fmla="*/ 2633472 w 4673721"/>
              <a:gd name="connsiteY11" fmla="*/ 3092758 h 4482646"/>
              <a:gd name="connsiteX12" fmla="*/ 2048256 w 4673721"/>
              <a:gd name="connsiteY12" fmla="*/ 2361238 h 4482646"/>
              <a:gd name="connsiteX13" fmla="*/ 1572768 w 4673721"/>
              <a:gd name="connsiteY13" fmla="*/ 2117398 h 4482646"/>
              <a:gd name="connsiteX14" fmla="*/ 987552 w 4673721"/>
              <a:gd name="connsiteY14" fmla="*/ 1849174 h 4482646"/>
              <a:gd name="connsiteX15" fmla="*/ 670560 w 4673721"/>
              <a:gd name="connsiteY15" fmla="*/ 1971094 h 4482646"/>
              <a:gd name="connsiteX16" fmla="*/ 658368 w 4673721"/>
              <a:gd name="connsiteY16" fmla="*/ 2507542 h 4482646"/>
              <a:gd name="connsiteX17" fmla="*/ 0 w 4673721"/>
              <a:gd name="connsiteY17" fmla="*/ 1836982 h 4482646"/>
              <a:gd name="connsiteX0" fmla="*/ 0 w 4734376"/>
              <a:gd name="connsiteY0" fmla="*/ 1828800 h 4474464"/>
              <a:gd name="connsiteX1" fmla="*/ 1609344 w 4734376"/>
              <a:gd name="connsiteY1" fmla="*/ 1280160 h 4474464"/>
              <a:gd name="connsiteX2" fmla="*/ 2621280 w 4734376"/>
              <a:gd name="connsiteY2" fmla="*/ 707136 h 4474464"/>
              <a:gd name="connsiteX3" fmla="*/ 3194304 w 4734376"/>
              <a:gd name="connsiteY3" fmla="*/ 0 h 4474464"/>
              <a:gd name="connsiteX4" fmla="*/ 4596384 w 4734376"/>
              <a:gd name="connsiteY4" fmla="*/ 1207008 h 4474464"/>
              <a:gd name="connsiteX5" fmla="*/ 4645152 w 4734376"/>
              <a:gd name="connsiteY5" fmla="*/ 2670048 h 4474464"/>
              <a:gd name="connsiteX6" fmla="*/ 4267200 w 4734376"/>
              <a:gd name="connsiteY6" fmla="*/ 4108704 h 4474464"/>
              <a:gd name="connsiteX7" fmla="*/ 3852672 w 4734376"/>
              <a:gd name="connsiteY7" fmla="*/ 4474464 h 4474464"/>
              <a:gd name="connsiteX8" fmla="*/ 3511296 w 4734376"/>
              <a:gd name="connsiteY8" fmla="*/ 4072128 h 4474464"/>
              <a:gd name="connsiteX9" fmla="*/ 2865120 w 4734376"/>
              <a:gd name="connsiteY9" fmla="*/ 3633216 h 4474464"/>
              <a:gd name="connsiteX10" fmla="*/ 2633472 w 4734376"/>
              <a:gd name="connsiteY10" fmla="*/ 3084576 h 4474464"/>
              <a:gd name="connsiteX11" fmla="*/ 2048256 w 4734376"/>
              <a:gd name="connsiteY11" fmla="*/ 2353056 h 4474464"/>
              <a:gd name="connsiteX12" fmla="*/ 1572768 w 4734376"/>
              <a:gd name="connsiteY12" fmla="*/ 2109216 h 4474464"/>
              <a:gd name="connsiteX13" fmla="*/ 987552 w 4734376"/>
              <a:gd name="connsiteY13" fmla="*/ 1840992 h 4474464"/>
              <a:gd name="connsiteX14" fmla="*/ 670560 w 4734376"/>
              <a:gd name="connsiteY14" fmla="*/ 1962912 h 4474464"/>
              <a:gd name="connsiteX15" fmla="*/ 658368 w 4734376"/>
              <a:gd name="connsiteY15" fmla="*/ 2499360 h 4474464"/>
              <a:gd name="connsiteX16" fmla="*/ 0 w 4734376"/>
              <a:gd name="connsiteY16" fmla="*/ 1828800 h 4474464"/>
              <a:gd name="connsiteX0" fmla="*/ 0 w 4645152"/>
              <a:gd name="connsiteY0" fmla="*/ 1828800 h 4474464"/>
              <a:gd name="connsiteX1" fmla="*/ 1609344 w 4645152"/>
              <a:gd name="connsiteY1" fmla="*/ 1280160 h 4474464"/>
              <a:gd name="connsiteX2" fmla="*/ 2621280 w 4645152"/>
              <a:gd name="connsiteY2" fmla="*/ 707136 h 4474464"/>
              <a:gd name="connsiteX3" fmla="*/ 3194304 w 4645152"/>
              <a:gd name="connsiteY3" fmla="*/ 0 h 4474464"/>
              <a:gd name="connsiteX4" fmla="*/ 4645152 w 4645152"/>
              <a:gd name="connsiteY4" fmla="*/ 2670048 h 4474464"/>
              <a:gd name="connsiteX5" fmla="*/ 4267200 w 4645152"/>
              <a:gd name="connsiteY5" fmla="*/ 4108704 h 4474464"/>
              <a:gd name="connsiteX6" fmla="*/ 3852672 w 4645152"/>
              <a:gd name="connsiteY6" fmla="*/ 4474464 h 4474464"/>
              <a:gd name="connsiteX7" fmla="*/ 3511296 w 4645152"/>
              <a:gd name="connsiteY7" fmla="*/ 4072128 h 4474464"/>
              <a:gd name="connsiteX8" fmla="*/ 2865120 w 4645152"/>
              <a:gd name="connsiteY8" fmla="*/ 3633216 h 4474464"/>
              <a:gd name="connsiteX9" fmla="*/ 2633472 w 4645152"/>
              <a:gd name="connsiteY9" fmla="*/ 3084576 h 4474464"/>
              <a:gd name="connsiteX10" fmla="*/ 2048256 w 4645152"/>
              <a:gd name="connsiteY10" fmla="*/ 2353056 h 4474464"/>
              <a:gd name="connsiteX11" fmla="*/ 1572768 w 4645152"/>
              <a:gd name="connsiteY11" fmla="*/ 2109216 h 4474464"/>
              <a:gd name="connsiteX12" fmla="*/ 987552 w 4645152"/>
              <a:gd name="connsiteY12" fmla="*/ 1840992 h 4474464"/>
              <a:gd name="connsiteX13" fmla="*/ 670560 w 4645152"/>
              <a:gd name="connsiteY13" fmla="*/ 1962912 h 4474464"/>
              <a:gd name="connsiteX14" fmla="*/ 658368 w 4645152"/>
              <a:gd name="connsiteY14" fmla="*/ 2499360 h 4474464"/>
              <a:gd name="connsiteX15" fmla="*/ 0 w 4645152"/>
              <a:gd name="connsiteY15" fmla="*/ 1828800 h 4474464"/>
              <a:gd name="connsiteX0" fmla="*/ 4645152 w 4645152"/>
              <a:gd name="connsiteY0" fmla="*/ 2578608 h 4383024"/>
              <a:gd name="connsiteX1" fmla="*/ 4267200 w 4645152"/>
              <a:gd name="connsiteY1" fmla="*/ 4017264 h 4383024"/>
              <a:gd name="connsiteX2" fmla="*/ 3852672 w 4645152"/>
              <a:gd name="connsiteY2" fmla="*/ 4383024 h 4383024"/>
              <a:gd name="connsiteX3" fmla="*/ 3511296 w 4645152"/>
              <a:gd name="connsiteY3" fmla="*/ 3980688 h 4383024"/>
              <a:gd name="connsiteX4" fmla="*/ 2865120 w 4645152"/>
              <a:gd name="connsiteY4" fmla="*/ 3541776 h 4383024"/>
              <a:gd name="connsiteX5" fmla="*/ 2633472 w 4645152"/>
              <a:gd name="connsiteY5" fmla="*/ 2993136 h 4383024"/>
              <a:gd name="connsiteX6" fmla="*/ 2048256 w 4645152"/>
              <a:gd name="connsiteY6" fmla="*/ 2261616 h 4383024"/>
              <a:gd name="connsiteX7" fmla="*/ 1572768 w 4645152"/>
              <a:gd name="connsiteY7" fmla="*/ 2017776 h 4383024"/>
              <a:gd name="connsiteX8" fmla="*/ 987552 w 4645152"/>
              <a:gd name="connsiteY8" fmla="*/ 1749552 h 4383024"/>
              <a:gd name="connsiteX9" fmla="*/ 670560 w 4645152"/>
              <a:gd name="connsiteY9" fmla="*/ 1871472 h 4383024"/>
              <a:gd name="connsiteX10" fmla="*/ 658368 w 4645152"/>
              <a:gd name="connsiteY10" fmla="*/ 2407920 h 4383024"/>
              <a:gd name="connsiteX11" fmla="*/ 0 w 4645152"/>
              <a:gd name="connsiteY11" fmla="*/ 1737360 h 4383024"/>
              <a:gd name="connsiteX12" fmla="*/ 1609344 w 4645152"/>
              <a:gd name="connsiteY12" fmla="*/ 1188720 h 4383024"/>
              <a:gd name="connsiteX13" fmla="*/ 2621280 w 4645152"/>
              <a:gd name="connsiteY13" fmla="*/ 615696 h 4383024"/>
              <a:gd name="connsiteX14" fmla="*/ 3285744 w 4645152"/>
              <a:gd name="connsiteY14" fmla="*/ 0 h 4383024"/>
              <a:gd name="connsiteX0" fmla="*/ 4645152 w 4645152"/>
              <a:gd name="connsiteY0" fmla="*/ 2578608 h 4383024"/>
              <a:gd name="connsiteX1" fmla="*/ 3852672 w 4645152"/>
              <a:gd name="connsiteY1" fmla="*/ 4383024 h 4383024"/>
              <a:gd name="connsiteX2" fmla="*/ 3511296 w 4645152"/>
              <a:gd name="connsiteY2" fmla="*/ 3980688 h 4383024"/>
              <a:gd name="connsiteX3" fmla="*/ 2865120 w 4645152"/>
              <a:gd name="connsiteY3" fmla="*/ 3541776 h 4383024"/>
              <a:gd name="connsiteX4" fmla="*/ 2633472 w 4645152"/>
              <a:gd name="connsiteY4" fmla="*/ 2993136 h 4383024"/>
              <a:gd name="connsiteX5" fmla="*/ 2048256 w 4645152"/>
              <a:gd name="connsiteY5" fmla="*/ 2261616 h 4383024"/>
              <a:gd name="connsiteX6" fmla="*/ 1572768 w 4645152"/>
              <a:gd name="connsiteY6" fmla="*/ 2017776 h 4383024"/>
              <a:gd name="connsiteX7" fmla="*/ 987552 w 4645152"/>
              <a:gd name="connsiteY7" fmla="*/ 1749552 h 4383024"/>
              <a:gd name="connsiteX8" fmla="*/ 670560 w 4645152"/>
              <a:gd name="connsiteY8" fmla="*/ 1871472 h 4383024"/>
              <a:gd name="connsiteX9" fmla="*/ 658368 w 4645152"/>
              <a:gd name="connsiteY9" fmla="*/ 2407920 h 4383024"/>
              <a:gd name="connsiteX10" fmla="*/ 0 w 4645152"/>
              <a:gd name="connsiteY10" fmla="*/ 1737360 h 4383024"/>
              <a:gd name="connsiteX11" fmla="*/ 1609344 w 4645152"/>
              <a:gd name="connsiteY11" fmla="*/ 1188720 h 4383024"/>
              <a:gd name="connsiteX12" fmla="*/ 2621280 w 4645152"/>
              <a:gd name="connsiteY12" fmla="*/ 615696 h 4383024"/>
              <a:gd name="connsiteX13" fmla="*/ 3285744 w 4645152"/>
              <a:gd name="connsiteY13" fmla="*/ 0 h 4383024"/>
              <a:gd name="connsiteX0" fmla="*/ 4075526 w 4075526"/>
              <a:gd name="connsiteY0" fmla="*/ 4587290 h 4688076"/>
              <a:gd name="connsiteX1" fmla="*/ 3852672 w 4075526"/>
              <a:gd name="connsiteY1" fmla="*/ 4383024 h 4688076"/>
              <a:gd name="connsiteX2" fmla="*/ 3511296 w 4075526"/>
              <a:gd name="connsiteY2" fmla="*/ 3980688 h 4688076"/>
              <a:gd name="connsiteX3" fmla="*/ 2865120 w 4075526"/>
              <a:gd name="connsiteY3" fmla="*/ 3541776 h 4688076"/>
              <a:gd name="connsiteX4" fmla="*/ 2633472 w 4075526"/>
              <a:gd name="connsiteY4" fmla="*/ 2993136 h 4688076"/>
              <a:gd name="connsiteX5" fmla="*/ 2048256 w 4075526"/>
              <a:gd name="connsiteY5" fmla="*/ 2261616 h 4688076"/>
              <a:gd name="connsiteX6" fmla="*/ 1572768 w 4075526"/>
              <a:gd name="connsiteY6" fmla="*/ 2017776 h 4688076"/>
              <a:gd name="connsiteX7" fmla="*/ 987552 w 4075526"/>
              <a:gd name="connsiteY7" fmla="*/ 1749552 h 4688076"/>
              <a:gd name="connsiteX8" fmla="*/ 670560 w 4075526"/>
              <a:gd name="connsiteY8" fmla="*/ 1871472 h 4688076"/>
              <a:gd name="connsiteX9" fmla="*/ 658368 w 4075526"/>
              <a:gd name="connsiteY9" fmla="*/ 2407920 h 4688076"/>
              <a:gd name="connsiteX10" fmla="*/ 0 w 4075526"/>
              <a:gd name="connsiteY10" fmla="*/ 1737360 h 4688076"/>
              <a:gd name="connsiteX11" fmla="*/ 1609344 w 4075526"/>
              <a:gd name="connsiteY11" fmla="*/ 1188720 h 4688076"/>
              <a:gd name="connsiteX12" fmla="*/ 2621280 w 4075526"/>
              <a:gd name="connsiteY12" fmla="*/ 615696 h 4688076"/>
              <a:gd name="connsiteX13" fmla="*/ 3285744 w 4075526"/>
              <a:gd name="connsiteY13" fmla="*/ 0 h 4688076"/>
              <a:gd name="connsiteX0" fmla="*/ 4075526 w 4075526"/>
              <a:gd name="connsiteY0" fmla="*/ 4587290 h 4587290"/>
              <a:gd name="connsiteX1" fmla="*/ 3852672 w 4075526"/>
              <a:gd name="connsiteY1" fmla="*/ 4383024 h 4587290"/>
              <a:gd name="connsiteX2" fmla="*/ 3511296 w 4075526"/>
              <a:gd name="connsiteY2" fmla="*/ 3980688 h 4587290"/>
              <a:gd name="connsiteX3" fmla="*/ 2865120 w 4075526"/>
              <a:gd name="connsiteY3" fmla="*/ 3541776 h 4587290"/>
              <a:gd name="connsiteX4" fmla="*/ 2633472 w 4075526"/>
              <a:gd name="connsiteY4" fmla="*/ 2993136 h 4587290"/>
              <a:gd name="connsiteX5" fmla="*/ 2048256 w 4075526"/>
              <a:gd name="connsiteY5" fmla="*/ 2261616 h 4587290"/>
              <a:gd name="connsiteX6" fmla="*/ 1572768 w 4075526"/>
              <a:gd name="connsiteY6" fmla="*/ 2017776 h 4587290"/>
              <a:gd name="connsiteX7" fmla="*/ 987552 w 4075526"/>
              <a:gd name="connsiteY7" fmla="*/ 1749552 h 4587290"/>
              <a:gd name="connsiteX8" fmla="*/ 670560 w 4075526"/>
              <a:gd name="connsiteY8" fmla="*/ 1871472 h 4587290"/>
              <a:gd name="connsiteX9" fmla="*/ 658368 w 4075526"/>
              <a:gd name="connsiteY9" fmla="*/ 2407920 h 4587290"/>
              <a:gd name="connsiteX10" fmla="*/ 0 w 4075526"/>
              <a:gd name="connsiteY10" fmla="*/ 1737360 h 4587290"/>
              <a:gd name="connsiteX11" fmla="*/ 1609344 w 4075526"/>
              <a:gd name="connsiteY11" fmla="*/ 1188720 h 4587290"/>
              <a:gd name="connsiteX12" fmla="*/ 2621280 w 4075526"/>
              <a:gd name="connsiteY12" fmla="*/ 615696 h 4587290"/>
              <a:gd name="connsiteX13" fmla="*/ 3285744 w 4075526"/>
              <a:gd name="connsiteY13" fmla="*/ 0 h 4587290"/>
              <a:gd name="connsiteX0" fmla="*/ 4015565 w 4015565"/>
              <a:gd name="connsiteY0" fmla="*/ 4542319 h 4542319"/>
              <a:gd name="connsiteX1" fmla="*/ 3852672 w 4015565"/>
              <a:gd name="connsiteY1" fmla="*/ 4383024 h 4542319"/>
              <a:gd name="connsiteX2" fmla="*/ 3511296 w 4015565"/>
              <a:gd name="connsiteY2" fmla="*/ 3980688 h 4542319"/>
              <a:gd name="connsiteX3" fmla="*/ 2865120 w 4015565"/>
              <a:gd name="connsiteY3" fmla="*/ 3541776 h 4542319"/>
              <a:gd name="connsiteX4" fmla="*/ 2633472 w 4015565"/>
              <a:gd name="connsiteY4" fmla="*/ 2993136 h 4542319"/>
              <a:gd name="connsiteX5" fmla="*/ 2048256 w 4015565"/>
              <a:gd name="connsiteY5" fmla="*/ 2261616 h 4542319"/>
              <a:gd name="connsiteX6" fmla="*/ 1572768 w 4015565"/>
              <a:gd name="connsiteY6" fmla="*/ 2017776 h 4542319"/>
              <a:gd name="connsiteX7" fmla="*/ 987552 w 4015565"/>
              <a:gd name="connsiteY7" fmla="*/ 1749552 h 4542319"/>
              <a:gd name="connsiteX8" fmla="*/ 670560 w 4015565"/>
              <a:gd name="connsiteY8" fmla="*/ 1871472 h 4542319"/>
              <a:gd name="connsiteX9" fmla="*/ 658368 w 4015565"/>
              <a:gd name="connsiteY9" fmla="*/ 2407920 h 4542319"/>
              <a:gd name="connsiteX10" fmla="*/ 0 w 4015565"/>
              <a:gd name="connsiteY10" fmla="*/ 1737360 h 4542319"/>
              <a:gd name="connsiteX11" fmla="*/ 1609344 w 4015565"/>
              <a:gd name="connsiteY11" fmla="*/ 1188720 h 4542319"/>
              <a:gd name="connsiteX12" fmla="*/ 2621280 w 4015565"/>
              <a:gd name="connsiteY12" fmla="*/ 615696 h 4542319"/>
              <a:gd name="connsiteX13" fmla="*/ 3285744 w 4015565"/>
              <a:gd name="connsiteY13" fmla="*/ 0 h 454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15565" h="4542319">
                <a:moveTo>
                  <a:pt x="4015565" y="4542319"/>
                </a:moveTo>
                <a:lnTo>
                  <a:pt x="3852672" y="4383024"/>
                </a:lnTo>
                <a:lnTo>
                  <a:pt x="3511296" y="3980688"/>
                </a:lnTo>
                <a:lnTo>
                  <a:pt x="2865120" y="3541776"/>
                </a:lnTo>
                <a:lnTo>
                  <a:pt x="2633472" y="2993136"/>
                </a:lnTo>
                <a:lnTo>
                  <a:pt x="2048256" y="2261616"/>
                </a:lnTo>
                <a:lnTo>
                  <a:pt x="1572768" y="2017776"/>
                </a:lnTo>
                <a:lnTo>
                  <a:pt x="987552" y="1749552"/>
                </a:lnTo>
                <a:lnTo>
                  <a:pt x="670560" y="1871472"/>
                </a:lnTo>
                <a:lnTo>
                  <a:pt x="658368" y="2407920"/>
                </a:lnTo>
                <a:lnTo>
                  <a:pt x="0" y="1737360"/>
                </a:lnTo>
                <a:lnTo>
                  <a:pt x="1609344" y="1188720"/>
                </a:lnTo>
                <a:lnTo>
                  <a:pt x="2621280" y="615696"/>
                </a:lnTo>
                <a:cubicBezTo>
                  <a:pt x="2812288" y="379984"/>
                  <a:pt x="3285744" y="0"/>
                  <a:pt x="328574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0" name="Freeform 11"/>
          <p:cNvSpPr/>
          <p:nvPr/>
        </p:nvSpPr>
        <p:spPr>
          <a:xfrm>
            <a:off x="719285" y="2866234"/>
            <a:ext cx="3460652" cy="2574388"/>
          </a:xfrm>
          <a:custGeom>
            <a:avLst/>
            <a:gdLst>
              <a:gd name="connsiteX0" fmla="*/ 0 w 3460652"/>
              <a:gd name="connsiteY0" fmla="*/ 393896 h 2574388"/>
              <a:gd name="connsiteX1" fmla="*/ 3460652 w 3460652"/>
              <a:gd name="connsiteY1" fmla="*/ 0 h 2574388"/>
              <a:gd name="connsiteX2" fmla="*/ 3165231 w 3460652"/>
              <a:gd name="connsiteY2" fmla="*/ 2574388 h 2574388"/>
              <a:gd name="connsiteX3" fmla="*/ 0 w 3460652"/>
              <a:gd name="connsiteY3" fmla="*/ 393896 h 257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0652" h="2574388">
                <a:moveTo>
                  <a:pt x="0" y="393896"/>
                </a:moveTo>
                <a:lnTo>
                  <a:pt x="3460652" y="0"/>
                </a:lnTo>
                <a:lnTo>
                  <a:pt x="3165231" y="2574388"/>
                </a:lnTo>
                <a:lnTo>
                  <a:pt x="0" y="393896"/>
                </a:lnTo>
                <a:close/>
              </a:path>
            </a:pathLst>
          </a:custGeom>
          <a:ln w="762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1" name="Oval 68"/>
          <p:cNvSpPr/>
          <p:nvPr/>
        </p:nvSpPr>
        <p:spPr>
          <a:xfrm>
            <a:off x="4046527" y="2782812"/>
            <a:ext cx="196715" cy="2060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2" name="Oval 70"/>
          <p:cNvSpPr/>
          <p:nvPr/>
        </p:nvSpPr>
        <p:spPr>
          <a:xfrm>
            <a:off x="3754562" y="529560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 rot="2221744">
            <a:off x="2593546" y="5129252"/>
            <a:ext cx="1152128" cy="2160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Oval 16"/>
          <p:cNvSpPr/>
          <p:nvPr/>
        </p:nvSpPr>
        <p:spPr>
          <a:xfrm>
            <a:off x="5808371" y="669701"/>
            <a:ext cx="328506" cy="344432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6" name="Oval 68"/>
          <p:cNvSpPr/>
          <p:nvPr/>
        </p:nvSpPr>
        <p:spPr>
          <a:xfrm>
            <a:off x="5886059" y="1402626"/>
            <a:ext cx="196715" cy="2060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 rot="2572823">
            <a:off x="5789845" y="2064338"/>
            <a:ext cx="460421" cy="1716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Trapezoid 10"/>
          <p:cNvSpPr/>
          <p:nvPr/>
        </p:nvSpPr>
        <p:spPr>
          <a:xfrm>
            <a:off x="5917442" y="3242748"/>
            <a:ext cx="216024" cy="360040"/>
          </a:xfrm>
          <a:prstGeom prst="trapezoi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731099" y="193183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A)</a:t>
            </a:r>
            <a:endParaRPr lang="fr-FR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5754710" y="2689539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B)</a:t>
            </a:r>
            <a:endParaRPr lang="fr-FR" b="1" dirty="0"/>
          </a:p>
        </p:txBody>
      </p:sp>
      <p:sp>
        <p:nvSpPr>
          <p:cNvPr id="24" name="Freeform 42"/>
          <p:cNvSpPr/>
          <p:nvPr/>
        </p:nvSpPr>
        <p:spPr>
          <a:xfrm rot="3658096">
            <a:off x="5893957" y="4018158"/>
            <a:ext cx="501874" cy="144514"/>
          </a:xfrm>
          <a:custGeom>
            <a:avLst/>
            <a:gdLst>
              <a:gd name="connsiteX0" fmla="*/ 0 w 1609344"/>
              <a:gd name="connsiteY0" fmla="*/ 341376 h 573275"/>
              <a:gd name="connsiteX1" fmla="*/ 865632 w 1609344"/>
              <a:gd name="connsiteY1" fmla="*/ 573024 h 573275"/>
              <a:gd name="connsiteX2" fmla="*/ 1402080 w 1609344"/>
              <a:gd name="connsiteY2" fmla="*/ 377952 h 573275"/>
              <a:gd name="connsiteX3" fmla="*/ 1609344 w 1609344"/>
              <a:gd name="connsiteY3" fmla="*/ 0 h 573275"/>
              <a:gd name="connsiteX0" fmla="*/ 0 w 1402080"/>
              <a:gd name="connsiteY0" fmla="*/ 0 h 231899"/>
              <a:gd name="connsiteX1" fmla="*/ 865632 w 1402080"/>
              <a:gd name="connsiteY1" fmla="*/ 231648 h 231899"/>
              <a:gd name="connsiteX2" fmla="*/ 1402080 w 1402080"/>
              <a:gd name="connsiteY2" fmla="*/ 36576 h 23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2080" h="231899">
                <a:moveTo>
                  <a:pt x="0" y="0"/>
                </a:moveTo>
                <a:cubicBezTo>
                  <a:pt x="315976" y="112776"/>
                  <a:pt x="631952" y="225552"/>
                  <a:pt x="865632" y="231648"/>
                </a:cubicBezTo>
                <a:cubicBezTo>
                  <a:pt x="1099312" y="237744"/>
                  <a:pt x="1278128" y="132080"/>
                  <a:pt x="1402080" y="36576"/>
                </a:cubicBez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reeform 24"/>
          <p:cNvSpPr/>
          <p:nvPr/>
        </p:nvSpPr>
        <p:spPr>
          <a:xfrm>
            <a:off x="5872764" y="4146657"/>
            <a:ext cx="220335" cy="257918"/>
          </a:xfrm>
          <a:custGeom>
            <a:avLst/>
            <a:gdLst>
              <a:gd name="connsiteX0" fmla="*/ 39345 w 324158"/>
              <a:gd name="connsiteY0" fmla="*/ 494676 h 494676"/>
              <a:gd name="connsiteX1" fmla="*/ 24355 w 324158"/>
              <a:gd name="connsiteY1" fmla="*/ 224853 h 494676"/>
              <a:gd name="connsiteX2" fmla="*/ 324158 w 324158"/>
              <a:gd name="connsiteY2" fmla="*/ 0 h 49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158" h="494676">
                <a:moveTo>
                  <a:pt x="39345" y="494676"/>
                </a:moveTo>
                <a:cubicBezTo>
                  <a:pt x="8115" y="400987"/>
                  <a:pt x="-23114" y="307299"/>
                  <a:pt x="24355" y="224853"/>
                </a:cubicBezTo>
                <a:cubicBezTo>
                  <a:pt x="71824" y="142407"/>
                  <a:pt x="197991" y="71203"/>
                  <a:pt x="324158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4-Point Star 7"/>
          <p:cNvSpPr/>
          <p:nvPr/>
        </p:nvSpPr>
        <p:spPr>
          <a:xfrm>
            <a:off x="5828427" y="4721467"/>
            <a:ext cx="480074" cy="479449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grpSp>
        <p:nvGrpSpPr>
          <p:cNvPr id="29" name="Group 14"/>
          <p:cNvGrpSpPr/>
          <p:nvPr/>
        </p:nvGrpSpPr>
        <p:grpSpPr>
          <a:xfrm>
            <a:off x="5703195" y="5513576"/>
            <a:ext cx="720080" cy="720080"/>
            <a:chOff x="107504" y="3861048"/>
            <a:chExt cx="720080" cy="720080"/>
          </a:xfrm>
        </p:grpSpPr>
        <p:sp>
          <p:nvSpPr>
            <p:cNvPr id="30" name="Freeform 61"/>
            <p:cNvSpPr/>
            <p:nvPr/>
          </p:nvSpPr>
          <p:spPr>
            <a:xfrm>
              <a:off x="179512" y="3933056"/>
              <a:ext cx="580332" cy="558164"/>
            </a:xfrm>
            <a:custGeom>
              <a:avLst/>
              <a:gdLst>
                <a:gd name="connsiteX0" fmla="*/ 0 w 3460652"/>
                <a:gd name="connsiteY0" fmla="*/ 393896 h 2574388"/>
                <a:gd name="connsiteX1" fmla="*/ 3460652 w 3460652"/>
                <a:gd name="connsiteY1" fmla="*/ 0 h 2574388"/>
                <a:gd name="connsiteX2" fmla="*/ 3165231 w 3460652"/>
                <a:gd name="connsiteY2" fmla="*/ 2574388 h 2574388"/>
                <a:gd name="connsiteX3" fmla="*/ 0 w 3460652"/>
                <a:gd name="connsiteY3" fmla="*/ 393896 h 257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0652" h="2574388">
                  <a:moveTo>
                    <a:pt x="0" y="393896"/>
                  </a:moveTo>
                  <a:lnTo>
                    <a:pt x="3460652" y="0"/>
                  </a:lnTo>
                  <a:lnTo>
                    <a:pt x="3165231" y="2574388"/>
                  </a:lnTo>
                  <a:lnTo>
                    <a:pt x="0" y="393896"/>
                  </a:lnTo>
                  <a:close/>
                </a:path>
              </a:pathLst>
            </a:custGeom>
            <a:ln w="381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1" name="Oval 62"/>
            <p:cNvSpPr/>
            <p:nvPr/>
          </p:nvSpPr>
          <p:spPr>
            <a:xfrm>
              <a:off x="683568" y="3861048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Oval 63"/>
            <p:cNvSpPr/>
            <p:nvPr/>
          </p:nvSpPr>
          <p:spPr>
            <a:xfrm>
              <a:off x="611560" y="4437112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val 64"/>
            <p:cNvSpPr/>
            <p:nvPr/>
          </p:nvSpPr>
          <p:spPr>
            <a:xfrm>
              <a:off x="107504" y="3933056"/>
              <a:ext cx="216024" cy="216024"/>
            </a:xfrm>
            <a:prstGeom prst="ellips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35" name="ZoneTexte 34"/>
          <p:cNvSpPr txBox="1"/>
          <p:nvPr/>
        </p:nvSpPr>
        <p:spPr>
          <a:xfrm>
            <a:off x="1043189" y="6211669"/>
            <a:ext cx="321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enjeux du développement : 2) à l’échelle régionale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8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I) La naissance d’une ville :  comprendre ses origines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00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148871">
            <a:off x="1803042" y="2408350"/>
            <a:ext cx="3103809" cy="276895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4262907" y="4597758"/>
            <a:ext cx="373488" cy="54091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334851" y="643943"/>
            <a:ext cx="3309871" cy="3825026"/>
          </a:xfrm>
          <a:custGeom>
            <a:avLst/>
            <a:gdLst>
              <a:gd name="connsiteX0" fmla="*/ 3309871 w 3309871"/>
              <a:gd name="connsiteY0" fmla="*/ 0 h 3825026"/>
              <a:gd name="connsiteX1" fmla="*/ 850006 w 3309871"/>
              <a:gd name="connsiteY1" fmla="*/ 1120462 h 3825026"/>
              <a:gd name="connsiteX2" fmla="*/ 0 w 3309871"/>
              <a:gd name="connsiteY2" fmla="*/ 3825026 h 382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9871" h="3825026">
                <a:moveTo>
                  <a:pt x="3309871" y="0"/>
                </a:moveTo>
                <a:cubicBezTo>
                  <a:pt x="2355761" y="241479"/>
                  <a:pt x="1401651" y="482958"/>
                  <a:pt x="850006" y="1120462"/>
                </a:cubicBezTo>
                <a:cubicBezTo>
                  <a:pt x="298361" y="1757966"/>
                  <a:pt x="149180" y="2791496"/>
                  <a:pt x="0" y="3825026"/>
                </a:cubicBezTo>
              </a:path>
            </a:pathLst>
          </a:custGeom>
          <a:noFill/>
          <a:ln w="7620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 rot="21224260">
            <a:off x="2266682" y="1300766"/>
            <a:ext cx="437882" cy="746975"/>
          </a:xfrm>
          <a:prstGeom prst="downArrow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Égal 5"/>
          <p:cNvSpPr/>
          <p:nvPr/>
        </p:nvSpPr>
        <p:spPr>
          <a:xfrm rot="20972711">
            <a:off x="1016241" y="2046616"/>
            <a:ext cx="3996806" cy="378956"/>
          </a:xfrm>
          <a:prstGeom prst="mathEqual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flipH="1" flipV="1">
            <a:off x="3850785" y="4790941"/>
            <a:ext cx="360607" cy="515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rapèze 9"/>
          <p:cNvSpPr/>
          <p:nvPr/>
        </p:nvSpPr>
        <p:spPr>
          <a:xfrm rot="17311155">
            <a:off x="3597918" y="4688610"/>
            <a:ext cx="248151" cy="191781"/>
          </a:xfrm>
          <a:prstGeom prst="trapezoid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575775" y="2897746"/>
            <a:ext cx="1390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Presqu’île du Cap Vert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211393" y="4224271"/>
            <a:ext cx="76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Gorée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4" name="Forme libre 13"/>
          <p:cNvSpPr/>
          <p:nvPr/>
        </p:nvSpPr>
        <p:spPr>
          <a:xfrm>
            <a:off x="3670479" y="2240924"/>
            <a:ext cx="1738650" cy="2343955"/>
          </a:xfrm>
          <a:custGeom>
            <a:avLst/>
            <a:gdLst>
              <a:gd name="connsiteX0" fmla="*/ 0 w 2215166"/>
              <a:gd name="connsiteY0" fmla="*/ 2112135 h 2112135"/>
              <a:gd name="connsiteX1" fmla="*/ 540912 w 2215166"/>
              <a:gd name="connsiteY1" fmla="*/ 386366 h 2112135"/>
              <a:gd name="connsiteX2" fmla="*/ 2215166 w 2215166"/>
              <a:gd name="connsiteY2" fmla="*/ 0 h 211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5166" h="2112135">
                <a:moveTo>
                  <a:pt x="0" y="2112135"/>
                </a:moveTo>
                <a:cubicBezTo>
                  <a:pt x="85859" y="1425261"/>
                  <a:pt x="171718" y="738388"/>
                  <a:pt x="540912" y="386366"/>
                </a:cubicBezTo>
                <a:cubicBezTo>
                  <a:pt x="910106" y="34344"/>
                  <a:pt x="1562636" y="17172"/>
                  <a:pt x="2215166" y="0"/>
                </a:cubicBezTo>
              </a:path>
            </a:pathLst>
          </a:custGeom>
          <a:noFill/>
          <a:ln>
            <a:solidFill>
              <a:srgbClr val="FF0000"/>
            </a:solidFill>
            <a:prstDash val="lgDash"/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5982176" y="0"/>
            <a:ext cx="2847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A) </a:t>
            </a:r>
            <a:r>
              <a:rPr lang="fr-FR" b="1" u="sng" dirty="0" smtClean="0"/>
              <a:t>Le temps des navigateurs</a:t>
            </a:r>
            <a:endParaRPr lang="fr-FR" b="1" u="sng" dirty="0"/>
          </a:p>
        </p:txBody>
      </p:sp>
      <p:sp>
        <p:nvSpPr>
          <p:cNvPr id="18" name="Forme libre 17"/>
          <p:cNvSpPr/>
          <p:nvPr/>
        </p:nvSpPr>
        <p:spPr>
          <a:xfrm>
            <a:off x="6053072" y="399245"/>
            <a:ext cx="154545" cy="579549"/>
          </a:xfrm>
          <a:custGeom>
            <a:avLst/>
            <a:gdLst>
              <a:gd name="connsiteX0" fmla="*/ 3309871 w 3309871"/>
              <a:gd name="connsiteY0" fmla="*/ 0 h 3825026"/>
              <a:gd name="connsiteX1" fmla="*/ 850006 w 3309871"/>
              <a:gd name="connsiteY1" fmla="*/ 1120462 h 3825026"/>
              <a:gd name="connsiteX2" fmla="*/ 0 w 3309871"/>
              <a:gd name="connsiteY2" fmla="*/ 3825026 h 382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9871" h="3825026">
                <a:moveTo>
                  <a:pt x="3309871" y="0"/>
                </a:moveTo>
                <a:cubicBezTo>
                  <a:pt x="2355761" y="241479"/>
                  <a:pt x="1401651" y="482958"/>
                  <a:pt x="850006" y="1120462"/>
                </a:cubicBezTo>
                <a:cubicBezTo>
                  <a:pt x="298361" y="1757966"/>
                  <a:pt x="149180" y="2791496"/>
                  <a:pt x="0" y="3825026"/>
                </a:cubicBezTo>
              </a:path>
            </a:pathLst>
          </a:custGeom>
          <a:noFill/>
          <a:ln w="571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6271482" y="399245"/>
            <a:ext cx="2546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La route africaine de l’Atlantique</a:t>
            </a:r>
            <a:endParaRPr lang="fr-FR" sz="1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348753" y="2135748"/>
            <a:ext cx="2297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u="sng" dirty="0" smtClean="0"/>
              <a:t>L’aubaine des navigateurs</a:t>
            </a:r>
            <a:endParaRPr lang="fr-FR" sz="1600" u="sng" dirty="0"/>
          </a:p>
        </p:txBody>
      </p:sp>
      <p:sp>
        <p:nvSpPr>
          <p:cNvPr id="21" name="Flèche vers le bas 20"/>
          <p:cNvSpPr/>
          <p:nvPr/>
        </p:nvSpPr>
        <p:spPr>
          <a:xfrm rot="20293246">
            <a:off x="5957916" y="1163767"/>
            <a:ext cx="329033" cy="452508"/>
          </a:xfrm>
          <a:prstGeom prst="downArrow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6398124" y="1169831"/>
            <a:ext cx="12704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Vent dominant</a:t>
            </a:r>
            <a:endParaRPr lang="fr-FR" sz="1400" dirty="0"/>
          </a:p>
        </p:txBody>
      </p:sp>
      <p:sp>
        <p:nvSpPr>
          <p:cNvPr id="23" name="Égal 22"/>
          <p:cNvSpPr/>
          <p:nvPr/>
        </p:nvSpPr>
        <p:spPr>
          <a:xfrm rot="20972711">
            <a:off x="5909516" y="1685208"/>
            <a:ext cx="462966" cy="378956"/>
          </a:xfrm>
          <a:prstGeom prst="mathEqual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395980" y="1695717"/>
            <a:ext cx="1382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Barre océanique</a:t>
            </a:r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359488" y="768441"/>
            <a:ext cx="2201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u="sng" dirty="0" smtClean="0"/>
              <a:t>Les difficultés d’accoster</a:t>
            </a:r>
            <a:endParaRPr lang="fr-FR" sz="1600" u="sng" dirty="0"/>
          </a:p>
        </p:txBody>
      </p:sp>
      <p:sp>
        <p:nvSpPr>
          <p:cNvPr id="26" name="Ellipse 25"/>
          <p:cNvSpPr/>
          <p:nvPr/>
        </p:nvSpPr>
        <p:spPr>
          <a:xfrm>
            <a:off x="6038044" y="2483476"/>
            <a:ext cx="221088" cy="33699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6375042" y="2459863"/>
            <a:ext cx="20996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- Un site en position d’abri</a:t>
            </a:r>
          </a:p>
          <a:p>
            <a:r>
              <a:rPr lang="fr-FR" sz="1400" dirty="0" smtClean="0"/>
              <a:t>- Ravitaillement en eau</a:t>
            </a:r>
          </a:p>
          <a:p>
            <a:r>
              <a:rPr lang="fr-FR" sz="1400" dirty="0" smtClean="0"/>
              <a:t>- Trafic d’esclaves</a:t>
            </a:r>
            <a:endParaRPr lang="fr-FR" sz="1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5915635" y="3269087"/>
            <a:ext cx="3002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B</a:t>
            </a:r>
            <a:r>
              <a:rPr lang="fr-FR" b="1" dirty="0" smtClean="0"/>
              <a:t>) </a:t>
            </a:r>
            <a:r>
              <a:rPr lang="fr-FR" b="1" u="sng" dirty="0" smtClean="0"/>
              <a:t>Le temps des colonisateurs</a:t>
            </a:r>
            <a:endParaRPr lang="fr-FR" b="1" u="sng" dirty="0"/>
          </a:p>
        </p:txBody>
      </p:sp>
      <p:cxnSp>
        <p:nvCxnSpPr>
          <p:cNvPr id="29" name="Connecteur droit avec flèche 28"/>
          <p:cNvCxnSpPr/>
          <p:nvPr/>
        </p:nvCxnSpPr>
        <p:spPr>
          <a:xfrm flipH="1" flipV="1">
            <a:off x="6205472" y="4196366"/>
            <a:ext cx="360607" cy="515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rapèze 29"/>
          <p:cNvSpPr/>
          <p:nvPr/>
        </p:nvSpPr>
        <p:spPr>
          <a:xfrm rot="17311155">
            <a:off x="6081394" y="4106914"/>
            <a:ext cx="248151" cy="191781"/>
          </a:xfrm>
          <a:prstGeom prst="trapezoid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6583564" y="4069723"/>
            <a:ext cx="2020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La construction d’un port</a:t>
            </a:r>
            <a:endParaRPr lang="fr-FR" sz="1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6344463" y="3689799"/>
            <a:ext cx="2121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u="sng" dirty="0" smtClean="0"/>
              <a:t>La naissance d’une ville</a:t>
            </a:r>
            <a:endParaRPr lang="fr-FR" sz="1600" u="sng" dirty="0"/>
          </a:p>
        </p:txBody>
      </p:sp>
      <p:sp>
        <p:nvSpPr>
          <p:cNvPr id="33" name="Forme libre 32"/>
          <p:cNvSpPr/>
          <p:nvPr/>
        </p:nvSpPr>
        <p:spPr>
          <a:xfrm>
            <a:off x="6117464" y="4556973"/>
            <a:ext cx="384222" cy="298361"/>
          </a:xfrm>
          <a:custGeom>
            <a:avLst/>
            <a:gdLst>
              <a:gd name="connsiteX0" fmla="*/ 0 w 2215166"/>
              <a:gd name="connsiteY0" fmla="*/ 2112135 h 2112135"/>
              <a:gd name="connsiteX1" fmla="*/ 540912 w 2215166"/>
              <a:gd name="connsiteY1" fmla="*/ 386366 h 2112135"/>
              <a:gd name="connsiteX2" fmla="*/ 2215166 w 2215166"/>
              <a:gd name="connsiteY2" fmla="*/ 0 h 211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5166" h="2112135">
                <a:moveTo>
                  <a:pt x="0" y="2112135"/>
                </a:moveTo>
                <a:cubicBezTo>
                  <a:pt x="85859" y="1425261"/>
                  <a:pt x="171718" y="738388"/>
                  <a:pt x="540912" y="386366"/>
                </a:cubicBezTo>
                <a:cubicBezTo>
                  <a:pt x="910106" y="34344"/>
                  <a:pt x="1562636" y="17172"/>
                  <a:pt x="2215166" y="0"/>
                </a:cubicBezTo>
              </a:path>
            </a:pathLst>
          </a:custGeom>
          <a:noFill/>
          <a:ln>
            <a:solidFill>
              <a:srgbClr val="FF0000"/>
            </a:solidFill>
            <a:prstDash val="lgDash"/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6555660" y="4531215"/>
            <a:ext cx="1775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Voie de chemin de fer</a:t>
            </a:r>
            <a:endParaRPr lang="fr-FR" sz="1400" dirty="0"/>
          </a:p>
        </p:txBody>
      </p:sp>
      <p:sp>
        <p:nvSpPr>
          <p:cNvPr id="35" name="Triangle isocèle 34"/>
          <p:cNvSpPr/>
          <p:nvPr/>
        </p:nvSpPr>
        <p:spPr>
          <a:xfrm rot="10189979">
            <a:off x="3293249" y="4592479"/>
            <a:ext cx="520048" cy="467399"/>
          </a:xfrm>
          <a:prstGeom prst="triangle">
            <a:avLst/>
          </a:prstGeom>
          <a:solidFill>
            <a:srgbClr val="FF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6" name="Triangle isocèle 35"/>
          <p:cNvSpPr/>
          <p:nvPr/>
        </p:nvSpPr>
        <p:spPr>
          <a:xfrm rot="10189979">
            <a:off x="6010759" y="5072556"/>
            <a:ext cx="466569" cy="341796"/>
          </a:xfrm>
          <a:prstGeom prst="triangle">
            <a:avLst/>
          </a:prstGeom>
          <a:solidFill>
            <a:srgbClr val="FF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6468075" y="5044225"/>
            <a:ext cx="2675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Edification d’une ville européenne</a:t>
            </a:r>
            <a:endParaRPr lang="fr-FR" sz="1400" dirty="0"/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33348"/>
            <a:ext cx="8937938" cy="549058"/>
          </a:xfrm>
          <a:prstGeom prst="rect">
            <a:avLst/>
          </a:prstGeom>
        </p:spPr>
      </p:pic>
      <p:sp>
        <p:nvSpPr>
          <p:cNvPr id="39" name="ZoneTexte 38"/>
          <p:cNvSpPr txBox="1"/>
          <p:nvPr/>
        </p:nvSpPr>
        <p:spPr>
          <a:xfrm>
            <a:off x="1983346" y="5898525"/>
            <a:ext cx="2277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Le temps des navigateurs</a:t>
            </a:r>
            <a:endParaRPr lang="fr-F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1" name="Connecteur droit avec flèche 40"/>
          <p:cNvCxnSpPr/>
          <p:nvPr/>
        </p:nvCxnSpPr>
        <p:spPr>
          <a:xfrm>
            <a:off x="180304" y="5898524"/>
            <a:ext cx="7212169" cy="12879"/>
          </a:xfrm>
          <a:prstGeom prst="straightConnector1">
            <a:avLst/>
          </a:prstGeom>
          <a:ln w="76200">
            <a:solidFill>
              <a:srgbClr val="5B9BD5">
                <a:alpha val="23922"/>
              </a:srgb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V="1">
            <a:off x="0" y="5434884"/>
            <a:ext cx="9144000" cy="38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3204695" y="5381223"/>
            <a:ext cx="76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Gorée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7325932" y="5902575"/>
            <a:ext cx="1818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Les colonisateurs</a:t>
            </a:r>
            <a:endParaRPr lang="fr-FR" sz="1600" dirty="0">
              <a:solidFill>
                <a:srgbClr val="FF0000"/>
              </a:solidFill>
            </a:endParaRPr>
          </a:p>
        </p:txBody>
      </p:sp>
      <p:cxnSp>
        <p:nvCxnSpPr>
          <p:cNvPr id="48" name="Connecteur droit avec flèche 47"/>
          <p:cNvCxnSpPr/>
          <p:nvPr/>
        </p:nvCxnSpPr>
        <p:spPr>
          <a:xfrm flipV="1">
            <a:off x="7379594" y="5911402"/>
            <a:ext cx="1596981" cy="1"/>
          </a:xfrm>
          <a:prstGeom prst="straightConnector1">
            <a:avLst/>
          </a:prstGeom>
          <a:ln w="76200">
            <a:solidFill>
              <a:srgbClr val="FF0000">
                <a:alpha val="23922"/>
              </a:srgb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7710154" y="5430592"/>
            <a:ext cx="72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Dakar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53" name="Connecteur droit 52"/>
          <p:cNvCxnSpPr/>
          <p:nvPr/>
        </p:nvCxnSpPr>
        <p:spPr>
          <a:xfrm flipV="1">
            <a:off x="0" y="6308501"/>
            <a:ext cx="9144000" cy="38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1700011" y="6488668"/>
            <a:ext cx="6364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Aux origines d’une ville ouest africaine : navigation, colonisation </a:t>
            </a:r>
            <a:endParaRPr lang="fr-FR" b="1" dirty="0"/>
          </a:p>
        </p:txBody>
      </p:sp>
      <p:sp>
        <p:nvSpPr>
          <p:cNvPr id="55" name="Rectangle 54"/>
          <p:cNvSpPr/>
          <p:nvPr/>
        </p:nvSpPr>
        <p:spPr>
          <a:xfrm>
            <a:off x="90152" y="103031"/>
            <a:ext cx="5666704" cy="529321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78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0" grpId="0" animBg="1"/>
      <p:bldP spid="12" grpId="0"/>
      <p:bldP spid="14" grpId="0" animBg="1"/>
      <p:bldP spid="17" grpId="0"/>
      <p:bldP spid="18" grpId="0" animBg="1"/>
      <p:bldP spid="19" grpId="0"/>
      <p:bldP spid="20" grpId="0"/>
      <p:bldP spid="21" grpId="0" animBg="1"/>
      <p:bldP spid="22" grpId="0"/>
      <p:bldP spid="23" grpId="0" animBg="1"/>
      <p:bldP spid="24" grpId="0"/>
      <p:bldP spid="25" grpId="0"/>
      <p:bldP spid="26" grpId="0" animBg="1"/>
      <p:bldP spid="27" grpId="0" build="p"/>
      <p:bldP spid="28" grpId="0"/>
      <p:bldP spid="30" grpId="0" animBg="1"/>
      <p:bldP spid="31" grpId="0"/>
      <p:bldP spid="32" grpId="0"/>
      <p:bldP spid="33" grpId="0" animBg="1"/>
      <p:bldP spid="34" grpId="0"/>
      <p:bldP spid="35" grpId="0" animBg="1"/>
      <p:bldP spid="36" grpId="0" animBg="1"/>
      <p:bldP spid="37" grpId="0"/>
      <p:bldP spid="39" grpId="0"/>
      <p:bldP spid="46" grpId="0"/>
      <p:bldP spid="47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II) La jeunesse d’une ville : comprendre sa structure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624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148871">
            <a:off x="590396" y="1331539"/>
            <a:ext cx="4464631" cy="416179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/>
          <p:cNvSpPr/>
          <p:nvPr/>
        </p:nvSpPr>
        <p:spPr>
          <a:xfrm rot="10189979">
            <a:off x="2779678" y="4684114"/>
            <a:ext cx="665210" cy="667454"/>
          </a:xfrm>
          <a:prstGeom prst="triangle">
            <a:avLst/>
          </a:prstGeom>
          <a:solidFill>
            <a:srgbClr val="FF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 rot="20918447">
            <a:off x="2798309" y="4457605"/>
            <a:ext cx="446396" cy="200072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Triangle isocèle 4"/>
          <p:cNvSpPr/>
          <p:nvPr/>
        </p:nvSpPr>
        <p:spPr>
          <a:xfrm rot="10115051">
            <a:off x="2005275" y="2629881"/>
            <a:ext cx="1799619" cy="1745529"/>
          </a:xfrm>
          <a:prstGeom prst="triangle">
            <a:avLst/>
          </a:prstGeom>
          <a:pattFill prst="dotGrid">
            <a:fgClr>
              <a:srgbClr val="0070C0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6" name="Triangle isocèle 5"/>
          <p:cNvSpPr/>
          <p:nvPr/>
        </p:nvSpPr>
        <p:spPr>
          <a:xfrm rot="10189979">
            <a:off x="5685456" y="3603515"/>
            <a:ext cx="520048" cy="467399"/>
          </a:xfrm>
          <a:prstGeom prst="triangle">
            <a:avLst/>
          </a:prstGeom>
          <a:solidFill>
            <a:srgbClr val="FF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262305" y="3537960"/>
            <a:ext cx="2537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Q</a:t>
            </a:r>
            <a:r>
              <a:rPr lang="fr-FR" sz="1600" dirty="0" smtClean="0"/>
              <a:t>uartier administratif et des affaires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5599235" y="468801"/>
            <a:ext cx="513907" cy="187408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282183" y="350811"/>
            <a:ext cx="2537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Un exemple de ségrégation urbaine</a:t>
            </a:r>
            <a:endParaRPr lang="fr-FR" sz="1600" dirty="0"/>
          </a:p>
        </p:txBody>
      </p:sp>
      <p:sp>
        <p:nvSpPr>
          <p:cNvPr id="10" name="Triangle isocèle 9"/>
          <p:cNvSpPr/>
          <p:nvPr/>
        </p:nvSpPr>
        <p:spPr>
          <a:xfrm rot="10115051">
            <a:off x="5558338" y="1032472"/>
            <a:ext cx="509732" cy="467079"/>
          </a:xfrm>
          <a:prstGeom prst="triangle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302062" y="887524"/>
            <a:ext cx="2537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La ville aménagée : maisons à prix accessible et voirie structurante.</a:t>
            </a:r>
            <a:endParaRPr lang="fr-FR" sz="1600" dirty="0"/>
          </a:p>
        </p:txBody>
      </p:sp>
      <p:sp>
        <p:nvSpPr>
          <p:cNvPr id="13" name="Double flèche horizontale 12"/>
          <p:cNvSpPr/>
          <p:nvPr/>
        </p:nvSpPr>
        <p:spPr>
          <a:xfrm rot="17172468">
            <a:off x="2810213" y="3412119"/>
            <a:ext cx="1551647" cy="29646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Double flèche horizontale 14"/>
          <p:cNvSpPr/>
          <p:nvPr/>
        </p:nvSpPr>
        <p:spPr>
          <a:xfrm rot="14026010">
            <a:off x="1575034" y="3594513"/>
            <a:ext cx="1099930" cy="310097"/>
          </a:xfrm>
          <a:prstGeom prst="left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Double flèche horizontale 15"/>
          <p:cNvSpPr/>
          <p:nvPr/>
        </p:nvSpPr>
        <p:spPr>
          <a:xfrm rot="17172468">
            <a:off x="5705282" y="5270691"/>
            <a:ext cx="578673" cy="296556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202670" y="5240864"/>
            <a:ext cx="2537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Zone industrielle</a:t>
            </a:r>
            <a:endParaRPr lang="fr-FR" sz="1600" dirty="0"/>
          </a:p>
        </p:txBody>
      </p:sp>
      <p:sp>
        <p:nvSpPr>
          <p:cNvPr id="18" name="Double flèche horizontale 17"/>
          <p:cNvSpPr/>
          <p:nvPr/>
        </p:nvSpPr>
        <p:spPr>
          <a:xfrm rot="14026010">
            <a:off x="5620235" y="2586378"/>
            <a:ext cx="550765" cy="301049"/>
          </a:xfrm>
          <a:prstGeom prst="left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6288811" y="2597053"/>
            <a:ext cx="1596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Quartiers chics</a:t>
            </a:r>
            <a:endParaRPr lang="fr-FR" sz="1600" dirty="0"/>
          </a:p>
        </p:txBody>
      </p:sp>
      <p:grpSp>
        <p:nvGrpSpPr>
          <p:cNvPr id="29" name="Groupe 28"/>
          <p:cNvGrpSpPr/>
          <p:nvPr/>
        </p:nvGrpSpPr>
        <p:grpSpPr>
          <a:xfrm>
            <a:off x="1020417" y="1736034"/>
            <a:ext cx="993913" cy="980661"/>
            <a:chOff x="2133599" y="2650435"/>
            <a:chExt cx="516835" cy="543339"/>
          </a:xfrm>
        </p:grpSpPr>
        <p:sp>
          <p:nvSpPr>
            <p:cNvPr id="20" name="Ellipse 19"/>
            <p:cNvSpPr/>
            <p:nvPr/>
          </p:nvSpPr>
          <p:spPr>
            <a:xfrm>
              <a:off x="2133599" y="2650435"/>
              <a:ext cx="516835" cy="543339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2186607" y="2763078"/>
              <a:ext cx="401390" cy="31136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 flipV="1">
              <a:off x="2209288" y="2730005"/>
              <a:ext cx="365457" cy="38419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llipse 29"/>
          <p:cNvSpPr/>
          <p:nvPr/>
        </p:nvSpPr>
        <p:spPr>
          <a:xfrm>
            <a:off x="2994992" y="4386470"/>
            <a:ext cx="172278" cy="1987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319670" y="3001617"/>
            <a:ext cx="172278" cy="1987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703444" y="2252870"/>
            <a:ext cx="172278" cy="1987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193236" y="3147392"/>
            <a:ext cx="172278" cy="1987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206487" y="1477620"/>
            <a:ext cx="172278" cy="1987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875723" y="3339549"/>
            <a:ext cx="172278" cy="1987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698435" y="1815551"/>
            <a:ext cx="172278" cy="1987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6268933" y="1715783"/>
            <a:ext cx="2875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Des quartiers populaires et traditionnels disséminés dans l’ensemble de l’agglomération</a:t>
            </a:r>
            <a:endParaRPr lang="fr-FR" sz="1600" dirty="0"/>
          </a:p>
        </p:txBody>
      </p:sp>
      <p:sp>
        <p:nvSpPr>
          <p:cNvPr id="38" name="ZoneTexte 37"/>
          <p:cNvSpPr txBox="1"/>
          <p:nvPr/>
        </p:nvSpPr>
        <p:spPr>
          <a:xfrm>
            <a:off x="2080591" y="4903304"/>
            <a:ext cx="74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Plateau</a:t>
            </a:r>
            <a:endParaRPr lang="fr-FR" sz="1400" i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1782418" y="4459355"/>
            <a:ext cx="74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Médina</a:t>
            </a:r>
            <a:endParaRPr lang="fr-FR" sz="1400" i="1" dirty="0"/>
          </a:p>
        </p:txBody>
      </p:sp>
      <p:cxnSp>
        <p:nvCxnSpPr>
          <p:cNvPr id="41" name="Connecteur droit 40"/>
          <p:cNvCxnSpPr/>
          <p:nvPr/>
        </p:nvCxnSpPr>
        <p:spPr>
          <a:xfrm flipV="1">
            <a:off x="2769773" y="4890051"/>
            <a:ext cx="264975" cy="153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V="1">
            <a:off x="2458347" y="4582142"/>
            <a:ext cx="223816" cy="443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e 45"/>
          <p:cNvGrpSpPr/>
          <p:nvPr/>
        </p:nvGrpSpPr>
        <p:grpSpPr>
          <a:xfrm>
            <a:off x="5830956" y="5777948"/>
            <a:ext cx="298172" cy="284922"/>
            <a:chOff x="2133599" y="2650435"/>
            <a:chExt cx="516835" cy="543339"/>
          </a:xfrm>
        </p:grpSpPr>
        <p:sp>
          <p:nvSpPr>
            <p:cNvPr id="47" name="Ellipse 46"/>
            <p:cNvSpPr/>
            <p:nvPr/>
          </p:nvSpPr>
          <p:spPr>
            <a:xfrm>
              <a:off x="2133599" y="2650435"/>
              <a:ext cx="516835" cy="543339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cxnSp>
          <p:nvCxnSpPr>
            <p:cNvPr id="48" name="Connecteur droit 47"/>
            <p:cNvCxnSpPr/>
            <p:nvPr/>
          </p:nvCxnSpPr>
          <p:spPr>
            <a:xfrm>
              <a:off x="2186607" y="2763078"/>
              <a:ext cx="401390" cy="31136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/>
            <p:nvPr/>
          </p:nvCxnSpPr>
          <p:spPr>
            <a:xfrm flipV="1">
              <a:off x="2209288" y="2730005"/>
              <a:ext cx="365457" cy="38419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ZoneTexte 49"/>
          <p:cNvSpPr txBox="1"/>
          <p:nvPr/>
        </p:nvSpPr>
        <p:spPr>
          <a:xfrm>
            <a:off x="5491846" y="0"/>
            <a:ext cx="367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A) La ville se structure socialement…</a:t>
            </a:r>
            <a:endParaRPr lang="fr-FR" b="1" u="sng" dirty="0"/>
          </a:p>
        </p:txBody>
      </p:sp>
      <p:sp>
        <p:nvSpPr>
          <p:cNvPr id="51" name="ZoneTexte 50"/>
          <p:cNvSpPr txBox="1"/>
          <p:nvPr/>
        </p:nvSpPr>
        <p:spPr>
          <a:xfrm>
            <a:off x="5524977" y="3134138"/>
            <a:ext cx="2593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B</a:t>
            </a:r>
            <a:r>
              <a:rPr lang="fr-FR" b="1" dirty="0" smtClean="0"/>
              <a:t>) …et dans ses fonctions</a:t>
            </a:r>
            <a:endParaRPr lang="fr-FR" b="1" u="sng" dirty="0"/>
          </a:p>
        </p:txBody>
      </p:sp>
      <p:sp>
        <p:nvSpPr>
          <p:cNvPr id="52" name="ZoneTexte 51"/>
          <p:cNvSpPr txBox="1"/>
          <p:nvPr/>
        </p:nvSpPr>
        <p:spPr>
          <a:xfrm>
            <a:off x="6275557" y="5764324"/>
            <a:ext cx="2537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Aéroport</a:t>
            </a:r>
            <a:endParaRPr lang="fr-FR" sz="1600" dirty="0"/>
          </a:p>
        </p:txBody>
      </p:sp>
      <p:sp>
        <p:nvSpPr>
          <p:cNvPr id="53" name="Ellipse 52"/>
          <p:cNvSpPr/>
          <p:nvPr/>
        </p:nvSpPr>
        <p:spPr>
          <a:xfrm>
            <a:off x="3114261" y="1311968"/>
            <a:ext cx="172278" cy="1987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2478156" y="2955234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SICAP</a:t>
            </a:r>
            <a:endParaRPr lang="fr-FR" sz="1400" dirty="0"/>
          </a:p>
        </p:txBody>
      </p:sp>
      <p:sp>
        <p:nvSpPr>
          <p:cNvPr id="55" name="Trapèze 54"/>
          <p:cNvSpPr/>
          <p:nvPr/>
        </p:nvSpPr>
        <p:spPr>
          <a:xfrm rot="17311155">
            <a:off x="3298439" y="4623749"/>
            <a:ext cx="248151" cy="191781"/>
          </a:xfrm>
          <a:prstGeom prst="trapezoid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980" y="6248400"/>
            <a:ext cx="7610475" cy="6096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7" name="Trapèze 56"/>
          <p:cNvSpPr/>
          <p:nvPr/>
        </p:nvSpPr>
        <p:spPr>
          <a:xfrm rot="17311155">
            <a:off x="5875987" y="4723139"/>
            <a:ext cx="248151" cy="191781"/>
          </a:xfrm>
          <a:prstGeom prst="trapezoid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6262306" y="4690899"/>
            <a:ext cx="2537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Port</a:t>
            </a:r>
            <a:endParaRPr lang="fr-FR" sz="1600" dirty="0"/>
          </a:p>
        </p:txBody>
      </p:sp>
      <p:sp>
        <p:nvSpPr>
          <p:cNvPr id="59" name="ZoneTexte 58"/>
          <p:cNvSpPr txBox="1"/>
          <p:nvPr/>
        </p:nvSpPr>
        <p:spPr>
          <a:xfrm>
            <a:off x="1749287" y="6374294"/>
            <a:ext cx="9044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Médina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5413513" y="6367668"/>
            <a:ext cx="660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solidFill>
                  <a:schemeClr val="accent1"/>
                </a:solidFill>
              </a:rPr>
              <a:t>SICAP</a:t>
            </a:r>
            <a:endParaRPr lang="fr-FR" sz="1600" i="1" dirty="0">
              <a:solidFill>
                <a:schemeClr val="accent1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6228521" y="6361043"/>
            <a:ext cx="101925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solidFill>
                  <a:srgbClr val="00B050"/>
                </a:solidFill>
              </a:rPr>
              <a:t>Université</a:t>
            </a:r>
            <a:endParaRPr lang="fr-FR" sz="1600" i="1" dirty="0">
              <a:solidFill>
                <a:srgbClr val="00B050"/>
              </a:solidFill>
            </a:endParaRPr>
          </a:p>
        </p:txBody>
      </p:sp>
      <p:sp>
        <p:nvSpPr>
          <p:cNvPr id="62" name="Losange 61"/>
          <p:cNvSpPr/>
          <p:nvPr/>
        </p:nvSpPr>
        <p:spPr>
          <a:xfrm>
            <a:off x="2252870" y="3538330"/>
            <a:ext cx="278296" cy="278295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3" name="Losange 62"/>
          <p:cNvSpPr/>
          <p:nvPr/>
        </p:nvSpPr>
        <p:spPr>
          <a:xfrm>
            <a:off x="5797826" y="4167808"/>
            <a:ext cx="278296" cy="278295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6235801" y="4160811"/>
            <a:ext cx="2537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Université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17139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/>
      <p:bldP spid="13" grpId="0" animBg="1"/>
      <p:bldP spid="15" grpId="0" animBg="1"/>
      <p:bldP spid="16" grpId="0" animBg="1"/>
      <p:bldP spid="17" grpId="0"/>
      <p:bldP spid="18" grpId="0" animBg="1"/>
      <p:bldP spid="1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9" grpId="0"/>
      <p:bldP spid="50" grpId="0"/>
      <p:bldP spid="51" grpId="0"/>
      <p:bldP spid="52" grpId="0"/>
      <p:bldP spid="53" grpId="0" animBg="1"/>
      <p:bldP spid="54" grpId="0"/>
      <p:bldP spid="55" grpId="0" animBg="1"/>
      <p:bldP spid="57" grpId="0" animBg="1"/>
      <p:bldP spid="58" grpId="0"/>
      <p:bldP spid="59" grpId="0" animBg="1"/>
      <p:bldP spid="60" grpId="0"/>
      <p:bldP spid="61" grpId="0" animBg="1"/>
      <p:bldP spid="62" grpId="0" animBg="1"/>
      <p:bldP spid="63" grpId="0" animBg="1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III) Une ville à l’âge adulte : comprendre les enjeux du développement.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009105" y="4868215"/>
            <a:ext cx="32822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fr-FR" dirty="0" smtClean="0"/>
              <a:t>A l’échelle de l’agglomération</a:t>
            </a:r>
          </a:p>
          <a:p>
            <a:pPr marL="342900" indent="-342900">
              <a:buAutoNum type="arabicParenR"/>
            </a:pPr>
            <a:endParaRPr lang="fr-FR" dirty="0"/>
          </a:p>
          <a:p>
            <a:pPr marL="342900" indent="-342900">
              <a:buAutoNum type="arabicParenR"/>
            </a:pPr>
            <a:r>
              <a:rPr lang="fr-FR" dirty="0" smtClean="0"/>
              <a:t>A l’échelle régionale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246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Ellipse 46"/>
          <p:cNvSpPr/>
          <p:nvPr/>
        </p:nvSpPr>
        <p:spPr>
          <a:xfrm>
            <a:off x="3462270" y="1684988"/>
            <a:ext cx="1032455" cy="646088"/>
          </a:xfrm>
          <a:prstGeom prst="ellips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159025" y="1378226"/>
            <a:ext cx="4625010" cy="3750364"/>
            <a:chOff x="159025" y="1378226"/>
            <a:chExt cx="4625010" cy="3750364"/>
          </a:xfrm>
        </p:grpSpPr>
        <p:sp>
          <p:nvSpPr>
            <p:cNvPr id="5" name="Forme libre 4"/>
            <p:cNvSpPr/>
            <p:nvPr/>
          </p:nvSpPr>
          <p:spPr>
            <a:xfrm>
              <a:off x="159025" y="1497495"/>
              <a:ext cx="4505740" cy="3631095"/>
            </a:xfrm>
            <a:custGeom>
              <a:avLst/>
              <a:gdLst>
                <a:gd name="connsiteX0" fmla="*/ 2968487 w 7871791"/>
                <a:gd name="connsiteY0" fmla="*/ 4664765 h 4664765"/>
                <a:gd name="connsiteX1" fmla="*/ 0 w 7871791"/>
                <a:gd name="connsiteY1" fmla="*/ 1020418 h 4664765"/>
                <a:gd name="connsiteX2" fmla="*/ 4386470 w 7871791"/>
                <a:gd name="connsiteY2" fmla="*/ 159026 h 4664765"/>
                <a:gd name="connsiteX3" fmla="*/ 7871791 w 7871791"/>
                <a:gd name="connsiteY3" fmla="*/ 0 h 4664765"/>
                <a:gd name="connsiteX4" fmla="*/ 7858539 w 7871791"/>
                <a:gd name="connsiteY4" fmla="*/ 901148 h 4664765"/>
                <a:gd name="connsiteX5" fmla="*/ 4121426 w 7871791"/>
                <a:gd name="connsiteY5" fmla="*/ 1086679 h 4664765"/>
                <a:gd name="connsiteX6" fmla="*/ 2968487 w 7871791"/>
                <a:gd name="connsiteY6" fmla="*/ 4664765 h 4664765"/>
                <a:gd name="connsiteX0" fmla="*/ 2968487 w 7871791"/>
                <a:gd name="connsiteY0" fmla="*/ 4664765 h 4664765"/>
                <a:gd name="connsiteX1" fmla="*/ 0 w 7871791"/>
                <a:gd name="connsiteY1" fmla="*/ 1020418 h 4664765"/>
                <a:gd name="connsiteX2" fmla="*/ 4386470 w 7871791"/>
                <a:gd name="connsiteY2" fmla="*/ 159026 h 4664765"/>
                <a:gd name="connsiteX3" fmla="*/ 7871791 w 7871791"/>
                <a:gd name="connsiteY3" fmla="*/ 0 h 4664765"/>
                <a:gd name="connsiteX4" fmla="*/ 6599582 w 7871791"/>
                <a:gd name="connsiteY4" fmla="*/ 980661 h 4664765"/>
                <a:gd name="connsiteX5" fmla="*/ 4121426 w 7871791"/>
                <a:gd name="connsiteY5" fmla="*/ 1086679 h 4664765"/>
                <a:gd name="connsiteX6" fmla="*/ 2968487 w 7871791"/>
                <a:gd name="connsiteY6" fmla="*/ 4664765 h 4664765"/>
                <a:gd name="connsiteX0" fmla="*/ 2968487 w 6599582"/>
                <a:gd name="connsiteY0" fmla="*/ 4585252 h 4585252"/>
                <a:gd name="connsiteX1" fmla="*/ 0 w 6599582"/>
                <a:gd name="connsiteY1" fmla="*/ 940905 h 4585252"/>
                <a:gd name="connsiteX2" fmla="*/ 4386470 w 6599582"/>
                <a:gd name="connsiteY2" fmla="*/ 79513 h 4585252"/>
                <a:gd name="connsiteX3" fmla="*/ 5565913 w 6599582"/>
                <a:gd name="connsiteY3" fmla="*/ 0 h 4585252"/>
                <a:gd name="connsiteX4" fmla="*/ 6599582 w 6599582"/>
                <a:gd name="connsiteY4" fmla="*/ 901148 h 4585252"/>
                <a:gd name="connsiteX5" fmla="*/ 4121426 w 6599582"/>
                <a:gd name="connsiteY5" fmla="*/ 1007166 h 4585252"/>
                <a:gd name="connsiteX6" fmla="*/ 2968487 w 6599582"/>
                <a:gd name="connsiteY6" fmla="*/ 4585252 h 4585252"/>
                <a:gd name="connsiteX0" fmla="*/ 2968487 w 5724938"/>
                <a:gd name="connsiteY0" fmla="*/ 4585252 h 4585252"/>
                <a:gd name="connsiteX1" fmla="*/ 0 w 5724938"/>
                <a:gd name="connsiteY1" fmla="*/ 940905 h 4585252"/>
                <a:gd name="connsiteX2" fmla="*/ 4386470 w 5724938"/>
                <a:gd name="connsiteY2" fmla="*/ 79513 h 4585252"/>
                <a:gd name="connsiteX3" fmla="*/ 5565913 w 5724938"/>
                <a:gd name="connsiteY3" fmla="*/ 0 h 4585252"/>
                <a:gd name="connsiteX4" fmla="*/ 5724938 w 5724938"/>
                <a:gd name="connsiteY4" fmla="*/ 940904 h 4585252"/>
                <a:gd name="connsiteX5" fmla="*/ 4121426 w 5724938"/>
                <a:gd name="connsiteY5" fmla="*/ 1007166 h 4585252"/>
                <a:gd name="connsiteX6" fmla="*/ 2968487 w 5724938"/>
                <a:gd name="connsiteY6" fmla="*/ 4585252 h 4585252"/>
                <a:gd name="connsiteX0" fmla="*/ 2968487 w 5724938"/>
                <a:gd name="connsiteY0" fmla="*/ 4585252 h 4585252"/>
                <a:gd name="connsiteX1" fmla="*/ 0 w 5724938"/>
                <a:gd name="connsiteY1" fmla="*/ 940905 h 4585252"/>
                <a:gd name="connsiteX2" fmla="*/ 4386470 w 5724938"/>
                <a:gd name="connsiteY2" fmla="*/ 79513 h 4585252"/>
                <a:gd name="connsiteX3" fmla="*/ 5565913 w 5724938"/>
                <a:gd name="connsiteY3" fmla="*/ 0 h 4585252"/>
                <a:gd name="connsiteX4" fmla="*/ 5724938 w 5724938"/>
                <a:gd name="connsiteY4" fmla="*/ 940904 h 4585252"/>
                <a:gd name="connsiteX5" fmla="*/ 4890052 w 5724938"/>
                <a:gd name="connsiteY5" fmla="*/ 1086678 h 4585252"/>
                <a:gd name="connsiteX6" fmla="*/ 4121426 w 5724938"/>
                <a:gd name="connsiteY6" fmla="*/ 1007166 h 4585252"/>
                <a:gd name="connsiteX7" fmla="*/ 2968487 w 5724938"/>
                <a:gd name="connsiteY7" fmla="*/ 4585252 h 4585252"/>
                <a:gd name="connsiteX0" fmla="*/ 2968487 w 6533321"/>
                <a:gd name="connsiteY0" fmla="*/ 4585252 h 4585252"/>
                <a:gd name="connsiteX1" fmla="*/ 0 w 6533321"/>
                <a:gd name="connsiteY1" fmla="*/ 940905 h 4585252"/>
                <a:gd name="connsiteX2" fmla="*/ 4386470 w 6533321"/>
                <a:gd name="connsiteY2" fmla="*/ 79513 h 4585252"/>
                <a:gd name="connsiteX3" fmla="*/ 5565913 w 6533321"/>
                <a:gd name="connsiteY3" fmla="*/ 0 h 4585252"/>
                <a:gd name="connsiteX4" fmla="*/ 6533321 w 6533321"/>
                <a:gd name="connsiteY4" fmla="*/ 1722783 h 4585252"/>
                <a:gd name="connsiteX5" fmla="*/ 4890052 w 6533321"/>
                <a:gd name="connsiteY5" fmla="*/ 1086678 h 4585252"/>
                <a:gd name="connsiteX6" fmla="*/ 4121426 w 6533321"/>
                <a:gd name="connsiteY6" fmla="*/ 1007166 h 4585252"/>
                <a:gd name="connsiteX7" fmla="*/ 2968487 w 6533321"/>
                <a:gd name="connsiteY7" fmla="*/ 4585252 h 4585252"/>
                <a:gd name="connsiteX0" fmla="*/ 2968487 w 6665844"/>
                <a:gd name="connsiteY0" fmla="*/ 4719289 h 4719289"/>
                <a:gd name="connsiteX1" fmla="*/ 0 w 6665844"/>
                <a:gd name="connsiteY1" fmla="*/ 1074942 h 4719289"/>
                <a:gd name="connsiteX2" fmla="*/ 4386470 w 6665844"/>
                <a:gd name="connsiteY2" fmla="*/ 213550 h 4719289"/>
                <a:gd name="connsiteX3" fmla="*/ 5565913 w 6665844"/>
                <a:gd name="connsiteY3" fmla="*/ 134037 h 4719289"/>
                <a:gd name="connsiteX4" fmla="*/ 6665844 w 6665844"/>
                <a:gd name="connsiteY4" fmla="*/ 81028 h 4719289"/>
                <a:gd name="connsiteX5" fmla="*/ 6533321 w 6665844"/>
                <a:gd name="connsiteY5" fmla="*/ 1856820 h 4719289"/>
                <a:gd name="connsiteX6" fmla="*/ 4890052 w 6665844"/>
                <a:gd name="connsiteY6" fmla="*/ 1220715 h 4719289"/>
                <a:gd name="connsiteX7" fmla="*/ 4121426 w 6665844"/>
                <a:gd name="connsiteY7" fmla="*/ 1141203 h 4719289"/>
                <a:gd name="connsiteX8" fmla="*/ 2968487 w 6665844"/>
                <a:gd name="connsiteY8" fmla="*/ 4719289 h 4719289"/>
                <a:gd name="connsiteX0" fmla="*/ 2968487 w 6665844"/>
                <a:gd name="connsiteY0" fmla="*/ 4638261 h 4638261"/>
                <a:gd name="connsiteX1" fmla="*/ 0 w 6665844"/>
                <a:gd name="connsiteY1" fmla="*/ 993914 h 4638261"/>
                <a:gd name="connsiteX2" fmla="*/ 4386470 w 6665844"/>
                <a:gd name="connsiteY2" fmla="*/ 132522 h 4638261"/>
                <a:gd name="connsiteX3" fmla="*/ 5565913 w 6665844"/>
                <a:gd name="connsiteY3" fmla="*/ 53009 h 4638261"/>
                <a:gd name="connsiteX4" fmla="*/ 6665844 w 6665844"/>
                <a:gd name="connsiteY4" fmla="*/ 0 h 4638261"/>
                <a:gd name="connsiteX5" fmla="*/ 6533321 w 6665844"/>
                <a:gd name="connsiteY5" fmla="*/ 1775792 h 4638261"/>
                <a:gd name="connsiteX6" fmla="*/ 4890052 w 6665844"/>
                <a:gd name="connsiteY6" fmla="*/ 1139687 h 4638261"/>
                <a:gd name="connsiteX7" fmla="*/ 4121426 w 6665844"/>
                <a:gd name="connsiteY7" fmla="*/ 1060175 h 4638261"/>
                <a:gd name="connsiteX8" fmla="*/ 2968487 w 6665844"/>
                <a:gd name="connsiteY8" fmla="*/ 4638261 h 4638261"/>
                <a:gd name="connsiteX0" fmla="*/ 2968487 w 6665844"/>
                <a:gd name="connsiteY0" fmla="*/ 4638261 h 4638261"/>
                <a:gd name="connsiteX1" fmla="*/ 0 w 6665844"/>
                <a:gd name="connsiteY1" fmla="*/ 993914 h 4638261"/>
                <a:gd name="connsiteX2" fmla="*/ 4386470 w 6665844"/>
                <a:gd name="connsiteY2" fmla="*/ 132522 h 4638261"/>
                <a:gd name="connsiteX3" fmla="*/ 5565913 w 6665844"/>
                <a:gd name="connsiteY3" fmla="*/ 53009 h 4638261"/>
                <a:gd name="connsiteX4" fmla="*/ 6665844 w 6665844"/>
                <a:gd name="connsiteY4" fmla="*/ 0 h 4638261"/>
                <a:gd name="connsiteX5" fmla="*/ 6533321 w 6665844"/>
                <a:gd name="connsiteY5" fmla="*/ 1775792 h 4638261"/>
                <a:gd name="connsiteX6" fmla="*/ 4890052 w 6665844"/>
                <a:gd name="connsiteY6" fmla="*/ 1139687 h 4638261"/>
                <a:gd name="connsiteX7" fmla="*/ 4121426 w 6665844"/>
                <a:gd name="connsiteY7" fmla="*/ 1060175 h 4638261"/>
                <a:gd name="connsiteX8" fmla="*/ 2968487 w 6665844"/>
                <a:gd name="connsiteY8" fmla="*/ 4638261 h 4638261"/>
                <a:gd name="connsiteX0" fmla="*/ 2968487 w 6665844"/>
                <a:gd name="connsiteY0" fmla="*/ 4638261 h 4638261"/>
                <a:gd name="connsiteX1" fmla="*/ 0 w 6665844"/>
                <a:gd name="connsiteY1" fmla="*/ 993914 h 4638261"/>
                <a:gd name="connsiteX2" fmla="*/ 4386470 w 6665844"/>
                <a:gd name="connsiteY2" fmla="*/ 132522 h 4638261"/>
                <a:gd name="connsiteX3" fmla="*/ 5565913 w 6665844"/>
                <a:gd name="connsiteY3" fmla="*/ 53009 h 4638261"/>
                <a:gd name="connsiteX4" fmla="*/ 6665844 w 6665844"/>
                <a:gd name="connsiteY4" fmla="*/ 0 h 4638261"/>
                <a:gd name="connsiteX5" fmla="*/ 5762208 w 6665844"/>
                <a:gd name="connsiteY5" fmla="*/ 1792597 h 4638261"/>
                <a:gd name="connsiteX6" fmla="*/ 4890052 w 6665844"/>
                <a:gd name="connsiteY6" fmla="*/ 1139687 h 4638261"/>
                <a:gd name="connsiteX7" fmla="*/ 4121426 w 6665844"/>
                <a:gd name="connsiteY7" fmla="*/ 1060175 h 4638261"/>
                <a:gd name="connsiteX8" fmla="*/ 2968487 w 6665844"/>
                <a:gd name="connsiteY8" fmla="*/ 4638261 h 4638261"/>
                <a:gd name="connsiteX0" fmla="*/ 2968487 w 5826187"/>
                <a:gd name="connsiteY0" fmla="*/ 4604650 h 4604650"/>
                <a:gd name="connsiteX1" fmla="*/ 0 w 5826187"/>
                <a:gd name="connsiteY1" fmla="*/ 960303 h 4604650"/>
                <a:gd name="connsiteX2" fmla="*/ 4386470 w 5826187"/>
                <a:gd name="connsiteY2" fmla="*/ 98911 h 4604650"/>
                <a:gd name="connsiteX3" fmla="*/ 5565913 w 5826187"/>
                <a:gd name="connsiteY3" fmla="*/ 19398 h 4604650"/>
                <a:gd name="connsiteX4" fmla="*/ 5826187 w 5826187"/>
                <a:gd name="connsiteY4" fmla="*/ 0 h 4604650"/>
                <a:gd name="connsiteX5" fmla="*/ 5762208 w 5826187"/>
                <a:gd name="connsiteY5" fmla="*/ 1758986 h 4604650"/>
                <a:gd name="connsiteX6" fmla="*/ 4890052 w 5826187"/>
                <a:gd name="connsiteY6" fmla="*/ 1106076 h 4604650"/>
                <a:gd name="connsiteX7" fmla="*/ 4121426 w 5826187"/>
                <a:gd name="connsiteY7" fmla="*/ 1026564 h 4604650"/>
                <a:gd name="connsiteX8" fmla="*/ 2968487 w 5826187"/>
                <a:gd name="connsiteY8" fmla="*/ 4604650 h 460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26187" h="4604650">
                  <a:moveTo>
                    <a:pt x="2968487" y="4604650"/>
                  </a:moveTo>
                  <a:lnTo>
                    <a:pt x="0" y="960303"/>
                  </a:lnTo>
                  <a:lnTo>
                    <a:pt x="4386470" y="98911"/>
                  </a:lnTo>
                  <a:lnTo>
                    <a:pt x="5565913" y="19398"/>
                  </a:lnTo>
                  <a:lnTo>
                    <a:pt x="5826187" y="0"/>
                  </a:lnTo>
                  <a:lnTo>
                    <a:pt x="5762208" y="1758986"/>
                  </a:lnTo>
                  <a:lnTo>
                    <a:pt x="4890052" y="1106076"/>
                  </a:lnTo>
                  <a:lnTo>
                    <a:pt x="4121426" y="1026564"/>
                  </a:lnTo>
                  <a:lnTo>
                    <a:pt x="2968487" y="460465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518991" y="1378226"/>
              <a:ext cx="265044" cy="15770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8" name="Triangle isocèle 7"/>
          <p:cNvSpPr/>
          <p:nvPr/>
        </p:nvSpPr>
        <p:spPr>
          <a:xfrm rot="10189979">
            <a:off x="2078935" y="4410804"/>
            <a:ext cx="634010" cy="651847"/>
          </a:xfrm>
          <a:prstGeom prst="triangle">
            <a:avLst/>
          </a:prstGeom>
          <a:solidFill>
            <a:srgbClr val="FF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369377" y="0"/>
            <a:ext cx="3843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Mobilité : une révolution du quotidien</a:t>
            </a:r>
            <a:endParaRPr lang="fr-FR" b="1" dirty="0"/>
          </a:p>
        </p:txBody>
      </p:sp>
      <p:sp>
        <p:nvSpPr>
          <p:cNvPr id="10" name="Forme libre 9"/>
          <p:cNvSpPr/>
          <p:nvPr/>
        </p:nvSpPr>
        <p:spPr>
          <a:xfrm>
            <a:off x="2833352" y="1956724"/>
            <a:ext cx="2034862" cy="258442"/>
          </a:xfrm>
          <a:custGeom>
            <a:avLst/>
            <a:gdLst>
              <a:gd name="connsiteX0" fmla="*/ 0 w 2034862"/>
              <a:gd name="connsiteY0" fmla="*/ 258442 h 258442"/>
              <a:gd name="connsiteX1" fmla="*/ 746975 w 2034862"/>
              <a:gd name="connsiteY1" fmla="*/ 13744 h 258442"/>
              <a:gd name="connsiteX2" fmla="*/ 2034862 w 2034862"/>
              <a:gd name="connsiteY2" fmla="*/ 52380 h 25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4862" h="258442">
                <a:moveTo>
                  <a:pt x="0" y="258442"/>
                </a:moveTo>
                <a:cubicBezTo>
                  <a:pt x="203915" y="153265"/>
                  <a:pt x="407831" y="48088"/>
                  <a:pt x="746975" y="13744"/>
                </a:cubicBezTo>
                <a:cubicBezTo>
                  <a:pt x="1086119" y="-20600"/>
                  <a:pt x="1560490" y="15890"/>
                  <a:pt x="2034862" y="5238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>
            <a:off x="5510012" y="602295"/>
            <a:ext cx="852152" cy="144679"/>
          </a:xfrm>
          <a:custGeom>
            <a:avLst/>
            <a:gdLst>
              <a:gd name="connsiteX0" fmla="*/ 0 w 2034862"/>
              <a:gd name="connsiteY0" fmla="*/ 258442 h 258442"/>
              <a:gd name="connsiteX1" fmla="*/ 746975 w 2034862"/>
              <a:gd name="connsiteY1" fmla="*/ 13744 h 258442"/>
              <a:gd name="connsiteX2" fmla="*/ 2034862 w 2034862"/>
              <a:gd name="connsiteY2" fmla="*/ 52380 h 25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4862" h="258442">
                <a:moveTo>
                  <a:pt x="0" y="258442"/>
                </a:moveTo>
                <a:cubicBezTo>
                  <a:pt x="203915" y="153265"/>
                  <a:pt x="407831" y="48088"/>
                  <a:pt x="746975" y="13744"/>
                </a:cubicBezTo>
                <a:cubicBezTo>
                  <a:pt x="1086119" y="-20600"/>
                  <a:pt x="1560490" y="15890"/>
                  <a:pt x="2034862" y="5238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6645500" y="437882"/>
            <a:ext cx="2356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Une nouvelle autoroute perce l’obstruction de la banlieue</a:t>
            </a:r>
            <a:endParaRPr lang="fr-FR" sz="1600" dirty="0"/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888643" y="2691684"/>
            <a:ext cx="1300766" cy="182880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2524259" y="2356834"/>
            <a:ext cx="283335" cy="2125014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2032716" y="2431961"/>
            <a:ext cx="311239" cy="210140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5731099" y="1259984"/>
            <a:ext cx="409978" cy="517301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6630475" y="1324378"/>
            <a:ext cx="2356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Un réseau de voies rapides  dessert l’agglomération.</a:t>
            </a:r>
            <a:endParaRPr lang="fr-FR" sz="1600" dirty="0"/>
          </a:p>
        </p:txBody>
      </p:sp>
      <p:cxnSp>
        <p:nvCxnSpPr>
          <p:cNvPr id="29" name="Connecteur droit 28"/>
          <p:cNvCxnSpPr/>
          <p:nvPr/>
        </p:nvCxnSpPr>
        <p:spPr>
          <a:xfrm flipH="1">
            <a:off x="5370490" y="0"/>
            <a:ext cx="1" cy="65939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5369377" y="2341809"/>
            <a:ext cx="3229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Assainissement : un défi majeur</a:t>
            </a:r>
            <a:endParaRPr lang="fr-FR" b="1" dirty="0"/>
          </a:p>
        </p:txBody>
      </p:sp>
      <p:sp>
        <p:nvSpPr>
          <p:cNvPr id="33" name="Ellipse 32"/>
          <p:cNvSpPr/>
          <p:nvPr/>
        </p:nvSpPr>
        <p:spPr>
          <a:xfrm rot="751917">
            <a:off x="2833352" y="2910626"/>
            <a:ext cx="321972" cy="1275009"/>
          </a:xfrm>
          <a:prstGeom prst="ellipse">
            <a:avLst/>
          </a:prstGeom>
          <a:pattFill prst="dashUp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 rot="751917">
            <a:off x="5849789" y="3617550"/>
            <a:ext cx="279237" cy="575115"/>
          </a:xfrm>
          <a:prstGeom prst="ellipse">
            <a:avLst/>
          </a:prstGeom>
          <a:pattFill prst="dashUp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6460903" y="3563154"/>
            <a:ext cx="2356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Exemple de pollution industrielle</a:t>
            </a:r>
            <a:endParaRPr lang="fr-FR" sz="1600" dirty="0"/>
          </a:p>
        </p:txBody>
      </p:sp>
      <p:sp>
        <p:nvSpPr>
          <p:cNvPr id="37" name="Trapèze 36"/>
          <p:cNvSpPr/>
          <p:nvPr/>
        </p:nvSpPr>
        <p:spPr>
          <a:xfrm>
            <a:off x="4198513" y="1455313"/>
            <a:ext cx="218941" cy="244698"/>
          </a:xfrm>
          <a:prstGeom prst="trapezoi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8" name="Trapèze 37"/>
          <p:cNvSpPr/>
          <p:nvPr/>
        </p:nvSpPr>
        <p:spPr>
          <a:xfrm>
            <a:off x="5857742" y="2805447"/>
            <a:ext cx="218941" cy="244698"/>
          </a:xfrm>
          <a:prstGeom prst="trapezoi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6484513" y="2749640"/>
            <a:ext cx="276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Unique usine d’assainissement ne traitant que 20% des besoins de la ville</a:t>
            </a:r>
            <a:endParaRPr lang="fr-FR" sz="1600" dirty="0"/>
          </a:p>
        </p:txBody>
      </p:sp>
      <p:sp>
        <p:nvSpPr>
          <p:cNvPr id="40" name="ZoneTexte 39"/>
          <p:cNvSpPr txBox="1"/>
          <p:nvPr/>
        </p:nvSpPr>
        <p:spPr>
          <a:xfrm>
            <a:off x="5380109" y="4619223"/>
            <a:ext cx="3747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Société : « je m’installe, ils s’étalent »</a:t>
            </a:r>
            <a:endParaRPr lang="fr-FR" b="1" dirty="0"/>
          </a:p>
        </p:txBody>
      </p:sp>
      <p:sp>
        <p:nvSpPr>
          <p:cNvPr id="41" name="Forme libre 40"/>
          <p:cNvSpPr/>
          <p:nvPr/>
        </p:nvSpPr>
        <p:spPr>
          <a:xfrm>
            <a:off x="581296" y="1841679"/>
            <a:ext cx="2187662" cy="2614411"/>
          </a:xfrm>
          <a:custGeom>
            <a:avLst/>
            <a:gdLst>
              <a:gd name="connsiteX0" fmla="*/ 2187662 w 2187662"/>
              <a:gd name="connsiteY0" fmla="*/ 0 h 2614411"/>
              <a:gd name="connsiteX1" fmla="*/ 268710 w 2187662"/>
              <a:gd name="connsiteY1" fmla="*/ 373487 h 2614411"/>
              <a:gd name="connsiteX2" fmla="*/ 139921 w 2187662"/>
              <a:gd name="connsiteY2" fmla="*/ 837127 h 2614411"/>
              <a:gd name="connsiteX3" fmla="*/ 1453566 w 2187662"/>
              <a:gd name="connsiteY3" fmla="*/ 2614411 h 261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7662" h="2614411">
                <a:moveTo>
                  <a:pt x="2187662" y="0"/>
                </a:moveTo>
                <a:cubicBezTo>
                  <a:pt x="1398831" y="116983"/>
                  <a:pt x="610000" y="233966"/>
                  <a:pt x="268710" y="373487"/>
                </a:cubicBezTo>
                <a:cubicBezTo>
                  <a:pt x="-72580" y="513008"/>
                  <a:pt x="-57555" y="463640"/>
                  <a:pt x="139921" y="837127"/>
                </a:cubicBezTo>
                <a:cubicBezTo>
                  <a:pt x="337397" y="1210614"/>
                  <a:pt x="895481" y="1912512"/>
                  <a:pt x="1453566" y="2614411"/>
                </a:cubicBezTo>
              </a:path>
            </a:pathLst>
          </a:custGeom>
          <a:noFill/>
          <a:ln w="76200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5525038" y="6001557"/>
            <a:ext cx="798490" cy="553791"/>
          </a:xfrm>
          <a:prstGeom prst="ellips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6445878" y="5969356"/>
            <a:ext cx="2698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Concentrations de pauvreté, étalement périphérique</a:t>
            </a:r>
            <a:endParaRPr lang="fr-FR" sz="1600" dirty="0"/>
          </a:p>
        </p:txBody>
      </p:sp>
      <p:sp>
        <p:nvSpPr>
          <p:cNvPr id="45" name="Forme libre 44"/>
          <p:cNvSpPr/>
          <p:nvPr/>
        </p:nvSpPr>
        <p:spPr>
          <a:xfrm>
            <a:off x="5589030" y="5125792"/>
            <a:ext cx="618586" cy="641797"/>
          </a:xfrm>
          <a:custGeom>
            <a:avLst/>
            <a:gdLst>
              <a:gd name="connsiteX0" fmla="*/ 2187662 w 2187662"/>
              <a:gd name="connsiteY0" fmla="*/ 0 h 2614411"/>
              <a:gd name="connsiteX1" fmla="*/ 268710 w 2187662"/>
              <a:gd name="connsiteY1" fmla="*/ 373487 h 2614411"/>
              <a:gd name="connsiteX2" fmla="*/ 139921 w 2187662"/>
              <a:gd name="connsiteY2" fmla="*/ 837127 h 2614411"/>
              <a:gd name="connsiteX3" fmla="*/ 1453566 w 2187662"/>
              <a:gd name="connsiteY3" fmla="*/ 2614411 h 261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7662" h="2614411">
                <a:moveTo>
                  <a:pt x="2187662" y="0"/>
                </a:moveTo>
                <a:cubicBezTo>
                  <a:pt x="1398831" y="116983"/>
                  <a:pt x="610000" y="233966"/>
                  <a:pt x="268710" y="373487"/>
                </a:cubicBezTo>
                <a:cubicBezTo>
                  <a:pt x="-72580" y="513008"/>
                  <a:pt x="-57555" y="463640"/>
                  <a:pt x="139921" y="837127"/>
                </a:cubicBezTo>
                <a:cubicBezTo>
                  <a:pt x="337397" y="1210614"/>
                  <a:pt x="895481" y="1912512"/>
                  <a:pt x="1453566" y="2614411"/>
                </a:cubicBezTo>
              </a:path>
            </a:pathLst>
          </a:custGeom>
          <a:noFill/>
          <a:ln w="76200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6445878" y="5027052"/>
            <a:ext cx="2698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Accaparement des espaces par le pouvoir et la richesse</a:t>
            </a:r>
            <a:endParaRPr lang="fr-FR" sz="1600" dirty="0"/>
          </a:p>
        </p:txBody>
      </p:sp>
      <p:sp>
        <p:nvSpPr>
          <p:cNvPr id="49" name="ZoneTexte 48"/>
          <p:cNvSpPr txBox="1"/>
          <p:nvPr/>
        </p:nvSpPr>
        <p:spPr>
          <a:xfrm>
            <a:off x="1043189" y="6211669"/>
            <a:ext cx="321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enjeux du développement : 1) à l’échelle de l’agglomération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64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9" grpId="0"/>
      <p:bldP spid="10" grpId="0" animBg="1"/>
      <p:bldP spid="13" grpId="0" animBg="1"/>
      <p:bldP spid="14" grpId="0"/>
      <p:bldP spid="27" grpId="0"/>
      <p:bldP spid="32" grpId="0"/>
      <p:bldP spid="33" grpId="0" animBg="1"/>
      <p:bldP spid="34" grpId="0" animBg="1"/>
      <p:bldP spid="36" grpId="0"/>
      <p:bldP spid="37" grpId="0" animBg="1"/>
      <p:bldP spid="38" grpId="0" animBg="1"/>
      <p:bldP spid="39" grpId="0"/>
      <p:bldP spid="40" grpId="0"/>
      <p:bldP spid="41" grpId="0" animBg="1"/>
      <p:bldP spid="42" grpId="0" animBg="1"/>
      <p:bldP spid="44" grpId="0"/>
      <p:bldP spid="45" grpId="0" animBg="1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-Point Star 7"/>
          <p:cNvSpPr/>
          <p:nvPr/>
        </p:nvSpPr>
        <p:spPr>
          <a:xfrm>
            <a:off x="2353278" y="3191028"/>
            <a:ext cx="480074" cy="479449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" name="Trapezoid 10"/>
          <p:cNvSpPr/>
          <p:nvPr/>
        </p:nvSpPr>
        <p:spPr>
          <a:xfrm>
            <a:off x="3137752" y="3386561"/>
            <a:ext cx="216024" cy="360040"/>
          </a:xfrm>
          <a:prstGeom prst="trapezoi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" name="Freeform 15"/>
          <p:cNvSpPr/>
          <p:nvPr/>
        </p:nvSpPr>
        <p:spPr>
          <a:xfrm>
            <a:off x="729647" y="3079296"/>
            <a:ext cx="1726529" cy="586921"/>
          </a:xfrm>
          <a:custGeom>
            <a:avLst/>
            <a:gdLst>
              <a:gd name="connsiteX0" fmla="*/ 104993 w 1726529"/>
              <a:gd name="connsiteY0" fmla="*/ 586921 h 586921"/>
              <a:gd name="connsiteX1" fmla="*/ 44033 w 1726529"/>
              <a:gd name="connsiteY1" fmla="*/ 123625 h 586921"/>
              <a:gd name="connsiteX2" fmla="*/ 678017 w 1726529"/>
              <a:gd name="connsiteY2" fmla="*/ 1705 h 586921"/>
              <a:gd name="connsiteX3" fmla="*/ 1433921 w 1726529"/>
              <a:gd name="connsiteY3" fmla="*/ 184585 h 586921"/>
              <a:gd name="connsiteX4" fmla="*/ 1726529 w 1726529"/>
              <a:gd name="connsiteY4" fmla="*/ 208969 h 586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6529" h="586921">
                <a:moveTo>
                  <a:pt x="104993" y="586921"/>
                </a:moveTo>
                <a:cubicBezTo>
                  <a:pt x="26761" y="404041"/>
                  <a:pt x="-51471" y="221161"/>
                  <a:pt x="44033" y="123625"/>
                </a:cubicBezTo>
                <a:cubicBezTo>
                  <a:pt x="139537" y="26089"/>
                  <a:pt x="446369" y="-8455"/>
                  <a:pt x="678017" y="1705"/>
                </a:cubicBezTo>
                <a:cubicBezTo>
                  <a:pt x="909665" y="11865"/>
                  <a:pt x="1259169" y="150041"/>
                  <a:pt x="1433921" y="184585"/>
                </a:cubicBezTo>
                <a:cubicBezTo>
                  <a:pt x="1608673" y="219129"/>
                  <a:pt x="1667601" y="214049"/>
                  <a:pt x="1726529" y="208969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" name="Oval 16"/>
          <p:cNvSpPr/>
          <p:nvPr/>
        </p:nvSpPr>
        <p:spPr>
          <a:xfrm>
            <a:off x="329440" y="2882505"/>
            <a:ext cx="864096" cy="864096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Freeform 17"/>
          <p:cNvSpPr/>
          <p:nvPr/>
        </p:nvSpPr>
        <p:spPr>
          <a:xfrm>
            <a:off x="2529328" y="2922505"/>
            <a:ext cx="1609344" cy="573275"/>
          </a:xfrm>
          <a:custGeom>
            <a:avLst/>
            <a:gdLst>
              <a:gd name="connsiteX0" fmla="*/ 0 w 1609344"/>
              <a:gd name="connsiteY0" fmla="*/ 341376 h 573275"/>
              <a:gd name="connsiteX1" fmla="*/ 865632 w 1609344"/>
              <a:gd name="connsiteY1" fmla="*/ 573024 h 573275"/>
              <a:gd name="connsiteX2" fmla="*/ 1402080 w 1609344"/>
              <a:gd name="connsiteY2" fmla="*/ 377952 h 573275"/>
              <a:gd name="connsiteX3" fmla="*/ 1609344 w 1609344"/>
              <a:gd name="connsiteY3" fmla="*/ 0 h 57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9344" h="573275">
                <a:moveTo>
                  <a:pt x="0" y="341376"/>
                </a:moveTo>
                <a:cubicBezTo>
                  <a:pt x="315976" y="454152"/>
                  <a:pt x="631952" y="566928"/>
                  <a:pt x="865632" y="573024"/>
                </a:cubicBezTo>
                <a:cubicBezTo>
                  <a:pt x="1099312" y="579120"/>
                  <a:pt x="1278128" y="473456"/>
                  <a:pt x="1402080" y="377952"/>
                </a:cubicBezTo>
                <a:cubicBezTo>
                  <a:pt x="1526032" y="282448"/>
                  <a:pt x="1567688" y="141224"/>
                  <a:pt x="1609344" y="0"/>
                </a:cubicBez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Freeform 20"/>
          <p:cNvSpPr/>
          <p:nvPr/>
        </p:nvSpPr>
        <p:spPr>
          <a:xfrm>
            <a:off x="3382768" y="3519913"/>
            <a:ext cx="377952" cy="1731264"/>
          </a:xfrm>
          <a:custGeom>
            <a:avLst/>
            <a:gdLst>
              <a:gd name="connsiteX0" fmla="*/ 0 w 377952"/>
              <a:gd name="connsiteY0" fmla="*/ 0 h 1731264"/>
              <a:gd name="connsiteX1" fmla="*/ 377952 w 377952"/>
              <a:gd name="connsiteY1" fmla="*/ 1731264 h 1731264"/>
              <a:gd name="connsiteX0" fmla="*/ 0 w 377952"/>
              <a:gd name="connsiteY0" fmla="*/ 0 h 1731264"/>
              <a:gd name="connsiteX1" fmla="*/ 24384 w 377952"/>
              <a:gd name="connsiteY1" fmla="*/ 987552 h 1731264"/>
              <a:gd name="connsiteX2" fmla="*/ 377952 w 377952"/>
              <a:gd name="connsiteY2" fmla="*/ 1731264 h 173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952" h="1731264">
                <a:moveTo>
                  <a:pt x="0" y="0"/>
                </a:moveTo>
                <a:cubicBezTo>
                  <a:pt x="65024" y="316992"/>
                  <a:pt x="-40640" y="670560"/>
                  <a:pt x="24384" y="987552"/>
                </a:cubicBezTo>
                <a:lnTo>
                  <a:pt x="377952" y="1731264"/>
                </a:ln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9" name="Freeform 60"/>
          <p:cNvSpPr/>
          <p:nvPr/>
        </p:nvSpPr>
        <p:spPr>
          <a:xfrm>
            <a:off x="212848" y="1441176"/>
            <a:ext cx="4015565" cy="4542319"/>
          </a:xfrm>
          <a:custGeom>
            <a:avLst/>
            <a:gdLst>
              <a:gd name="connsiteX0" fmla="*/ 0 w 4645152"/>
              <a:gd name="connsiteY0" fmla="*/ 1828800 h 4474464"/>
              <a:gd name="connsiteX1" fmla="*/ 1609344 w 4645152"/>
              <a:gd name="connsiteY1" fmla="*/ 1280160 h 4474464"/>
              <a:gd name="connsiteX2" fmla="*/ 2621280 w 4645152"/>
              <a:gd name="connsiteY2" fmla="*/ 707136 h 4474464"/>
              <a:gd name="connsiteX3" fmla="*/ 3194304 w 4645152"/>
              <a:gd name="connsiteY3" fmla="*/ 0 h 4474464"/>
              <a:gd name="connsiteX4" fmla="*/ 4194048 w 4645152"/>
              <a:gd name="connsiteY4" fmla="*/ 377952 h 4474464"/>
              <a:gd name="connsiteX5" fmla="*/ 4596384 w 4645152"/>
              <a:gd name="connsiteY5" fmla="*/ 1207008 h 4474464"/>
              <a:gd name="connsiteX6" fmla="*/ 4645152 w 4645152"/>
              <a:gd name="connsiteY6" fmla="*/ 2670048 h 4474464"/>
              <a:gd name="connsiteX7" fmla="*/ 4267200 w 4645152"/>
              <a:gd name="connsiteY7" fmla="*/ 4108704 h 4474464"/>
              <a:gd name="connsiteX8" fmla="*/ 3852672 w 4645152"/>
              <a:gd name="connsiteY8" fmla="*/ 4474464 h 4474464"/>
              <a:gd name="connsiteX9" fmla="*/ 3511296 w 4645152"/>
              <a:gd name="connsiteY9" fmla="*/ 4072128 h 4474464"/>
              <a:gd name="connsiteX10" fmla="*/ 2865120 w 4645152"/>
              <a:gd name="connsiteY10" fmla="*/ 3633216 h 4474464"/>
              <a:gd name="connsiteX11" fmla="*/ 2633472 w 4645152"/>
              <a:gd name="connsiteY11" fmla="*/ 3084576 h 4474464"/>
              <a:gd name="connsiteX12" fmla="*/ 2048256 w 4645152"/>
              <a:gd name="connsiteY12" fmla="*/ 2353056 h 4474464"/>
              <a:gd name="connsiteX13" fmla="*/ 1572768 w 4645152"/>
              <a:gd name="connsiteY13" fmla="*/ 2109216 h 4474464"/>
              <a:gd name="connsiteX14" fmla="*/ 987552 w 4645152"/>
              <a:gd name="connsiteY14" fmla="*/ 1840992 h 4474464"/>
              <a:gd name="connsiteX15" fmla="*/ 670560 w 4645152"/>
              <a:gd name="connsiteY15" fmla="*/ 1962912 h 4474464"/>
              <a:gd name="connsiteX16" fmla="*/ 658368 w 4645152"/>
              <a:gd name="connsiteY16" fmla="*/ 2499360 h 4474464"/>
              <a:gd name="connsiteX17" fmla="*/ 0 w 4645152"/>
              <a:gd name="connsiteY17" fmla="*/ 1828800 h 4474464"/>
              <a:gd name="connsiteX0" fmla="*/ 0 w 4645152"/>
              <a:gd name="connsiteY0" fmla="*/ 1836982 h 4482646"/>
              <a:gd name="connsiteX1" fmla="*/ 1609344 w 4645152"/>
              <a:gd name="connsiteY1" fmla="*/ 1288342 h 4482646"/>
              <a:gd name="connsiteX2" fmla="*/ 2621280 w 4645152"/>
              <a:gd name="connsiteY2" fmla="*/ 715318 h 4482646"/>
              <a:gd name="connsiteX3" fmla="*/ 3194304 w 4645152"/>
              <a:gd name="connsiteY3" fmla="*/ 8182 h 4482646"/>
              <a:gd name="connsiteX4" fmla="*/ 4194048 w 4645152"/>
              <a:gd name="connsiteY4" fmla="*/ 386134 h 4482646"/>
              <a:gd name="connsiteX5" fmla="*/ 4596384 w 4645152"/>
              <a:gd name="connsiteY5" fmla="*/ 1215190 h 4482646"/>
              <a:gd name="connsiteX6" fmla="*/ 4645152 w 4645152"/>
              <a:gd name="connsiteY6" fmla="*/ 2678230 h 4482646"/>
              <a:gd name="connsiteX7" fmla="*/ 4267200 w 4645152"/>
              <a:gd name="connsiteY7" fmla="*/ 4116886 h 4482646"/>
              <a:gd name="connsiteX8" fmla="*/ 3852672 w 4645152"/>
              <a:gd name="connsiteY8" fmla="*/ 4482646 h 4482646"/>
              <a:gd name="connsiteX9" fmla="*/ 3511296 w 4645152"/>
              <a:gd name="connsiteY9" fmla="*/ 4080310 h 4482646"/>
              <a:gd name="connsiteX10" fmla="*/ 2865120 w 4645152"/>
              <a:gd name="connsiteY10" fmla="*/ 3641398 h 4482646"/>
              <a:gd name="connsiteX11" fmla="*/ 2633472 w 4645152"/>
              <a:gd name="connsiteY11" fmla="*/ 3092758 h 4482646"/>
              <a:gd name="connsiteX12" fmla="*/ 2048256 w 4645152"/>
              <a:gd name="connsiteY12" fmla="*/ 2361238 h 4482646"/>
              <a:gd name="connsiteX13" fmla="*/ 1572768 w 4645152"/>
              <a:gd name="connsiteY13" fmla="*/ 2117398 h 4482646"/>
              <a:gd name="connsiteX14" fmla="*/ 987552 w 4645152"/>
              <a:gd name="connsiteY14" fmla="*/ 1849174 h 4482646"/>
              <a:gd name="connsiteX15" fmla="*/ 670560 w 4645152"/>
              <a:gd name="connsiteY15" fmla="*/ 1971094 h 4482646"/>
              <a:gd name="connsiteX16" fmla="*/ 658368 w 4645152"/>
              <a:gd name="connsiteY16" fmla="*/ 2507542 h 4482646"/>
              <a:gd name="connsiteX17" fmla="*/ 0 w 4645152"/>
              <a:gd name="connsiteY17" fmla="*/ 1836982 h 4482646"/>
              <a:gd name="connsiteX0" fmla="*/ 0 w 4645152"/>
              <a:gd name="connsiteY0" fmla="*/ 1836982 h 4482646"/>
              <a:gd name="connsiteX1" fmla="*/ 1609344 w 4645152"/>
              <a:gd name="connsiteY1" fmla="*/ 1288342 h 4482646"/>
              <a:gd name="connsiteX2" fmla="*/ 2621280 w 4645152"/>
              <a:gd name="connsiteY2" fmla="*/ 715318 h 4482646"/>
              <a:gd name="connsiteX3" fmla="*/ 3194304 w 4645152"/>
              <a:gd name="connsiteY3" fmla="*/ 8182 h 4482646"/>
              <a:gd name="connsiteX4" fmla="*/ 4194048 w 4645152"/>
              <a:gd name="connsiteY4" fmla="*/ 386134 h 4482646"/>
              <a:gd name="connsiteX5" fmla="*/ 4596384 w 4645152"/>
              <a:gd name="connsiteY5" fmla="*/ 1215190 h 4482646"/>
              <a:gd name="connsiteX6" fmla="*/ 4645152 w 4645152"/>
              <a:gd name="connsiteY6" fmla="*/ 2678230 h 4482646"/>
              <a:gd name="connsiteX7" fmla="*/ 4267200 w 4645152"/>
              <a:gd name="connsiteY7" fmla="*/ 4116886 h 4482646"/>
              <a:gd name="connsiteX8" fmla="*/ 3852672 w 4645152"/>
              <a:gd name="connsiteY8" fmla="*/ 4482646 h 4482646"/>
              <a:gd name="connsiteX9" fmla="*/ 3511296 w 4645152"/>
              <a:gd name="connsiteY9" fmla="*/ 4080310 h 4482646"/>
              <a:gd name="connsiteX10" fmla="*/ 2865120 w 4645152"/>
              <a:gd name="connsiteY10" fmla="*/ 3641398 h 4482646"/>
              <a:gd name="connsiteX11" fmla="*/ 2633472 w 4645152"/>
              <a:gd name="connsiteY11" fmla="*/ 3092758 h 4482646"/>
              <a:gd name="connsiteX12" fmla="*/ 2048256 w 4645152"/>
              <a:gd name="connsiteY12" fmla="*/ 2361238 h 4482646"/>
              <a:gd name="connsiteX13" fmla="*/ 1572768 w 4645152"/>
              <a:gd name="connsiteY13" fmla="*/ 2117398 h 4482646"/>
              <a:gd name="connsiteX14" fmla="*/ 987552 w 4645152"/>
              <a:gd name="connsiteY14" fmla="*/ 1849174 h 4482646"/>
              <a:gd name="connsiteX15" fmla="*/ 670560 w 4645152"/>
              <a:gd name="connsiteY15" fmla="*/ 1971094 h 4482646"/>
              <a:gd name="connsiteX16" fmla="*/ 658368 w 4645152"/>
              <a:gd name="connsiteY16" fmla="*/ 2507542 h 4482646"/>
              <a:gd name="connsiteX17" fmla="*/ 0 w 4645152"/>
              <a:gd name="connsiteY17" fmla="*/ 1836982 h 4482646"/>
              <a:gd name="connsiteX0" fmla="*/ 0 w 4673721"/>
              <a:gd name="connsiteY0" fmla="*/ 1836982 h 4482646"/>
              <a:gd name="connsiteX1" fmla="*/ 1609344 w 4673721"/>
              <a:gd name="connsiteY1" fmla="*/ 1288342 h 4482646"/>
              <a:gd name="connsiteX2" fmla="*/ 2621280 w 4673721"/>
              <a:gd name="connsiteY2" fmla="*/ 715318 h 4482646"/>
              <a:gd name="connsiteX3" fmla="*/ 3194304 w 4673721"/>
              <a:gd name="connsiteY3" fmla="*/ 8182 h 4482646"/>
              <a:gd name="connsiteX4" fmla="*/ 4194048 w 4673721"/>
              <a:gd name="connsiteY4" fmla="*/ 386134 h 4482646"/>
              <a:gd name="connsiteX5" fmla="*/ 4596384 w 4673721"/>
              <a:gd name="connsiteY5" fmla="*/ 1215190 h 4482646"/>
              <a:gd name="connsiteX6" fmla="*/ 4645152 w 4673721"/>
              <a:gd name="connsiteY6" fmla="*/ 2678230 h 4482646"/>
              <a:gd name="connsiteX7" fmla="*/ 4267200 w 4673721"/>
              <a:gd name="connsiteY7" fmla="*/ 4116886 h 4482646"/>
              <a:gd name="connsiteX8" fmla="*/ 3852672 w 4673721"/>
              <a:gd name="connsiteY8" fmla="*/ 4482646 h 4482646"/>
              <a:gd name="connsiteX9" fmla="*/ 3511296 w 4673721"/>
              <a:gd name="connsiteY9" fmla="*/ 4080310 h 4482646"/>
              <a:gd name="connsiteX10" fmla="*/ 2865120 w 4673721"/>
              <a:gd name="connsiteY10" fmla="*/ 3641398 h 4482646"/>
              <a:gd name="connsiteX11" fmla="*/ 2633472 w 4673721"/>
              <a:gd name="connsiteY11" fmla="*/ 3092758 h 4482646"/>
              <a:gd name="connsiteX12" fmla="*/ 2048256 w 4673721"/>
              <a:gd name="connsiteY12" fmla="*/ 2361238 h 4482646"/>
              <a:gd name="connsiteX13" fmla="*/ 1572768 w 4673721"/>
              <a:gd name="connsiteY13" fmla="*/ 2117398 h 4482646"/>
              <a:gd name="connsiteX14" fmla="*/ 987552 w 4673721"/>
              <a:gd name="connsiteY14" fmla="*/ 1849174 h 4482646"/>
              <a:gd name="connsiteX15" fmla="*/ 670560 w 4673721"/>
              <a:gd name="connsiteY15" fmla="*/ 1971094 h 4482646"/>
              <a:gd name="connsiteX16" fmla="*/ 658368 w 4673721"/>
              <a:gd name="connsiteY16" fmla="*/ 2507542 h 4482646"/>
              <a:gd name="connsiteX17" fmla="*/ 0 w 4673721"/>
              <a:gd name="connsiteY17" fmla="*/ 1836982 h 4482646"/>
              <a:gd name="connsiteX0" fmla="*/ 0 w 4673721"/>
              <a:gd name="connsiteY0" fmla="*/ 1836982 h 4482646"/>
              <a:gd name="connsiteX1" fmla="*/ 1609344 w 4673721"/>
              <a:gd name="connsiteY1" fmla="*/ 1288342 h 4482646"/>
              <a:gd name="connsiteX2" fmla="*/ 2621280 w 4673721"/>
              <a:gd name="connsiteY2" fmla="*/ 715318 h 4482646"/>
              <a:gd name="connsiteX3" fmla="*/ 3194304 w 4673721"/>
              <a:gd name="connsiteY3" fmla="*/ 8182 h 4482646"/>
              <a:gd name="connsiteX4" fmla="*/ 4194048 w 4673721"/>
              <a:gd name="connsiteY4" fmla="*/ 386134 h 4482646"/>
              <a:gd name="connsiteX5" fmla="*/ 4596384 w 4673721"/>
              <a:gd name="connsiteY5" fmla="*/ 1215190 h 4482646"/>
              <a:gd name="connsiteX6" fmla="*/ 4645152 w 4673721"/>
              <a:gd name="connsiteY6" fmla="*/ 2678230 h 4482646"/>
              <a:gd name="connsiteX7" fmla="*/ 4267200 w 4673721"/>
              <a:gd name="connsiteY7" fmla="*/ 4116886 h 4482646"/>
              <a:gd name="connsiteX8" fmla="*/ 3852672 w 4673721"/>
              <a:gd name="connsiteY8" fmla="*/ 4482646 h 4482646"/>
              <a:gd name="connsiteX9" fmla="*/ 3511296 w 4673721"/>
              <a:gd name="connsiteY9" fmla="*/ 4080310 h 4482646"/>
              <a:gd name="connsiteX10" fmla="*/ 2865120 w 4673721"/>
              <a:gd name="connsiteY10" fmla="*/ 3641398 h 4482646"/>
              <a:gd name="connsiteX11" fmla="*/ 2633472 w 4673721"/>
              <a:gd name="connsiteY11" fmla="*/ 3092758 h 4482646"/>
              <a:gd name="connsiteX12" fmla="*/ 2048256 w 4673721"/>
              <a:gd name="connsiteY12" fmla="*/ 2361238 h 4482646"/>
              <a:gd name="connsiteX13" fmla="*/ 1572768 w 4673721"/>
              <a:gd name="connsiteY13" fmla="*/ 2117398 h 4482646"/>
              <a:gd name="connsiteX14" fmla="*/ 987552 w 4673721"/>
              <a:gd name="connsiteY14" fmla="*/ 1849174 h 4482646"/>
              <a:gd name="connsiteX15" fmla="*/ 670560 w 4673721"/>
              <a:gd name="connsiteY15" fmla="*/ 1971094 h 4482646"/>
              <a:gd name="connsiteX16" fmla="*/ 658368 w 4673721"/>
              <a:gd name="connsiteY16" fmla="*/ 2507542 h 4482646"/>
              <a:gd name="connsiteX17" fmla="*/ 0 w 4673721"/>
              <a:gd name="connsiteY17" fmla="*/ 1836982 h 4482646"/>
              <a:gd name="connsiteX0" fmla="*/ 0 w 4734376"/>
              <a:gd name="connsiteY0" fmla="*/ 1828800 h 4474464"/>
              <a:gd name="connsiteX1" fmla="*/ 1609344 w 4734376"/>
              <a:gd name="connsiteY1" fmla="*/ 1280160 h 4474464"/>
              <a:gd name="connsiteX2" fmla="*/ 2621280 w 4734376"/>
              <a:gd name="connsiteY2" fmla="*/ 707136 h 4474464"/>
              <a:gd name="connsiteX3" fmla="*/ 3194304 w 4734376"/>
              <a:gd name="connsiteY3" fmla="*/ 0 h 4474464"/>
              <a:gd name="connsiteX4" fmla="*/ 4596384 w 4734376"/>
              <a:gd name="connsiteY4" fmla="*/ 1207008 h 4474464"/>
              <a:gd name="connsiteX5" fmla="*/ 4645152 w 4734376"/>
              <a:gd name="connsiteY5" fmla="*/ 2670048 h 4474464"/>
              <a:gd name="connsiteX6" fmla="*/ 4267200 w 4734376"/>
              <a:gd name="connsiteY6" fmla="*/ 4108704 h 4474464"/>
              <a:gd name="connsiteX7" fmla="*/ 3852672 w 4734376"/>
              <a:gd name="connsiteY7" fmla="*/ 4474464 h 4474464"/>
              <a:gd name="connsiteX8" fmla="*/ 3511296 w 4734376"/>
              <a:gd name="connsiteY8" fmla="*/ 4072128 h 4474464"/>
              <a:gd name="connsiteX9" fmla="*/ 2865120 w 4734376"/>
              <a:gd name="connsiteY9" fmla="*/ 3633216 h 4474464"/>
              <a:gd name="connsiteX10" fmla="*/ 2633472 w 4734376"/>
              <a:gd name="connsiteY10" fmla="*/ 3084576 h 4474464"/>
              <a:gd name="connsiteX11" fmla="*/ 2048256 w 4734376"/>
              <a:gd name="connsiteY11" fmla="*/ 2353056 h 4474464"/>
              <a:gd name="connsiteX12" fmla="*/ 1572768 w 4734376"/>
              <a:gd name="connsiteY12" fmla="*/ 2109216 h 4474464"/>
              <a:gd name="connsiteX13" fmla="*/ 987552 w 4734376"/>
              <a:gd name="connsiteY13" fmla="*/ 1840992 h 4474464"/>
              <a:gd name="connsiteX14" fmla="*/ 670560 w 4734376"/>
              <a:gd name="connsiteY14" fmla="*/ 1962912 h 4474464"/>
              <a:gd name="connsiteX15" fmla="*/ 658368 w 4734376"/>
              <a:gd name="connsiteY15" fmla="*/ 2499360 h 4474464"/>
              <a:gd name="connsiteX16" fmla="*/ 0 w 4734376"/>
              <a:gd name="connsiteY16" fmla="*/ 1828800 h 4474464"/>
              <a:gd name="connsiteX0" fmla="*/ 0 w 4645152"/>
              <a:gd name="connsiteY0" fmla="*/ 1828800 h 4474464"/>
              <a:gd name="connsiteX1" fmla="*/ 1609344 w 4645152"/>
              <a:gd name="connsiteY1" fmla="*/ 1280160 h 4474464"/>
              <a:gd name="connsiteX2" fmla="*/ 2621280 w 4645152"/>
              <a:gd name="connsiteY2" fmla="*/ 707136 h 4474464"/>
              <a:gd name="connsiteX3" fmla="*/ 3194304 w 4645152"/>
              <a:gd name="connsiteY3" fmla="*/ 0 h 4474464"/>
              <a:gd name="connsiteX4" fmla="*/ 4645152 w 4645152"/>
              <a:gd name="connsiteY4" fmla="*/ 2670048 h 4474464"/>
              <a:gd name="connsiteX5" fmla="*/ 4267200 w 4645152"/>
              <a:gd name="connsiteY5" fmla="*/ 4108704 h 4474464"/>
              <a:gd name="connsiteX6" fmla="*/ 3852672 w 4645152"/>
              <a:gd name="connsiteY6" fmla="*/ 4474464 h 4474464"/>
              <a:gd name="connsiteX7" fmla="*/ 3511296 w 4645152"/>
              <a:gd name="connsiteY7" fmla="*/ 4072128 h 4474464"/>
              <a:gd name="connsiteX8" fmla="*/ 2865120 w 4645152"/>
              <a:gd name="connsiteY8" fmla="*/ 3633216 h 4474464"/>
              <a:gd name="connsiteX9" fmla="*/ 2633472 w 4645152"/>
              <a:gd name="connsiteY9" fmla="*/ 3084576 h 4474464"/>
              <a:gd name="connsiteX10" fmla="*/ 2048256 w 4645152"/>
              <a:gd name="connsiteY10" fmla="*/ 2353056 h 4474464"/>
              <a:gd name="connsiteX11" fmla="*/ 1572768 w 4645152"/>
              <a:gd name="connsiteY11" fmla="*/ 2109216 h 4474464"/>
              <a:gd name="connsiteX12" fmla="*/ 987552 w 4645152"/>
              <a:gd name="connsiteY12" fmla="*/ 1840992 h 4474464"/>
              <a:gd name="connsiteX13" fmla="*/ 670560 w 4645152"/>
              <a:gd name="connsiteY13" fmla="*/ 1962912 h 4474464"/>
              <a:gd name="connsiteX14" fmla="*/ 658368 w 4645152"/>
              <a:gd name="connsiteY14" fmla="*/ 2499360 h 4474464"/>
              <a:gd name="connsiteX15" fmla="*/ 0 w 4645152"/>
              <a:gd name="connsiteY15" fmla="*/ 1828800 h 4474464"/>
              <a:gd name="connsiteX0" fmla="*/ 4645152 w 4645152"/>
              <a:gd name="connsiteY0" fmla="*/ 2578608 h 4383024"/>
              <a:gd name="connsiteX1" fmla="*/ 4267200 w 4645152"/>
              <a:gd name="connsiteY1" fmla="*/ 4017264 h 4383024"/>
              <a:gd name="connsiteX2" fmla="*/ 3852672 w 4645152"/>
              <a:gd name="connsiteY2" fmla="*/ 4383024 h 4383024"/>
              <a:gd name="connsiteX3" fmla="*/ 3511296 w 4645152"/>
              <a:gd name="connsiteY3" fmla="*/ 3980688 h 4383024"/>
              <a:gd name="connsiteX4" fmla="*/ 2865120 w 4645152"/>
              <a:gd name="connsiteY4" fmla="*/ 3541776 h 4383024"/>
              <a:gd name="connsiteX5" fmla="*/ 2633472 w 4645152"/>
              <a:gd name="connsiteY5" fmla="*/ 2993136 h 4383024"/>
              <a:gd name="connsiteX6" fmla="*/ 2048256 w 4645152"/>
              <a:gd name="connsiteY6" fmla="*/ 2261616 h 4383024"/>
              <a:gd name="connsiteX7" fmla="*/ 1572768 w 4645152"/>
              <a:gd name="connsiteY7" fmla="*/ 2017776 h 4383024"/>
              <a:gd name="connsiteX8" fmla="*/ 987552 w 4645152"/>
              <a:gd name="connsiteY8" fmla="*/ 1749552 h 4383024"/>
              <a:gd name="connsiteX9" fmla="*/ 670560 w 4645152"/>
              <a:gd name="connsiteY9" fmla="*/ 1871472 h 4383024"/>
              <a:gd name="connsiteX10" fmla="*/ 658368 w 4645152"/>
              <a:gd name="connsiteY10" fmla="*/ 2407920 h 4383024"/>
              <a:gd name="connsiteX11" fmla="*/ 0 w 4645152"/>
              <a:gd name="connsiteY11" fmla="*/ 1737360 h 4383024"/>
              <a:gd name="connsiteX12" fmla="*/ 1609344 w 4645152"/>
              <a:gd name="connsiteY12" fmla="*/ 1188720 h 4383024"/>
              <a:gd name="connsiteX13" fmla="*/ 2621280 w 4645152"/>
              <a:gd name="connsiteY13" fmla="*/ 615696 h 4383024"/>
              <a:gd name="connsiteX14" fmla="*/ 3285744 w 4645152"/>
              <a:gd name="connsiteY14" fmla="*/ 0 h 4383024"/>
              <a:gd name="connsiteX0" fmla="*/ 4645152 w 4645152"/>
              <a:gd name="connsiteY0" fmla="*/ 2578608 h 4383024"/>
              <a:gd name="connsiteX1" fmla="*/ 3852672 w 4645152"/>
              <a:gd name="connsiteY1" fmla="*/ 4383024 h 4383024"/>
              <a:gd name="connsiteX2" fmla="*/ 3511296 w 4645152"/>
              <a:gd name="connsiteY2" fmla="*/ 3980688 h 4383024"/>
              <a:gd name="connsiteX3" fmla="*/ 2865120 w 4645152"/>
              <a:gd name="connsiteY3" fmla="*/ 3541776 h 4383024"/>
              <a:gd name="connsiteX4" fmla="*/ 2633472 w 4645152"/>
              <a:gd name="connsiteY4" fmla="*/ 2993136 h 4383024"/>
              <a:gd name="connsiteX5" fmla="*/ 2048256 w 4645152"/>
              <a:gd name="connsiteY5" fmla="*/ 2261616 h 4383024"/>
              <a:gd name="connsiteX6" fmla="*/ 1572768 w 4645152"/>
              <a:gd name="connsiteY6" fmla="*/ 2017776 h 4383024"/>
              <a:gd name="connsiteX7" fmla="*/ 987552 w 4645152"/>
              <a:gd name="connsiteY7" fmla="*/ 1749552 h 4383024"/>
              <a:gd name="connsiteX8" fmla="*/ 670560 w 4645152"/>
              <a:gd name="connsiteY8" fmla="*/ 1871472 h 4383024"/>
              <a:gd name="connsiteX9" fmla="*/ 658368 w 4645152"/>
              <a:gd name="connsiteY9" fmla="*/ 2407920 h 4383024"/>
              <a:gd name="connsiteX10" fmla="*/ 0 w 4645152"/>
              <a:gd name="connsiteY10" fmla="*/ 1737360 h 4383024"/>
              <a:gd name="connsiteX11" fmla="*/ 1609344 w 4645152"/>
              <a:gd name="connsiteY11" fmla="*/ 1188720 h 4383024"/>
              <a:gd name="connsiteX12" fmla="*/ 2621280 w 4645152"/>
              <a:gd name="connsiteY12" fmla="*/ 615696 h 4383024"/>
              <a:gd name="connsiteX13" fmla="*/ 3285744 w 4645152"/>
              <a:gd name="connsiteY13" fmla="*/ 0 h 4383024"/>
              <a:gd name="connsiteX0" fmla="*/ 4075526 w 4075526"/>
              <a:gd name="connsiteY0" fmla="*/ 4587290 h 4688076"/>
              <a:gd name="connsiteX1" fmla="*/ 3852672 w 4075526"/>
              <a:gd name="connsiteY1" fmla="*/ 4383024 h 4688076"/>
              <a:gd name="connsiteX2" fmla="*/ 3511296 w 4075526"/>
              <a:gd name="connsiteY2" fmla="*/ 3980688 h 4688076"/>
              <a:gd name="connsiteX3" fmla="*/ 2865120 w 4075526"/>
              <a:gd name="connsiteY3" fmla="*/ 3541776 h 4688076"/>
              <a:gd name="connsiteX4" fmla="*/ 2633472 w 4075526"/>
              <a:gd name="connsiteY4" fmla="*/ 2993136 h 4688076"/>
              <a:gd name="connsiteX5" fmla="*/ 2048256 w 4075526"/>
              <a:gd name="connsiteY5" fmla="*/ 2261616 h 4688076"/>
              <a:gd name="connsiteX6" fmla="*/ 1572768 w 4075526"/>
              <a:gd name="connsiteY6" fmla="*/ 2017776 h 4688076"/>
              <a:gd name="connsiteX7" fmla="*/ 987552 w 4075526"/>
              <a:gd name="connsiteY7" fmla="*/ 1749552 h 4688076"/>
              <a:gd name="connsiteX8" fmla="*/ 670560 w 4075526"/>
              <a:gd name="connsiteY8" fmla="*/ 1871472 h 4688076"/>
              <a:gd name="connsiteX9" fmla="*/ 658368 w 4075526"/>
              <a:gd name="connsiteY9" fmla="*/ 2407920 h 4688076"/>
              <a:gd name="connsiteX10" fmla="*/ 0 w 4075526"/>
              <a:gd name="connsiteY10" fmla="*/ 1737360 h 4688076"/>
              <a:gd name="connsiteX11" fmla="*/ 1609344 w 4075526"/>
              <a:gd name="connsiteY11" fmla="*/ 1188720 h 4688076"/>
              <a:gd name="connsiteX12" fmla="*/ 2621280 w 4075526"/>
              <a:gd name="connsiteY12" fmla="*/ 615696 h 4688076"/>
              <a:gd name="connsiteX13" fmla="*/ 3285744 w 4075526"/>
              <a:gd name="connsiteY13" fmla="*/ 0 h 4688076"/>
              <a:gd name="connsiteX0" fmla="*/ 4075526 w 4075526"/>
              <a:gd name="connsiteY0" fmla="*/ 4587290 h 4587290"/>
              <a:gd name="connsiteX1" fmla="*/ 3852672 w 4075526"/>
              <a:gd name="connsiteY1" fmla="*/ 4383024 h 4587290"/>
              <a:gd name="connsiteX2" fmla="*/ 3511296 w 4075526"/>
              <a:gd name="connsiteY2" fmla="*/ 3980688 h 4587290"/>
              <a:gd name="connsiteX3" fmla="*/ 2865120 w 4075526"/>
              <a:gd name="connsiteY3" fmla="*/ 3541776 h 4587290"/>
              <a:gd name="connsiteX4" fmla="*/ 2633472 w 4075526"/>
              <a:gd name="connsiteY4" fmla="*/ 2993136 h 4587290"/>
              <a:gd name="connsiteX5" fmla="*/ 2048256 w 4075526"/>
              <a:gd name="connsiteY5" fmla="*/ 2261616 h 4587290"/>
              <a:gd name="connsiteX6" fmla="*/ 1572768 w 4075526"/>
              <a:gd name="connsiteY6" fmla="*/ 2017776 h 4587290"/>
              <a:gd name="connsiteX7" fmla="*/ 987552 w 4075526"/>
              <a:gd name="connsiteY7" fmla="*/ 1749552 h 4587290"/>
              <a:gd name="connsiteX8" fmla="*/ 670560 w 4075526"/>
              <a:gd name="connsiteY8" fmla="*/ 1871472 h 4587290"/>
              <a:gd name="connsiteX9" fmla="*/ 658368 w 4075526"/>
              <a:gd name="connsiteY9" fmla="*/ 2407920 h 4587290"/>
              <a:gd name="connsiteX10" fmla="*/ 0 w 4075526"/>
              <a:gd name="connsiteY10" fmla="*/ 1737360 h 4587290"/>
              <a:gd name="connsiteX11" fmla="*/ 1609344 w 4075526"/>
              <a:gd name="connsiteY11" fmla="*/ 1188720 h 4587290"/>
              <a:gd name="connsiteX12" fmla="*/ 2621280 w 4075526"/>
              <a:gd name="connsiteY12" fmla="*/ 615696 h 4587290"/>
              <a:gd name="connsiteX13" fmla="*/ 3285744 w 4075526"/>
              <a:gd name="connsiteY13" fmla="*/ 0 h 4587290"/>
              <a:gd name="connsiteX0" fmla="*/ 4015565 w 4015565"/>
              <a:gd name="connsiteY0" fmla="*/ 4542319 h 4542319"/>
              <a:gd name="connsiteX1" fmla="*/ 3852672 w 4015565"/>
              <a:gd name="connsiteY1" fmla="*/ 4383024 h 4542319"/>
              <a:gd name="connsiteX2" fmla="*/ 3511296 w 4015565"/>
              <a:gd name="connsiteY2" fmla="*/ 3980688 h 4542319"/>
              <a:gd name="connsiteX3" fmla="*/ 2865120 w 4015565"/>
              <a:gd name="connsiteY3" fmla="*/ 3541776 h 4542319"/>
              <a:gd name="connsiteX4" fmla="*/ 2633472 w 4015565"/>
              <a:gd name="connsiteY4" fmla="*/ 2993136 h 4542319"/>
              <a:gd name="connsiteX5" fmla="*/ 2048256 w 4015565"/>
              <a:gd name="connsiteY5" fmla="*/ 2261616 h 4542319"/>
              <a:gd name="connsiteX6" fmla="*/ 1572768 w 4015565"/>
              <a:gd name="connsiteY6" fmla="*/ 2017776 h 4542319"/>
              <a:gd name="connsiteX7" fmla="*/ 987552 w 4015565"/>
              <a:gd name="connsiteY7" fmla="*/ 1749552 h 4542319"/>
              <a:gd name="connsiteX8" fmla="*/ 670560 w 4015565"/>
              <a:gd name="connsiteY8" fmla="*/ 1871472 h 4542319"/>
              <a:gd name="connsiteX9" fmla="*/ 658368 w 4015565"/>
              <a:gd name="connsiteY9" fmla="*/ 2407920 h 4542319"/>
              <a:gd name="connsiteX10" fmla="*/ 0 w 4015565"/>
              <a:gd name="connsiteY10" fmla="*/ 1737360 h 4542319"/>
              <a:gd name="connsiteX11" fmla="*/ 1609344 w 4015565"/>
              <a:gd name="connsiteY11" fmla="*/ 1188720 h 4542319"/>
              <a:gd name="connsiteX12" fmla="*/ 2621280 w 4015565"/>
              <a:gd name="connsiteY12" fmla="*/ 615696 h 4542319"/>
              <a:gd name="connsiteX13" fmla="*/ 3285744 w 4015565"/>
              <a:gd name="connsiteY13" fmla="*/ 0 h 454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15565" h="4542319">
                <a:moveTo>
                  <a:pt x="4015565" y="4542319"/>
                </a:moveTo>
                <a:lnTo>
                  <a:pt x="3852672" y="4383024"/>
                </a:lnTo>
                <a:lnTo>
                  <a:pt x="3511296" y="3980688"/>
                </a:lnTo>
                <a:lnTo>
                  <a:pt x="2865120" y="3541776"/>
                </a:lnTo>
                <a:lnTo>
                  <a:pt x="2633472" y="2993136"/>
                </a:lnTo>
                <a:lnTo>
                  <a:pt x="2048256" y="2261616"/>
                </a:lnTo>
                <a:lnTo>
                  <a:pt x="1572768" y="2017776"/>
                </a:lnTo>
                <a:lnTo>
                  <a:pt x="987552" y="1749552"/>
                </a:lnTo>
                <a:lnTo>
                  <a:pt x="670560" y="1871472"/>
                </a:lnTo>
                <a:lnTo>
                  <a:pt x="658368" y="2407920"/>
                </a:lnTo>
                <a:lnTo>
                  <a:pt x="0" y="1737360"/>
                </a:lnTo>
                <a:lnTo>
                  <a:pt x="1609344" y="1188720"/>
                </a:lnTo>
                <a:lnTo>
                  <a:pt x="2621280" y="615696"/>
                </a:lnTo>
                <a:cubicBezTo>
                  <a:pt x="2812288" y="379984"/>
                  <a:pt x="3285744" y="0"/>
                  <a:pt x="328574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0" name="Freeform 11"/>
          <p:cNvSpPr/>
          <p:nvPr/>
        </p:nvSpPr>
        <p:spPr>
          <a:xfrm>
            <a:off x="719285" y="2866234"/>
            <a:ext cx="3460652" cy="2574388"/>
          </a:xfrm>
          <a:custGeom>
            <a:avLst/>
            <a:gdLst>
              <a:gd name="connsiteX0" fmla="*/ 0 w 3460652"/>
              <a:gd name="connsiteY0" fmla="*/ 393896 h 2574388"/>
              <a:gd name="connsiteX1" fmla="*/ 3460652 w 3460652"/>
              <a:gd name="connsiteY1" fmla="*/ 0 h 2574388"/>
              <a:gd name="connsiteX2" fmla="*/ 3165231 w 3460652"/>
              <a:gd name="connsiteY2" fmla="*/ 2574388 h 2574388"/>
              <a:gd name="connsiteX3" fmla="*/ 0 w 3460652"/>
              <a:gd name="connsiteY3" fmla="*/ 393896 h 257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0652" h="2574388">
                <a:moveTo>
                  <a:pt x="0" y="393896"/>
                </a:moveTo>
                <a:lnTo>
                  <a:pt x="3460652" y="0"/>
                </a:lnTo>
                <a:lnTo>
                  <a:pt x="3165231" y="2574388"/>
                </a:lnTo>
                <a:lnTo>
                  <a:pt x="0" y="393896"/>
                </a:lnTo>
                <a:close/>
              </a:path>
            </a:pathLst>
          </a:custGeom>
          <a:ln w="762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1" name="Oval 68"/>
          <p:cNvSpPr/>
          <p:nvPr/>
        </p:nvSpPr>
        <p:spPr>
          <a:xfrm>
            <a:off x="4046527" y="2782812"/>
            <a:ext cx="196715" cy="2060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2" name="Oval 70"/>
          <p:cNvSpPr/>
          <p:nvPr/>
        </p:nvSpPr>
        <p:spPr>
          <a:xfrm>
            <a:off x="3754562" y="529560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 rot="2221744">
            <a:off x="2593546" y="5129252"/>
            <a:ext cx="1152128" cy="2160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Oval 16"/>
          <p:cNvSpPr/>
          <p:nvPr/>
        </p:nvSpPr>
        <p:spPr>
          <a:xfrm>
            <a:off x="5808371" y="669701"/>
            <a:ext cx="328506" cy="344432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6400800" y="515154"/>
            <a:ext cx="2434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Capitale et pôle majeur à décongestionner</a:t>
            </a:r>
            <a:endParaRPr lang="fr-FR" sz="1600" dirty="0"/>
          </a:p>
        </p:txBody>
      </p:sp>
      <p:sp>
        <p:nvSpPr>
          <p:cNvPr id="16" name="Oval 68"/>
          <p:cNvSpPr/>
          <p:nvPr/>
        </p:nvSpPr>
        <p:spPr>
          <a:xfrm>
            <a:off x="5886059" y="1402626"/>
            <a:ext cx="196715" cy="2060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372896" y="1324376"/>
            <a:ext cx="2655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Pôles urbains à dynamiser</a:t>
            </a:r>
            <a:endParaRPr lang="fr-FR" sz="1600" dirty="0"/>
          </a:p>
        </p:txBody>
      </p:sp>
      <p:sp>
        <p:nvSpPr>
          <p:cNvPr id="18" name="Rectangle 17"/>
          <p:cNvSpPr/>
          <p:nvPr/>
        </p:nvSpPr>
        <p:spPr>
          <a:xfrm rot="2572823">
            <a:off x="5789845" y="2064338"/>
            <a:ext cx="460421" cy="1716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6488806" y="1953294"/>
            <a:ext cx="2655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Zone touristique</a:t>
            </a:r>
            <a:endParaRPr lang="fr-FR" sz="1600" dirty="0"/>
          </a:p>
        </p:txBody>
      </p:sp>
      <p:sp>
        <p:nvSpPr>
          <p:cNvPr id="20" name="Trapezoid 10"/>
          <p:cNvSpPr/>
          <p:nvPr/>
        </p:nvSpPr>
        <p:spPr>
          <a:xfrm>
            <a:off x="5917442" y="3242748"/>
            <a:ext cx="216024" cy="360040"/>
          </a:xfrm>
          <a:prstGeom prst="trapezoi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731099" y="193183"/>
            <a:ext cx="106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L’existant</a:t>
            </a:r>
            <a:endParaRPr lang="fr-FR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5754710" y="2689539"/>
            <a:ext cx="3002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Les nouveaux aménagements</a:t>
            </a:r>
            <a:endParaRPr lang="fr-FR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6488806" y="3251915"/>
            <a:ext cx="2655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Un nouvel aéroport</a:t>
            </a:r>
            <a:endParaRPr lang="fr-FR" sz="1600" dirty="0"/>
          </a:p>
        </p:txBody>
      </p:sp>
      <p:sp>
        <p:nvSpPr>
          <p:cNvPr id="24" name="Freeform 42"/>
          <p:cNvSpPr/>
          <p:nvPr/>
        </p:nvSpPr>
        <p:spPr>
          <a:xfrm rot="3658096">
            <a:off x="5893957" y="4018158"/>
            <a:ext cx="501874" cy="144514"/>
          </a:xfrm>
          <a:custGeom>
            <a:avLst/>
            <a:gdLst>
              <a:gd name="connsiteX0" fmla="*/ 0 w 1609344"/>
              <a:gd name="connsiteY0" fmla="*/ 341376 h 573275"/>
              <a:gd name="connsiteX1" fmla="*/ 865632 w 1609344"/>
              <a:gd name="connsiteY1" fmla="*/ 573024 h 573275"/>
              <a:gd name="connsiteX2" fmla="*/ 1402080 w 1609344"/>
              <a:gd name="connsiteY2" fmla="*/ 377952 h 573275"/>
              <a:gd name="connsiteX3" fmla="*/ 1609344 w 1609344"/>
              <a:gd name="connsiteY3" fmla="*/ 0 h 573275"/>
              <a:gd name="connsiteX0" fmla="*/ 0 w 1402080"/>
              <a:gd name="connsiteY0" fmla="*/ 0 h 231899"/>
              <a:gd name="connsiteX1" fmla="*/ 865632 w 1402080"/>
              <a:gd name="connsiteY1" fmla="*/ 231648 h 231899"/>
              <a:gd name="connsiteX2" fmla="*/ 1402080 w 1402080"/>
              <a:gd name="connsiteY2" fmla="*/ 36576 h 23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2080" h="231899">
                <a:moveTo>
                  <a:pt x="0" y="0"/>
                </a:moveTo>
                <a:cubicBezTo>
                  <a:pt x="315976" y="112776"/>
                  <a:pt x="631952" y="225552"/>
                  <a:pt x="865632" y="231648"/>
                </a:cubicBezTo>
                <a:cubicBezTo>
                  <a:pt x="1099312" y="237744"/>
                  <a:pt x="1278128" y="132080"/>
                  <a:pt x="1402080" y="36576"/>
                </a:cubicBez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reeform 24"/>
          <p:cNvSpPr/>
          <p:nvPr/>
        </p:nvSpPr>
        <p:spPr>
          <a:xfrm>
            <a:off x="5872764" y="4146657"/>
            <a:ext cx="220335" cy="257918"/>
          </a:xfrm>
          <a:custGeom>
            <a:avLst/>
            <a:gdLst>
              <a:gd name="connsiteX0" fmla="*/ 39345 w 324158"/>
              <a:gd name="connsiteY0" fmla="*/ 494676 h 494676"/>
              <a:gd name="connsiteX1" fmla="*/ 24355 w 324158"/>
              <a:gd name="connsiteY1" fmla="*/ 224853 h 494676"/>
              <a:gd name="connsiteX2" fmla="*/ 324158 w 324158"/>
              <a:gd name="connsiteY2" fmla="*/ 0 h 49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158" h="494676">
                <a:moveTo>
                  <a:pt x="39345" y="494676"/>
                </a:moveTo>
                <a:cubicBezTo>
                  <a:pt x="8115" y="400987"/>
                  <a:pt x="-23114" y="307299"/>
                  <a:pt x="24355" y="224853"/>
                </a:cubicBezTo>
                <a:cubicBezTo>
                  <a:pt x="71824" y="142407"/>
                  <a:pt x="197991" y="71203"/>
                  <a:pt x="324158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6488806" y="3867954"/>
            <a:ext cx="2655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Autoroute nouvelle ou en cours de réalisation</a:t>
            </a:r>
            <a:endParaRPr lang="fr-FR" sz="1600" dirty="0"/>
          </a:p>
        </p:txBody>
      </p:sp>
      <p:sp>
        <p:nvSpPr>
          <p:cNvPr id="27" name="4-Point Star 7"/>
          <p:cNvSpPr/>
          <p:nvPr/>
        </p:nvSpPr>
        <p:spPr>
          <a:xfrm>
            <a:off x="5828427" y="4721467"/>
            <a:ext cx="480074" cy="479449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6488806" y="4831723"/>
            <a:ext cx="2655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Un nouveau pôle urbain</a:t>
            </a:r>
            <a:endParaRPr lang="fr-FR" sz="1600" dirty="0"/>
          </a:p>
        </p:txBody>
      </p:sp>
      <p:grpSp>
        <p:nvGrpSpPr>
          <p:cNvPr id="29" name="Group 14"/>
          <p:cNvGrpSpPr/>
          <p:nvPr/>
        </p:nvGrpSpPr>
        <p:grpSpPr>
          <a:xfrm>
            <a:off x="5703195" y="5513576"/>
            <a:ext cx="720080" cy="720080"/>
            <a:chOff x="107504" y="3861048"/>
            <a:chExt cx="720080" cy="720080"/>
          </a:xfrm>
        </p:grpSpPr>
        <p:sp>
          <p:nvSpPr>
            <p:cNvPr id="30" name="Freeform 61"/>
            <p:cNvSpPr/>
            <p:nvPr/>
          </p:nvSpPr>
          <p:spPr>
            <a:xfrm>
              <a:off x="179512" y="3933056"/>
              <a:ext cx="580332" cy="558164"/>
            </a:xfrm>
            <a:custGeom>
              <a:avLst/>
              <a:gdLst>
                <a:gd name="connsiteX0" fmla="*/ 0 w 3460652"/>
                <a:gd name="connsiteY0" fmla="*/ 393896 h 2574388"/>
                <a:gd name="connsiteX1" fmla="*/ 3460652 w 3460652"/>
                <a:gd name="connsiteY1" fmla="*/ 0 h 2574388"/>
                <a:gd name="connsiteX2" fmla="*/ 3165231 w 3460652"/>
                <a:gd name="connsiteY2" fmla="*/ 2574388 h 2574388"/>
                <a:gd name="connsiteX3" fmla="*/ 0 w 3460652"/>
                <a:gd name="connsiteY3" fmla="*/ 393896 h 257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0652" h="2574388">
                  <a:moveTo>
                    <a:pt x="0" y="393896"/>
                  </a:moveTo>
                  <a:lnTo>
                    <a:pt x="3460652" y="0"/>
                  </a:lnTo>
                  <a:lnTo>
                    <a:pt x="3165231" y="2574388"/>
                  </a:lnTo>
                  <a:lnTo>
                    <a:pt x="0" y="393896"/>
                  </a:lnTo>
                  <a:close/>
                </a:path>
              </a:pathLst>
            </a:custGeom>
            <a:ln w="381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1" name="Oval 62"/>
            <p:cNvSpPr/>
            <p:nvPr/>
          </p:nvSpPr>
          <p:spPr>
            <a:xfrm>
              <a:off x="683568" y="3861048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Oval 63"/>
            <p:cNvSpPr/>
            <p:nvPr/>
          </p:nvSpPr>
          <p:spPr>
            <a:xfrm>
              <a:off x="611560" y="4437112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val 64"/>
            <p:cNvSpPr/>
            <p:nvPr/>
          </p:nvSpPr>
          <p:spPr>
            <a:xfrm>
              <a:off x="107504" y="3933056"/>
              <a:ext cx="216024" cy="216024"/>
            </a:xfrm>
            <a:prstGeom prst="ellips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34" name="ZoneTexte 33"/>
          <p:cNvSpPr txBox="1"/>
          <p:nvPr/>
        </p:nvSpPr>
        <p:spPr>
          <a:xfrm>
            <a:off x="6488806" y="5550792"/>
            <a:ext cx="2655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Un triangle comme schéma d’aménagement</a:t>
            </a:r>
            <a:endParaRPr lang="fr-FR" sz="16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043189" y="6211669"/>
            <a:ext cx="321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enjeux du développement : 2) à l’échelle régionale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030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/>
      <p:bldP spid="23" grpId="0"/>
      <p:bldP spid="24" grpId="0" animBg="1"/>
      <p:bldP spid="25" grpId="0" animBg="1"/>
      <p:bldP spid="26" grpId="0"/>
      <p:bldP spid="27" grpId="0" animBg="1"/>
      <p:bldP spid="28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928730" y="2835965"/>
            <a:ext cx="40623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/>
              <a:t>A imprimer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227518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380</Words>
  <Application>Microsoft Office PowerPoint</Application>
  <PresentationFormat>Affichage à l'écran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Passé, présent, avenir :  comprendre le développement d’une ville et ses enjeux</vt:lpstr>
      <vt:lpstr>I) La naissance d’une ville :  comprendre ses origines</vt:lpstr>
      <vt:lpstr>Présentation PowerPoint</vt:lpstr>
      <vt:lpstr>II) La jeunesse d’une ville : comprendre sa structure</vt:lpstr>
      <vt:lpstr>Présentation PowerPoint</vt:lpstr>
      <vt:lpstr>III) Une ville à l’âge adulte : comprendre les enjeux du développement.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31</cp:revision>
  <dcterms:created xsi:type="dcterms:W3CDTF">2016-04-10T06:19:18Z</dcterms:created>
  <dcterms:modified xsi:type="dcterms:W3CDTF">2016-04-10T11:27:28Z</dcterms:modified>
</cp:coreProperties>
</file>