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3" r:id="rId6"/>
  </p:sldIdLst>
  <p:sldSz cx="9144000" cy="6858000" type="screen4x3"/>
  <p:notesSz cx="6881813" cy="96615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68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63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61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44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42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57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5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41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40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9241-D8DA-4270-9FE6-901EECF98BBE}" type="datetimeFigureOut">
              <a:rPr lang="fr-FR" smtClean="0"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4085-A051-4CC6-B919-EFAC57F9F1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24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4597"/>
            <a:ext cx="9144000" cy="542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24585"/>
            <a:ext cx="801445" cy="450376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03642" y="2221454"/>
            <a:ext cx="1293648" cy="46943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84325" y="2705548"/>
            <a:ext cx="979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Saint-Louis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-116541" y="2701962"/>
            <a:ext cx="1007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Ph Auguste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5900" y="2212489"/>
            <a:ext cx="920676" cy="46943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658884" y="2710030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Ph le Bel</a:t>
            </a: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3934326" y="1961149"/>
            <a:ext cx="0" cy="49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uble flèche horizontale 12"/>
          <p:cNvSpPr/>
          <p:nvPr/>
        </p:nvSpPr>
        <p:spPr>
          <a:xfrm>
            <a:off x="0" y="1591000"/>
            <a:ext cx="3913094" cy="255494"/>
          </a:xfrm>
          <a:prstGeom prst="leftRightArrow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73978" y="1328428"/>
            <a:ext cx="2428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Dynastie directe des Capétiens</a:t>
            </a:r>
            <a:endParaRPr lang="fr-FR" sz="1400" i="1" dirty="0"/>
          </a:p>
        </p:txBody>
      </p:sp>
      <p:sp>
        <p:nvSpPr>
          <p:cNvPr id="15" name="Double flèche horizontale 14"/>
          <p:cNvSpPr/>
          <p:nvPr/>
        </p:nvSpPr>
        <p:spPr>
          <a:xfrm>
            <a:off x="3971366" y="1585691"/>
            <a:ext cx="5172634" cy="255494"/>
          </a:xfrm>
          <a:prstGeom prst="leftRightArrow">
            <a:avLst/>
          </a:pr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759824" y="1350604"/>
            <a:ext cx="1578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Dynastie des Valois</a:t>
            </a:r>
            <a:endParaRPr lang="fr-FR" sz="1400" i="1" dirty="0"/>
          </a:p>
        </p:txBody>
      </p:sp>
      <p:sp>
        <p:nvSpPr>
          <p:cNvPr id="17" name="Rectangle 16"/>
          <p:cNvSpPr/>
          <p:nvPr/>
        </p:nvSpPr>
        <p:spPr>
          <a:xfrm>
            <a:off x="7556868" y="2225842"/>
            <a:ext cx="920676" cy="452066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612659" y="2706019"/>
            <a:ext cx="739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Louis XI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098759" y="2292605"/>
            <a:ext cx="3156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« La Guerre de Cent ans »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174957" y="2995864"/>
            <a:ext cx="627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Crécy </a:t>
            </a:r>
          </a:p>
          <a:p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1346</a:t>
            </a:r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8" name="Connecteur droit 27"/>
          <p:cNvCxnSpPr>
            <a:endCxn id="26" idx="0"/>
          </p:cNvCxnSpPr>
          <p:nvPr/>
        </p:nvCxnSpPr>
        <p:spPr>
          <a:xfrm>
            <a:off x="4463716" y="2695074"/>
            <a:ext cx="25206" cy="300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endCxn id="30" idx="0"/>
          </p:cNvCxnSpPr>
          <p:nvPr/>
        </p:nvCxnSpPr>
        <p:spPr>
          <a:xfrm flipH="1">
            <a:off x="6098005" y="2683042"/>
            <a:ext cx="374984" cy="34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650831" y="3027949"/>
            <a:ext cx="894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Azincourt</a:t>
            </a:r>
          </a:p>
          <a:p>
            <a:pPr algn="ctr"/>
            <a:r>
              <a:rPr lang="fr-FR" sz="1400" b="1" dirty="0" smtClean="0">
                <a:solidFill>
                  <a:schemeClr val="accent5">
                    <a:lumMod val="75000"/>
                  </a:schemeClr>
                </a:solidFill>
              </a:rPr>
              <a:t>1415</a:t>
            </a:r>
            <a:endParaRPr lang="fr-FR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74552" y="2221832"/>
            <a:ext cx="869248" cy="452066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600501" y="2702009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</a:rPr>
              <a:t>Charles VII </a:t>
            </a:r>
          </a:p>
          <a:p>
            <a:pPr algn="ctr"/>
            <a:r>
              <a:rPr lang="fr-FR" sz="1400" dirty="0" smtClean="0">
                <a:solidFill>
                  <a:srgbClr val="FF3300"/>
                </a:solidFill>
              </a:rPr>
              <a:t>(J D’Arc)</a:t>
            </a:r>
            <a:endParaRPr lang="fr-FR" sz="1400" dirty="0">
              <a:solidFill>
                <a:srgbClr val="FF3300"/>
              </a:solidFill>
            </a:endParaRPr>
          </a:p>
        </p:txBody>
      </p:sp>
      <p:sp>
        <p:nvSpPr>
          <p:cNvPr id="35" name="Double flèche horizontale 34"/>
          <p:cNvSpPr/>
          <p:nvPr/>
        </p:nvSpPr>
        <p:spPr>
          <a:xfrm>
            <a:off x="4031248" y="2273300"/>
            <a:ext cx="3332747" cy="324852"/>
          </a:xfrm>
          <a:prstGeom prst="leftRightArrow">
            <a:avLst/>
          </a:prstGeom>
          <a:solidFill>
            <a:srgbClr val="0070C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29125" y="1704475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Bouvines</a:t>
            </a:r>
          </a:p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1215</a:t>
            </a:r>
            <a:endParaRPr lang="fr-FR" sz="1400" b="1" dirty="0">
              <a:solidFill>
                <a:srgbClr val="FFC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941597" y="1724527"/>
            <a:ext cx="827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Castillon</a:t>
            </a:r>
          </a:p>
          <a:p>
            <a:pPr algn="ctr"/>
            <a:r>
              <a:rPr lang="fr-FR" sz="1400" b="1" dirty="0" smtClean="0">
                <a:solidFill>
                  <a:srgbClr val="FFC000"/>
                </a:solidFill>
              </a:rPr>
              <a:t>1453</a:t>
            </a:r>
            <a:endParaRPr lang="fr-FR" sz="1400" b="1" dirty="0">
              <a:solidFill>
                <a:srgbClr val="FFC000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589547" y="2021305"/>
            <a:ext cx="36095" cy="19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68443" y="4006515"/>
            <a:ext cx="3320716" cy="3850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33138" y="4054644"/>
            <a:ext cx="2923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Affirmation du pouvoir monarchique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749715" y="3966412"/>
            <a:ext cx="2249905" cy="7379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914149" y="4038601"/>
            <a:ext cx="2013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Reconquête du territoire et de l’autorité royale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45569" y="4050630"/>
            <a:ext cx="3003886" cy="38501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4186990" y="3986465"/>
            <a:ext cx="2887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50000"/>
                  </a:schemeClr>
                </a:solidFill>
              </a:rPr>
              <a:t>Période de désordres et d’affaiblissement</a:t>
            </a:r>
            <a:endParaRPr lang="fr-FR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023156" y="5036604"/>
            <a:ext cx="14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Victoire anglaise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511987" y="5030743"/>
            <a:ext cx="1446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C000"/>
                </a:solidFill>
              </a:rPr>
              <a:t>Victoire française</a:t>
            </a:r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146300" y="6057900"/>
            <a:ext cx="514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 monarchie française du XIIIème au XVème siècles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9684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 animBg="1"/>
      <p:bldP spid="9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6" grpId="0"/>
      <p:bldP spid="30" grpId="0"/>
      <p:bldP spid="31" grpId="0" animBg="1"/>
      <p:bldP spid="34" grpId="0"/>
      <p:bldP spid="35" grpId="0" animBg="1"/>
      <p:bldP spid="38" grpId="0"/>
      <p:bldP spid="41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4597"/>
            <a:ext cx="9144000" cy="542752"/>
          </a:xfrm>
          <a:prstGeom prst="rect">
            <a:avLst/>
          </a:prstGeom>
        </p:spPr>
      </p:pic>
      <p:sp>
        <p:nvSpPr>
          <p:cNvPr id="35" name="Double flèche horizontale 34"/>
          <p:cNvSpPr/>
          <p:nvPr/>
        </p:nvSpPr>
        <p:spPr>
          <a:xfrm>
            <a:off x="4031248" y="2273300"/>
            <a:ext cx="3332747" cy="324852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2224585"/>
            <a:ext cx="801445" cy="450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903642" y="2221454"/>
            <a:ext cx="1293648" cy="455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615900" y="2212489"/>
            <a:ext cx="920676" cy="4694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3934326" y="1961149"/>
            <a:ext cx="0" cy="493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uble flèche horizontale 12"/>
          <p:cNvSpPr/>
          <p:nvPr/>
        </p:nvSpPr>
        <p:spPr>
          <a:xfrm>
            <a:off x="0" y="1591000"/>
            <a:ext cx="3913094" cy="255494"/>
          </a:xfrm>
          <a:prstGeom prst="left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ouble flèche horizontale 14"/>
          <p:cNvSpPr/>
          <p:nvPr/>
        </p:nvSpPr>
        <p:spPr>
          <a:xfrm>
            <a:off x="3971366" y="1585691"/>
            <a:ext cx="5172634" cy="255494"/>
          </a:xfrm>
          <a:prstGeom prst="left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570217" y="2225842"/>
            <a:ext cx="920676" cy="452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>
            <a:off x="4463716" y="2695074"/>
            <a:ext cx="25206" cy="300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6098005" y="2683042"/>
            <a:ext cx="374984" cy="34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674552" y="2221832"/>
            <a:ext cx="869248" cy="452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589547" y="2021305"/>
            <a:ext cx="36095" cy="192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68443" y="4006515"/>
            <a:ext cx="3320716" cy="3850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749715" y="4038600"/>
            <a:ext cx="2249905" cy="409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645569" y="4050630"/>
            <a:ext cx="3003886" cy="38501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2146300" y="6057900"/>
            <a:ext cx="546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 pouvoir royal en France du XIIIème au XVème siècles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088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4" grpId="0" animBg="1"/>
      <p:bldP spid="8" grpId="0" animBg="1"/>
      <p:bldP spid="13" grpId="0" animBg="1"/>
      <p:bldP spid="15" grpId="0" animBg="1"/>
      <p:bldP spid="17" grpId="0" animBg="1"/>
      <p:bldP spid="31" grpId="0" animBg="1"/>
      <p:bldP spid="49" grpId="0" animBg="1"/>
      <p:bldP spid="51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/>
          <p:nvPr/>
        </p:nvSpPr>
        <p:spPr>
          <a:xfrm>
            <a:off x="1117600" y="2963333"/>
            <a:ext cx="664633" cy="1028700"/>
          </a:xfrm>
          <a:custGeom>
            <a:avLst/>
            <a:gdLst>
              <a:gd name="connsiteX0" fmla="*/ 0 w 664633"/>
              <a:gd name="connsiteY0" fmla="*/ 969434 h 1028700"/>
              <a:gd name="connsiteX1" fmla="*/ 198967 w 664633"/>
              <a:gd name="connsiteY1" fmla="*/ 152400 h 1028700"/>
              <a:gd name="connsiteX2" fmla="*/ 436033 w 664633"/>
              <a:gd name="connsiteY2" fmla="*/ 376767 h 1028700"/>
              <a:gd name="connsiteX3" fmla="*/ 270933 w 664633"/>
              <a:gd name="connsiteY3" fmla="*/ 0 h 1028700"/>
              <a:gd name="connsiteX4" fmla="*/ 664633 w 664633"/>
              <a:gd name="connsiteY4" fmla="*/ 338667 h 1028700"/>
              <a:gd name="connsiteX5" fmla="*/ 385233 w 664633"/>
              <a:gd name="connsiteY5" fmla="*/ 1028700 h 1028700"/>
              <a:gd name="connsiteX6" fmla="*/ 0 w 664633"/>
              <a:gd name="connsiteY6" fmla="*/ 969434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633" h="1028700">
                <a:moveTo>
                  <a:pt x="0" y="969434"/>
                </a:moveTo>
                <a:lnTo>
                  <a:pt x="198967" y="152400"/>
                </a:lnTo>
                <a:lnTo>
                  <a:pt x="436033" y="376767"/>
                </a:lnTo>
                <a:lnTo>
                  <a:pt x="270933" y="0"/>
                </a:lnTo>
                <a:lnTo>
                  <a:pt x="664633" y="338667"/>
                </a:lnTo>
                <a:lnTo>
                  <a:pt x="385233" y="1028700"/>
                </a:lnTo>
                <a:lnTo>
                  <a:pt x="0" y="969434"/>
                </a:lnTo>
                <a:close/>
              </a:path>
            </a:pathLst>
          </a:custGeom>
          <a:pattFill prst="dot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238375" y="38100"/>
            <a:ext cx="1733550" cy="2657475"/>
          </a:xfrm>
          <a:custGeom>
            <a:avLst/>
            <a:gdLst>
              <a:gd name="connsiteX0" fmla="*/ 0 w 1733550"/>
              <a:gd name="connsiteY0" fmla="*/ 762000 h 2657475"/>
              <a:gd name="connsiteX1" fmla="*/ 28575 w 1733550"/>
              <a:gd name="connsiteY1" fmla="*/ 371475 h 2657475"/>
              <a:gd name="connsiteX2" fmla="*/ 800100 w 1733550"/>
              <a:gd name="connsiteY2" fmla="*/ 0 h 2657475"/>
              <a:gd name="connsiteX3" fmla="*/ 1447800 w 1733550"/>
              <a:gd name="connsiteY3" fmla="*/ 0 h 2657475"/>
              <a:gd name="connsiteX4" fmla="*/ 1143000 w 1733550"/>
              <a:gd name="connsiteY4" fmla="*/ 1085850 h 2657475"/>
              <a:gd name="connsiteX5" fmla="*/ 1733550 w 1733550"/>
              <a:gd name="connsiteY5" fmla="*/ 2000250 h 2657475"/>
              <a:gd name="connsiteX6" fmla="*/ 1476375 w 1733550"/>
              <a:gd name="connsiteY6" fmla="*/ 2438400 h 2657475"/>
              <a:gd name="connsiteX7" fmla="*/ 771525 w 1733550"/>
              <a:gd name="connsiteY7" fmla="*/ 2657475 h 2657475"/>
              <a:gd name="connsiteX8" fmla="*/ 485775 w 1733550"/>
              <a:gd name="connsiteY8" fmla="*/ 2028825 h 2657475"/>
              <a:gd name="connsiteX9" fmla="*/ 723900 w 1733550"/>
              <a:gd name="connsiteY9" fmla="*/ 1809750 h 2657475"/>
              <a:gd name="connsiteX10" fmla="*/ 942975 w 1733550"/>
              <a:gd name="connsiteY10" fmla="*/ 1162050 h 2657475"/>
              <a:gd name="connsiteX11" fmla="*/ 885825 w 1733550"/>
              <a:gd name="connsiteY11" fmla="*/ 838200 h 2657475"/>
              <a:gd name="connsiteX12" fmla="*/ 219075 w 1733550"/>
              <a:gd name="connsiteY12" fmla="*/ 914400 h 2657475"/>
              <a:gd name="connsiteX13" fmla="*/ 0 w 1733550"/>
              <a:gd name="connsiteY13" fmla="*/ 704850 h 265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550" h="2657475">
                <a:moveTo>
                  <a:pt x="0" y="762000"/>
                </a:moveTo>
                <a:lnTo>
                  <a:pt x="28575" y="371475"/>
                </a:lnTo>
                <a:lnTo>
                  <a:pt x="800100" y="0"/>
                </a:lnTo>
                <a:lnTo>
                  <a:pt x="1447800" y="0"/>
                </a:lnTo>
                <a:lnTo>
                  <a:pt x="1143000" y="1085850"/>
                </a:lnTo>
                <a:lnTo>
                  <a:pt x="1733550" y="2000250"/>
                </a:lnTo>
                <a:lnTo>
                  <a:pt x="1476375" y="2438400"/>
                </a:lnTo>
                <a:lnTo>
                  <a:pt x="771525" y="2657475"/>
                </a:lnTo>
                <a:lnTo>
                  <a:pt x="485775" y="2028825"/>
                </a:lnTo>
                <a:lnTo>
                  <a:pt x="723900" y="1809750"/>
                </a:lnTo>
                <a:lnTo>
                  <a:pt x="942975" y="1162050"/>
                </a:lnTo>
                <a:lnTo>
                  <a:pt x="885825" y="838200"/>
                </a:lnTo>
                <a:lnTo>
                  <a:pt x="219075" y="914400"/>
                </a:lnTo>
                <a:lnTo>
                  <a:pt x="0" y="704850"/>
                </a:lnTo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1028700" y="1869141"/>
            <a:ext cx="3119718" cy="2339788"/>
          </a:xfrm>
          <a:custGeom>
            <a:avLst/>
            <a:gdLst>
              <a:gd name="connsiteX0" fmla="*/ 0 w 3119718"/>
              <a:gd name="connsiteY0" fmla="*/ 275665 h 2339788"/>
              <a:gd name="connsiteX1" fmla="*/ 773206 w 3119718"/>
              <a:gd name="connsiteY1" fmla="*/ 302559 h 2339788"/>
              <a:gd name="connsiteX2" fmla="*/ 1284194 w 3119718"/>
              <a:gd name="connsiteY2" fmla="*/ 0 h 2339788"/>
              <a:gd name="connsiteX3" fmla="*/ 1452282 w 3119718"/>
              <a:gd name="connsiteY3" fmla="*/ 0 h 2339788"/>
              <a:gd name="connsiteX4" fmla="*/ 1653988 w 3119718"/>
              <a:gd name="connsiteY4" fmla="*/ 416859 h 2339788"/>
              <a:gd name="connsiteX5" fmla="*/ 1889312 w 3119718"/>
              <a:gd name="connsiteY5" fmla="*/ 880783 h 2339788"/>
              <a:gd name="connsiteX6" fmla="*/ 2312894 w 3119718"/>
              <a:gd name="connsiteY6" fmla="*/ 867335 h 2339788"/>
              <a:gd name="connsiteX7" fmla="*/ 2998694 w 3119718"/>
              <a:gd name="connsiteY7" fmla="*/ 1250577 h 2339788"/>
              <a:gd name="connsiteX8" fmla="*/ 2998694 w 3119718"/>
              <a:gd name="connsiteY8" fmla="*/ 1250577 h 2339788"/>
              <a:gd name="connsiteX9" fmla="*/ 3119718 w 3119718"/>
              <a:gd name="connsiteY9" fmla="*/ 1391771 h 2339788"/>
              <a:gd name="connsiteX10" fmla="*/ 2393576 w 3119718"/>
              <a:gd name="connsiteY10" fmla="*/ 1633818 h 2339788"/>
              <a:gd name="connsiteX11" fmla="*/ 2272553 w 3119718"/>
              <a:gd name="connsiteY11" fmla="*/ 2070847 h 2339788"/>
              <a:gd name="connsiteX12" fmla="*/ 2017059 w 3119718"/>
              <a:gd name="connsiteY12" fmla="*/ 2003612 h 2339788"/>
              <a:gd name="connsiteX13" fmla="*/ 1687606 w 3119718"/>
              <a:gd name="connsiteY13" fmla="*/ 2339788 h 2339788"/>
              <a:gd name="connsiteX14" fmla="*/ 504265 w 3119718"/>
              <a:gd name="connsiteY14" fmla="*/ 2124635 h 2339788"/>
              <a:gd name="connsiteX15" fmla="*/ 773206 w 3119718"/>
              <a:gd name="connsiteY15" fmla="*/ 1432112 h 2339788"/>
              <a:gd name="connsiteX16" fmla="*/ 302559 w 3119718"/>
              <a:gd name="connsiteY16" fmla="*/ 1001806 h 2339788"/>
              <a:gd name="connsiteX17" fmla="*/ 295835 w 3119718"/>
              <a:gd name="connsiteY17" fmla="*/ 833718 h 2339788"/>
              <a:gd name="connsiteX18" fmla="*/ 0 w 3119718"/>
              <a:gd name="connsiteY18" fmla="*/ 275665 h 233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718" h="2339788">
                <a:moveTo>
                  <a:pt x="0" y="275665"/>
                </a:moveTo>
                <a:lnTo>
                  <a:pt x="773206" y="302559"/>
                </a:lnTo>
                <a:lnTo>
                  <a:pt x="1284194" y="0"/>
                </a:lnTo>
                <a:lnTo>
                  <a:pt x="1452282" y="0"/>
                </a:lnTo>
                <a:lnTo>
                  <a:pt x="1653988" y="416859"/>
                </a:lnTo>
                <a:lnTo>
                  <a:pt x="1889312" y="880783"/>
                </a:lnTo>
                <a:lnTo>
                  <a:pt x="2312894" y="867335"/>
                </a:lnTo>
                <a:lnTo>
                  <a:pt x="2998694" y="1250577"/>
                </a:lnTo>
                <a:lnTo>
                  <a:pt x="2998694" y="1250577"/>
                </a:lnTo>
                <a:lnTo>
                  <a:pt x="3119718" y="1391771"/>
                </a:lnTo>
                <a:lnTo>
                  <a:pt x="2393576" y="1633818"/>
                </a:lnTo>
                <a:lnTo>
                  <a:pt x="2272553" y="2070847"/>
                </a:lnTo>
                <a:lnTo>
                  <a:pt x="2017059" y="2003612"/>
                </a:lnTo>
                <a:lnTo>
                  <a:pt x="1687606" y="2339788"/>
                </a:lnTo>
                <a:lnTo>
                  <a:pt x="504265" y="2124635"/>
                </a:lnTo>
                <a:lnTo>
                  <a:pt x="773206" y="1432112"/>
                </a:lnTo>
                <a:lnTo>
                  <a:pt x="302559" y="1001806"/>
                </a:lnTo>
                <a:lnTo>
                  <a:pt x="295835" y="833718"/>
                </a:lnTo>
                <a:lnTo>
                  <a:pt x="0" y="275665"/>
                </a:lnTo>
                <a:close/>
              </a:path>
            </a:pathLst>
          </a:custGeom>
          <a:pattFill prst="dashHorz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197708" y="778476"/>
            <a:ext cx="2916195" cy="1297459"/>
          </a:xfrm>
          <a:custGeom>
            <a:avLst/>
            <a:gdLst>
              <a:gd name="connsiteX0" fmla="*/ 1952368 w 2916195"/>
              <a:gd name="connsiteY0" fmla="*/ 0 h 1297459"/>
              <a:gd name="connsiteX1" fmla="*/ 2199503 w 2916195"/>
              <a:gd name="connsiteY1" fmla="*/ 222421 h 1297459"/>
              <a:gd name="connsiteX2" fmla="*/ 2409568 w 2916195"/>
              <a:gd name="connsiteY2" fmla="*/ 185351 h 1297459"/>
              <a:gd name="connsiteX3" fmla="*/ 2718487 w 2916195"/>
              <a:gd name="connsiteY3" fmla="*/ 160638 h 1297459"/>
              <a:gd name="connsiteX4" fmla="*/ 2866768 w 2916195"/>
              <a:gd name="connsiteY4" fmla="*/ 172994 h 1297459"/>
              <a:gd name="connsiteX5" fmla="*/ 2866768 w 2916195"/>
              <a:gd name="connsiteY5" fmla="*/ 172994 h 1297459"/>
              <a:gd name="connsiteX6" fmla="*/ 2916195 w 2916195"/>
              <a:gd name="connsiteY6" fmla="*/ 432486 h 1297459"/>
              <a:gd name="connsiteX7" fmla="*/ 2718487 w 2916195"/>
              <a:gd name="connsiteY7" fmla="*/ 1025610 h 1297459"/>
              <a:gd name="connsiteX8" fmla="*/ 2496065 w 2916195"/>
              <a:gd name="connsiteY8" fmla="*/ 1248032 h 1297459"/>
              <a:gd name="connsiteX9" fmla="*/ 2211860 w 2916195"/>
              <a:gd name="connsiteY9" fmla="*/ 1000897 h 1297459"/>
              <a:gd name="connsiteX10" fmla="*/ 1878227 w 2916195"/>
              <a:gd name="connsiteY10" fmla="*/ 1062681 h 1297459"/>
              <a:gd name="connsiteX11" fmla="*/ 1581665 w 2916195"/>
              <a:gd name="connsiteY11" fmla="*/ 1260389 h 1297459"/>
              <a:gd name="connsiteX12" fmla="*/ 1112108 w 2916195"/>
              <a:gd name="connsiteY12" fmla="*/ 1210962 h 1297459"/>
              <a:gd name="connsiteX13" fmla="*/ 963827 w 2916195"/>
              <a:gd name="connsiteY13" fmla="*/ 1297459 h 1297459"/>
              <a:gd name="connsiteX14" fmla="*/ 197708 w 2916195"/>
              <a:gd name="connsiteY14" fmla="*/ 1000897 h 1297459"/>
              <a:gd name="connsiteX15" fmla="*/ 0 w 2916195"/>
              <a:gd name="connsiteY15" fmla="*/ 691978 h 1297459"/>
              <a:gd name="connsiteX16" fmla="*/ 358346 w 2916195"/>
              <a:gd name="connsiteY16" fmla="*/ 593124 h 1297459"/>
              <a:gd name="connsiteX17" fmla="*/ 1075038 w 2916195"/>
              <a:gd name="connsiteY17" fmla="*/ 667265 h 1297459"/>
              <a:gd name="connsiteX18" fmla="*/ 963827 w 2916195"/>
              <a:gd name="connsiteY18" fmla="*/ 160638 h 1297459"/>
              <a:gd name="connsiteX19" fmla="*/ 1087395 w 2916195"/>
              <a:gd name="connsiteY19" fmla="*/ 234778 h 1297459"/>
              <a:gd name="connsiteX20" fmla="*/ 1136822 w 2916195"/>
              <a:gd name="connsiteY20" fmla="*/ 358346 h 1297459"/>
              <a:gd name="connsiteX21" fmla="*/ 1754660 w 2916195"/>
              <a:gd name="connsiteY21" fmla="*/ 370702 h 1297459"/>
              <a:gd name="connsiteX22" fmla="*/ 1890584 w 2916195"/>
              <a:gd name="connsiteY22" fmla="*/ 321275 h 1297459"/>
              <a:gd name="connsiteX23" fmla="*/ 1594022 w 2916195"/>
              <a:gd name="connsiteY23" fmla="*/ 234778 h 1297459"/>
              <a:gd name="connsiteX24" fmla="*/ 1594022 w 2916195"/>
              <a:gd name="connsiteY24" fmla="*/ 172994 h 1297459"/>
              <a:gd name="connsiteX25" fmla="*/ 1952368 w 2916195"/>
              <a:gd name="connsiteY25" fmla="*/ 0 h 12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16195" h="1297459">
                <a:moveTo>
                  <a:pt x="1952368" y="0"/>
                </a:moveTo>
                <a:lnTo>
                  <a:pt x="2199503" y="222421"/>
                </a:lnTo>
                <a:cubicBezTo>
                  <a:pt x="2269525" y="210064"/>
                  <a:pt x="2338691" y="191021"/>
                  <a:pt x="2409568" y="185351"/>
                </a:cubicBezTo>
                <a:lnTo>
                  <a:pt x="2718487" y="160638"/>
                </a:lnTo>
                <a:cubicBezTo>
                  <a:pt x="2850251" y="173814"/>
                  <a:pt x="2800660" y="172994"/>
                  <a:pt x="2866768" y="172994"/>
                </a:cubicBezTo>
                <a:lnTo>
                  <a:pt x="2866768" y="172994"/>
                </a:lnTo>
                <a:lnTo>
                  <a:pt x="2916195" y="432486"/>
                </a:lnTo>
                <a:lnTo>
                  <a:pt x="2718487" y="1025610"/>
                </a:lnTo>
                <a:lnTo>
                  <a:pt x="2496065" y="1248032"/>
                </a:lnTo>
                <a:lnTo>
                  <a:pt x="2211860" y="1000897"/>
                </a:lnTo>
                <a:lnTo>
                  <a:pt x="1878227" y="1062681"/>
                </a:lnTo>
                <a:lnTo>
                  <a:pt x="1581665" y="1260389"/>
                </a:lnTo>
                <a:lnTo>
                  <a:pt x="1112108" y="1210962"/>
                </a:lnTo>
                <a:lnTo>
                  <a:pt x="963827" y="1297459"/>
                </a:lnTo>
                <a:lnTo>
                  <a:pt x="197708" y="1000897"/>
                </a:lnTo>
                <a:lnTo>
                  <a:pt x="0" y="691978"/>
                </a:lnTo>
                <a:lnTo>
                  <a:pt x="358346" y="593124"/>
                </a:lnTo>
                <a:lnTo>
                  <a:pt x="1075038" y="667265"/>
                </a:lnTo>
                <a:lnTo>
                  <a:pt x="963827" y="160638"/>
                </a:lnTo>
                <a:lnTo>
                  <a:pt x="1087395" y="234778"/>
                </a:lnTo>
                <a:lnTo>
                  <a:pt x="1136822" y="358346"/>
                </a:lnTo>
                <a:lnTo>
                  <a:pt x="1754660" y="370702"/>
                </a:lnTo>
                <a:lnTo>
                  <a:pt x="1890584" y="321275"/>
                </a:lnTo>
                <a:lnTo>
                  <a:pt x="1594022" y="234778"/>
                </a:lnTo>
                <a:lnTo>
                  <a:pt x="1594022" y="172994"/>
                </a:lnTo>
                <a:lnTo>
                  <a:pt x="1952368" y="0"/>
                </a:lnTo>
                <a:close/>
              </a:path>
            </a:pathLst>
          </a:cu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8854" y="-12357"/>
            <a:ext cx="2051222" cy="704335"/>
          </a:xfrm>
          <a:custGeom>
            <a:avLst/>
            <a:gdLst>
              <a:gd name="connsiteX0" fmla="*/ 0 w 2051222"/>
              <a:gd name="connsiteY0" fmla="*/ 704335 h 704335"/>
              <a:gd name="connsiteX1" fmla="*/ 2051222 w 2051222"/>
              <a:gd name="connsiteY1" fmla="*/ 308919 h 704335"/>
              <a:gd name="connsiteX2" fmla="*/ 1890584 w 2051222"/>
              <a:gd name="connsiteY2" fmla="*/ 0 h 704335"/>
              <a:gd name="connsiteX3" fmla="*/ 827903 w 2051222"/>
              <a:gd name="connsiteY3" fmla="*/ 12357 h 704335"/>
              <a:gd name="connsiteX4" fmla="*/ 148281 w 2051222"/>
              <a:gd name="connsiteY4" fmla="*/ 321276 h 704335"/>
              <a:gd name="connsiteX5" fmla="*/ 0 w 2051222"/>
              <a:gd name="connsiteY5" fmla="*/ 704335 h 7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1222" h="704335">
                <a:moveTo>
                  <a:pt x="0" y="704335"/>
                </a:moveTo>
                <a:lnTo>
                  <a:pt x="2051222" y="308919"/>
                </a:lnTo>
                <a:lnTo>
                  <a:pt x="1890584" y="0"/>
                </a:lnTo>
                <a:lnTo>
                  <a:pt x="827903" y="12357"/>
                </a:lnTo>
                <a:lnTo>
                  <a:pt x="148281" y="321276"/>
                </a:lnTo>
                <a:lnTo>
                  <a:pt x="0" y="704335"/>
                </a:lnTo>
                <a:close/>
              </a:path>
            </a:pathLst>
          </a:custGeom>
          <a:pattFill prst="dot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35924" y="0"/>
            <a:ext cx="4337222" cy="4250724"/>
          </a:xfrm>
          <a:custGeom>
            <a:avLst/>
            <a:gdLst>
              <a:gd name="connsiteX0" fmla="*/ 2854411 w 4337222"/>
              <a:gd name="connsiteY0" fmla="*/ 0 h 4250724"/>
              <a:gd name="connsiteX1" fmla="*/ 2088292 w 4337222"/>
              <a:gd name="connsiteY1" fmla="*/ 358346 h 4250724"/>
              <a:gd name="connsiteX2" fmla="*/ 2051222 w 4337222"/>
              <a:gd name="connsiteY2" fmla="*/ 741405 h 4250724"/>
              <a:gd name="connsiteX3" fmla="*/ 1618735 w 4337222"/>
              <a:gd name="connsiteY3" fmla="*/ 939114 h 4250724"/>
              <a:gd name="connsiteX4" fmla="*/ 1618735 w 4337222"/>
              <a:gd name="connsiteY4" fmla="*/ 1025611 h 4250724"/>
              <a:gd name="connsiteX5" fmla="*/ 1779373 w 4337222"/>
              <a:gd name="connsiteY5" fmla="*/ 1087395 h 4250724"/>
              <a:gd name="connsiteX6" fmla="*/ 1396314 w 4337222"/>
              <a:gd name="connsiteY6" fmla="*/ 1112108 h 4250724"/>
              <a:gd name="connsiteX7" fmla="*/ 1186249 w 4337222"/>
              <a:gd name="connsiteY7" fmla="*/ 1075038 h 4250724"/>
              <a:gd name="connsiteX8" fmla="*/ 1161535 w 4337222"/>
              <a:gd name="connsiteY8" fmla="*/ 939114 h 4250724"/>
              <a:gd name="connsiteX9" fmla="*/ 1161535 w 4337222"/>
              <a:gd name="connsiteY9" fmla="*/ 939114 h 4250724"/>
              <a:gd name="connsiteX10" fmla="*/ 951471 w 4337222"/>
              <a:gd name="connsiteY10" fmla="*/ 877330 h 4250724"/>
              <a:gd name="connsiteX11" fmla="*/ 1099752 w 4337222"/>
              <a:gd name="connsiteY11" fmla="*/ 1383957 h 4250724"/>
              <a:gd name="connsiteX12" fmla="*/ 395417 w 4337222"/>
              <a:gd name="connsiteY12" fmla="*/ 1334530 h 4250724"/>
              <a:gd name="connsiteX13" fmla="*/ 0 w 4337222"/>
              <a:gd name="connsiteY13" fmla="*/ 1408670 h 4250724"/>
              <a:gd name="connsiteX14" fmla="*/ 185352 w 4337222"/>
              <a:gd name="connsiteY14" fmla="*/ 1767016 h 4250724"/>
              <a:gd name="connsiteX15" fmla="*/ 766119 w 4337222"/>
              <a:gd name="connsiteY15" fmla="*/ 2038865 h 4250724"/>
              <a:gd name="connsiteX16" fmla="*/ 988541 w 4337222"/>
              <a:gd name="connsiteY16" fmla="*/ 2113005 h 4250724"/>
              <a:gd name="connsiteX17" fmla="*/ 840260 w 4337222"/>
              <a:gd name="connsiteY17" fmla="*/ 2113005 h 4250724"/>
              <a:gd name="connsiteX18" fmla="*/ 1161535 w 4337222"/>
              <a:gd name="connsiteY18" fmla="*/ 2718486 h 4250724"/>
              <a:gd name="connsiteX19" fmla="*/ 1161535 w 4337222"/>
              <a:gd name="connsiteY19" fmla="*/ 2903838 h 4250724"/>
              <a:gd name="connsiteX20" fmla="*/ 1359244 w 4337222"/>
              <a:gd name="connsiteY20" fmla="*/ 3262184 h 4250724"/>
              <a:gd name="connsiteX21" fmla="*/ 1161535 w 4337222"/>
              <a:gd name="connsiteY21" fmla="*/ 3064476 h 4250724"/>
              <a:gd name="connsiteX22" fmla="*/ 951471 w 4337222"/>
              <a:gd name="connsiteY22" fmla="*/ 3954162 h 4250724"/>
              <a:gd name="connsiteX23" fmla="*/ 2594919 w 4337222"/>
              <a:gd name="connsiteY23" fmla="*/ 4250724 h 4250724"/>
              <a:gd name="connsiteX24" fmla="*/ 2928552 w 4337222"/>
              <a:gd name="connsiteY24" fmla="*/ 3929449 h 4250724"/>
              <a:gd name="connsiteX25" fmla="*/ 3645244 w 4337222"/>
              <a:gd name="connsiteY25" fmla="*/ 4065373 h 4250724"/>
              <a:gd name="connsiteX26" fmla="*/ 4324865 w 4337222"/>
              <a:gd name="connsiteY26" fmla="*/ 3632886 h 4250724"/>
              <a:gd name="connsiteX27" fmla="*/ 4337222 w 4337222"/>
              <a:gd name="connsiteY27" fmla="*/ 0 h 4250724"/>
              <a:gd name="connsiteX28" fmla="*/ 2854411 w 4337222"/>
              <a:gd name="connsiteY28" fmla="*/ 0 h 425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337222" h="4250724">
                <a:moveTo>
                  <a:pt x="2854411" y="0"/>
                </a:moveTo>
                <a:lnTo>
                  <a:pt x="2088292" y="358346"/>
                </a:lnTo>
                <a:lnTo>
                  <a:pt x="2051222" y="741405"/>
                </a:lnTo>
                <a:lnTo>
                  <a:pt x="1618735" y="939114"/>
                </a:lnTo>
                <a:lnTo>
                  <a:pt x="1618735" y="1025611"/>
                </a:lnTo>
                <a:lnTo>
                  <a:pt x="1779373" y="1087395"/>
                </a:lnTo>
                <a:lnTo>
                  <a:pt x="1396314" y="1112108"/>
                </a:lnTo>
                <a:lnTo>
                  <a:pt x="1186249" y="1075038"/>
                </a:lnTo>
                <a:cubicBezTo>
                  <a:pt x="1159748" y="955786"/>
                  <a:pt x="1161535" y="1001802"/>
                  <a:pt x="1161535" y="939114"/>
                </a:cubicBezTo>
                <a:lnTo>
                  <a:pt x="1161535" y="939114"/>
                </a:lnTo>
                <a:lnTo>
                  <a:pt x="951471" y="877330"/>
                </a:lnTo>
                <a:lnTo>
                  <a:pt x="1099752" y="1383957"/>
                </a:lnTo>
                <a:lnTo>
                  <a:pt x="395417" y="1334530"/>
                </a:lnTo>
                <a:lnTo>
                  <a:pt x="0" y="1408670"/>
                </a:lnTo>
                <a:lnTo>
                  <a:pt x="185352" y="1767016"/>
                </a:lnTo>
                <a:lnTo>
                  <a:pt x="766119" y="2038865"/>
                </a:lnTo>
                <a:lnTo>
                  <a:pt x="988541" y="2113005"/>
                </a:lnTo>
                <a:lnTo>
                  <a:pt x="840260" y="2113005"/>
                </a:lnTo>
                <a:lnTo>
                  <a:pt x="1161535" y="2718486"/>
                </a:lnTo>
                <a:lnTo>
                  <a:pt x="1161535" y="2903838"/>
                </a:lnTo>
                <a:lnTo>
                  <a:pt x="1359244" y="3262184"/>
                </a:lnTo>
                <a:lnTo>
                  <a:pt x="1161535" y="3064476"/>
                </a:lnTo>
                <a:lnTo>
                  <a:pt x="951471" y="3954162"/>
                </a:lnTo>
                <a:lnTo>
                  <a:pt x="2594919" y="4250724"/>
                </a:lnTo>
                <a:lnTo>
                  <a:pt x="2928552" y="3929449"/>
                </a:lnTo>
                <a:lnTo>
                  <a:pt x="3645244" y="4065373"/>
                </a:lnTo>
                <a:lnTo>
                  <a:pt x="4324865" y="3632886"/>
                </a:lnTo>
                <a:lnTo>
                  <a:pt x="4337222" y="0"/>
                </a:lnTo>
                <a:lnTo>
                  <a:pt x="2854411" y="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853514" y="1087395"/>
            <a:ext cx="1334529" cy="679621"/>
          </a:xfrm>
          <a:custGeom>
            <a:avLst/>
            <a:gdLst>
              <a:gd name="connsiteX0" fmla="*/ 1334529 w 1334529"/>
              <a:gd name="connsiteY0" fmla="*/ 679621 h 679621"/>
              <a:gd name="connsiteX1" fmla="*/ 1075037 w 1334529"/>
              <a:gd name="connsiteY1" fmla="*/ 407773 h 679621"/>
              <a:gd name="connsiteX2" fmla="*/ 815545 w 1334529"/>
              <a:gd name="connsiteY2" fmla="*/ 481913 h 679621"/>
              <a:gd name="connsiteX3" fmla="*/ 543697 w 1334529"/>
              <a:gd name="connsiteY3" fmla="*/ 222421 h 679621"/>
              <a:gd name="connsiteX4" fmla="*/ 271848 w 1334529"/>
              <a:gd name="connsiteY4" fmla="*/ 74140 h 679621"/>
              <a:gd name="connsiteX5" fmla="*/ 0 w 1334529"/>
              <a:gd name="connsiteY5" fmla="*/ 0 h 6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529" h="679621">
                <a:moveTo>
                  <a:pt x="1334529" y="679621"/>
                </a:moveTo>
                <a:cubicBezTo>
                  <a:pt x="1248031" y="560172"/>
                  <a:pt x="1161534" y="440724"/>
                  <a:pt x="1075037" y="407773"/>
                </a:cubicBezTo>
                <a:cubicBezTo>
                  <a:pt x="988540" y="374822"/>
                  <a:pt x="904102" y="512805"/>
                  <a:pt x="815545" y="481913"/>
                </a:cubicBezTo>
                <a:cubicBezTo>
                  <a:pt x="726988" y="451021"/>
                  <a:pt x="634313" y="290383"/>
                  <a:pt x="543697" y="222421"/>
                </a:cubicBezTo>
                <a:cubicBezTo>
                  <a:pt x="453081" y="154459"/>
                  <a:pt x="362464" y="111210"/>
                  <a:pt x="271848" y="74140"/>
                </a:cubicBezTo>
                <a:cubicBezTo>
                  <a:pt x="181232" y="37070"/>
                  <a:pt x="90616" y="18535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087395" y="1822136"/>
            <a:ext cx="2026508" cy="1192913"/>
          </a:xfrm>
          <a:custGeom>
            <a:avLst/>
            <a:gdLst>
              <a:gd name="connsiteX0" fmla="*/ 2026508 w 2026508"/>
              <a:gd name="connsiteY0" fmla="*/ 1192913 h 1192913"/>
              <a:gd name="connsiteX1" fmla="*/ 1668162 w 2026508"/>
              <a:gd name="connsiteY1" fmla="*/ 488578 h 1192913"/>
              <a:gd name="connsiteX2" fmla="*/ 1495167 w 2026508"/>
              <a:gd name="connsiteY2" fmla="*/ 80805 h 1192913"/>
              <a:gd name="connsiteX3" fmla="*/ 1260389 w 2026508"/>
              <a:gd name="connsiteY3" fmla="*/ 6664 h 1192913"/>
              <a:gd name="connsiteX4" fmla="*/ 889686 w 2026508"/>
              <a:gd name="connsiteY4" fmla="*/ 179659 h 1192913"/>
              <a:gd name="connsiteX5" fmla="*/ 679621 w 2026508"/>
              <a:gd name="connsiteY5" fmla="*/ 303226 h 1192913"/>
              <a:gd name="connsiteX6" fmla="*/ 370702 w 2026508"/>
              <a:gd name="connsiteY6" fmla="*/ 241442 h 1192913"/>
              <a:gd name="connsiteX7" fmla="*/ 0 w 2026508"/>
              <a:gd name="connsiteY7" fmla="*/ 290869 h 119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6508" h="1192913">
                <a:moveTo>
                  <a:pt x="2026508" y="1192913"/>
                </a:moveTo>
                <a:cubicBezTo>
                  <a:pt x="1891613" y="933421"/>
                  <a:pt x="1756719" y="673929"/>
                  <a:pt x="1668162" y="488578"/>
                </a:cubicBezTo>
                <a:cubicBezTo>
                  <a:pt x="1579605" y="303227"/>
                  <a:pt x="1563129" y="161124"/>
                  <a:pt x="1495167" y="80805"/>
                </a:cubicBezTo>
                <a:cubicBezTo>
                  <a:pt x="1427205" y="486"/>
                  <a:pt x="1361302" y="-9812"/>
                  <a:pt x="1260389" y="6664"/>
                </a:cubicBezTo>
                <a:cubicBezTo>
                  <a:pt x="1159476" y="23140"/>
                  <a:pt x="986481" y="130232"/>
                  <a:pt x="889686" y="179659"/>
                </a:cubicBezTo>
                <a:cubicBezTo>
                  <a:pt x="792891" y="229086"/>
                  <a:pt x="766118" y="292929"/>
                  <a:pt x="679621" y="303226"/>
                </a:cubicBezTo>
                <a:cubicBezTo>
                  <a:pt x="593124" y="313523"/>
                  <a:pt x="483972" y="243501"/>
                  <a:pt x="370702" y="241442"/>
                </a:cubicBezTo>
                <a:cubicBezTo>
                  <a:pt x="257432" y="239383"/>
                  <a:pt x="128716" y="265126"/>
                  <a:pt x="0" y="290869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495168" y="3225114"/>
            <a:ext cx="655021" cy="864972"/>
          </a:xfrm>
          <a:custGeom>
            <a:avLst/>
            <a:gdLst>
              <a:gd name="connsiteX0" fmla="*/ 469556 w 655021"/>
              <a:gd name="connsiteY0" fmla="*/ 864972 h 864972"/>
              <a:gd name="connsiteX1" fmla="*/ 654908 w 655021"/>
              <a:gd name="connsiteY1" fmla="*/ 716691 h 864972"/>
              <a:gd name="connsiteX2" fmla="*/ 494270 w 655021"/>
              <a:gd name="connsiteY2" fmla="*/ 444843 h 864972"/>
              <a:gd name="connsiteX3" fmla="*/ 321275 w 655021"/>
              <a:gd name="connsiteY3" fmla="*/ 395416 h 864972"/>
              <a:gd name="connsiteX4" fmla="*/ 271848 w 655021"/>
              <a:gd name="connsiteY4" fmla="*/ 210064 h 864972"/>
              <a:gd name="connsiteX5" fmla="*/ 135924 w 655021"/>
              <a:gd name="connsiteY5" fmla="*/ 197708 h 864972"/>
              <a:gd name="connsiteX6" fmla="*/ 0 w 655021"/>
              <a:gd name="connsiteY6" fmla="*/ 0 h 86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021" h="864972">
                <a:moveTo>
                  <a:pt x="469556" y="864972"/>
                </a:moveTo>
                <a:cubicBezTo>
                  <a:pt x="560172" y="825842"/>
                  <a:pt x="650789" y="786712"/>
                  <a:pt x="654908" y="716691"/>
                </a:cubicBezTo>
                <a:cubicBezTo>
                  <a:pt x="659027" y="646670"/>
                  <a:pt x="549875" y="498389"/>
                  <a:pt x="494270" y="444843"/>
                </a:cubicBezTo>
                <a:cubicBezTo>
                  <a:pt x="438665" y="391297"/>
                  <a:pt x="358345" y="434546"/>
                  <a:pt x="321275" y="395416"/>
                </a:cubicBezTo>
                <a:cubicBezTo>
                  <a:pt x="284205" y="356286"/>
                  <a:pt x="302740" y="243015"/>
                  <a:pt x="271848" y="210064"/>
                </a:cubicBezTo>
                <a:cubicBezTo>
                  <a:pt x="240956" y="177113"/>
                  <a:pt x="181232" y="232719"/>
                  <a:pt x="135924" y="197708"/>
                </a:cubicBezTo>
                <a:cubicBezTo>
                  <a:pt x="90616" y="162697"/>
                  <a:pt x="45308" y="81348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249827" y="2755557"/>
            <a:ext cx="148281" cy="1186248"/>
          </a:xfrm>
          <a:custGeom>
            <a:avLst/>
            <a:gdLst>
              <a:gd name="connsiteX0" fmla="*/ 148281 w 148281"/>
              <a:gd name="connsiteY0" fmla="*/ 0 h 1186248"/>
              <a:gd name="connsiteX1" fmla="*/ 98854 w 148281"/>
              <a:gd name="connsiteY1" fmla="*/ 123567 h 1186248"/>
              <a:gd name="connsiteX2" fmla="*/ 74141 w 148281"/>
              <a:gd name="connsiteY2" fmla="*/ 704335 h 1186248"/>
              <a:gd name="connsiteX3" fmla="*/ 135924 w 148281"/>
              <a:gd name="connsiteY3" fmla="*/ 939113 h 1186248"/>
              <a:gd name="connsiteX4" fmla="*/ 0 w 148281"/>
              <a:gd name="connsiteY4" fmla="*/ 1186248 h 11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81" h="1186248">
                <a:moveTo>
                  <a:pt x="148281" y="0"/>
                </a:moveTo>
                <a:cubicBezTo>
                  <a:pt x="129746" y="3089"/>
                  <a:pt x="111211" y="6178"/>
                  <a:pt x="98854" y="123567"/>
                </a:cubicBezTo>
                <a:cubicBezTo>
                  <a:pt x="86497" y="240956"/>
                  <a:pt x="67963" y="568411"/>
                  <a:pt x="74141" y="704335"/>
                </a:cubicBezTo>
                <a:cubicBezTo>
                  <a:pt x="80319" y="840259"/>
                  <a:pt x="148281" y="858794"/>
                  <a:pt x="135924" y="939113"/>
                </a:cubicBezTo>
                <a:cubicBezTo>
                  <a:pt x="123567" y="1019432"/>
                  <a:pt x="61783" y="1102840"/>
                  <a:pt x="0" y="1186248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731741" y="12357"/>
            <a:ext cx="679654" cy="1816443"/>
          </a:xfrm>
          <a:custGeom>
            <a:avLst/>
            <a:gdLst>
              <a:gd name="connsiteX0" fmla="*/ 494270 w 679654"/>
              <a:gd name="connsiteY0" fmla="*/ 1816443 h 1816443"/>
              <a:gd name="connsiteX1" fmla="*/ 679621 w 679654"/>
              <a:gd name="connsiteY1" fmla="*/ 1013254 h 1816443"/>
              <a:gd name="connsiteX2" fmla="*/ 481913 w 679654"/>
              <a:gd name="connsiteY2" fmla="*/ 654908 h 1816443"/>
              <a:gd name="connsiteX3" fmla="*/ 160637 w 679654"/>
              <a:gd name="connsiteY3" fmla="*/ 271848 h 1816443"/>
              <a:gd name="connsiteX4" fmla="*/ 0 w 679654"/>
              <a:gd name="connsiteY4" fmla="*/ 0 h 181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654" h="1816443">
                <a:moveTo>
                  <a:pt x="494270" y="1816443"/>
                </a:moveTo>
                <a:cubicBezTo>
                  <a:pt x="587975" y="1511643"/>
                  <a:pt x="681680" y="1206843"/>
                  <a:pt x="679621" y="1013254"/>
                </a:cubicBezTo>
                <a:cubicBezTo>
                  <a:pt x="677562" y="819665"/>
                  <a:pt x="568410" y="778476"/>
                  <a:pt x="481913" y="654908"/>
                </a:cubicBezTo>
                <a:cubicBezTo>
                  <a:pt x="395416" y="531340"/>
                  <a:pt x="240956" y="380999"/>
                  <a:pt x="160637" y="271848"/>
                </a:cubicBezTo>
                <a:cubicBezTo>
                  <a:pt x="80318" y="162697"/>
                  <a:pt x="40159" y="81348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863516" y="1828801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BOURGOGNE</a:t>
            </a:r>
            <a:endParaRPr lang="fr-FR" sz="11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642230" y="319429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FLANDRE</a:t>
            </a:r>
            <a:endParaRPr lang="fr-FR" sz="11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50758" y="3481138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GUYENNE</a:t>
            </a:r>
            <a:endParaRPr lang="fr-FR" sz="11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36885" y="1455823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BRETAGNE</a:t>
            </a:r>
            <a:endParaRPr lang="fr-FR" sz="11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247274" y="1223212"/>
            <a:ext cx="930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NORMANDIE</a:t>
            </a:r>
            <a:endParaRPr lang="fr-FR" sz="11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09337" y="160423"/>
            <a:ext cx="13516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ROY. d’ANGLETERRE</a:t>
            </a:r>
            <a:endParaRPr lang="fr-FR" sz="1100" dirty="0"/>
          </a:p>
        </p:txBody>
      </p:sp>
      <p:sp>
        <p:nvSpPr>
          <p:cNvPr id="21" name="ZoneTexte 20"/>
          <p:cNvSpPr txBox="1"/>
          <p:nvPr/>
        </p:nvSpPr>
        <p:spPr>
          <a:xfrm rot="1993343">
            <a:off x="2166422" y="1055078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Seine</a:t>
            </a:r>
            <a:endParaRPr lang="fr-FR" sz="1400" i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 rot="3568260">
            <a:off x="2672477" y="220628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Loire</a:t>
            </a:r>
            <a:endParaRPr lang="fr-FR" sz="1400" i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 rot="3144032">
            <a:off x="1730416" y="3512234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Garonne</a:t>
            </a:r>
            <a:endParaRPr lang="fr-FR" sz="1400" i="1" dirty="0">
              <a:solidFill>
                <a:srgbClr val="0070C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3425351">
            <a:off x="3906104" y="316523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70C0"/>
                </a:solidFill>
              </a:rPr>
              <a:t>Rhin</a:t>
            </a:r>
            <a:endParaRPr lang="fr-FR" sz="1400" i="1" dirty="0">
              <a:solidFill>
                <a:srgbClr val="0070C0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3498547" y="1436974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467607" y="2140703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745948" y="2118292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88313" y="1746256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005489" y="1132173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014889" y="1002185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597595" y="1033562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536577" y="1573305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1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411506" y="2290482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2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89848" y="2281517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3</a:t>
            </a:r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990165" y="1532965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/>
              <a:t>4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922494" y="838200"/>
            <a:ext cx="26321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5</a:t>
            </a:r>
            <a:endParaRPr lang="fr-FR" sz="12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2039471" y="748553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7</a:t>
            </a:r>
            <a:endParaRPr lang="fr-FR" sz="11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501153" y="712694"/>
            <a:ext cx="25680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dirty="0" smtClean="0"/>
              <a:t>6</a:t>
            </a:r>
            <a:endParaRPr lang="fr-FR" sz="1100" dirty="0"/>
          </a:p>
        </p:txBody>
      </p:sp>
      <p:sp>
        <p:nvSpPr>
          <p:cNvPr id="39" name="Ellipse 38"/>
          <p:cNvSpPr/>
          <p:nvPr/>
        </p:nvSpPr>
        <p:spPr>
          <a:xfrm>
            <a:off x="2124635" y="322730"/>
            <a:ext cx="242047" cy="215152"/>
          </a:xfrm>
          <a:prstGeom prst="ellipse">
            <a:avLst/>
          </a:pr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748117" y="43030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Calais</a:t>
            </a:r>
            <a:endParaRPr lang="fr-FR" sz="1200" i="1" dirty="0"/>
          </a:p>
        </p:txBody>
      </p:sp>
      <p:sp>
        <p:nvSpPr>
          <p:cNvPr id="41" name="Rectangle 40"/>
          <p:cNvSpPr/>
          <p:nvPr/>
        </p:nvSpPr>
        <p:spPr>
          <a:xfrm>
            <a:off x="0" y="0"/>
            <a:ext cx="4491318" cy="4289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710954" y="36755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4701990" y="7619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</a:t>
            </a:r>
            <a:endParaRPr lang="fr-FR" sz="1400" dirty="0"/>
          </a:p>
        </p:txBody>
      </p:sp>
      <p:sp>
        <p:nvSpPr>
          <p:cNvPr id="44" name="ZoneTexte 43"/>
          <p:cNvSpPr txBox="1"/>
          <p:nvPr/>
        </p:nvSpPr>
        <p:spPr>
          <a:xfrm>
            <a:off x="4746814" y="203050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5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4697507" y="11474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715437" y="15688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4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787154" y="298524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7</a:t>
            </a:r>
            <a:endParaRPr lang="fr-FR" sz="14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755777" y="245632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6</a:t>
            </a:r>
            <a:endParaRPr lang="fr-FR" sz="1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5096434" y="376518"/>
            <a:ext cx="16729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Départ de </a:t>
            </a:r>
            <a:r>
              <a:rPr lang="fr-FR" sz="1400" i="1" dirty="0" err="1" smtClean="0"/>
              <a:t>Domrémy</a:t>
            </a:r>
            <a:endParaRPr lang="fr-FR" sz="1400" i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5127811" y="770966"/>
            <a:ext cx="2931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Bourges</a:t>
            </a:r>
            <a:r>
              <a:rPr lang="fr-FR" sz="1400" dirty="0" smtClean="0"/>
              <a:t>, lieu où siège le roi de France</a:t>
            </a:r>
            <a:endParaRPr lang="fr-FR" sz="1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5145740" y="1165413"/>
            <a:ext cx="320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Lieu de rencontre entre </a:t>
            </a:r>
            <a:r>
              <a:rPr lang="fr-FR" sz="1400" dirty="0" err="1" smtClean="0"/>
              <a:t>JdA</a:t>
            </a:r>
            <a:r>
              <a:rPr lang="fr-FR" sz="1400" dirty="0" smtClean="0"/>
              <a:t> et Charles VII</a:t>
            </a:r>
            <a:endParaRPr lang="fr-FR" sz="1400" dirty="0"/>
          </a:p>
        </p:txBody>
      </p:sp>
      <p:sp>
        <p:nvSpPr>
          <p:cNvPr id="53" name="ZoneTexte 52"/>
          <p:cNvSpPr txBox="1"/>
          <p:nvPr/>
        </p:nvSpPr>
        <p:spPr>
          <a:xfrm>
            <a:off x="5150222" y="1573307"/>
            <a:ext cx="1378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Orléans</a:t>
            </a:r>
            <a:r>
              <a:rPr lang="fr-FR" sz="1400" dirty="0" smtClean="0"/>
              <a:t> délivrée</a:t>
            </a:r>
            <a:endParaRPr lang="fr-FR" sz="14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154705" y="1994648"/>
            <a:ext cx="1987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Charles VII sacré à </a:t>
            </a:r>
            <a:r>
              <a:rPr lang="fr-FR" sz="1400" b="1" u="sng" dirty="0" smtClean="0"/>
              <a:t>Reims</a:t>
            </a:r>
            <a:endParaRPr lang="fr-FR" sz="1400" b="1" u="sng" dirty="0"/>
          </a:p>
        </p:txBody>
      </p:sp>
      <p:sp>
        <p:nvSpPr>
          <p:cNvPr id="55" name="ZoneTexte 54"/>
          <p:cNvSpPr txBox="1"/>
          <p:nvPr/>
        </p:nvSpPr>
        <p:spPr>
          <a:xfrm>
            <a:off x="5159188" y="2469777"/>
            <a:ext cx="1315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JdA</a:t>
            </a:r>
            <a:r>
              <a:rPr lang="fr-FR" sz="1400" dirty="0" smtClean="0"/>
              <a:t> prisonnière</a:t>
            </a:r>
            <a:endParaRPr lang="fr-FR" sz="1400" dirty="0"/>
          </a:p>
        </p:txBody>
      </p:sp>
      <p:sp>
        <p:nvSpPr>
          <p:cNvPr id="56" name="ZoneTexte 55"/>
          <p:cNvSpPr txBox="1"/>
          <p:nvPr/>
        </p:nvSpPr>
        <p:spPr>
          <a:xfrm>
            <a:off x="5150224" y="2931459"/>
            <a:ext cx="1921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JdA</a:t>
            </a:r>
            <a:r>
              <a:rPr lang="fr-FR" sz="1400" dirty="0" smtClean="0"/>
              <a:t> brulée vive à </a:t>
            </a:r>
            <a:r>
              <a:rPr lang="fr-FR" sz="1400" b="1" dirty="0" smtClean="0"/>
              <a:t>Rouen</a:t>
            </a:r>
            <a:endParaRPr lang="fr-FR" sz="1400" b="1" dirty="0"/>
          </a:p>
        </p:txBody>
      </p:sp>
      <p:sp>
        <p:nvSpPr>
          <p:cNvPr id="57" name="Rectangle 56"/>
          <p:cNvSpPr/>
          <p:nvPr/>
        </p:nvSpPr>
        <p:spPr>
          <a:xfrm>
            <a:off x="430306" y="4531659"/>
            <a:ext cx="672353" cy="403412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57200" y="5136776"/>
            <a:ext cx="632012" cy="389965"/>
          </a:xfrm>
          <a:prstGeom prst="rect">
            <a:avLst/>
          </a:pr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443753" y="5728447"/>
            <a:ext cx="605118" cy="376518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1304364" y="5177118"/>
            <a:ext cx="2750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Territoire sous domination anglaise</a:t>
            </a:r>
            <a:endParaRPr lang="fr-FR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281951" y="5773271"/>
            <a:ext cx="3456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Territoire sous domination des Bourguignons</a:t>
            </a:r>
            <a:endParaRPr lang="fr-FR" sz="1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1322294" y="4616824"/>
            <a:ext cx="406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Territoire sous l’autorité de Charles VII (roi de France)</a:t>
            </a:r>
            <a:endParaRPr lang="fr-FR" sz="1400" dirty="0"/>
          </a:p>
        </p:txBody>
      </p:sp>
      <p:sp>
        <p:nvSpPr>
          <p:cNvPr id="63" name="ZoneTexte 62"/>
          <p:cNvSpPr txBox="1"/>
          <p:nvPr/>
        </p:nvSpPr>
        <p:spPr>
          <a:xfrm>
            <a:off x="5647765" y="0"/>
            <a:ext cx="3078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Le périple de Jeanne d’Arc (1429-1430)</a:t>
            </a:r>
            <a:endParaRPr lang="fr-FR" sz="14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0" y="6488668"/>
            <a:ext cx="914400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Vers la fin de la Guerre de Cent Ans : Jeanne d’Arc au secours du roi de France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2758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0" grpId="0" animBg="1"/>
      <p:bldP spid="3" grpId="0" animBg="1"/>
      <p:bldP spid="11" grpId="0"/>
      <p:bldP spid="16" grpId="0"/>
      <p:bldP spid="17" grpId="0"/>
      <p:bldP spid="18" grpId="0"/>
      <p:bldP spid="19" grpId="0"/>
      <p:bldP spid="20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/>
          <p:nvPr/>
        </p:nvSpPr>
        <p:spPr>
          <a:xfrm>
            <a:off x="1117600" y="2963333"/>
            <a:ext cx="664633" cy="1028700"/>
          </a:xfrm>
          <a:custGeom>
            <a:avLst/>
            <a:gdLst>
              <a:gd name="connsiteX0" fmla="*/ 0 w 664633"/>
              <a:gd name="connsiteY0" fmla="*/ 969434 h 1028700"/>
              <a:gd name="connsiteX1" fmla="*/ 198967 w 664633"/>
              <a:gd name="connsiteY1" fmla="*/ 152400 h 1028700"/>
              <a:gd name="connsiteX2" fmla="*/ 436033 w 664633"/>
              <a:gd name="connsiteY2" fmla="*/ 376767 h 1028700"/>
              <a:gd name="connsiteX3" fmla="*/ 270933 w 664633"/>
              <a:gd name="connsiteY3" fmla="*/ 0 h 1028700"/>
              <a:gd name="connsiteX4" fmla="*/ 664633 w 664633"/>
              <a:gd name="connsiteY4" fmla="*/ 338667 h 1028700"/>
              <a:gd name="connsiteX5" fmla="*/ 385233 w 664633"/>
              <a:gd name="connsiteY5" fmla="*/ 1028700 h 1028700"/>
              <a:gd name="connsiteX6" fmla="*/ 0 w 664633"/>
              <a:gd name="connsiteY6" fmla="*/ 969434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633" h="1028700">
                <a:moveTo>
                  <a:pt x="0" y="969434"/>
                </a:moveTo>
                <a:lnTo>
                  <a:pt x="198967" y="152400"/>
                </a:lnTo>
                <a:lnTo>
                  <a:pt x="436033" y="376767"/>
                </a:lnTo>
                <a:lnTo>
                  <a:pt x="270933" y="0"/>
                </a:lnTo>
                <a:lnTo>
                  <a:pt x="664633" y="338667"/>
                </a:lnTo>
                <a:lnTo>
                  <a:pt x="385233" y="1028700"/>
                </a:lnTo>
                <a:lnTo>
                  <a:pt x="0" y="969434"/>
                </a:lnTo>
                <a:close/>
              </a:path>
            </a:pathLst>
          </a:custGeom>
          <a:pattFill prst="dot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238375" y="38100"/>
            <a:ext cx="1733550" cy="2657475"/>
          </a:xfrm>
          <a:custGeom>
            <a:avLst/>
            <a:gdLst>
              <a:gd name="connsiteX0" fmla="*/ 0 w 1733550"/>
              <a:gd name="connsiteY0" fmla="*/ 762000 h 2657475"/>
              <a:gd name="connsiteX1" fmla="*/ 28575 w 1733550"/>
              <a:gd name="connsiteY1" fmla="*/ 371475 h 2657475"/>
              <a:gd name="connsiteX2" fmla="*/ 800100 w 1733550"/>
              <a:gd name="connsiteY2" fmla="*/ 0 h 2657475"/>
              <a:gd name="connsiteX3" fmla="*/ 1447800 w 1733550"/>
              <a:gd name="connsiteY3" fmla="*/ 0 h 2657475"/>
              <a:gd name="connsiteX4" fmla="*/ 1143000 w 1733550"/>
              <a:gd name="connsiteY4" fmla="*/ 1085850 h 2657475"/>
              <a:gd name="connsiteX5" fmla="*/ 1733550 w 1733550"/>
              <a:gd name="connsiteY5" fmla="*/ 2000250 h 2657475"/>
              <a:gd name="connsiteX6" fmla="*/ 1476375 w 1733550"/>
              <a:gd name="connsiteY6" fmla="*/ 2438400 h 2657475"/>
              <a:gd name="connsiteX7" fmla="*/ 771525 w 1733550"/>
              <a:gd name="connsiteY7" fmla="*/ 2657475 h 2657475"/>
              <a:gd name="connsiteX8" fmla="*/ 485775 w 1733550"/>
              <a:gd name="connsiteY8" fmla="*/ 2028825 h 2657475"/>
              <a:gd name="connsiteX9" fmla="*/ 723900 w 1733550"/>
              <a:gd name="connsiteY9" fmla="*/ 1809750 h 2657475"/>
              <a:gd name="connsiteX10" fmla="*/ 942975 w 1733550"/>
              <a:gd name="connsiteY10" fmla="*/ 1162050 h 2657475"/>
              <a:gd name="connsiteX11" fmla="*/ 885825 w 1733550"/>
              <a:gd name="connsiteY11" fmla="*/ 838200 h 2657475"/>
              <a:gd name="connsiteX12" fmla="*/ 219075 w 1733550"/>
              <a:gd name="connsiteY12" fmla="*/ 914400 h 2657475"/>
              <a:gd name="connsiteX13" fmla="*/ 0 w 1733550"/>
              <a:gd name="connsiteY13" fmla="*/ 704850 h 265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33550" h="2657475">
                <a:moveTo>
                  <a:pt x="0" y="762000"/>
                </a:moveTo>
                <a:lnTo>
                  <a:pt x="28575" y="371475"/>
                </a:lnTo>
                <a:lnTo>
                  <a:pt x="800100" y="0"/>
                </a:lnTo>
                <a:lnTo>
                  <a:pt x="1447800" y="0"/>
                </a:lnTo>
                <a:lnTo>
                  <a:pt x="1143000" y="1085850"/>
                </a:lnTo>
                <a:lnTo>
                  <a:pt x="1733550" y="2000250"/>
                </a:lnTo>
                <a:lnTo>
                  <a:pt x="1476375" y="2438400"/>
                </a:lnTo>
                <a:lnTo>
                  <a:pt x="771525" y="2657475"/>
                </a:lnTo>
                <a:lnTo>
                  <a:pt x="485775" y="2028825"/>
                </a:lnTo>
                <a:lnTo>
                  <a:pt x="723900" y="1809750"/>
                </a:lnTo>
                <a:lnTo>
                  <a:pt x="942975" y="1162050"/>
                </a:lnTo>
                <a:lnTo>
                  <a:pt x="885825" y="838200"/>
                </a:lnTo>
                <a:lnTo>
                  <a:pt x="219075" y="914400"/>
                </a:lnTo>
                <a:lnTo>
                  <a:pt x="0" y="704850"/>
                </a:lnTo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1028700" y="1869141"/>
            <a:ext cx="3119718" cy="2339788"/>
          </a:xfrm>
          <a:custGeom>
            <a:avLst/>
            <a:gdLst>
              <a:gd name="connsiteX0" fmla="*/ 0 w 3119718"/>
              <a:gd name="connsiteY0" fmla="*/ 275665 h 2339788"/>
              <a:gd name="connsiteX1" fmla="*/ 773206 w 3119718"/>
              <a:gd name="connsiteY1" fmla="*/ 302559 h 2339788"/>
              <a:gd name="connsiteX2" fmla="*/ 1284194 w 3119718"/>
              <a:gd name="connsiteY2" fmla="*/ 0 h 2339788"/>
              <a:gd name="connsiteX3" fmla="*/ 1452282 w 3119718"/>
              <a:gd name="connsiteY3" fmla="*/ 0 h 2339788"/>
              <a:gd name="connsiteX4" fmla="*/ 1653988 w 3119718"/>
              <a:gd name="connsiteY4" fmla="*/ 416859 h 2339788"/>
              <a:gd name="connsiteX5" fmla="*/ 1889312 w 3119718"/>
              <a:gd name="connsiteY5" fmla="*/ 880783 h 2339788"/>
              <a:gd name="connsiteX6" fmla="*/ 2312894 w 3119718"/>
              <a:gd name="connsiteY6" fmla="*/ 867335 h 2339788"/>
              <a:gd name="connsiteX7" fmla="*/ 2998694 w 3119718"/>
              <a:gd name="connsiteY7" fmla="*/ 1250577 h 2339788"/>
              <a:gd name="connsiteX8" fmla="*/ 2998694 w 3119718"/>
              <a:gd name="connsiteY8" fmla="*/ 1250577 h 2339788"/>
              <a:gd name="connsiteX9" fmla="*/ 3119718 w 3119718"/>
              <a:gd name="connsiteY9" fmla="*/ 1391771 h 2339788"/>
              <a:gd name="connsiteX10" fmla="*/ 2393576 w 3119718"/>
              <a:gd name="connsiteY10" fmla="*/ 1633818 h 2339788"/>
              <a:gd name="connsiteX11" fmla="*/ 2272553 w 3119718"/>
              <a:gd name="connsiteY11" fmla="*/ 2070847 h 2339788"/>
              <a:gd name="connsiteX12" fmla="*/ 2017059 w 3119718"/>
              <a:gd name="connsiteY12" fmla="*/ 2003612 h 2339788"/>
              <a:gd name="connsiteX13" fmla="*/ 1687606 w 3119718"/>
              <a:gd name="connsiteY13" fmla="*/ 2339788 h 2339788"/>
              <a:gd name="connsiteX14" fmla="*/ 504265 w 3119718"/>
              <a:gd name="connsiteY14" fmla="*/ 2124635 h 2339788"/>
              <a:gd name="connsiteX15" fmla="*/ 773206 w 3119718"/>
              <a:gd name="connsiteY15" fmla="*/ 1432112 h 2339788"/>
              <a:gd name="connsiteX16" fmla="*/ 302559 w 3119718"/>
              <a:gd name="connsiteY16" fmla="*/ 1001806 h 2339788"/>
              <a:gd name="connsiteX17" fmla="*/ 295835 w 3119718"/>
              <a:gd name="connsiteY17" fmla="*/ 833718 h 2339788"/>
              <a:gd name="connsiteX18" fmla="*/ 0 w 3119718"/>
              <a:gd name="connsiteY18" fmla="*/ 275665 h 233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19718" h="2339788">
                <a:moveTo>
                  <a:pt x="0" y="275665"/>
                </a:moveTo>
                <a:lnTo>
                  <a:pt x="773206" y="302559"/>
                </a:lnTo>
                <a:lnTo>
                  <a:pt x="1284194" y="0"/>
                </a:lnTo>
                <a:lnTo>
                  <a:pt x="1452282" y="0"/>
                </a:lnTo>
                <a:lnTo>
                  <a:pt x="1653988" y="416859"/>
                </a:lnTo>
                <a:lnTo>
                  <a:pt x="1889312" y="880783"/>
                </a:lnTo>
                <a:lnTo>
                  <a:pt x="2312894" y="867335"/>
                </a:lnTo>
                <a:lnTo>
                  <a:pt x="2998694" y="1250577"/>
                </a:lnTo>
                <a:lnTo>
                  <a:pt x="2998694" y="1250577"/>
                </a:lnTo>
                <a:lnTo>
                  <a:pt x="3119718" y="1391771"/>
                </a:lnTo>
                <a:lnTo>
                  <a:pt x="2393576" y="1633818"/>
                </a:lnTo>
                <a:lnTo>
                  <a:pt x="2272553" y="2070847"/>
                </a:lnTo>
                <a:lnTo>
                  <a:pt x="2017059" y="2003612"/>
                </a:lnTo>
                <a:lnTo>
                  <a:pt x="1687606" y="2339788"/>
                </a:lnTo>
                <a:lnTo>
                  <a:pt x="504265" y="2124635"/>
                </a:lnTo>
                <a:lnTo>
                  <a:pt x="773206" y="1432112"/>
                </a:lnTo>
                <a:lnTo>
                  <a:pt x="302559" y="1001806"/>
                </a:lnTo>
                <a:lnTo>
                  <a:pt x="295835" y="833718"/>
                </a:lnTo>
                <a:lnTo>
                  <a:pt x="0" y="275665"/>
                </a:lnTo>
                <a:close/>
              </a:path>
            </a:pathLst>
          </a:custGeom>
          <a:pattFill prst="dashHorz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197708" y="778476"/>
            <a:ext cx="2916195" cy="1297459"/>
          </a:xfrm>
          <a:custGeom>
            <a:avLst/>
            <a:gdLst>
              <a:gd name="connsiteX0" fmla="*/ 1952368 w 2916195"/>
              <a:gd name="connsiteY0" fmla="*/ 0 h 1297459"/>
              <a:gd name="connsiteX1" fmla="*/ 2199503 w 2916195"/>
              <a:gd name="connsiteY1" fmla="*/ 222421 h 1297459"/>
              <a:gd name="connsiteX2" fmla="*/ 2409568 w 2916195"/>
              <a:gd name="connsiteY2" fmla="*/ 185351 h 1297459"/>
              <a:gd name="connsiteX3" fmla="*/ 2718487 w 2916195"/>
              <a:gd name="connsiteY3" fmla="*/ 160638 h 1297459"/>
              <a:gd name="connsiteX4" fmla="*/ 2866768 w 2916195"/>
              <a:gd name="connsiteY4" fmla="*/ 172994 h 1297459"/>
              <a:gd name="connsiteX5" fmla="*/ 2866768 w 2916195"/>
              <a:gd name="connsiteY5" fmla="*/ 172994 h 1297459"/>
              <a:gd name="connsiteX6" fmla="*/ 2916195 w 2916195"/>
              <a:gd name="connsiteY6" fmla="*/ 432486 h 1297459"/>
              <a:gd name="connsiteX7" fmla="*/ 2718487 w 2916195"/>
              <a:gd name="connsiteY7" fmla="*/ 1025610 h 1297459"/>
              <a:gd name="connsiteX8" fmla="*/ 2496065 w 2916195"/>
              <a:gd name="connsiteY8" fmla="*/ 1248032 h 1297459"/>
              <a:gd name="connsiteX9" fmla="*/ 2211860 w 2916195"/>
              <a:gd name="connsiteY9" fmla="*/ 1000897 h 1297459"/>
              <a:gd name="connsiteX10" fmla="*/ 1878227 w 2916195"/>
              <a:gd name="connsiteY10" fmla="*/ 1062681 h 1297459"/>
              <a:gd name="connsiteX11" fmla="*/ 1581665 w 2916195"/>
              <a:gd name="connsiteY11" fmla="*/ 1260389 h 1297459"/>
              <a:gd name="connsiteX12" fmla="*/ 1112108 w 2916195"/>
              <a:gd name="connsiteY12" fmla="*/ 1210962 h 1297459"/>
              <a:gd name="connsiteX13" fmla="*/ 963827 w 2916195"/>
              <a:gd name="connsiteY13" fmla="*/ 1297459 h 1297459"/>
              <a:gd name="connsiteX14" fmla="*/ 197708 w 2916195"/>
              <a:gd name="connsiteY14" fmla="*/ 1000897 h 1297459"/>
              <a:gd name="connsiteX15" fmla="*/ 0 w 2916195"/>
              <a:gd name="connsiteY15" fmla="*/ 691978 h 1297459"/>
              <a:gd name="connsiteX16" fmla="*/ 358346 w 2916195"/>
              <a:gd name="connsiteY16" fmla="*/ 593124 h 1297459"/>
              <a:gd name="connsiteX17" fmla="*/ 1075038 w 2916195"/>
              <a:gd name="connsiteY17" fmla="*/ 667265 h 1297459"/>
              <a:gd name="connsiteX18" fmla="*/ 963827 w 2916195"/>
              <a:gd name="connsiteY18" fmla="*/ 160638 h 1297459"/>
              <a:gd name="connsiteX19" fmla="*/ 1087395 w 2916195"/>
              <a:gd name="connsiteY19" fmla="*/ 234778 h 1297459"/>
              <a:gd name="connsiteX20" fmla="*/ 1136822 w 2916195"/>
              <a:gd name="connsiteY20" fmla="*/ 358346 h 1297459"/>
              <a:gd name="connsiteX21" fmla="*/ 1754660 w 2916195"/>
              <a:gd name="connsiteY21" fmla="*/ 370702 h 1297459"/>
              <a:gd name="connsiteX22" fmla="*/ 1890584 w 2916195"/>
              <a:gd name="connsiteY22" fmla="*/ 321275 h 1297459"/>
              <a:gd name="connsiteX23" fmla="*/ 1594022 w 2916195"/>
              <a:gd name="connsiteY23" fmla="*/ 234778 h 1297459"/>
              <a:gd name="connsiteX24" fmla="*/ 1594022 w 2916195"/>
              <a:gd name="connsiteY24" fmla="*/ 172994 h 1297459"/>
              <a:gd name="connsiteX25" fmla="*/ 1952368 w 2916195"/>
              <a:gd name="connsiteY25" fmla="*/ 0 h 129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16195" h="1297459">
                <a:moveTo>
                  <a:pt x="1952368" y="0"/>
                </a:moveTo>
                <a:lnTo>
                  <a:pt x="2199503" y="222421"/>
                </a:lnTo>
                <a:cubicBezTo>
                  <a:pt x="2269525" y="210064"/>
                  <a:pt x="2338691" y="191021"/>
                  <a:pt x="2409568" y="185351"/>
                </a:cubicBezTo>
                <a:lnTo>
                  <a:pt x="2718487" y="160638"/>
                </a:lnTo>
                <a:cubicBezTo>
                  <a:pt x="2850251" y="173814"/>
                  <a:pt x="2800660" y="172994"/>
                  <a:pt x="2866768" y="172994"/>
                </a:cubicBezTo>
                <a:lnTo>
                  <a:pt x="2866768" y="172994"/>
                </a:lnTo>
                <a:lnTo>
                  <a:pt x="2916195" y="432486"/>
                </a:lnTo>
                <a:lnTo>
                  <a:pt x="2718487" y="1025610"/>
                </a:lnTo>
                <a:lnTo>
                  <a:pt x="2496065" y="1248032"/>
                </a:lnTo>
                <a:lnTo>
                  <a:pt x="2211860" y="1000897"/>
                </a:lnTo>
                <a:lnTo>
                  <a:pt x="1878227" y="1062681"/>
                </a:lnTo>
                <a:lnTo>
                  <a:pt x="1581665" y="1260389"/>
                </a:lnTo>
                <a:lnTo>
                  <a:pt x="1112108" y="1210962"/>
                </a:lnTo>
                <a:lnTo>
                  <a:pt x="963827" y="1297459"/>
                </a:lnTo>
                <a:lnTo>
                  <a:pt x="197708" y="1000897"/>
                </a:lnTo>
                <a:lnTo>
                  <a:pt x="0" y="691978"/>
                </a:lnTo>
                <a:lnTo>
                  <a:pt x="358346" y="593124"/>
                </a:lnTo>
                <a:lnTo>
                  <a:pt x="1075038" y="667265"/>
                </a:lnTo>
                <a:lnTo>
                  <a:pt x="963827" y="160638"/>
                </a:lnTo>
                <a:lnTo>
                  <a:pt x="1087395" y="234778"/>
                </a:lnTo>
                <a:lnTo>
                  <a:pt x="1136822" y="358346"/>
                </a:lnTo>
                <a:lnTo>
                  <a:pt x="1754660" y="370702"/>
                </a:lnTo>
                <a:lnTo>
                  <a:pt x="1890584" y="321275"/>
                </a:lnTo>
                <a:lnTo>
                  <a:pt x="1594022" y="234778"/>
                </a:lnTo>
                <a:lnTo>
                  <a:pt x="1594022" y="172994"/>
                </a:lnTo>
                <a:lnTo>
                  <a:pt x="1952368" y="0"/>
                </a:lnTo>
                <a:close/>
              </a:path>
            </a:pathLst>
          </a:cu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98854" y="-12357"/>
            <a:ext cx="2051222" cy="704335"/>
          </a:xfrm>
          <a:custGeom>
            <a:avLst/>
            <a:gdLst>
              <a:gd name="connsiteX0" fmla="*/ 0 w 2051222"/>
              <a:gd name="connsiteY0" fmla="*/ 704335 h 704335"/>
              <a:gd name="connsiteX1" fmla="*/ 2051222 w 2051222"/>
              <a:gd name="connsiteY1" fmla="*/ 308919 h 704335"/>
              <a:gd name="connsiteX2" fmla="*/ 1890584 w 2051222"/>
              <a:gd name="connsiteY2" fmla="*/ 0 h 704335"/>
              <a:gd name="connsiteX3" fmla="*/ 827903 w 2051222"/>
              <a:gd name="connsiteY3" fmla="*/ 12357 h 704335"/>
              <a:gd name="connsiteX4" fmla="*/ 148281 w 2051222"/>
              <a:gd name="connsiteY4" fmla="*/ 321276 h 704335"/>
              <a:gd name="connsiteX5" fmla="*/ 0 w 2051222"/>
              <a:gd name="connsiteY5" fmla="*/ 704335 h 70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1222" h="704335">
                <a:moveTo>
                  <a:pt x="0" y="704335"/>
                </a:moveTo>
                <a:lnTo>
                  <a:pt x="2051222" y="308919"/>
                </a:lnTo>
                <a:lnTo>
                  <a:pt x="1890584" y="0"/>
                </a:lnTo>
                <a:lnTo>
                  <a:pt x="827903" y="12357"/>
                </a:lnTo>
                <a:lnTo>
                  <a:pt x="148281" y="321276"/>
                </a:lnTo>
                <a:lnTo>
                  <a:pt x="0" y="704335"/>
                </a:lnTo>
                <a:close/>
              </a:path>
            </a:pathLst>
          </a:custGeom>
          <a:pattFill prst="dotGrid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35924" y="0"/>
            <a:ext cx="4337222" cy="4250724"/>
          </a:xfrm>
          <a:custGeom>
            <a:avLst/>
            <a:gdLst>
              <a:gd name="connsiteX0" fmla="*/ 2854411 w 4337222"/>
              <a:gd name="connsiteY0" fmla="*/ 0 h 4250724"/>
              <a:gd name="connsiteX1" fmla="*/ 2088292 w 4337222"/>
              <a:gd name="connsiteY1" fmla="*/ 358346 h 4250724"/>
              <a:gd name="connsiteX2" fmla="*/ 2051222 w 4337222"/>
              <a:gd name="connsiteY2" fmla="*/ 741405 h 4250724"/>
              <a:gd name="connsiteX3" fmla="*/ 1618735 w 4337222"/>
              <a:gd name="connsiteY3" fmla="*/ 939114 h 4250724"/>
              <a:gd name="connsiteX4" fmla="*/ 1618735 w 4337222"/>
              <a:gd name="connsiteY4" fmla="*/ 1025611 h 4250724"/>
              <a:gd name="connsiteX5" fmla="*/ 1779373 w 4337222"/>
              <a:gd name="connsiteY5" fmla="*/ 1087395 h 4250724"/>
              <a:gd name="connsiteX6" fmla="*/ 1396314 w 4337222"/>
              <a:gd name="connsiteY6" fmla="*/ 1112108 h 4250724"/>
              <a:gd name="connsiteX7" fmla="*/ 1186249 w 4337222"/>
              <a:gd name="connsiteY7" fmla="*/ 1075038 h 4250724"/>
              <a:gd name="connsiteX8" fmla="*/ 1161535 w 4337222"/>
              <a:gd name="connsiteY8" fmla="*/ 939114 h 4250724"/>
              <a:gd name="connsiteX9" fmla="*/ 1161535 w 4337222"/>
              <a:gd name="connsiteY9" fmla="*/ 939114 h 4250724"/>
              <a:gd name="connsiteX10" fmla="*/ 951471 w 4337222"/>
              <a:gd name="connsiteY10" fmla="*/ 877330 h 4250724"/>
              <a:gd name="connsiteX11" fmla="*/ 1099752 w 4337222"/>
              <a:gd name="connsiteY11" fmla="*/ 1383957 h 4250724"/>
              <a:gd name="connsiteX12" fmla="*/ 395417 w 4337222"/>
              <a:gd name="connsiteY12" fmla="*/ 1334530 h 4250724"/>
              <a:gd name="connsiteX13" fmla="*/ 0 w 4337222"/>
              <a:gd name="connsiteY13" fmla="*/ 1408670 h 4250724"/>
              <a:gd name="connsiteX14" fmla="*/ 185352 w 4337222"/>
              <a:gd name="connsiteY14" fmla="*/ 1767016 h 4250724"/>
              <a:gd name="connsiteX15" fmla="*/ 766119 w 4337222"/>
              <a:gd name="connsiteY15" fmla="*/ 2038865 h 4250724"/>
              <a:gd name="connsiteX16" fmla="*/ 988541 w 4337222"/>
              <a:gd name="connsiteY16" fmla="*/ 2113005 h 4250724"/>
              <a:gd name="connsiteX17" fmla="*/ 840260 w 4337222"/>
              <a:gd name="connsiteY17" fmla="*/ 2113005 h 4250724"/>
              <a:gd name="connsiteX18" fmla="*/ 1161535 w 4337222"/>
              <a:gd name="connsiteY18" fmla="*/ 2718486 h 4250724"/>
              <a:gd name="connsiteX19" fmla="*/ 1161535 w 4337222"/>
              <a:gd name="connsiteY19" fmla="*/ 2903838 h 4250724"/>
              <a:gd name="connsiteX20" fmla="*/ 1359244 w 4337222"/>
              <a:gd name="connsiteY20" fmla="*/ 3262184 h 4250724"/>
              <a:gd name="connsiteX21" fmla="*/ 1161535 w 4337222"/>
              <a:gd name="connsiteY21" fmla="*/ 3064476 h 4250724"/>
              <a:gd name="connsiteX22" fmla="*/ 951471 w 4337222"/>
              <a:gd name="connsiteY22" fmla="*/ 3954162 h 4250724"/>
              <a:gd name="connsiteX23" fmla="*/ 2594919 w 4337222"/>
              <a:gd name="connsiteY23" fmla="*/ 4250724 h 4250724"/>
              <a:gd name="connsiteX24" fmla="*/ 2928552 w 4337222"/>
              <a:gd name="connsiteY24" fmla="*/ 3929449 h 4250724"/>
              <a:gd name="connsiteX25" fmla="*/ 3645244 w 4337222"/>
              <a:gd name="connsiteY25" fmla="*/ 4065373 h 4250724"/>
              <a:gd name="connsiteX26" fmla="*/ 4324865 w 4337222"/>
              <a:gd name="connsiteY26" fmla="*/ 3632886 h 4250724"/>
              <a:gd name="connsiteX27" fmla="*/ 4337222 w 4337222"/>
              <a:gd name="connsiteY27" fmla="*/ 0 h 4250724"/>
              <a:gd name="connsiteX28" fmla="*/ 2854411 w 4337222"/>
              <a:gd name="connsiteY28" fmla="*/ 0 h 425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337222" h="4250724">
                <a:moveTo>
                  <a:pt x="2854411" y="0"/>
                </a:moveTo>
                <a:lnTo>
                  <a:pt x="2088292" y="358346"/>
                </a:lnTo>
                <a:lnTo>
                  <a:pt x="2051222" y="741405"/>
                </a:lnTo>
                <a:lnTo>
                  <a:pt x="1618735" y="939114"/>
                </a:lnTo>
                <a:lnTo>
                  <a:pt x="1618735" y="1025611"/>
                </a:lnTo>
                <a:lnTo>
                  <a:pt x="1779373" y="1087395"/>
                </a:lnTo>
                <a:lnTo>
                  <a:pt x="1396314" y="1112108"/>
                </a:lnTo>
                <a:lnTo>
                  <a:pt x="1186249" y="1075038"/>
                </a:lnTo>
                <a:cubicBezTo>
                  <a:pt x="1159748" y="955786"/>
                  <a:pt x="1161535" y="1001802"/>
                  <a:pt x="1161535" y="939114"/>
                </a:cubicBezTo>
                <a:lnTo>
                  <a:pt x="1161535" y="939114"/>
                </a:lnTo>
                <a:lnTo>
                  <a:pt x="951471" y="877330"/>
                </a:lnTo>
                <a:lnTo>
                  <a:pt x="1099752" y="1383957"/>
                </a:lnTo>
                <a:lnTo>
                  <a:pt x="395417" y="1334530"/>
                </a:lnTo>
                <a:lnTo>
                  <a:pt x="0" y="1408670"/>
                </a:lnTo>
                <a:lnTo>
                  <a:pt x="185352" y="1767016"/>
                </a:lnTo>
                <a:lnTo>
                  <a:pt x="766119" y="2038865"/>
                </a:lnTo>
                <a:lnTo>
                  <a:pt x="988541" y="2113005"/>
                </a:lnTo>
                <a:lnTo>
                  <a:pt x="840260" y="2113005"/>
                </a:lnTo>
                <a:lnTo>
                  <a:pt x="1161535" y="2718486"/>
                </a:lnTo>
                <a:lnTo>
                  <a:pt x="1161535" y="2903838"/>
                </a:lnTo>
                <a:lnTo>
                  <a:pt x="1359244" y="3262184"/>
                </a:lnTo>
                <a:lnTo>
                  <a:pt x="1161535" y="3064476"/>
                </a:lnTo>
                <a:lnTo>
                  <a:pt x="951471" y="3954162"/>
                </a:lnTo>
                <a:lnTo>
                  <a:pt x="2594919" y="4250724"/>
                </a:lnTo>
                <a:lnTo>
                  <a:pt x="2928552" y="3929449"/>
                </a:lnTo>
                <a:lnTo>
                  <a:pt x="3645244" y="4065373"/>
                </a:lnTo>
                <a:lnTo>
                  <a:pt x="4324865" y="3632886"/>
                </a:lnTo>
                <a:lnTo>
                  <a:pt x="4337222" y="0"/>
                </a:lnTo>
                <a:lnTo>
                  <a:pt x="2854411" y="0"/>
                </a:lnTo>
                <a:close/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853514" y="1087395"/>
            <a:ext cx="1334529" cy="679621"/>
          </a:xfrm>
          <a:custGeom>
            <a:avLst/>
            <a:gdLst>
              <a:gd name="connsiteX0" fmla="*/ 1334529 w 1334529"/>
              <a:gd name="connsiteY0" fmla="*/ 679621 h 679621"/>
              <a:gd name="connsiteX1" fmla="*/ 1075037 w 1334529"/>
              <a:gd name="connsiteY1" fmla="*/ 407773 h 679621"/>
              <a:gd name="connsiteX2" fmla="*/ 815545 w 1334529"/>
              <a:gd name="connsiteY2" fmla="*/ 481913 h 679621"/>
              <a:gd name="connsiteX3" fmla="*/ 543697 w 1334529"/>
              <a:gd name="connsiteY3" fmla="*/ 222421 h 679621"/>
              <a:gd name="connsiteX4" fmla="*/ 271848 w 1334529"/>
              <a:gd name="connsiteY4" fmla="*/ 74140 h 679621"/>
              <a:gd name="connsiteX5" fmla="*/ 0 w 1334529"/>
              <a:gd name="connsiteY5" fmla="*/ 0 h 6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529" h="679621">
                <a:moveTo>
                  <a:pt x="1334529" y="679621"/>
                </a:moveTo>
                <a:cubicBezTo>
                  <a:pt x="1248031" y="560172"/>
                  <a:pt x="1161534" y="440724"/>
                  <a:pt x="1075037" y="407773"/>
                </a:cubicBezTo>
                <a:cubicBezTo>
                  <a:pt x="988540" y="374822"/>
                  <a:pt x="904102" y="512805"/>
                  <a:pt x="815545" y="481913"/>
                </a:cubicBezTo>
                <a:cubicBezTo>
                  <a:pt x="726988" y="451021"/>
                  <a:pt x="634313" y="290383"/>
                  <a:pt x="543697" y="222421"/>
                </a:cubicBezTo>
                <a:cubicBezTo>
                  <a:pt x="453081" y="154459"/>
                  <a:pt x="362464" y="111210"/>
                  <a:pt x="271848" y="74140"/>
                </a:cubicBezTo>
                <a:cubicBezTo>
                  <a:pt x="181232" y="37070"/>
                  <a:pt x="90616" y="18535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087395" y="1822136"/>
            <a:ext cx="2026508" cy="1192913"/>
          </a:xfrm>
          <a:custGeom>
            <a:avLst/>
            <a:gdLst>
              <a:gd name="connsiteX0" fmla="*/ 2026508 w 2026508"/>
              <a:gd name="connsiteY0" fmla="*/ 1192913 h 1192913"/>
              <a:gd name="connsiteX1" fmla="*/ 1668162 w 2026508"/>
              <a:gd name="connsiteY1" fmla="*/ 488578 h 1192913"/>
              <a:gd name="connsiteX2" fmla="*/ 1495167 w 2026508"/>
              <a:gd name="connsiteY2" fmla="*/ 80805 h 1192913"/>
              <a:gd name="connsiteX3" fmla="*/ 1260389 w 2026508"/>
              <a:gd name="connsiteY3" fmla="*/ 6664 h 1192913"/>
              <a:gd name="connsiteX4" fmla="*/ 889686 w 2026508"/>
              <a:gd name="connsiteY4" fmla="*/ 179659 h 1192913"/>
              <a:gd name="connsiteX5" fmla="*/ 679621 w 2026508"/>
              <a:gd name="connsiteY5" fmla="*/ 303226 h 1192913"/>
              <a:gd name="connsiteX6" fmla="*/ 370702 w 2026508"/>
              <a:gd name="connsiteY6" fmla="*/ 241442 h 1192913"/>
              <a:gd name="connsiteX7" fmla="*/ 0 w 2026508"/>
              <a:gd name="connsiteY7" fmla="*/ 290869 h 119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6508" h="1192913">
                <a:moveTo>
                  <a:pt x="2026508" y="1192913"/>
                </a:moveTo>
                <a:cubicBezTo>
                  <a:pt x="1891613" y="933421"/>
                  <a:pt x="1756719" y="673929"/>
                  <a:pt x="1668162" y="488578"/>
                </a:cubicBezTo>
                <a:cubicBezTo>
                  <a:pt x="1579605" y="303227"/>
                  <a:pt x="1563129" y="161124"/>
                  <a:pt x="1495167" y="80805"/>
                </a:cubicBezTo>
                <a:cubicBezTo>
                  <a:pt x="1427205" y="486"/>
                  <a:pt x="1361302" y="-9812"/>
                  <a:pt x="1260389" y="6664"/>
                </a:cubicBezTo>
                <a:cubicBezTo>
                  <a:pt x="1159476" y="23140"/>
                  <a:pt x="986481" y="130232"/>
                  <a:pt x="889686" y="179659"/>
                </a:cubicBezTo>
                <a:cubicBezTo>
                  <a:pt x="792891" y="229086"/>
                  <a:pt x="766118" y="292929"/>
                  <a:pt x="679621" y="303226"/>
                </a:cubicBezTo>
                <a:cubicBezTo>
                  <a:pt x="593124" y="313523"/>
                  <a:pt x="483972" y="243501"/>
                  <a:pt x="370702" y="241442"/>
                </a:cubicBezTo>
                <a:cubicBezTo>
                  <a:pt x="257432" y="239383"/>
                  <a:pt x="128716" y="265126"/>
                  <a:pt x="0" y="290869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1495168" y="3225114"/>
            <a:ext cx="655021" cy="864972"/>
          </a:xfrm>
          <a:custGeom>
            <a:avLst/>
            <a:gdLst>
              <a:gd name="connsiteX0" fmla="*/ 469556 w 655021"/>
              <a:gd name="connsiteY0" fmla="*/ 864972 h 864972"/>
              <a:gd name="connsiteX1" fmla="*/ 654908 w 655021"/>
              <a:gd name="connsiteY1" fmla="*/ 716691 h 864972"/>
              <a:gd name="connsiteX2" fmla="*/ 494270 w 655021"/>
              <a:gd name="connsiteY2" fmla="*/ 444843 h 864972"/>
              <a:gd name="connsiteX3" fmla="*/ 321275 w 655021"/>
              <a:gd name="connsiteY3" fmla="*/ 395416 h 864972"/>
              <a:gd name="connsiteX4" fmla="*/ 271848 w 655021"/>
              <a:gd name="connsiteY4" fmla="*/ 210064 h 864972"/>
              <a:gd name="connsiteX5" fmla="*/ 135924 w 655021"/>
              <a:gd name="connsiteY5" fmla="*/ 197708 h 864972"/>
              <a:gd name="connsiteX6" fmla="*/ 0 w 655021"/>
              <a:gd name="connsiteY6" fmla="*/ 0 h 86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021" h="864972">
                <a:moveTo>
                  <a:pt x="469556" y="864972"/>
                </a:moveTo>
                <a:cubicBezTo>
                  <a:pt x="560172" y="825842"/>
                  <a:pt x="650789" y="786712"/>
                  <a:pt x="654908" y="716691"/>
                </a:cubicBezTo>
                <a:cubicBezTo>
                  <a:pt x="659027" y="646670"/>
                  <a:pt x="549875" y="498389"/>
                  <a:pt x="494270" y="444843"/>
                </a:cubicBezTo>
                <a:cubicBezTo>
                  <a:pt x="438665" y="391297"/>
                  <a:pt x="358345" y="434546"/>
                  <a:pt x="321275" y="395416"/>
                </a:cubicBezTo>
                <a:cubicBezTo>
                  <a:pt x="284205" y="356286"/>
                  <a:pt x="302740" y="243015"/>
                  <a:pt x="271848" y="210064"/>
                </a:cubicBezTo>
                <a:cubicBezTo>
                  <a:pt x="240956" y="177113"/>
                  <a:pt x="181232" y="232719"/>
                  <a:pt x="135924" y="197708"/>
                </a:cubicBezTo>
                <a:cubicBezTo>
                  <a:pt x="90616" y="162697"/>
                  <a:pt x="45308" y="81348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249827" y="2755557"/>
            <a:ext cx="148281" cy="1186248"/>
          </a:xfrm>
          <a:custGeom>
            <a:avLst/>
            <a:gdLst>
              <a:gd name="connsiteX0" fmla="*/ 148281 w 148281"/>
              <a:gd name="connsiteY0" fmla="*/ 0 h 1186248"/>
              <a:gd name="connsiteX1" fmla="*/ 98854 w 148281"/>
              <a:gd name="connsiteY1" fmla="*/ 123567 h 1186248"/>
              <a:gd name="connsiteX2" fmla="*/ 74141 w 148281"/>
              <a:gd name="connsiteY2" fmla="*/ 704335 h 1186248"/>
              <a:gd name="connsiteX3" fmla="*/ 135924 w 148281"/>
              <a:gd name="connsiteY3" fmla="*/ 939113 h 1186248"/>
              <a:gd name="connsiteX4" fmla="*/ 0 w 148281"/>
              <a:gd name="connsiteY4" fmla="*/ 1186248 h 118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81" h="1186248">
                <a:moveTo>
                  <a:pt x="148281" y="0"/>
                </a:moveTo>
                <a:cubicBezTo>
                  <a:pt x="129746" y="3089"/>
                  <a:pt x="111211" y="6178"/>
                  <a:pt x="98854" y="123567"/>
                </a:cubicBezTo>
                <a:cubicBezTo>
                  <a:pt x="86497" y="240956"/>
                  <a:pt x="67963" y="568411"/>
                  <a:pt x="74141" y="704335"/>
                </a:cubicBezTo>
                <a:cubicBezTo>
                  <a:pt x="80319" y="840259"/>
                  <a:pt x="148281" y="858794"/>
                  <a:pt x="135924" y="939113"/>
                </a:cubicBezTo>
                <a:cubicBezTo>
                  <a:pt x="123567" y="1019432"/>
                  <a:pt x="61783" y="1102840"/>
                  <a:pt x="0" y="1186248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731741" y="12357"/>
            <a:ext cx="679654" cy="1816443"/>
          </a:xfrm>
          <a:custGeom>
            <a:avLst/>
            <a:gdLst>
              <a:gd name="connsiteX0" fmla="*/ 494270 w 679654"/>
              <a:gd name="connsiteY0" fmla="*/ 1816443 h 1816443"/>
              <a:gd name="connsiteX1" fmla="*/ 679621 w 679654"/>
              <a:gd name="connsiteY1" fmla="*/ 1013254 h 1816443"/>
              <a:gd name="connsiteX2" fmla="*/ 481913 w 679654"/>
              <a:gd name="connsiteY2" fmla="*/ 654908 h 1816443"/>
              <a:gd name="connsiteX3" fmla="*/ 160637 w 679654"/>
              <a:gd name="connsiteY3" fmla="*/ 271848 h 1816443"/>
              <a:gd name="connsiteX4" fmla="*/ 0 w 679654"/>
              <a:gd name="connsiteY4" fmla="*/ 0 h 1816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654" h="1816443">
                <a:moveTo>
                  <a:pt x="494270" y="1816443"/>
                </a:moveTo>
                <a:cubicBezTo>
                  <a:pt x="587975" y="1511643"/>
                  <a:pt x="681680" y="1206843"/>
                  <a:pt x="679621" y="1013254"/>
                </a:cubicBezTo>
                <a:cubicBezTo>
                  <a:pt x="677562" y="819665"/>
                  <a:pt x="568410" y="778476"/>
                  <a:pt x="481913" y="654908"/>
                </a:cubicBezTo>
                <a:cubicBezTo>
                  <a:pt x="395416" y="531340"/>
                  <a:pt x="240956" y="380999"/>
                  <a:pt x="160637" y="271848"/>
                </a:cubicBezTo>
                <a:cubicBezTo>
                  <a:pt x="80318" y="162697"/>
                  <a:pt x="40159" y="81348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498547" y="1436974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467607" y="2140703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745948" y="2118292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88313" y="1746256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005489" y="1132173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014889" y="1002185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597595" y="1033562"/>
            <a:ext cx="96368" cy="9753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479427" y="1573305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 smtClean="0"/>
              <a:t>1</a:t>
            </a:r>
            <a:endParaRPr lang="fr-FR" sz="700" dirty="0"/>
          </a:p>
        </p:txBody>
      </p:sp>
      <p:sp>
        <p:nvSpPr>
          <p:cNvPr id="33" name="ZoneTexte 32"/>
          <p:cNvSpPr txBox="1"/>
          <p:nvPr/>
        </p:nvSpPr>
        <p:spPr>
          <a:xfrm>
            <a:off x="2430556" y="2261907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 smtClean="0"/>
              <a:t>2</a:t>
            </a:r>
            <a:endParaRPr lang="fr-FR" sz="7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689848" y="2252942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 smtClean="0"/>
              <a:t>3</a:t>
            </a:r>
            <a:endParaRPr lang="fr-FR" sz="7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056840" y="1561540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/>
              <a:t>4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941544" y="876300"/>
            <a:ext cx="235962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800" b="1" dirty="0" smtClean="0"/>
              <a:t>5</a:t>
            </a:r>
            <a:endParaRPr lang="fr-FR" sz="8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2058521" y="786653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 smtClean="0"/>
              <a:t>7</a:t>
            </a:r>
            <a:endParaRPr lang="fr-FR" sz="7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520203" y="807944"/>
            <a:ext cx="229550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700" dirty="0" smtClean="0"/>
              <a:t>6</a:t>
            </a:r>
            <a:endParaRPr lang="fr-FR" sz="700" dirty="0"/>
          </a:p>
        </p:txBody>
      </p:sp>
      <p:sp>
        <p:nvSpPr>
          <p:cNvPr id="39" name="Ellipse 38"/>
          <p:cNvSpPr/>
          <p:nvPr/>
        </p:nvSpPr>
        <p:spPr>
          <a:xfrm>
            <a:off x="2124635" y="322730"/>
            <a:ext cx="242047" cy="215152"/>
          </a:xfrm>
          <a:prstGeom prst="ellipse">
            <a:avLst/>
          </a:pr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0" y="0"/>
            <a:ext cx="4491318" cy="42896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710954" y="36755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1</a:t>
            </a:r>
            <a:endParaRPr lang="fr-FR" sz="1050" dirty="0"/>
          </a:p>
        </p:txBody>
      </p:sp>
      <p:sp>
        <p:nvSpPr>
          <p:cNvPr id="43" name="ZoneTexte 42"/>
          <p:cNvSpPr txBox="1"/>
          <p:nvPr/>
        </p:nvSpPr>
        <p:spPr>
          <a:xfrm>
            <a:off x="4701990" y="76199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2</a:t>
            </a:r>
            <a:endParaRPr lang="fr-FR" sz="1050" dirty="0"/>
          </a:p>
        </p:txBody>
      </p:sp>
      <p:sp>
        <p:nvSpPr>
          <p:cNvPr id="44" name="ZoneTexte 43"/>
          <p:cNvSpPr txBox="1"/>
          <p:nvPr/>
        </p:nvSpPr>
        <p:spPr>
          <a:xfrm>
            <a:off x="4746814" y="203050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5</a:t>
            </a:r>
            <a:endParaRPr lang="fr-FR" sz="1050" dirty="0"/>
          </a:p>
        </p:txBody>
      </p:sp>
      <p:sp>
        <p:nvSpPr>
          <p:cNvPr id="45" name="ZoneTexte 44"/>
          <p:cNvSpPr txBox="1"/>
          <p:nvPr/>
        </p:nvSpPr>
        <p:spPr>
          <a:xfrm>
            <a:off x="4697507" y="114748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3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715437" y="156882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4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787154" y="298524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7</a:t>
            </a:r>
            <a:endParaRPr lang="fr-FR" sz="1050" dirty="0"/>
          </a:p>
        </p:txBody>
      </p:sp>
      <p:sp>
        <p:nvSpPr>
          <p:cNvPr id="49" name="ZoneTexte 48"/>
          <p:cNvSpPr txBox="1"/>
          <p:nvPr/>
        </p:nvSpPr>
        <p:spPr>
          <a:xfrm>
            <a:off x="4755777" y="245632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6</a:t>
            </a:r>
            <a:endParaRPr lang="fr-FR" sz="1050" dirty="0"/>
          </a:p>
        </p:txBody>
      </p:sp>
      <p:sp>
        <p:nvSpPr>
          <p:cNvPr id="57" name="Rectangle 56"/>
          <p:cNvSpPr/>
          <p:nvPr/>
        </p:nvSpPr>
        <p:spPr>
          <a:xfrm>
            <a:off x="445804" y="4485165"/>
            <a:ext cx="546087" cy="350307"/>
          </a:xfrm>
          <a:prstGeom prst="rect">
            <a:avLst/>
          </a:prstGeom>
          <a:pattFill prst="dashHorz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457200" y="4997293"/>
            <a:ext cx="503695" cy="334126"/>
          </a:xfrm>
          <a:prstGeom prst="rect">
            <a:avLst/>
          </a:prstGeom>
          <a:pattFill prst="dotGrid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443753" y="5495972"/>
            <a:ext cx="548139" cy="33139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0" y="5946227"/>
            <a:ext cx="914400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Vers la fin de la Guerre de Cent Ans : Jeanne d’Arc au secours du roi de France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35943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0" grpId="0" animBg="1"/>
      <p:bldP spid="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/>
      <p:bldP spid="43" grpId="0"/>
      <p:bldP spid="44" grpId="0"/>
      <p:bldP spid="45" grpId="0"/>
      <p:bldP spid="46" grpId="0"/>
      <p:bldP spid="47" grpId="0"/>
      <p:bldP spid="49" grpId="0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39236" y="2647666"/>
            <a:ext cx="206081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Renforcement du pouvoir royal. 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XIIIème XVème 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12961" y="1640006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Moyens renforcés</a:t>
            </a:r>
            <a:endParaRPr lang="fr-FR" sz="1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258938" y="1669576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Autorité morale et religieuse</a:t>
            </a:r>
            <a:endParaRPr lang="fr-FR" sz="1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465927" y="4142095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Renforcement de l’administration</a:t>
            </a:r>
            <a:endParaRPr lang="fr-FR" sz="16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933433" y="4144369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Agrandissement du domaine royal</a:t>
            </a:r>
            <a:endParaRPr lang="fr-FR" sz="1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912592" y="593677"/>
            <a:ext cx="169232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Sacre à Reims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7105935" y="2342865"/>
            <a:ext cx="169232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Soutien de l’Eglise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106907" y="5061045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Par le mariage et l’héritage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3766784"/>
            <a:ext cx="169232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Par la guerre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531057" y="5254388"/>
            <a:ext cx="169232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Baillis dans les provinces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621439" y="5147480"/>
            <a:ext cx="214042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« Parlement « (justice) et « Chambre des comptes » (finance) 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363337"/>
            <a:ext cx="20471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Armée permanente (XIVème s)</a:t>
            </a:r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0" y="755176"/>
            <a:ext cx="204261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Impôts permanents (XIVème S)</a:t>
            </a:r>
            <a:endParaRPr lang="fr-FR" sz="1600" dirty="0"/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3289110" y="3589361"/>
            <a:ext cx="272956" cy="53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3439236" y="2238233"/>
            <a:ext cx="272955" cy="382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5131558" y="2265528"/>
            <a:ext cx="191069" cy="382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308979" y="3575713"/>
            <a:ext cx="300251" cy="545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1637731" y="1323833"/>
            <a:ext cx="286603" cy="300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1583140" y="1992574"/>
            <a:ext cx="313900" cy="34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6" idx="1"/>
          </p:cNvCxnSpPr>
          <p:nvPr/>
        </p:nvCxnSpPr>
        <p:spPr>
          <a:xfrm flipH="1" flipV="1">
            <a:off x="1487606" y="4094328"/>
            <a:ext cx="445827" cy="342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>
            <a:off x="1378424" y="4749421"/>
            <a:ext cx="559558" cy="28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6591869" y="955343"/>
            <a:ext cx="600501" cy="709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endCxn id="8" idx="1"/>
          </p:cNvCxnSpPr>
          <p:nvPr/>
        </p:nvCxnSpPr>
        <p:spPr>
          <a:xfrm>
            <a:off x="6741994" y="2251881"/>
            <a:ext cx="363941" cy="260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endCxn id="11" idx="0"/>
          </p:cNvCxnSpPr>
          <p:nvPr/>
        </p:nvCxnSpPr>
        <p:spPr>
          <a:xfrm flipH="1">
            <a:off x="5377218" y="4708478"/>
            <a:ext cx="368489" cy="545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6714699" y="4722125"/>
            <a:ext cx="286602" cy="409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91067" y="191069"/>
            <a:ext cx="1464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I. </a:t>
            </a:r>
            <a:r>
              <a:rPr lang="fr-FR" sz="1400" dirty="0"/>
              <a:t>d</a:t>
            </a:r>
            <a:r>
              <a:rPr lang="fr-FR" sz="1400" dirty="0" smtClean="0"/>
              <a:t>irects : la taille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288312" y="102742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aides</a:t>
            </a:r>
            <a:endParaRPr lang="fr-FR" sz="1400" dirty="0"/>
          </a:p>
        </p:txBody>
      </p:sp>
      <p:sp>
        <p:nvSpPr>
          <p:cNvPr id="44" name="ZoneTexte 43"/>
          <p:cNvSpPr txBox="1"/>
          <p:nvPr/>
        </p:nvSpPr>
        <p:spPr>
          <a:xfrm>
            <a:off x="3268959" y="604282"/>
            <a:ext cx="912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 gabelle</a:t>
            </a:r>
            <a:endParaRPr lang="fr-FR" sz="1400" dirty="0"/>
          </a:p>
        </p:txBody>
      </p:sp>
      <p:sp>
        <p:nvSpPr>
          <p:cNvPr id="45" name="ZoneTexte 44"/>
          <p:cNvSpPr txBox="1"/>
          <p:nvPr/>
        </p:nvSpPr>
        <p:spPr>
          <a:xfrm>
            <a:off x="2306472" y="300251"/>
            <a:ext cx="817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Indirects</a:t>
            </a:r>
            <a:endParaRPr lang="fr-FR" sz="1400" dirty="0"/>
          </a:p>
        </p:txBody>
      </p:sp>
      <p:cxnSp>
        <p:nvCxnSpPr>
          <p:cNvPr id="47" name="Connecteur droit 46"/>
          <p:cNvCxnSpPr/>
          <p:nvPr/>
        </p:nvCxnSpPr>
        <p:spPr>
          <a:xfrm flipH="1" flipV="1">
            <a:off x="1228299" y="491319"/>
            <a:ext cx="122829" cy="25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V="1">
            <a:off x="2074460" y="559558"/>
            <a:ext cx="354841" cy="20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V="1">
            <a:off x="2960988" y="264017"/>
            <a:ext cx="348883" cy="100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endCxn id="44" idx="1"/>
          </p:cNvCxnSpPr>
          <p:nvPr/>
        </p:nvCxnSpPr>
        <p:spPr>
          <a:xfrm>
            <a:off x="2977807" y="586085"/>
            <a:ext cx="291152" cy="172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24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2" grpId="0"/>
      <p:bldP spid="43" grpId="0"/>
      <p:bldP spid="44" grpId="0"/>
      <p:bldP spid="4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pct5">
          <a:fgClr>
            <a:schemeClr val="tx1"/>
          </a:fgClr>
          <a:bgClr>
            <a:schemeClr val="bg1"/>
          </a:bgClr>
        </a:patt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270</Words>
  <Application>Microsoft Office PowerPoint</Application>
  <PresentationFormat>Affichage à l'écran 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27</cp:revision>
  <cp:lastPrinted>2017-02-07T16:36:18Z</cp:lastPrinted>
  <dcterms:created xsi:type="dcterms:W3CDTF">2017-02-07T13:13:02Z</dcterms:created>
  <dcterms:modified xsi:type="dcterms:W3CDTF">2017-02-12T14:05:48Z</dcterms:modified>
</cp:coreProperties>
</file>