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61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C777-FA66-40E5-BB61-4C597CD57D68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95D3-530D-4DFC-B08A-575137D29D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520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C777-FA66-40E5-BB61-4C597CD57D68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95D3-530D-4DFC-B08A-575137D29D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76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C777-FA66-40E5-BB61-4C597CD57D68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95D3-530D-4DFC-B08A-575137D29D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89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C777-FA66-40E5-BB61-4C597CD57D68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95D3-530D-4DFC-B08A-575137D29D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07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C777-FA66-40E5-BB61-4C597CD57D68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95D3-530D-4DFC-B08A-575137D29D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769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C777-FA66-40E5-BB61-4C597CD57D68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95D3-530D-4DFC-B08A-575137D29D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73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C777-FA66-40E5-BB61-4C597CD57D68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95D3-530D-4DFC-B08A-575137D29D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556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C777-FA66-40E5-BB61-4C597CD57D68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95D3-530D-4DFC-B08A-575137D29D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29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C777-FA66-40E5-BB61-4C597CD57D68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95D3-530D-4DFC-B08A-575137D29D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93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C777-FA66-40E5-BB61-4C597CD57D68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95D3-530D-4DFC-B08A-575137D29D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78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C777-FA66-40E5-BB61-4C597CD57D68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95D3-530D-4DFC-B08A-575137D29D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36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4C777-FA66-40E5-BB61-4C597CD57D68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D95D3-530D-4DFC-B08A-575137D29D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81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7363" y="2092181"/>
            <a:ext cx="7772400" cy="2387600"/>
          </a:xfrm>
        </p:spPr>
        <p:txBody>
          <a:bodyPr>
            <a:noAutofit/>
          </a:bodyPr>
          <a:lstStyle/>
          <a:p>
            <a:r>
              <a:rPr lang="fr-FR" sz="3200" b="1" dirty="0"/>
              <a:t>Les conséquences de la prise de Constantinople par les Croisés en 1204 : </a:t>
            </a:r>
            <a:br>
              <a:rPr lang="fr-FR" sz="3200" b="1" dirty="0"/>
            </a:br>
            <a:r>
              <a:rPr lang="fr-FR" sz="3200" b="1" dirty="0"/>
              <a:t>le monde « grec » aux mains des « Latins »</a:t>
            </a:r>
            <a:br>
              <a:rPr lang="fr-FR" sz="3200" b="1" dirty="0"/>
            </a:b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7202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4708" y="331308"/>
            <a:ext cx="6698279" cy="5127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30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27296" y="723331"/>
            <a:ext cx="4449170" cy="2825087"/>
          </a:xfrm>
          <a:custGeom>
            <a:avLst/>
            <a:gdLst>
              <a:gd name="connsiteX0" fmla="*/ 0 w 4449170"/>
              <a:gd name="connsiteY0" fmla="*/ 1214651 h 2825087"/>
              <a:gd name="connsiteX1" fmla="*/ 1091820 w 4449170"/>
              <a:gd name="connsiteY1" fmla="*/ 2415654 h 2825087"/>
              <a:gd name="connsiteX2" fmla="*/ 1514901 w 4449170"/>
              <a:gd name="connsiteY2" fmla="*/ 2033517 h 2825087"/>
              <a:gd name="connsiteX3" fmla="*/ 177420 w 4449170"/>
              <a:gd name="connsiteY3" fmla="*/ 259308 h 2825087"/>
              <a:gd name="connsiteX4" fmla="*/ 559558 w 4449170"/>
              <a:gd name="connsiteY4" fmla="*/ 54591 h 2825087"/>
              <a:gd name="connsiteX5" fmla="*/ 1787856 w 4449170"/>
              <a:gd name="connsiteY5" fmla="*/ 1501254 h 2825087"/>
              <a:gd name="connsiteX6" fmla="*/ 1705970 w 4449170"/>
              <a:gd name="connsiteY6" fmla="*/ 2033517 h 2825087"/>
              <a:gd name="connsiteX7" fmla="*/ 2074459 w 4449170"/>
              <a:gd name="connsiteY7" fmla="*/ 2647666 h 2825087"/>
              <a:gd name="connsiteX8" fmla="*/ 2811438 w 4449170"/>
              <a:gd name="connsiteY8" fmla="*/ 2825087 h 2825087"/>
              <a:gd name="connsiteX9" fmla="*/ 2538483 w 4449170"/>
              <a:gd name="connsiteY9" fmla="*/ 2142699 h 2825087"/>
              <a:gd name="connsiteX10" fmla="*/ 3316405 w 4449170"/>
              <a:gd name="connsiteY10" fmla="*/ 1869744 h 2825087"/>
              <a:gd name="connsiteX11" fmla="*/ 3411940 w 4449170"/>
              <a:gd name="connsiteY11" fmla="*/ 1992573 h 2825087"/>
              <a:gd name="connsiteX12" fmla="*/ 4080680 w 4449170"/>
              <a:gd name="connsiteY12" fmla="*/ 1815153 h 2825087"/>
              <a:gd name="connsiteX13" fmla="*/ 3753134 w 4449170"/>
              <a:gd name="connsiteY13" fmla="*/ 1446663 h 2825087"/>
              <a:gd name="connsiteX14" fmla="*/ 4449170 w 4449170"/>
              <a:gd name="connsiteY14" fmla="*/ 13648 h 2825087"/>
              <a:gd name="connsiteX15" fmla="*/ 27295 w 4449170"/>
              <a:gd name="connsiteY15" fmla="*/ 0 h 2825087"/>
              <a:gd name="connsiteX16" fmla="*/ 0 w 4449170"/>
              <a:gd name="connsiteY16" fmla="*/ 1214651 h 2825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49170" h="2825087">
                <a:moveTo>
                  <a:pt x="0" y="1214651"/>
                </a:moveTo>
                <a:lnTo>
                  <a:pt x="1091820" y="2415654"/>
                </a:lnTo>
                <a:lnTo>
                  <a:pt x="1514901" y="2033517"/>
                </a:lnTo>
                <a:lnTo>
                  <a:pt x="177420" y="259308"/>
                </a:lnTo>
                <a:lnTo>
                  <a:pt x="559558" y="54591"/>
                </a:lnTo>
                <a:lnTo>
                  <a:pt x="1787856" y="1501254"/>
                </a:lnTo>
                <a:lnTo>
                  <a:pt x="1705970" y="2033517"/>
                </a:lnTo>
                <a:lnTo>
                  <a:pt x="2074459" y="2647666"/>
                </a:lnTo>
                <a:lnTo>
                  <a:pt x="2811438" y="2825087"/>
                </a:lnTo>
                <a:lnTo>
                  <a:pt x="2538483" y="2142699"/>
                </a:lnTo>
                <a:lnTo>
                  <a:pt x="3316405" y="1869744"/>
                </a:lnTo>
                <a:lnTo>
                  <a:pt x="3411940" y="1992573"/>
                </a:lnTo>
                <a:lnTo>
                  <a:pt x="4080680" y="1815153"/>
                </a:lnTo>
                <a:lnTo>
                  <a:pt x="3753134" y="1446663"/>
                </a:lnTo>
                <a:lnTo>
                  <a:pt x="4449170" y="13648"/>
                </a:lnTo>
                <a:lnTo>
                  <a:pt x="27295" y="0"/>
                </a:lnTo>
                <a:lnTo>
                  <a:pt x="0" y="12146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11" name="Forme libre 10"/>
          <p:cNvSpPr/>
          <p:nvPr/>
        </p:nvSpPr>
        <p:spPr>
          <a:xfrm>
            <a:off x="3455299" y="2192942"/>
            <a:ext cx="3042605" cy="2613727"/>
          </a:xfrm>
          <a:custGeom>
            <a:avLst/>
            <a:gdLst>
              <a:gd name="connsiteX0" fmla="*/ 0 w 3042605"/>
              <a:gd name="connsiteY0" fmla="*/ 631178 h 2613727"/>
              <a:gd name="connsiteX1" fmla="*/ 728283 w 3042605"/>
              <a:gd name="connsiteY1" fmla="*/ 347957 h 2613727"/>
              <a:gd name="connsiteX2" fmla="*/ 2014917 w 3042605"/>
              <a:gd name="connsiteY2" fmla="*/ 0 h 2613727"/>
              <a:gd name="connsiteX3" fmla="*/ 3042605 w 3042605"/>
              <a:gd name="connsiteY3" fmla="*/ 250853 h 2613727"/>
              <a:gd name="connsiteX4" fmla="*/ 3026421 w 3042605"/>
              <a:gd name="connsiteY4" fmla="*/ 2597543 h 2613727"/>
              <a:gd name="connsiteX5" fmla="*/ 2346690 w 3042605"/>
              <a:gd name="connsiteY5" fmla="*/ 2613727 h 2613727"/>
              <a:gd name="connsiteX6" fmla="*/ 2435703 w 3042605"/>
              <a:gd name="connsiteY6" fmla="*/ 1594131 h 2613727"/>
              <a:gd name="connsiteX7" fmla="*/ 356050 w 3042605"/>
              <a:gd name="connsiteY7" fmla="*/ 1739787 h 2613727"/>
              <a:gd name="connsiteX8" fmla="*/ 0 w 3042605"/>
              <a:gd name="connsiteY8" fmla="*/ 631178 h 2613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2605" h="2613727">
                <a:moveTo>
                  <a:pt x="0" y="631178"/>
                </a:moveTo>
                <a:lnTo>
                  <a:pt x="728283" y="347957"/>
                </a:lnTo>
                <a:lnTo>
                  <a:pt x="2014917" y="0"/>
                </a:lnTo>
                <a:lnTo>
                  <a:pt x="3042605" y="250853"/>
                </a:lnTo>
                <a:lnTo>
                  <a:pt x="3026421" y="2597543"/>
                </a:lnTo>
                <a:lnTo>
                  <a:pt x="2346690" y="2613727"/>
                </a:lnTo>
                <a:lnTo>
                  <a:pt x="2435703" y="1594131"/>
                </a:lnTo>
                <a:lnTo>
                  <a:pt x="356050" y="1739787"/>
                </a:lnTo>
                <a:lnTo>
                  <a:pt x="0" y="63117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3165231" y="2203938"/>
            <a:ext cx="1172307" cy="703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 rot="19559279">
            <a:off x="2108296" y="2547873"/>
            <a:ext cx="1108905" cy="488654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239108" y="3153508"/>
            <a:ext cx="515815" cy="316523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109182" y="3111690"/>
            <a:ext cx="750627" cy="559558"/>
          </a:xfrm>
          <a:custGeom>
            <a:avLst/>
            <a:gdLst>
              <a:gd name="connsiteX0" fmla="*/ 0 w 750627"/>
              <a:gd name="connsiteY0" fmla="*/ 0 h 559558"/>
              <a:gd name="connsiteX1" fmla="*/ 750627 w 750627"/>
              <a:gd name="connsiteY1" fmla="*/ 68238 h 559558"/>
              <a:gd name="connsiteX2" fmla="*/ 313899 w 750627"/>
              <a:gd name="connsiteY2" fmla="*/ 559558 h 559558"/>
              <a:gd name="connsiteX3" fmla="*/ 0 w 750627"/>
              <a:gd name="connsiteY3" fmla="*/ 0 h 55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0627" h="559558">
                <a:moveTo>
                  <a:pt x="0" y="0"/>
                </a:moveTo>
                <a:lnTo>
                  <a:pt x="750627" y="68238"/>
                </a:lnTo>
                <a:lnTo>
                  <a:pt x="313899" y="55955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2129051" y="3425588"/>
            <a:ext cx="655092" cy="545911"/>
          </a:xfrm>
          <a:custGeom>
            <a:avLst/>
            <a:gdLst>
              <a:gd name="connsiteX0" fmla="*/ 0 w 655092"/>
              <a:gd name="connsiteY0" fmla="*/ 0 h 545911"/>
              <a:gd name="connsiteX1" fmla="*/ 655092 w 655092"/>
              <a:gd name="connsiteY1" fmla="*/ 218364 h 545911"/>
              <a:gd name="connsiteX2" fmla="*/ 272955 w 655092"/>
              <a:gd name="connsiteY2" fmla="*/ 545911 h 545911"/>
              <a:gd name="connsiteX3" fmla="*/ 0 w 655092"/>
              <a:gd name="connsiteY3" fmla="*/ 0 h 54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5092" h="545911">
                <a:moveTo>
                  <a:pt x="0" y="0"/>
                </a:moveTo>
                <a:lnTo>
                  <a:pt x="655092" y="218364"/>
                </a:lnTo>
                <a:lnTo>
                  <a:pt x="272955" y="545911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2647741" y="4220308"/>
            <a:ext cx="728505" cy="266281"/>
          </a:xfrm>
          <a:custGeom>
            <a:avLst/>
            <a:gdLst>
              <a:gd name="connsiteX0" fmla="*/ 0 w 728505"/>
              <a:gd name="connsiteY0" fmla="*/ 0 h 266281"/>
              <a:gd name="connsiteX1" fmla="*/ 20096 w 728505"/>
              <a:gd name="connsiteY1" fmla="*/ 160773 h 266281"/>
              <a:gd name="connsiteX2" fmla="*/ 693336 w 728505"/>
              <a:gd name="connsiteY2" fmla="*/ 266281 h 266281"/>
              <a:gd name="connsiteX3" fmla="*/ 728505 w 728505"/>
              <a:gd name="connsiteY3" fmla="*/ 155749 h 266281"/>
              <a:gd name="connsiteX4" fmla="*/ 0 w 728505"/>
              <a:gd name="connsiteY4" fmla="*/ 0 h 266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05" h="266281">
                <a:moveTo>
                  <a:pt x="0" y="0"/>
                </a:moveTo>
                <a:lnTo>
                  <a:pt x="20096" y="160773"/>
                </a:lnTo>
                <a:lnTo>
                  <a:pt x="693336" y="266281"/>
                </a:lnTo>
                <a:lnTo>
                  <a:pt x="728505" y="155749"/>
                </a:lnTo>
                <a:lnTo>
                  <a:pt x="0" y="0"/>
                </a:lnTo>
                <a:close/>
              </a:path>
            </a:pathLst>
          </a:custGeom>
          <a:pattFill prst="dashHorz">
            <a:fgClr>
              <a:schemeClr val="accent5"/>
            </a:fgClr>
            <a:bgClr>
              <a:schemeClr val="bg1"/>
            </a:bgClr>
          </a:patt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257908" y="773723"/>
            <a:ext cx="187569" cy="175846"/>
          </a:xfrm>
          <a:prstGeom prst="ellipse">
            <a:avLst/>
          </a:prstGeom>
          <a:solidFill>
            <a:schemeClr val="accent5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3974124" y="2438400"/>
            <a:ext cx="187569" cy="17584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781908" y="2051538"/>
            <a:ext cx="375138" cy="1219200"/>
          </a:xfrm>
          <a:prstGeom prst="ellipse">
            <a:avLst/>
          </a:prstGeom>
          <a:solidFill>
            <a:srgbClr val="D60093">
              <a:alpha val="30196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 rot="19469745">
            <a:off x="3471608" y="2702881"/>
            <a:ext cx="1995317" cy="586087"/>
          </a:xfrm>
          <a:prstGeom prst="ellipse">
            <a:avLst/>
          </a:prstGeom>
          <a:solidFill>
            <a:srgbClr val="D60093">
              <a:alpha val="30196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 rot="19264351">
            <a:off x="4657787" y="2650067"/>
            <a:ext cx="1751012" cy="936542"/>
          </a:xfrm>
          <a:prstGeom prst="ellipse">
            <a:avLst/>
          </a:prstGeom>
          <a:pattFill prst="dotGrid">
            <a:fgClr>
              <a:srgbClr val="00B050"/>
            </a:fgClr>
            <a:bgClr>
              <a:schemeClr val="bg1"/>
            </a:bgClr>
          </a:patt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>
            <a:off x="4947138" y="4161692"/>
            <a:ext cx="621324" cy="504093"/>
          </a:xfrm>
          <a:custGeom>
            <a:avLst/>
            <a:gdLst>
              <a:gd name="connsiteX0" fmla="*/ 0 w 621324"/>
              <a:gd name="connsiteY0" fmla="*/ 211016 h 504093"/>
              <a:gd name="connsiteX1" fmla="*/ 164124 w 621324"/>
              <a:gd name="connsiteY1" fmla="*/ 504093 h 504093"/>
              <a:gd name="connsiteX2" fmla="*/ 621324 w 621324"/>
              <a:gd name="connsiteY2" fmla="*/ 222739 h 504093"/>
              <a:gd name="connsiteX3" fmla="*/ 445477 w 621324"/>
              <a:gd name="connsiteY3" fmla="*/ 0 h 504093"/>
              <a:gd name="connsiteX4" fmla="*/ 0 w 621324"/>
              <a:gd name="connsiteY4" fmla="*/ 211016 h 5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1324" h="504093">
                <a:moveTo>
                  <a:pt x="0" y="211016"/>
                </a:moveTo>
                <a:lnTo>
                  <a:pt x="164124" y="504093"/>
                </a:lnTo>
                <a:lnTo>
                  <a:pt x="621324" y="222739"/>
                </a:lnTo>
                <a:lnTo>
                  <a:pt x="445477" y="0"/>
                </a:lnTo>
                <a:lnTo>
                  <a:pt x="0" y="211016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1934308" y="2098431"/>
            <a:ext cx="2520461" cy="2051538"/>
          </a:xfrm>
          <a:custGeom>
            <a:avLst/>
            <a:gdLst>
              <a:gd name="connsiteX0" fmla="*/ 0 w 2520461"/>
              <a:gd name="connsiteY0" fmla="*/ 1840523 h 2051538"/>
              <a:gd name="connsiteX1" fmla="*/ 316523 w 2520461"/>
              <a:gd name="connsiteY1" fmla="*/ 515815 h 2051538"/>
              <a:gd name="connsiteX2" fmla="*/ 1301261 w 2520461"/>
              <a:gd name="connsiteY2" fmla="*/ 23446 h 2051538"/>
              <a:gd name="connsiteX3" fmla="*/ 2227384 w 2520461"/>
              <a:gd name="connsiteY3" fmla="*/ 0 h 2051538"/>
              <a:gd name="connsiteX4" fmla="*/ 2520461 w 2520461"/>
              <a:gd name="connsiteY4" fmla="*/ 457200 h 2051538"/>
              <a:gd name="connsiteX5" fmla="*/ 2250830 w 2520461"/>
              <a:gd name="connsiteY5" fmla="*/ 738554 h 2051538"/>
              <a:gd name="connsiteX6" fmla="*/ 1805354 w 2520461"/>
              <a:gd name="connsiteY6" fmla="*/ 902677 h 2051538"/>
              <a:gd name="connsiteX7" fmla="*/ 1148861 w 2520461"/>
              <a:gd name="connsiteY7" fmla="*/ 715107 h 2051538"/>
              <a:gd name="connsiteX8" fmla="*/ 844061 w 2520461"/>
              <a:gd name="connsiteY8" fmla="*/ 973015 h 2051538"/>
              <a:gd name="connsiteX9" fmla="*/ 1031630 w 2520461"/>
              <a:gd name="connsiteY9" fmla="*/ 1629507 h 2051538"/>
              <a:gd name="connsiteX10" fmla="*/ 445477 w 2520461"/>
              <a:gd name="connsiteY10" fmla="*/ 2051538 h 2051538"/>
              <a:gd name="connsiteX11" fmla="*/ 0 w 2520461"/>
              <a:gd name="connsiteY11" fmla="*/ 1840523 h 205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0461" h="2051538">
                <a:moveTo>
                  <a:pt x="0" y="1840523"/>
                </a:moveTo>
                <a:lnTo>
                  <a:pt x="316523" y="515815"/>
                </a:lnTo>
                <a:lnTo>
                  <a:pt x="1301261" y="23446"/>
                </a:lnTo>
                <a:lnTo>
                  <a:pt x="2227384" y="0"/>
                </a:lnTo>
                <a:lnTo>
                  <a:pt x="2520461" y="457200"/>
                </a:lnTo>
                <a:lnTo>
                  <a:pt x="2250830" y="738554"/>
                </a:lnTo>
                <a:lnTo>
                  <a:pt x="1805354" y="902677"/>
                </a:lnTo>
                <a:lnTo>
                  <a:pt x="1148861" y="715107"/>
                </a:lnTo>
                <a:lnTo>
                  <a:pt x="844061" y="973015"/>
                </a:lnTo>
                <a:lnTo>
                  <a:pt x="1031630" y="1629507"/>
                </a:lnTo>
                <a:lnTo>
                  <a:pt x="445477" y="2051538"/>
                </a:lnTo>
                <a:lnTo>
                  <a:pt x="0" y="1840523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118338" y="3118338"/>
            <a:ext cx="363416" cy="867508"/>
          </a:xfrm>
          <a:prstGeom prst="ellipse">
            <a:avLst/>
          </a:prstGeom>
          <a:pattFill prst="dashHorz">
            <a:fgClr>
              <a:schemeClr val="accent5"/>
            </a:fgClr>
            <a:bgClr>
              <a:schemeClr val="bg1"/>
            </a:bgClr>
          </a:patt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433754" y="914399"/>
            <a:ext cx="3540369" cy="3104501"/>
          </a:xfrm>
          <a:custGeom>
            <a:avLst/>
            <a:gdLst>
              <a:gd name="connsiteX0" fmla="*/ 0 w 3470031"/>
              <a:gd name="connsiteY0" fmla="*/ 0 h 3303318"/>
              <a:gd name="connsiteX1" fmla="*/ 703385 w 3470031"/>
              <a:gd name="connsiteY1" fmla="*/ 879231 h 3303318"/>
              <a:gd name="connsiteX2" fmla="*/ 1137139 w 3470031"/>
              <a:gd name="connsiteY2" fmla="*/ 1465385 h 3303318"/>
              <a:gd name="connsiteX3" fmla="*/ 1137139 w 3470031"/>
              <a:gd name="connsiteY3" fmla="*/ 2121877 h 3303318"/>
              <a:gd name="connsiteX4" fmla="*/ 1828800 w 3470031"/>
              <a:gd name="connsiteY4" fmla="*/ 3270739 h 3303318"/>
              <a:gd name="connsiteX5" fmla="*/ 2414954 w 3470031"/>
              <a:gd name="connsiteY5" fmla="*/ 2919047 h 3303318"/>
              <a:gd name="connsiteX6" fmla="*/ 2356339 w 3470031"/>
              <a:gd name="connsiteY6" fmla="*/ 2192216 h 3303318"/>
              <a:gd name="connsiteX7" fmla="*/ 2977662 w 3470031"/>
              <a:gd name="connsiteY7" fmla="*/ 1946031 h 3303318"/>
              <a:gd name="connsiteX8" fmla="*/ 3470031 w 3470031"/>
              <a:gd name="connsiteY8" fmla="*/ 1758462 h 3303318"/>
              <a:gd name="connsiteX0" fmla="*/ 0 w 3540369"/>
              <a:gd name="connsiteY0" fmla="*/ 0 h 3209533"/>
              <a:gd name="connsiteX1" fmla="*/ 773723 w 3540369"/>
              <a:gd name="connsiteY1" fmla="*/ 785446 h 3209533"/>
              <a:gd name="connsiteX2" fmla="*/ 1207477 w 3540369"/>
              <a:gd name="connsiteY2" fmla="*/ 1371600 h 3209533"/>
              <a:gd name="connsiteX3" fmla="*/ 1207477 w 3540369"/>
              <a:gd name="connsiteY3" fmla="*/ 2028092 h 3209533"/>
              <a:gd name="connsiteX4" fmla="*/ 1899138 w 3540369"/>
              <a:gd name="connsiteY4" fmla="*/ 3176954 h 3209533"/>
              <a:gd name="connsiteX5" fmla="*/ 2485292 w 3540369"/>
              <a:gd name="connsiteY5" fmla="*/ 2825262 h 3209533"/>
              <a:gd name="connsiteX6" fmla="*/ 2426677 w 3540369"/>
              <a:gd name="connsiteY6" fmla="*/ 2098431 h 3209533"/>
              <a:gd name="connsiteX7" fmla="*/ 3048000 w 3540369"/>
              <a:gd name="connsiteY7" fmla="*/ 1852246 h 3209533"/>
              <a:gd name="connsiteX8" fmla="*/ 3540369 w 3540369"/>
              <a:gd name="connsiteY8" fmla="*/ 1664677 h 3209533"/>
              <a:gd name="connsiteX0" fmla="*/ 0 w 3540369"/>
              <a:gd name="connsiteY0" fmla="*/ 0 h 3209533"/>
              <a:gd name="connsiteX1" fmla="*/ 293077 w 3540369"/>
              <a:gd name="connsiteY1" fmla="*/ 93785 h 3209533"/>
              <a:gd name="connsiteX2" fmla="*/ 773723 w 3540369"/>
              <a:gd name="connsiteY2" fmla="*/ 785446 h 3209533"/>
              <a:gd name="connsiteX3" fmla="*/ 1207477 w 3540369"/>
              <a:gd name="connsiteY3" fmla="*/ 1371600 h 3209533"/>
              <a:gd name="connsiteX4" fmla="*/ 1207477 w 3540369"/>
              <a:gd name="connsiteY4" fmla="*/ 2028092 h 3209533"/>
              <a:gd name="connsiteX5" fmla="*/ 1899138 w 3540369"/>
              <a:gd name="connsiteY5" fmla="*/ 3176954 h 3209533"/>
              <a:gd name="connsiteX6" fmla="*/ 2485292 w 3540369"/>
              <a:gd name="connsiteY6" fmla="*/ 2825262 h 3209533"/>
              <a:gd name="connsiteX7" fmla="*/ 2426677 w 3540369"/>
              <a:gd name="connsiteY7" fmla="*/ 2098431 h 3209533"/>
              <a:gd name="connsiteX8" fmla="*/ 3048000 w 3540369"/>
              <a:gd name="connsiteY8" fmla="*/ 1852246 h 3209533"/>
              <a:gd name="connsiteX9" fmla="*/ 3540369 w 3540369"/>
              <a:gd name="connsiteY9" fmla="*/ 1664677 h 3209533"/>
              <a:gd name="connsiteX0" fmla="*/ 0 w 3540369"/>
              <a:gd name="connsiteY0" fmla="*/ 0 h 3209533"/>
              <a:gd name="connsiteX1" fmla="*/ 293077 w 3540369"/>
              <a:gd name="connsiteY1" fmla="*/ 93785 h 3209533"/>
              <a:gd name="connsiteX2" fmla="*/ 832338 w 3540369"/>
              <a:gd name="connsiteY2" fmla="*/ 797169 h 3209533"/>
              <a:gd name="connsiteX3" fmla="*/ 1207477 w 3540369"/>
              <a:gd name="connsiteY3" fmla="*/ 1371600 h 3209533"/>
              <a:gd name="connsiteX4" fmla="*/ 1207477 w 3540369"/>
              <a:gd name="connsiteY4" fmla="*/ 2028092 h 3209533"/>
              <a:gd name="connsiteX5" fmla="*/ 1899138 w 3540369"/>
              <a:gd name="connsiteY5" fmla="*/ 3176954 h 3209533"/>
              <a:gd name="connsiteX6" fmla="*/ 2485292 w 3540369"/>
              <a:gd name="connsiteY6" fmla="*/ 2825262 h 3209533"/>
              <a:gd name="connsiteX7" fmla="*/ 2426677 w 3540369"/>
              <a:gd name="connsiteY7" fmla="*/ 2098431 h 3209533"/>
              <a:gd name="connsiteX8" fmla="*/ 3048000 w 3540369"/>
              <a:gd name="connsiteY8" fmla="*/ 1852246 h 3209533"/>
              <a:gd name="connsiteX9" fmla="*/ 3540369 w 3540369"/>
              <a:gd name="connsiteY9" fmla="*/ 1664677 h 3209533"/>
              <a:gd name="connsiteX0" fmla="*/ 0 w 3540369"/>
              <a:gd name="connsiteY0" fmla="*/ 0 h 3209533"/>
              <a:gd name="connsiteX1" fmla="*/ 293077 w 3540369"/>
              <a:gd name="connsiteY1" fmla="*/ 93785 h 3209533"/>
              <a:gd name="connsiteX2" fmla="*/ 832338 w 3540369"/>
              <a:gd name="connsiteY2" fmla="*/ 797169 h 3209533"/>
              <a:gd name="connsiteX3" fmla="*/ 1254369 w 3540369"/>
              <a:gd name="connsiteY3" fmla="*/ 1371600 h 3209533"/>
              <a:gd name="connsiteX4" fmla="*/ 1207477 w 3540369"/>
              <a:gd name="connsiteY4" fmla="*/ 2028092 h 3209533"/>
              <a:gd name="connsiteX5" fmla="*/ 1899138 w 3540369"/>
              <a:gd name="connsiteY5" fmla="*/ 3176954 h 3209533"/>
              <a:gd name="connsiteX6" fmla="*/ 2485292 w 3540369"/>
              <a:gd name="connsiteY6" fmla="*/ 2825262 h 3209533"/>
              <a:gd name="connsiteX7" fmla="*/ 2426677 w 3540369"/>
              <a:gd name="connsiteY7" fmla="*/ 2098431 h 3209533"/>
              <a:gd name="connsiteX8" fmla="*/ 3048000 w 3540369"/>
              <a:gd name="connsiteY8" fmla="*/ 1852246 h 3209533"/>
              <a:gd name="connsiteX9" fmla="*/ 3540369 w 3540369"/>
              <a:gd name="connsiteY9" fmla="*/ 1664677 h 3209533"/>
              <a:gd name="connsiteX0" fmla="*/ 0 w 3540369"/>
              <a:gd name="connsiteY0" fmla="*/ 0 h 3211607"/>
              <a:gd name="connsiteX1" fmla="*/ 293077 w 3540369"/>
              <a:gd name="connsiteY1" fmla="*/ 93785 h 3211607"/>
              <a:gd name="connsiteX2" fmla="*/ 832338 w 3540369"/>
              <a:gd name="connsiteY2" fmla="*/ 797169 h 3211607"/>
              <a:gd name="connsiteX3" fmla="*/ 1254369 w 3540369"/>
              <a:gd name="connsiteY3" fmla="*/ 1371600 h 3211607"/>
              <a:gd name="connsiteX4" fmla="*/ 1277815 w 3540369"/>
              <a:gd name="connsiteY4" fmla="*/ 1992923 h 3211607"/>
              <a:gd name="connsiteX5" fmla="*/ 1899138 w 3540369"/>
              <a:gd name="connsiteY5" fmla="*/ 3176954 h 3211607"/>
              <a:gd name="connsiteX6" fmla="*/ 2485292 w 3540369"/>
              <a:gd name="connsiteY6" fmla="*/ 2825262 h 3211607"/>
              <a:gd name="connsiteX7" fmla="*/ 2426677 w 3540369"/>
              <a:gd name="connsiteY7" fmla="*/ 2098431 h 3211607"/>
              <a:gd name="connsiteX8" fmla="*/ 3048000 w 3540369"/>
              <a:gd name="connsiteY8" fmla="*/ 1852246 h 3211607"/>
              <a:gd name="connsiteX9" fmla="*/ 3540369 w 3540369"/>
              <a:gd name="connsiteY9" fmla="*/ 1664677 h 3211607"/>
              <a:gd name="connsiteX0" fmla="*/ 0 w 3540369"/>
              <a:gd name="connsiteY0" fmla="*/ 0 h 3115012"/>
              <a:gd name="connsiteX1" fmla="*/ 293077 w 3540369"/>
              <a:gd name="connsiteY1" fmla="*/ 93785 h 3115012"/>
              <a:gd name="connsiteX2" fmla="*/ 832338 w 3540369"/>
              <a:gd name="connsiteY2" fmla="*/ 797169 h 3115012"/>
              <a:gd name="connsiteX3" fmla="*/ 1254369 w 3540369"/>
              <a:gd name="connsiteY3" fmla="*/ 1371600 h 3115012"/>
              <a:gd name="connsiteX4" fmla="*/ 1277815 w 3540369"/>
              <a:gd name="connsiteY4" fmla="*/ 1992923 h 3115012"/>
              <a:gd name="connsiteX5" fmla="*/ 1922584 w 3540369"/>
              <a:gd name="connsiteY5" fmla="*/ 3071446 h 3115012"/>
              <a:gd name="connsiteX6" fmla="*/ 2485292 w 3540369"/>
              <a:gd name="connsiteY6" fmla="*/ 2825262 h 3115012"/>
              <a:gd name="connsiteX7" fmla="*/ 2426677 w 3540369"/>
              <a:gd name="connsiteY7" fmla="*/ 2098431 h 3115012"/>
              <a:gd name="connsiteX8" fmla="*/ 3048000 w 3540369"/>
              <a:gd name="connsiteY8" fmla="*/ 1852246 h 3115012"/>
              <a:gd name="connsiteX9" fmla="*/ 3540369 w 3540369"/>
              <a:gd name="connsiteY9" fmla="*/ 1664677 h 3115012"/>
              <a:gd name="connsiteX0" fmla="*/ 0 w 3540369"/>
              <a:gd name="connsiteY0" fmla="*/ 0 h 3105126"/>
              <a:gd name="connsiteX1" fmla="*/ 293077 w 3540369"/>
              <a:gd name="connsiteY1" fmla="*/ 93785 h 3105126"/>
              <a:gd name="connsiteX2" fmla="*/ 832338 w 3540369"/>
              <a:gd name="connsiteY2" fmla="*/ 797169 h 3105126"/>
              <a:gd name="connsiteX3" fmla="*/ 1254369 w 3540369"/>
              <a:gd name="connsiteY3" fmla="*/ 1371600 h 3105126"/>
              <a:gd name="connsiteX4" fmla="*/ 1277815 w 3540369"/>
              <a:gd name="connsiteY4" fmla="*/ 1992923 h 3105126"/>
              <a:gd name="connsiteX5" fmla="*/ 1922584 w 3540369"/>
              <a:gd name="connsiteY5" fmla="*/ 3071446 h 3105126"/>
              <a:gd name="connsiteX6" fmla="*/ 2438400 w 3540369"/>
              <a:gd name="connsiteY6" fmla="*/ 2766646 h 3105126"/>
              <a:gd name="connsiteX7" fmla="*/ 2426677 w 3540369"/>
              <a:gd name="connsiteY7" fmla="*/ 2098431 h 3105126"/>
              <a:gd name="connsiteX8" fmla="*/ 3048000 w 3540369"/>
              <a:gd name="connsiteY8" fmla="*/ 1852246 h 3105126"/>
              <a:gd name="connsiteX9" fmla="*/ 3540369 w 3540369"/>
              <a:gd name="connsiteY9" fmla="*/ 1664677 h 3105126"/>
              <a:gd name="connsiteX0" fmla="*/ 0 w 3540369"/>
              <a:gd name="connsiteY0" fmla="*/ 0 h 3104501"/>
              <a:gd name="connsiteX1" fmla="*/ 293077 w 3540369"/>
              <a:gd name="connsiteY1" fmla="*/ 93785 h 3104501"/>
              <a:gd name="connsiteX2" fmla="*/ 832338 w 3540369"/>
              <a:gd name="connsiteY2" fmla="*/ 797169 h 3104501"/>
              <a:gd name="connsiteX3" fmla="*/ 1254369 w 3540369"/>
              <a:gd name="connsiteY3" fmla="*/ 1371600 h 3104501"/>
              <a:gd name="connsiteX4" fmla="*/ 1277815 w 3540369"/>
              <a:gd name="connsiteY4" fmla="*/ 1992923 h 3104501"/>
              <a:gd name="connsiteX5" fmla="*/ 1922584 w 3540369"/>
              <a:gd name="connsiteY5" fmla="*/ 3071446 h 3104501"/>
              <a:gd name="connsiteX6" fmla="*/ 2438400 w 3540369"/>
              <a:gd name="connsiteY6" fmla="*/ 2766646 h 3104501"/>
              <a:gd name="connsiteX7" fmla="*/ 2379785 w 3540369"/>
              <a:gd name="connsiteY7" fmla="*/ 2145323 h 3104501"/>
              <a:gd name="connsiteX8" fmla="*/ 3048000 w 3540369"/>
              <a:gd name="connsiteY8" fmla="*/ 1852246 h 3104501"/>
              <a:gd name="connsiteX9" fmla="*/ 3540369 w 3540369"/>
              <a:gd name="connsiteY9" fmla="*/ 1664677 h 3104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40369" h="3104501">
                <a:moveTo>
                  <a:pt x="0" y="0"/>
                </a:moveTo>
                <a:cubicBezTo>
                  <a:pt x="25400" y="31262"/>
                  <a:pt x="164123" y="-37123"/>
                  <a:pt x="293077" y="93785"/>
                </a:cubicBezTo>
                <a:cubicBezTo>
                  <a:pt x="422031" y="224693"/>
                  <a:pt x="672123" y="584200"/>
                  <a:pt x="832338" y="797169"/>
                </a:cubicBezTo>
                <a:cubicBezTo>
                  <a:pt x="992553" y="1010138"/>
                  <a:pt x="1180123" y="1172308"/>
                  <a:pt x="1254369" y="1371600"/>
                </a:cubicBezTo>
                <a:cubicBezTo>
                  <a:pt x="1328615" y="1570892"/>
                  <a:pt x="1166446" y="1709615"/>
                  <a:pt x="1277815" y="1992923"/>
                </a:cubicBezTo>
                <a:cubicBezTo>
                  <a:pt x="1389184" y="2276231"/>
                  <a:pt x="1729153" y="2942492"/>
                  <a:pt x="1922584" y="3071446"/>
                </a:cubicBezTo>
                <a:cubicBezTo>
                  <a:pt x="2116015" y="3200400"/>
                  <a:pt x="2362200" y="2921000"/>
                  <a:pt x="2438400" y="2766646"/>
                </a:cubicBezTo>
                <a:cubicBezTo>
                  <a:pt x="2514600" y="2612292"/>
                  <a:pt x="2278185" y="2297723"/>
                  <a:pt x="2379785" y="2145323"/>
                </a:cubicBezTo>
                <a:cubicBezTo>
                  <a:pt x="2481385" y="1992923"/>
                  <a:pt x="2854569" y="1932354"/>
                  <a:pt x="3048000" y="1852246"/>
                </a:cubicBezTo>
                <a:cubicBezTo>
                  <a:pt x="3241431" y="1772138"/>
                  <a:pt x="3376246" y="1727200"/>
                  <a:pt x="3540369" y="1664677"/>
                </a:cubicBezTo>
              </a:path>
            </a:pathLst>
          </a:cu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1723292" y="2473569"/>
            <a:ext cx="503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Epire</a:t>
            </a:r>
            <a:endParaRPr lang="fr-FR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4021015" y="2766646"/>
            <a:ext cx="832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Empire de Nicée</a:t>
            </a:r>
            <a:endParaRPr lang="fr-FR" sz="1200" dirty="0"/>
          </a:p>
        </p:txBody>
      </p:sp>
      <p:sp>
        <p:nvSpPr>
          <p:cNvPr id="24" name="ZoneTexte 23"/>
          <p:cNvSpPr txBox="1"/>
          <p:nvPr/>
        </p:nvSpPr>
        <p:spPr>
          <a:xfrm>
            <a:off x="5205046" y="2825261"/>
            <a:ext cx="832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Sultanat</a:t>
            </a:r>
            <a:endParaRPr lang="fr-FR" sz="1200" dirty="0"/>
          </a:p>
        </p:txBody>
      </p:sp>
      <p:sp>
        <p:nvSpPr>
          <p:cNvPr id="25" name="ZoneTexte 24"/>
          <p:cNvSpPr txBox="1"/>
          <p:nvPr/>
        </p:nvSpPr>
        <p:spPr>
          <a:xfrm>
            <a:off x="1395045" y="3563815"/>
            <a:ext cx="14067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Ppté de Morée</a:t>
            </a:r>
            <a:endParaRPr lang="fr-FR" sz="1200" dirty="0"/>
          </a:p>
        </p:txBody>
      </p:sp>
      <p:sp>
        <p:nvSpPr>
          <p:cNvPr id="26" name="ZoneTexte 25"/>
          <p:cNvSpPr txBox="1"/>
          <p:nvPr/>
        </p:nvSpPr>
        <p:spPr>
          <a:xfrm>
            <a:off x="2321168" y="2579077"/>
            <a:ext cx="937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Roy de </a:t>
            </a:r>
            <a:r>
              <a:rPr lang="fr-FR" sz="1200" dirty="0" err="1" smtClean="0"/>
              <a:t>Thess</a:t>
            </a:r>
            <a:endParaRPr lang="fr-FR" sz="1200" dirty="0"/>
          </a:p>
        </p:txBody>
      </p:sp>
      <p:sp>
        <p:nvSpPr>
          <p:cNvPr id="27" name="ZoneTexte 26"/>
          <p:cNvSpPr txBox="1"/>
          <p:nvPr/>
        </p:nvSpPr>
        <p:spPr>
          <a:xfrm>
            <a:off x="3260077" y="2236977"/>
            <a:ext cx="77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Empire latin de C</a:t>
            </a:r>
            <a:endParaRPr lang="fr-FR" sz="12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222739" y="926123"/>
            <a:ext cx="6739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accent5"/>
                </a:solidFill>
              </a:rPr>
              <a:t>Venise</a:t>
            </a:r>
            <a:endParaRPr lang="fr-FR" sz="1400" b="1" dirty="0">
              <a:solidFill>
                <a:schemeClr val="accent5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220308" y="1652953"/>
            <a:ext cx="197656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Constantinople, </a:t>
            </a:r>
          </a:p>
          <a:p>
            <a:r>
              <a:rPr lang="fr-FR" sz="1200" b="1" dirty="0" smtClean="0">
                <a:solidFill>
                  <a:srgbClr val="FF0000"/>
                </a:solidFill>
              </a:rPr>
              <a:t>prise par les croisés en 1204</a:t>
            </a:r>
            <a:endParaRPr lang="fr-FR" sz="1200" b="1" dirty="0">
              <a:solidFill>
                <a:srgbClr val="FF0000"/>
              </a:solidFill>
            </a:endParaRPr>
          </a:p>
        </p:txBody>
      </p:sp>
      <p:cxnSp>
        <p:nvCxnSpPr>
          <p:cNvPr id="33" name="Connecteur droit 32"/>
          <p:cNvCxnSpPr>
            <a:endCxn id="17" idx="0"/>
          </p:cNvCxnSpPr>
          <p:nvPr/>
        </p:nvCxnSpPr>
        <p:spPr>
          <a:xfrm flipH="1">
            <a:off x="4067909" y="2121877"/>
            <a:ext cx="468922" cy="3165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2637692" y="4196862"/>
            <a:ext cx="63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Crète</a:t>
            </a:r>
            <a:endParaRPr lang="fr-FR" sz="1200" dirty="0"/>
          </a:p>
        </p:txBody>
      </p:sp>
      <p:sp>
        <p:nvSpPr>
          <p:cNvPr id="36" name="ZoneTexte 35"/>
          <p:cNvSpPr txBox="1"/>
          <p:nvPr/>
        </p:nvSpPr>
        <p:spPr>
          <a:xfrm>
            <a:off x="4982307" y="4267201"/>
            <a:ext cx="63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Chypre</a:t>
            </a:r>
            <a:endParaRPr lang="fr-FR" sz="1200" dirty="0"/>
          </a:p>
        </p:txBody>
      </p:sp>
      <p:sp>
        <p:nvSpPr>
          <p:cNvPr id="37" name="ZoneTexte 36"/>
          <p:cNvSpPr txBox="1"/>
          <p:nvPr/>
        </p:nvSpPr>
        <p:spPr>
          <a:xfrm>
            <a:off x="2681492" y="151335"/>
            <a:ext cx="5578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Les conséquences de la prise de Constantinople par les Croisés en 1204 : </a:t>
            </a:r>
          </a:p>
          <a:p>
            <a:pPr algn="ctr"/>
            <a:r>
              <a:rPr lang="fr-FR" sz="1400" b="1" dirty="0"/>
              <a:t>l</a:t>
            </a:r>
            <a:r>
              <a:rPr lang="fr-FR" sz="1400" b="1" dirty="0" smtClean="0"/>
              <a:t>e monde « grec » aux mains des « Latins »</a:t>
            </a:r>
            <a:endParaRPr lang="fr-FR" sz="1400" b="1" dirty="0"/>
          </a:p>
        </p:txBody>
      </p:sp>
      <p:sp>
        <p:nvSpPr>
          <p:cNvPr id="38" name="ZoneTexte 37"/>
          <p:cNvSpPr txBox="1"/>
          <p:nvPr/>
        </p:nvSpPr>
        <p:spPr>
          <a:xfrm>
            <a:off x="2201806" y="3092760"/>
            <a:ext cx="93784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Duché d’Athènes</a:t>
            </a:r>
            <a:endParaRPr lang="fr-FR" sz="1200" dirty="0"/>
          </a:p>
        </p:txBody>
      </p:sp>
      <p:sp>
        <p:nvSpPr>
          <p:cNvPr id="39" name="Ellipse 38"/>
          <p:cNvSpPr/>
          <p:nvPr/>
        </p:nvSpPr>
        <p:spPr>
          <a:xfrm>
            <a:off x="138173" y="5324471"/>
            <a:ext cx="187569" cy="175846"/>
          </a:xfrm>
          <a:prstGeom prst="ellipse">
            <a:avLst/>
          </a:prstGeom>
          <a:solidFill>
            <a:schemeClr val="accent5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0" y="703385"/>
            <a:ext cx="6518031" cy="41265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395041" y="5276861"/>
            <a:ext cx="878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Le départ</a:t>
            </a:r>
            <a:endParaRPr lang="fr-FR" sz="1400" dirty="0"/>
          </a:p>
        </p:txBody>
      </p:sp>
      <p:sp>
        <p:nvSpPr>
          <p:cNvPr id="43" name="Forme libre 42"/>
          <p:cNvSpPr/>
          <p:nvPr/>
        </p:nvSpPr>
        <p:spPr>
          <a:xfrm>
            <a:off x="130379" y="5750146"/>
            <a:ext cx="316523" cy="218724"/>
          </a:xfrm>
          <a:custGeom>
            <a:avLst/>
            <a:gdLst>
              <a:gd name="connsiteX0" fmla="*/ 0 w 316523"/>
              <a:gd name="connsiteY0" fmla="*/ 218724 h 218724"/>
              <a:gd name="connsiteX1" fmla="*/ 164123 w 316523"/>
              <a:gd name="connsiteY1" fmla="*/ 7708 h 218724"/>
              <a:gd name="connsiteX2" fmla="*/ 316523 w 316523"/>
              <a:gd name="connsiteY2" fmla="*/ 66324 h 218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523" h="218724">
                <a:moveTo>
                  <a:pt x="0" y="218724"/>
                </a:moveTo>
                <a:cubicBezTo>
                  <a:pt x="55684" y="125916"/>
                  <a:pt x="111369" y="33108"/>
                  <a:pt x="164123" y="7708"/>
                </a:cubicBezTo>
                <a:cubicBezTo>
                  <a:pt x="216877" y="-17692"/>
                  <a:pt x="266700" y="24316"/>
                  <a:pt x="316523" y="66324"/>
                </a:cubicBezTo>
              </a:path>
            </a:pathLst>
          </a:cu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418101" y="5729748"/>
            <a:ext cx="958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L’itinéraire</a:t>
            </a:r>
            <a:endParaRPr lang="fr-FR" sz="1400" dirty="0"/>
          </a:p>
        </p:txBody>
      </p:sp>
      <p:sp>
        <p:nvSpPr>
          <p:cNvPr id="45" name="ZoneTexte 44"/>
          <p:cNvSpPr txBox="1"/>
          <p:nvPr/>
        </p:nvSpPr>
        <p:spPr>
          <a:xfrm>
            <a:off x="0" y="4875245"/>
            <a:ext cx="1363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La 4</a:t>
            </a:r>
            <a:r>
              <a:rPr lang="fr-FR" sz="1400" b="1" baseline="30000" dirty="0" smtClean="0"/>
              <a:t>ème</a:t>
            </a:r>
            <a:r>
              <a:rPr lang="fr-FR" sz="1400" b="1" dirty="0" smtClean="0"/>
              <a:t> croisade</a:t>
            </a:r>
            <a:endParaRPr lang="fr-FR" sz="1400" b="1" dirty="0"/>
          </a:p>
        </p:txBody>
      </p:sp>
      <p:sp>
        <p:nvSpPr>
          <p:cNvPr id="46" name="ZoneTexte 45"/>
          <p:cNvSpPr txBox="1"/>
          <p:nvPr/>
        </p:nvSpPr>
        <p:spPr>
          <a:xfrm>
            <a:off x="363685" y="6209815"/>
            <a:ext cx="1368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L’aboutissement</a:t>
            </a:r>
            <a:endParaRPr lang="fr-FR" sz="1400" dirty="0"/>
          </a:p>
        </p:txBody>
      </p:sp>
      <p:sp>
        <p:nvSpPr>
          <p:cNvPr id="47" name="Ellipse 46"/>
          <p:cNvSpPr/>
          <p:nvPr/>
        </p:nvSpPr>
        <p:spPr>
          <a:xfrm>
            <a:off x="174640" y="6287794"/>
            <a:ext cx="187569" cy="17584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1981200" y="4889099"/>
            <a:ext cx="1683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Les Etats latins de C.</a:t>
            </a:r>
            <a:endParaRPr lang="fr-FR" sz="1400" b="1" dirty="0"/>
          </a:p>
        </p:txBody>
      </p:sp>
      <p:sp>
        <p:nvSpPr>
          <p:cNvPr id="49" name="Rectangle 48"/>
          <p:cNvSpPr/>
          <p:nvPr/>
        </p:nvSpPr>
        <p:spPr>
          <a:xfrm>
            <a:off x="2078182" y="5347855"/>
            <a:ext cx="415636" cy="23552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2681044" y="5470824"/>
            <a:ext cx="1322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L’empire latin de C et ses Etats vassaux</a:t>
            </a:r>
            <a:endParaRPr lang="fr-FR" sz="1400" dirty="0"/>
          </a:p>
        </p:txBody>
      </p:sp>
      <p:sp>
        <p:nvSpPr>
          <p:cNvPr id="51" name="Rectangle 50"/>
          <p:cNvSpPr/>
          <p:nvPr/>
        </p:nvSpPr>
        <p:spPr>
          <a:xfrm>
            <a:off x="2078181" y="5791200"/>
            <a:ext cx="4572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2064327" y="6317673"/>
            <a:ext cx="457200" cy="277091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54" name="Connecteur droit 53"/>
          <p:cNvCxnSpPr/>
          <p:nvPr/>
        </p:nvCxnSpPr>
        <p:spPr>
          <a:xfrm>
            <a:off x="2660073" y="5334000"/>
            <a:ext cx="13854" cy="1260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4253346" y="4875244"/>
            <a:ext cx="2050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Les autres possessions de l’Occident</a:t>
            </a:r>
            <a:endParaRPr lang="fr-FR" sz="1400" b="1" dirty="0"/>
          </a:p>
        </p:txBody>
      </p:sp>
      <p:sp>
        <p:nvSpPr>
          <p:cNvPr id="56" name="Rectangle 55"/>
          <p:cNvSpPr/>
          <p:nvPr/>
        </p:nvSpPr>
        <p:spPr>
          <a:xfrm>
            <a:off x="4364182" y="5569528"/>
            <a:ext cx="484909" cy="277091"/>
          </a:xfrm>
          <a:prstGeom prst="rect">
            <a:avLst/>
          </a:prstGeom>
          <a:pattFill prst="dashHorz">
            <a:fgClr>
              <a:schemeClr val="accent5"/>
            </a:fgClr>
            <a:bgClr>
              <a:schemeClr val="bg1"/>
            </a:bgClr>
          </a:patt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4350327" y="6096000"/>
            <a:ext cx="484909" cy="2909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4946075" y="5458691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Possession vénitienne</a:t>
            </a:r>
            <a:endParaRPr lang="fr-FR" sz="1400" dirty="0"/>
          </a:p>
        </p:txBody>
      </p:sp>
      <p:sp>
        <p:nvSpPr>
          <p:cNvPr id="59" name="ZoneTexte 58"/>
          <p:cNvSpPr txBox="1"/>
          <p:nvPr/>
        </p:nvSpPr>
        <p:spPr>
          <a:xfrm>
            <a:off x="4959929" y="5999018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Ex d’un autre Etat latin</a:t>
            </a:r>
            <a:endParaRPr lang="fr-FR" sz="1400" dirty="0"/>
          </a:p>
        </p:txBody>
      </p:sp>
      <p:sp>
        <p:nvSpPr>
          <p:cNvPr id="60" name="ZoneTexte 59"/>
          <p:cNvSpPr txBox="1"/>
          <p:nvPr/>
        </p:nvSpPr>
        <p:spPr>
          <a:xfrm>
            <a:off x="6705601" y="4944517"/>
            <a:ext cx="2050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Les puissances rivales d’Orient</a:t>
            </a:r>
            <a:endParaRPr lang="fr-FR" sz="1400" b="1" dirty="0"/>
          </a:p>
        </p:txBody>
      </p:sp>
      <p:sp>
        <p:nvSpPr>
          <p:cNvPr id="61" name="Rectangle 60"/>
          <p:cNvSpPr/>
          <p:nvPr/>
        </p:nvSpPr>
        <p:spPr>
          <a:xfrm>
            <a:off x="6761018" y="5541818"/>
            <a:ext cx="498763" cy="318655"/>
          </a:xfrm>
          <a:prstGeom prst="rect">
            <a:avLst/>
          </a:prstGeom>
          <a:solidFill>
            <a:srgbClr val="D60093">
              <a:alpha val="30196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7439893" y="5458691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Etats grecs (Byzantins)</a:t>
            </a:r>
            <a:endParaRPr lang="fr-FR" sz="1400" dirty="0"/>
          </a:p>
        </p:txBody>
      </p:sp>
      <p:sp>
        <p:nvSpPr>
          <p:cNvPr id="63" name="Rectangle 62"/>
          <p:cNvSpPr/>
          <p:nvPr/>
        </p:nvSpPr>
        <p:spPr>
          <a:xfrm>
            <a:off x="6774872" y="6109855"/>
            <a:ext cx="540327" cy="318654"/>
          </a:xfrm>
          <a:prstGeom prst="rect">
            <a:avLst/>
          </a:prstGeom>
          <a:pattFill prst="dotGrid">
            <a:fgClr>
              <a:srgbClr val="00B050"/>
            </a:fgClr>
            <a:bgClr>
              <a:schemeClr val="bg1"/>
            </a:bgClr>
          </a:patt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7536874" y="6012873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Puissance musulmane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75778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8" grpId="0" animBg="1"/>
      <p:bldP spid="9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4" grpId="0" animBg="1"/>
      <p:bldP spid="6" grpId="0" animBg="1"/>
      <p:bldP spid="10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5" grpId="0"/>
      <p:bldP spid="36" grpId="0"/>
      <p:bldP spid="38" grpId="0"/>
      <p:bldP spid="39" grpId="0" animBg="1"/>
      <p:bldP spid="41" grpId="0"/>
      <p:bldP spid="43" grpId="0" animBg="1"/>
      <p:bldP spid="44" grpId="0"/>
      <p:bldP spid="45" grpId="0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 animBg="1"/>
      <p:bldP spid="55" grpId="0"/>
      <p:bldP spid="56" grpId="0" animBg="1"/>
      <p:bldP spid="57" grpId="0" animBg="1"/>
      <p:bldP spid="58" grpId="0"/>
      <p:bldP spid="59" grpId="0"/>
      <p:bldP spid="60" grpId="0"/>
      <p:bldP spid="61" grpId="0" animBg="1"/>
      <p:bldP spid="62" grpId="0"/>
      <p:bldP spid="63" grpId="0" animBg="1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27296" y="723331"/>
            <a:ext cx="4449170" cy="2825087"/>
          </a:xfrm>
          <a:custGeom>
            <a:avLst/>
            <a:gdLst>
              <a:gd name="connsiteX0" fmla="*/ 0 w 4449170"/>
              <a:gd name="connsiteY0" fmla="*/ 1214651 h 2825087"/>
              <a:gd name="connsiteX1" fmla="*/ 1091820 w 4449170"/>
              <a:gd name="connsiteY1" fmla="*/ 2415654 h 2825087"/>
              <a:gd name="connsiteX2" fmla="*/ 1514901 w 4449170"/>
              <a:gd name="connsiteY2" fmla="*/ 2033517 h 2825087"/>
              <a:gd name="connsiteX3" fmla="*/ 177420 w 4449170"/>
              <a:gd name="connsiteY3" fmla="*/ 259308 h 2825087"/>
              <a:gd name="connsiteX4" fmla="*/ 559558 w 4449170"/>
              <a:gd name="connsiteY4" fmla="*/ 54591 h 2825087"/>
              <a:gd name="connsiteX5" fmla="*/ 1787856 w 4449170"/>
              <a:gd name="connsiteY5" fmla="*/ 1501254 h 2825087"/>
              <a:gd name="connsiteX6" fmla="*/ 1705970 w 4449170"/>
              <a:gd name="connsiteY6" fmla="*/ 2033517 h 2825087"/>
              <a:gd name="connsiteX7" fmla="*/ 2074459 w 4449170"/>
              <a:gd name="connsiteY7" fmla="*/ 2647666 h 2825087"/>
              <a:gd name="connsiteX8" fmla="*/ 2811438 w 4449170"/>
              <a:gd name="connsiteY8" fmla="*/ 2825087 h 2825087"/>
              <a:gd name="connsiteX9" fmla="*/ 2538483 w 4449170"/>
              <a:gd name="connsiteY9" fmla="*/ 2142699 h 2825087"/>
              <a:gd name="connsiteX10" fmla="*/ 3316405 w 4449170"/>
              <a:gd name="connsiteY10" fmla="*/ 1869744 h 2825087"/>
              <a:gd name="connsiteX11" fmla="*/ 3411940 w 4449170"/>
              <a:gd name="connsiteY11" fmla="*/ 1992573 h 2825087"/>
              <a:gd name="connsiteX12" fmla="*/ 4080680 w 4449170"/>
              <a:gd name="connsiteY12" fmla="*/ 1815153 h 2825087"/>
              <a:gd name="connsiteX13" fmla="*/ 3753134 w 4449170"/>
              <a:gd name="connsiteY13" fmla="*/ 1446663 h 2825087"/>
              <a:gd name="connsiteX14" fmla="*/ 4449170 w 4449170"/>
              <a:gd name="connsiteY14" fmla="*/ 13648 h 2825087"/>
              <a:gd name="connsiteX15" fmla="*/ 27295 w 4449170"/>
              <a:gd name="connsiteY15" fmla="*/ 0 h 2825087"/>
              <a:gd name="connsiteX16" fmla="*/ 0 w 4449170"/>
              <a:gd name="connsiteY16" fmla="*/ 1214651 h 2825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49170" h="2825087">
                <a:moveTo>
                  <a:pt x="0" y="1214651"/>
                </a:moveTo>
                <a:lnTo>
                  <a:pt x="1091820" y="2415654"/>
                </a:lnTo>
                <a:lnTo>
                  <a:pt x="1514901" y="2033517"/>
                </a:lnTo>
                <a:lnTo>
                  <a:pt x="177420" y="259308"/>
                </a:lnTo>
                <a:lnTo>
                  <a:pt x="559558" y="54591"/>
                </a:lnTo>
                <a:lnTo>
                  <a:pt x="1787856" y="1501254"/>
                </a:lnTo>
                <a:lnTo>
                  <a:pt x="1705970" y="2033517"/>
                </a:lnTo>
                <a:lnTo>
                  <a:pt x="2074459" y="2647666"/>
                </a:lnTo>
                <a:lnTo>
                  <a:pt x="2811438" y="2825087"/>
                </a:lnTo>
                <a:lnTo>
                  <a:pt x="2538483" y="2142699"/>
                </a:lnTo>
                <a:lnTo>
                  <a:pt x="3316405" y="1869744"/>
                </a:lnTo>
                <a:lnTo>
                  <a:pt x="3411940" y="1992573"/>
                </a:lnTo>
                <a:lnTo>
                  <a:pt x="4080680" y="1815153"/>
                </a:lnTo>
                <a:lnTo>
                  <a:pt x="3753134" y="1446663"/>
                </a:lnTo>
                <a:lnTo>
                  <a:pt x="4449170" y="13648"/>
                </a:lnTo>
                <a:lnTo>
                  <a:pt x="27295" y="0"/>
                </a:lnTo>
                <a:lnTo>
                  <a:pt x="0" y="1214651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11" name="Forme libre 10"/>
          <p:cNvSpPr/>
          <p:nvPr/>
        </p:nvSpPr>
        <p:spPr>
          <a:xfrm>
            <a:off x="3455299" y="2192942"/>
            <a:ext cx="3042605" cy="2613727"/>
          </a:xfrm>
          <a:custGeom>
            <a:avLst/>
            <a:gdLst>
              <a:gd name="connsiteX0" fmla="*/ 0 w 3042605"/>
              <a:gd name="connsiteY0" fmla="*/ 631178 h 2613727"/>
              <a:gd name="connsiteX1" fmla="*/ 728283 w 3042605"/>
              <a:gd name="connsiteY1" fmla="*/ 347957 h 2613727"/>
              <a:gd name="connsiteX2" fmla="*/ 2014917 w 3042605"/>
              <a:gd name="connsiteY2" fmla="*/ 0 h 2613727"/>
              <a:gd name="connsiteX3" fmla="*/ 3042605 w 3042605"/>
              <a:gd name="connsiteY3" fmla="*/ 250853 h 2613727"/>
              <a:gd name="connsiteX4" fmla="*/ 3026421 w 3042605"/>
              <a:gd name="connsiteY4" fmla="*/ 2597543 h 2613727"/>
              <a:gd name="connsiteX5" fmla="*/ 2346690 w 3042605"/>
              <a:gd name="connsiteY5" fmla="*/ 2613727 h 2613727"/>
              <a:gd name="connsiteX6" fmla="*/ 2435703 w 3042605"/>
              <a:gd name="connsiteY6" fmla="*/ 1594131 h 2613727"/>
              <a:gd name="connsiteX7" fmla="*/ 356050 w 3042605"/>
              <a:gd name="connsiteY7" fmla="*/ 1739787 h 2613727"/>
              <a:gd name="connsiteX8" fmla="*/ 0 w 3042605"/>
              <a:gd name="connsiteY8" fmla="*/ 631178 h 2613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2605" h="2613727">
                <a:moveTo>
                  <a:pt x="0" y="631178"/>
                </a:moveTo>
                <a:lnTo>
                  <a:pt x="728283" y="347957"/>
                </a:lnTo>
                <a:lnTo>
                  <a:pt x="2014917" y="0"/>
                </a:lnTo>
                <a:lnTo>
                  <a:pt x="3042605" y="250853"/>
                </a:lnTo>
                <a:lnTo>
                  <a:pt x="3026421" y="2597543"/>
                </a:lnTo>
                <a:lnTo>
                  <a:pt x="2346690" y="2613727"/>
                </a:lnTo>
                <a:lnTo>
                  <a:pt x="2435703" y="1594131"/>
                </a:lnTo>
                <a:lnTo>
                  <a:pt x="356050" y="1739787"/>
                </a:lnTo>
                <a:lnTo>
                  <a:pt x="0" y="631178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3165231" y="2203938"/>
            <a:ext cx="1172307" cy="7033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 rot="19559279">
            <a:off x="2108296" y="2547873"/>
            <a:ext cx="1108905" cy="4886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239108" y="3153508"/>
            <a:ext cx="515815" cy="3165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109182" y="3111690"/>
            <a:ext cx="750627" cy="559558"/>
          </a:xfrm>
          <a:custGeom>
            <a:avLst/>
            <a:gdLst>
              <a:gd name="connsiteX0" fmla="*/ 0 w 750627"/>
              <a:gd name="connsiteY0" fmla="*/ 0 h 559558"/>
              <a:gd name="connsiteX1" fmla="*/ 750627 w 750627"/>
              <a:gd name="connsiteY1" fmla="*/ 68238 h 559558"/>
              <a:gd name="connsiteX2" fmla="*/ 313899 w 750627"/>
              <a:gd name="connsiteY2" fmla="*/ 559558 h 559558"/>
              <a:gd name="connsiteX3" fmla="*/ 0 w 750627"/>
              <a:gd name="connsiteY3" fmla="*/ 0 h 55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0627" h="559558">
                <a:moveTo>
                  <a:pt x="0" y="0"/>
                </a:moveTo>
                <a:lnTo>
                  <a:pt x="750627" y="68238"/>
                </a:lnTo>
                <a:lnTo>
                  <a:pt x="313899" y="559558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2129051" y="3425588"/>
            <a:ext cx="655092" cy="545911"/>
          </a:xfrm>
          <a:custGeom>
            <a:avLst/>
            <a:gdLst>
              <a:gd name="connsiteX0" fmla="*/ 0 w 655092"/>
              <a:gd name="connsiteY0" fmla="*/ 0 h 545911"/>
              <a:gd name="connsiteX1" fmla="*/ 655092 w 655092"/>
              <a:gd name="connsiteY1" fmla="*/ 218364 h 545911"/>
              <a:gd name="connsiteX2" fmla="*/ 272955 w 655092"/>
              <a:gd name="connsiteY2" fmla="*/ 545911 h 545911"/>
              <a:gd name="connsiteX3" fmla="*/ 0 w 655092"/>
              <a:gd name="connsiteY3" fmla="*/ 0 h 54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5092" h="545911">
                <a:moveTo>
                  <a:pt x="0" y="0"/>
                </a:moveTo>
                <a:lnTo>
                  <a:pt x="655092" y="218364"/>
                </a:lnTo>
                <a:lnTo>
                  <a:pt x="272955" y="545911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2647741" y="4220308"/>
            <a:ext cx="728505" cy="266281"/>
          </a:xfrm>
          <a:custGeom>
            <a:avLst/>
            <a:gdLst>
              <a:gd name="connsiteX0" fmla="*/ 0 w 728505"/>
              <a:gd name="connsiteY0" fmla="*/ 0 h 266281"/>
              <a:gd name="connsiteX1" fmla="*/ 20096 w 728505"/>
              <a:gd name="connsiteY1" fmla="*/ 160773 h 266281"/>
              <a:gd name="connsiteX2" fmla="*/ 693336 w 728505"/>
              <a:gd name="connsiteY2" fmla="*/ 266281 h 266281"/>
              <a:gd name="connsiteX3" fmla="*/ 728505 w 728505"/>
              <a:gd name="connsiteY3" fmla="*/ 155749 h 266281"/>
              <a:gd name="connsiteX4" fmla="*/ 0 w 728505"/>
              <a:gd name="connsiteY4" fmla="*/ 0 h 266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05" h="266281">
                <a:moveTo>
                  <a:pt x="0" y="0"/>
                </a:moveTo>
                <a:lnTo>
                  <a:pt x="20096" y="160773"/>
                </a:lnTo>
                <a:lnTo>
                  <a:pt x="693336" y="266281"/>
                </a:lnTo>
                <a:lnTo>
                  <a:pt x="728505" y="155749"/>
                </a:lnTo>
                <a:lnTo>
                  <a:pt x="0" y="0"/>
                </a:lnTo>
                <a:close/>
              </a:path>
            </a:pathLst>
          </a:custGeom>
          <a:pattFill prst="dashHorz">
            <a:fgClr>
              <a:schemeClr val="accent5"/>
            </a:fgClr>
            <a:bgClr>
              <a:schemeClr val="bg1"/>
            </a:bgClr>
          </a:patt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257908" y="773723"/>
            <a:ext cx="187569" cy="175846"/>
          </a:xfrm>
          <a:prstGeom prst="ellipse">
            <a:avLst/>
          </a:prstGeom>
          <a:solidFill>
            <a:schemeClr val="accent5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3974124" y="2438400"/>
            <a:ext cx="187569" cy="17584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781908" y="2051538"/>
            <a:ext cx="375138" cy="12192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 rot="19469745">
            <a:off x="3471608" y="2702881"/>
            <a:ext cx="1995317" cy="586087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 rot="19264351">
            <a:off x="4657787" y="2650067"/>
            <a:ext cx="1751012" cy="936542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>
            <a:off x="4947138" y="4161692"/>
            <a:ext cx="621324" cy="504093"/>
          </a:xfrm>
          <a:custGeom>
            <a:avLst/>
            <a:gdLst>
              <a:gd name="connsiteX0" fmla="*/ 0 w 621324"/>
              <a:gd name="connsiteY0" fmla="*/ 211016 h 504093"/>
              <a:gd name="connsiteX1" fmla="*/ 164124 w 621324"/>
              <a:gd name="connsiteY1" fmla="*/ 504093 h 504093"/>
              <a:gd name="connsiteX2" fmla="*/ 621324 w 621324"/>
              <a:gd name="connsiteY2" fmla="*/ 222739 h 504093"/>
              <a:gd name="connsiteX3" fmla="*/ 445477 w 621324"/>
              <a:gd name="connsiteY3" fmla="*/ 0 h 504093"/>
              <a:gd name="connsiteX4" fmla="*/ 0 w 621324"/>
              <a:gd name="connsiteY4" fmla="*/ 211016 h 5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1324" h="504093">
                <a:moveTo>
                  <a:pt x="0" y="211016"/>
                </a:moveTo>
                <a:lnTo>
                  <a:pt x="164124" y="504093"/>
                </a:lnTo>
                <a:lnTo>
                  <a:pt x="621324" y="222739"/>
                </a:lnTo>
                <a:lnTo>
                  <a:pt x="445477" y="0"/>
                </a:lnTo>
                <a:lnTo>
                  <a:pt x="0" y="211016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1934308" y="2098431"/>
            <a:ext cx="2520461" cy="2051538"/>
          </a:xfrm>
          <a:custGeom>
            <a:avLst/>
            <a:gdLst>
              <a:gd name="connsiteX0" fmla="*/ 0 w 2520461"/>
              <a:gd name="connsiteY0" fmla="*/ 1840523 h 2051538"/>
              <a:gd name="connsiteX1" fmla="*/ 316523 w 2520461"/>
              <a:gd name="connsiteY1" fmla="*/ 515815 h 2051538"/>
              <a:gd name="connsiteX2" fmla="*/ 1301261 w 2520461"/>
              <a:gd name="connsiteY2" fmla="*/ 23446 h 2051538"/>
              <a:gd name="connsiteX3" fmla="*/ 2227384 w 2520461"/>
              <a:gd name="connsiteY3" fmla="*/ 0 h 2051538"/>
              <a:gd name="connsiteX4" fmla="*/ 2520461 w 2520461"/>
              <a:gd name="connsiteY4" fmla="*/ 457200 h 2051538"/>
              <a:gd name="connsiteX5" fmla="*/ 2250830 w 2520461"/>
              <a:gd name="connsiteY5" fmla="*/ 738554 h 2051538"/>
              <a:gd name="connsiteX6" fmla="*/ 1805354 w 2520461"/>
              <a:gd name="connsiteY6" fmla="*/ 902677 h 2051538"/>
              <a:gd name="connsiteX7" fmla="*/ 1148861 w 2520461"/>
              <a:gd name="connsiteY7" fmla="*/ 715107 h 2051538"/>
              <a:gd name="connsiteX8" fmla="*/ 844061 w 2520461"/>
              <a:gd name="connsiteY8" fmla="*/ 973015 h 2051538"/>
              <a:gd name="connsiteX9" fmla="*/ 1031630 w 2520461"/>
              <a:gd name="connsiteY9" fmla="*/ 1629507 h 2051538"/>
              <a:gd name="connsiteX10" fmla="*/ 445477 w 2520461"/>
              <a:gd name="connsiteY10" fmla="*/ 2051538 h 2051538"/>
              <a:gd name="connsiteX11" fmla="*/ 0 w 2520461"/>
              <a:gd name="connsiteY11" fmla="*/ 1840523 h 205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0461" h="2051538">
                <a:moveTo>
                  <a:pt x="0" y="1840523"/>
                </a:moveTo>
                <a:lnTo>
                  <a:pt x="316523" y="515815"/>
                </a:lnTo>
                <a:lnTo>
                  <a:pt x="1301261" y="23446"/>
                </a:lnTo>
                <a:lnTo>
                  <a:pt x="2227384" y="0"/>
                </a:lnTo>
                <a:lnTo>
                  <a:pt x="2520461" y="457200"/>
                </a:lnTo>
                <a:lnTo>
                  <a:pt x="2250830" y="738554"/>
                </a:lnTo>
                <a:lnTo>
                  <a:pt x="1805354" y="902677"/>
                </a:lnTo>
                <a:lnTo>
                  <a:pt x="1148861" y="715107"/>
                </a:lnTo>
                <a:lnTo>
                  <a:pt x="844061" y="973015"/>
                </a:lnTo>
                <a:lnTo>
                  <a:pt x="1031630" y="1629507"/>
                </a:lnTo>
                <a:lnTo>
                  <a:pt x="445477" y="2051538"/>
                </a:lnTo>
                <a:lnTo>
                  <a:pt x="0" y="1840523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118338" y="3118338"/>
            <a:ext cx="363416" cy="867508"/>
          </a:xfrm>
          <a:prstGeom prst="ellipse">
            <a:avLst/>
          </a:prstGeom>
          <a:pattFill prst="dashHorz">
            <a:fgClr>
              <a:schemeClr val="accent5"/>
            </a:fgClr>
            <a:bgClr>
              <a:schemeClr val="bg1"/>
            </a:bgClr>
          </a:patt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433754" y="914399"/>
            <a:ext cx="3540369" cy="3104501"/>
          </a:xfrm>
          <a:custGeom>
            <a:avLst/>
            <a:gdLst>
              <a:gd name="connsiteX0" fmla="*/ 0 w 3470031"/>
              <a:gd name="connsiteY0" fmla="*/ 0 h 3303318"/>
              <a:gd name="connsiteX1" fmla="*/ 703385 w 3470031"/>
              <a:gd name="connsiteY1" fmla="*/ 879231 h 3303318"/>
              <a:gd name="connsiteX2" fmla="*/ 1137139 w 3470031"/>
              <a:gd name="connsiteY2" fmla="*/ 1465385 h 3303318"/>
              <a:gd name="connsiteX3" fmla="*/ 1137139 w 3470031"/>
              <a:gd name="connsiteY3" fmla="*/ 2121877 h 3303318"/>
              <a:gd name="connsiteX4" fmla="*/ 1828800 w 3470031"/>
              <a:gd name="connsiteY4" fmla="*/ 3270739 h 3303318"/>
              <a:gd name="connsiteX5" fmla="*/ 2414954 w 3470031"/>
              <a:gd name="connsiteY5" fmla="*/ 2919047 h 3303318"/>
              <a:gd name="connsiteX6" fmla="*/ 2356339 w 3470031"/>
              <a:gd name="connsiteY6" fmla="*/ 2192216 h 3303318"/>
              <a:gd name="connsiteX7" fmla="*/ 2977662 w 3470031"/>
              <a:gd name="connsiteY7" fmla="*/ 1946031 h 3303318"/>
              <a:gd name="connsiteX8" fmla="*/ 3470031 w 3470031"/>
              <a:gd name="connsiteY8" fmla="*/ 1758462 h 3303318"/>
              <a:gd name="connsiteX0" fmla="*/ 0 w 3540369"/>
              <a:gd name="connsiteY0" fmla="*/ 0 h 3209533"/>
              <a:gd name="connsiteX1" fmla="*/ 773723 w 3540369"/>
              <a:gd name="connsiteY1" fmla="*/ 785446 h 3209533"/>
              <a:gd name="connsiteX2" fmla="*/ 1207477 w 3540369"/>
              <a:gd name="connsiteY2" fmla="*/ 1371600 h 3209533"/>
              <a:gd name="connsiteX3" fmla="*/ 1207477 w 3540369"/>
              <a:gd name="connsiteY3" fmla="*/ 2028092 h 3209533"/>
              <a:gd name="connsiteX4" fmla="*/ 1899138 w 3540369"/>
              <a:gd name="connsiteY4" fmla="*/ 3176954 h 3209533"/>
              <a:gd name="connsiteX5" fmla="*/ 2485292 w 3540369"/>
              <a:gd name="connsiteY5" fmla="*/ 2825262 h 3209533"/>
              <a:gd name="connsiteX6" fmla="*/ 2426677 w 3540369"/>
              <a:gd name="connsiteY6" fmla="*/ 2098431 h 3209533"/>
              <a:gd name="connsiteX7" fmla="*/ 3048000 w 3540369"/>
              <a:gd name="connsiteY7" fmla="*/ 1852246 h 3209533"/>
              <a:gd name="connsiteX8" fmla="*/ 3540369 w 3540369"/>
              <a:gd name="connsiteY8" fmla="*/ 1664677 h 3209533"/>
              <a:gd name="connsiteX0" fmla="*/ 0 w 3540369"/>
              <a:gd name="connsiteY0" fmla="*/ 0 h 3209533"/>
              <a:gd name="connsiteX1" fmla="*/ 293077 w 3540369"/>
              <a:gd name="connsiteY1" fmla="*/ 93785 h 3209533"/>
              <a:gd name="connsiteX2" fmla="*/ 773723 w 3540369"/>
              <a:gd name="connsiteY2" fmla="*/ 785446 h 3209533"/>
              <a:gd name="connsiteX3" fmla="*/ 1207477 w 3540369"/>
              <a:gd name="connsiteY3" fmla="*/ 1371600 h 3209533"/>
              <a:gd name="connsiteX4" fmla="*/ 1207477 w 3540369"/>
              <a:gd name="connsiteY4" fmla="*/ 2028092 h 3209533"/>
              <a:gd name="connsiteX5" fmla="*/ 1899138 w 3540369"/>
              <a:gd name="connsiteY5" fmla="*/ 3176954 h 3209533"/>
              <a:gd name="connsiteX6" fmla="*/ 2485292 w 3540369"/>
              <a:gd name="connsiteY6" fmla="*/ 2825262 h 3209533"/>
              <a:gd name="connsiteX7" fmla="*/ 2426677 w 3540369"/>
              <a:gd name="connsiteY7" fmla="*/ 2098431 h 3209533"/>
              <a:gd name="connsiteX8" fmla="*/ 3048000 w 3540369"/>
              <a:gd name="connsiteY8" fmla="*/ 1852246 h 3209533"/>
              <a:gd name="connsiteX9" fmla="*/ 3540369 w 3540369"/>
              <a:gd name="connsiteY9" fmla="*/ 1664677 h 3209533"/>
              <a:gd name="connsiteX0" fmla="*/ 0 w 3540369"/>
              <a:gd name="connsiteY0" fmla="*/ 0 h 3209533"/>
              <a:gd name="connsiteX1" fmla="*/ 293077 w 3540369"/>
              <a:gd name="connsiteY1" fmla="*/ 93785 h 3209533"/>
              <a:gd name="connsiteX2" fmla="*/ 832338 w 3540369"/>
              <a:gd name="connsiteY2" fmla="*/ 797169 h 3209533"/>
              <a:gd name="connsiteX3" fmla="*/ 1207477 w 3540369"/>
              <a:gd name="connsiteY3" fmla="*/ 1371600 h 3209533"/>
              <a:gd name="connsiteX4" fmla="*/ 1207477 w 3540369"/>
              <a:gd name="connsiteY4" fmla="*/ 2028092 h 3209533"/>
              <a:gd name="connsiteX5" fmla="*/ 1899138 w 3540369"/>
              <a:gd name="connsiteY5" fmla="*/ 3176954 h 3209533"/>
              <a:gd name="connsiteX6" fmla="*/ 2485292 w 3540369"/>
              <a:gd name="connsiteY6" fmla="*/ 2825262 h 3209533"/>
              <a:gd name="connsiteX7" fmla="*/ 2426677 w 3540369"/>
              <a:gd name="connsiteY7" fmla="*/ 2098431 h 3209533"/>
              <a:gd name="connsiteX8" fmla="*/ 3048000 w 3540369"/>
              <a:gd name="connsiteY8" fmla="*/ 1852246 h 3209533"/>
              <a:gd name="connsiteX9" fmla="*/ 3540369 w 3540369"/>
              <a:gd name="connsiteY9" fmla="*/ 1664677 h 3209533"/>
              <a:gd name="connsiteX0" fmla="*/ 0 w 3540369"/>
              <a:gd name="connsiteY0" fmla="*/ 0 h 3209533"/>
              <a:gd name="connsiteX1" fmla="*/ 293077 w 3540369"/>
              <a:gd name="connsiteY1" fmla="*/ 93785 h 3209533"/>
              <a:gd name="connsiteX2" fmla="*/ 832338 w 3540369"/>
              <a:gd name="connsiteY2" fmla="*/ 797169 h 3209533"/>
              <a:gd name="connsiteX3" fmla="*/ 1254369 w 3540369"/>
              <a:gd name="connsiteY3" fmla="*/ 1371600 h 3209533"/>
              <a:gd name="connsiteX4" fmla="*/ 1207477 w 3540369"/>
              <a:gd name="connsiteY4" fmla="*/ 2028092 h 3209533"/>
              <a:gd name="connsiteX5" fmla="*/ 1899138 w 3540369"/>
              <a:gd name="connsiteY5" fmla="*/ 3176954 h 3209533"/>
              <a:gd name="connsiteX6" fmla="*/ 2485292 w 3540369"/>
              <a:gd name="connsiteY6" fmla="*/ 2825262 h 3209533"/>
              <a:gd name="connsiteX7" fmla="*/ 2426677 w 3540369"/>
              <a:gd name="connsiteY7" fmla="*/ 2098431 h 3209533"/>
              <a:gd name="connsiteX8" fmla="*/ 3048000 w 3540369"/>
              <a:gd name="connsiteY8" fmla="*/ 1852246 h 3209533"/>
              <a:gd name="connsiteX9" fmla="*/ 3540369 w 3540369"/>
              <a:gd name="connsiteY9" fmla="*/ 1664677 h 3209533"/>
              <a:gd name="connsiteX0" fmla="*/ 0 w 3540369"/>
              <a:gd name="connsiteY0" fmla="*/ 0 h 3211607"/>
              <a:gd name="connsiteX1" fmla="*/ 293077 w 3540369"/>
              <a:gd name="connsiteY1" fmla="*/ 93785 h 3211607"/>
              <a:gd name="connsiteX2" fmla="*/ 832338 w 3540369"/>
              <a:gd name="connsiteY2" fmla="*/ 797169 h 3211607"/>
              <a:gd name="connsiteX3" fmla="*/ 1254369 w 3540369"/>
              <a:gd name="connsiteY3" fmla="*/ 1371600 h 3211607"/>
              <a:gd name="connsiteX4" fmla="*/ 1277815 w 3540369"/>
              <a:gd name="connsiteY4" fmla="*/ 1992923 h 3211607"/>
              <a:gd name="connsiteX5" fmla="*/ 1899138 w 3540369"/>
              <a:gd name="connsiteY5" fmla="*/ 3176954 h 3211607"/>
              <a:gd name="connsiteX6" fmla="*/ 2485292 w 3540369"/>
              <a:gd name="connsiteY6" fmla="*/ 2825262 h 3211607"/>
              <a:gd name="connsiteX7" fmla="*/ 2426677 w 3540369"/>
              <a:gd name="connsiteY7" fmla="*/ 2098431 h 3211607"/>
              <a:gd name="connsiteX8" fmla="*/ 3048000 w 3540369"/>
              <a:gd name="connsiteY8" fmla="*/ 1852246 h 3211607"/>
              <a:gd name="connsiteX9" fmla="*/ 3540369 w 3540369"/>
              <a:gd name="connsiteY9" fmla="*/ 1664677 h 3211607"/>
              <a:gd name="connsiteX0" fmla="*/ 0 w 3540369"/>
              <a:gd name="connsiteY0" fmla="*/ 0 h 3115012"/>
              <a:gd name="connsiteX1" fmla="*/ 293077 w 3540369"/>
              <a:gd name="connsiteY1" fmla="*/ 93785 h 3115012"/>
              <a:gd name="connsiteX2" fmla="*/ 832338 w 3540369"/>
              <a:gd name="connsiteY2" fmla="*/ 797169 h 3115012"/>
              <a:gd name="connsiteX3" fmla="*/ 1254369 w 3540369"/>
              <a:gd name="connsiteY3" fmla="*/ 1371600 h 3115012"/>
              <a:gd name="connsiteX4" fmla="*/ 1277815 w 3540369"/>
              <a:gd name="connsiteY4" fmla="*/ 1992923 h 3115012"/>
              <a:gd name="connsiteX5" fmla="*/ 1922584 w 3540369"/>
              <a:gd name="connsiteY5" fmla="*/ 3071446 h 3115012"/>
              <a:gd name="connsiteX6" fmla="*/ 2485292 w 3540369"/>
              <a:gd name="connsiteY6" fmla="*/ 2825262 h 3115012"/>
              <a:gd name="connsiteX7" fmla="*/ 2426677 w 3540369"/>
              <a:gd name="connsiteY7" fmla="*/ 2098431 h 3115012"/>
              <a:gd name="connsiteX8" fmla="*/ 3048000 w 3540369"/>
              <a:gd name="connsiteY8" fmla="*/ 1852246 h 3115012"/>
              <a:gd name="connsiteX9" fmla="*/ 3540369 w 3540369"/>
              <a:gd name="connsiteY9" fmla="*/ 1664677 h 3115012"/>
              <a:gd name="connsiteX0" fmla="*/ 0 w 3540369"/>
              <a:gd name="connsiteY0" fmla="*/ 0 h 3105126"/>
              <a:gd name="connsiteX1" fmla="*/ 293077 w 3540369"/>
              <a:gd name="connsiteY1" fmla="*/ 93785 h 3105126"/>
              <a:gd name="connsiteX2" fmla="*/ 832338 w 3540369"/>
              <a:gd name="connsiteY2" fmla="*/ 797169 h 3105126"/>
              <a:gd name="connsiteX3" fmla="*/ 1254369 w 3540369"/>
              <a:gd name="connsiteY3" fmla="*/ 1371600 h 3105126"/>
              <a:gd name="connsiteX4" fmla="*/ 1277815 w 3540369"/>
              <a:gd name="connsiteY4" fmla="*/ 1992923 h 3105126"/>
              <a:gd name="connsiteX5" fmla="*/ 1922584 w 3540369"/>
              <a:gd name="connsiteY5" fmla="*/ 3071446 h 3105126"/>
              <a:gd name="connsiteX6" fmla="*/ 2438400 w 3540369"/>
              <a:gd name="connsiteY6" fmla="*/ 2766646 h 3105126"/>
              <a:gd name="connsiteX7" fmla="*/ 2426677 w 3540369"/>
              <a:gd name="connsiteY7" fmla="*/ 2098431 h 3105126"/>
              <a:gd name="connsiteX8" fmla="*/ 3048000 w 3540369"/>
              <a:gd name="connsiteY8" fmla="*/ 1852246 h 3105126"/>
              <a:gd name="connsiteX9" fmla="*/ 3540369 w 3540369"/>
              <a:gd name="connsiteY9" fmla="*/ 1664677 h 3105126"/>
              <a:gd name="connsiteX0" fmla="*/ 0 w 3540369"/>
              <a:gd name="connsiteY0" fmla="*/ 0 h 3104501"/>
              <a:gd name="connsiteX1" fmla="*/ 293077 w 3540369"/>
              <a:gd name="connsiteY1" fmla="*/ 93785 h 3104501"/>
              <a:gd name="connsiteX2" fmla="*/ 832338 w 3540369"/>
              <a:gd name="connsiteY2" fmla="*/ 797169 h 3104501"/>
              <a:gd name="connsiteX3" fmla="*/ 1254369 w 3540369"/>
              <a:gd name="connsiteY3" fmla="*/ 1371600 h 3104501"/>
              <a:gd name="connsiteX4" fmla="*/ 1277815 w 3540369"/>
              <a:gd name="connsiteY4" fmla="*/ 1992923 h 3104501"/>
              <a:gd name="connsiteX5" fmla="*/ 1922584 w 3540369"/>
              <a:gd name="connsiteY5" fmla="*/ 3071446 h 3104501"/>
              <a:gd name="connsiteX6" fmla="*/ 2438400 w 3540369"/>
              <a:gd name="connsiteY6" fmla="*/ 2766646 h 3104501"/>
              <a:gd name="connsiteX7" fmla="*/ 2379785 w 3540369"/>
              <a:gd name="connsiteY7" fmla="*/ 2145323 h 3104501"/>
              <a:gd name="connsiteX8" fmla="*/ 3048000 w 3540369"/>
              <a:gd name="connsiteY8" fmla="*/ 1852246 h 3104501"/>
              <a:gd name="connsiteX9" fmla="*/ 3540369 w 3540369"/>
              <a:gd name="connsiteY9" fmla="*/ 1664677 h 3104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40369" h="3104501">
                <a:moveTo>
                  <a:pt x="0" y="0"/>
                </a:moveTo>
                <a:cubicBezTo>
                  <a:pt x="25400" y="31262"/>
                  <a:pt x="164123" y="-37123"/>
                  <a:pt x="293077" y="93785"/>
                </a:cubicBezTo>
                <a:cubicBezTo>
                  <a:pt x="422031" y="224693"/>
                  <a:pt x="672123" y="584200"/>
                  <a:pt x="832338" y="797169"/>
                </a:cubicBezTo>
                <a:cubicBezTo>
                  <a:pt x="992553" y="1010138"/>
                  <a:pt x="1180123" y="1172308"/>
                  <a:pt x="1254369" y="1371600"/>
                </a:cubicBezTo>
                <a:cubicBezTo>
                  <a:pt x="1328615" y="1570892"/>
                  <a:pt x="1166446" y="1709615"/>
                  <a:pt x="1277815" y="1992923"/>
                </a:cubicBezTo>
                <a:cubicBezTo>
                  <a:pt x="1389184" y="2276231"/>
                  <a:pt x="1729153" y="2942492"/>
                  <a:pt x="1922584" y="3071446"/>
                </a:cubicBezTo>
                <a:cubicBezTo>
                  <a:pt x="2116015" y="3200400"/>
                  <a:pt x="2362200" y="2921000"/>
                  <a:pt x="2438400" y="2766646"/>
                </a:cubicBezTo>
                <a:cubicBezTo>
                  <a:pt x="2514600" y="2612292"/>
                  <a:pt x="2278185" y="2297723"/>
                  <a:pt x="2379785" y="2145323"/>
                </a:cubicBezTo>
                <a:cubicBezTo>
                  <a:pt x="2481385" y="1992923"/>
                  <a:pt x="2854569" y="1932354"/>
                  <a:pt x="3048000" y="1852246"/>
                </a:cubicBezTo>
                <a:cubicBezTo>
                  <a:pt x="3241431" y="1772138"/>
                  <a:pt x="3376246" y="1727200"/>
                  <a:pt x="3540369" y="1664677"/>
                </a:cubicBezTo>
              </a:path>
            </a:pathLst>
          </a:cu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3" name="Connecteur droit 32"/>
          <p:cNvCxnSpPr>
            <a:endCxn id="17" idx="0"/>
          </p:cNvCxnSpPr>
          <p:nvPr/>
        </p:nvCxnSpPr>
        <p:spPr>
          <a:xfrm flipH="1">
            <a:off x="4067909" y="2121877"/>
            <a:ext cx="468922" cy="3165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2681492" y="151335"/>
            <a:ext cx="5578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Les conséquences de la prise de Constantinople par les Croisés en 1204 : </a:t>
            </a:r>
          </a:p>
          <a:p>
            <a:pPr algn="ctr"/>
            <a:r>
              <a:rPr lang="fr-FR" sz="1400" b="1" dirty="0"/>
              <a:t>l</a:t>
            </a:r>
            <a:r>
              <a:rPr lang="fr-FR" sz="1400" b="1" dirty="0" smtClean="0"/>
              <a:t>e monde « grec » aux mains des « Latins »</a:t>
            </a:r>
            <a:endParaRPr lang="fr-FR" sz="1400" b="1" dirty="0"/>
          </a:p>
        </p:txBody>
      </p:sp>
      <p:sp>
        <p:nvSpPr>
          <p:cNvPr id="39" name="Ellipse 38"/>
          <p:cNvSpPr/>
          <p:nvPr/>
        </p:nvSpPr>
        <p:spPr>
          <a:xfrm>
            <a:off x="138173" y="5324471"/>
            <a:ext cx="187569" cy="175846"/>
          </a:xfrm>
          <a:prstGeom prst="ellipse">
            <a:avLst/>
          </a:prstGeom>
          <a:solidFill>
            <a:schemeClr val="accent5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0" y="703385"/>
            <a:ext cx="6518031" cy="41265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3" name="Forme libre 42"/>
          <p:cNvSpPr/>
          <p:nvPr/>
        </p:nvSpPr>
        <p:spPr>
          <a:xfrm>
            <a:off x="130379" y="5750146"/>
            <a:ext cx="316523" cy="218724"/>
          </a:xfrm>
          <a:custGeom>
            <a:avLst/>
            <a:gdLst>
              <a:gd name="connsiteX0" fmla="*/ 0 w 316523"/>
              <a:gd name="connsiteY0" fmla="*/ 218724 h 218724"/>
              <a:gd name="connsiteX1" fmla="*/ 164123 w 316523"/>
              <a:gd name="connsiteY1" fmla="*/ 7708 h 218724"/>
              <a:gd name="connsiteX2" fmla="*/ 316523 w 316523"/>
              <a:gd name="connsiteY2" fmla="*/ 66324 h 218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523" h="218724">
                <a:moveTo>
                  <a:pt x="0" y="218724"/>
                </a:moveTo>
                <a:cubicBezTo>
                  <a:pt x="55684" y="125916"/>
                  <a:pt x="111369" y="33108"/>
                  <a:pt x="164123" y="7708"/>
                </a:cubicBezTo>
                <a:cubicBezTo>
                  <a:pt x="216877" y="-17692"/>
                  <a:pt x="266700" y="24316"/>
                  <a:pt x="316523" y="66324"/>
                </a:cubicBezTo>
              </a:path>
            </a:pathLst>
          </a:cu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174640" y="6287794"/>
            <a:ext cx="187569" cy="17584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2078182" y="5347855"/>
            <a:ext cx="415636" cy="23552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2078181" y="5791200"/>
            <a:ext cx="4572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2064327" y="6317673"/>
            <a:ext cx="457200" cy="2770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54" name="Connecteur droit 53"/>
          <p:cNvCxnSpPr/>
          <p:nvPr/>
        </p:nvCxnSpPr>
        <p:spPr>
          <a:xfrm>
            <a:off x="2660073" y="5334000"/>
            <a:ext cx="13854" cy="1260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4364182" y="5569528"/>
            <a:ext cx="484909" cy="27709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4350327" y="6096000"/>
            <a:ext cx="484909" cy="2909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6761018" y="5541818"/>
            <a:ext cx="498763" cy="31865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6774872" y="6109855"/>
            <a:ext cx="540327" cy="31865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24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8" grpId="0" animBg="1"/>
      <p:bldP spid="9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4" grpId="0" animBg="1"/>
      <p:bldP spid="6" grpId="0" animBg="1"/>
      <p:bldP spid="10" grpId="0" animBg="1"/>
      <p:bldP spid="39" grpId="0" animBg="1"/>
      <p:bldP spid="43" grpId="0" animBg="1"/>
      <p:bldP spid="47" grpId="0" animBg="1"/>
      <p:bldP spid="49" grpId="0" animBg="1"/>
      <p:bldP spid="51" grpId="0" animBg="1"/>
      <p:bldP spid="52" grpId="0" animBg="1"/>
      <p:bldP spid="56" grpId="0" animBg="1"/>
      <p:bldP spid="57" grpId="0" animBg="1"/>
      <p:bldP spid="61" grpId="0" animBg="1"/>
      <p:bldP spid="6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pattFill prst="dotGrid">
          <a:fgClr>
            <a:srgbClr val="00B050"/>
          </a:fgClr>
          <a:bgClr>
            <a:schemeClr val="bg1"/>
          </a:bgClr>
        </a:pattFill>
        <a:ln>
          <a:solidFill>
            <a:schemeClr val="accent6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117</Words>
  <Application>Microsoft Office PowerPoint</Application>
  <PresentationFormat>Affichage à l'écran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Les conséquences de la prise de Constantinople par les Croisés en 1204 :  le monde « grec » aux mains des « Latins »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14</cp:revision>
  <dcterms:created xsi:type="dcterms:W3CDTF">2017-02-14T16:08:28Z</dcterms:created>
  <dcterms:modified xsi:type="dcterms:W3CDTF">2017-02-20T07:42:01Z</dcterms:modified>
</cp:coreProperties>
</file>