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5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7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55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20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1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04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10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6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A4DA-1FFD-4CA9-B500-B73668498601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0213-3E82-4A94-B829-FEB92ED0DD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09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2878" y="2663118"/>
            <a:ext cx="6858000" cy="1790700"/>
          </a:xfrm>
        </p:spPr>
        <p:txBody>
          <a:bodyPr/>
          <a:lstStyle/>
          <a:p>
            <a:r>
              <a:rPr lang="fr-FR" dirty="0"/>
              <a:t>Gouverner la France : schémas</a:t>
            </a:r>
          </a:p>
        </p:txBody>
      </p:sp>
    </p:spTree>
    <p:extLst>
      <p:ext uri="{BB962C8B-B14F-4D97-AF65-F5344CB8AC3E}">
        <p14:creationId xmlns:p14="http://schemas.microsoft.com/office/powerpoint/2010/main" val="21416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8870" y="2756452"/>
            <a:ext cx="7867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A) 1946-58 : la IVème République, une France ingouvernable?</a:t>
            </a:r>
          </a:p>
        </p:txBody>
      </p:sp>
    </p:spTree>
    <p:extLst>
      <p:ext uri="{BB962C8B-B14F-4D97-AF65-F5344CB8AC3E}">
        <p14:creationId xmlns:p14="http://schemas.microsoft.com/office/powerpoint/2010/main" val="110085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2852936"/>
            <a:ext cx="2304255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IVème république : une France ingouvernable?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419872" y="1988840"/>
            <a:ext cx="228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Instabilité gouvernementale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83768" y="2348880"/>
            <a:ext cx="4365939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Une mémoire négative dans l’histoire républicaine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91680" y="155679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Scrutin proportionnel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5576" y="105273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Pas de majorité claire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54868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Renversement d’alliances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32040" y="155679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Investiture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56176" y="76470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Prédominance du législatif sur l’</a:t>
            </a:r>
            <a:r>
              <a:rPr lang="fr-FR" sz="1400" dirty="0" err="1"/>
              <a:t>éxécutif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473822" y="4005064"/>
            <a:ext cx="4317657" cy="30777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Une période décisive dans la construction républicaine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27584" y="4797152"/>
            <a:ext cx="2851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Stabilité du haut personnel de l’Etat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5373216"/>
            <a:ext cx="1603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Personnel politique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979712" y="530120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Recrutement et formation des hauts fonctionnaires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72200" y="4797152"/>
            <a:ext cx="1823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Une œuvre capitale…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860032" y="530120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Economique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588224" y="53012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Sociale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812360" y="530120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Diplomatique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04048" y="6165304"/>
            <a:ext cx="2694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…mais inachevée </a:t>
            </a:r>
          </a:p>
          <a:p>
            <a:r>
              <a:rPr lang="fr-FR" sz="1400" dirty="0"/>
              <a:t>(décolonisation, guerre d’Algérie) </a:t>
            </a:r>
          </a:p>
        </p:txBody>
      </p:sp>
    </p:spTree>
    <p:extLst>
      <p:ext uri="{BB962C8B-B14F-4D97-AF65-F5344CB8AC3E}">
        <p14:creationId xmlns:p14="http://schemas.microsoft.com/office/powerpoint/2010/main" val="136210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  <p:bldP spid="4" grpId="0" build="allAtOnce" animBg="1"/>
      <p:bldP spid="6" grpId="0" build="p"/>
      <p:bldP spid="7" grpId="0" build="p"/>
      <p:bldP spid="8" grpId="0" build="p"/>
      <p:bldP spid="9" grpId="0" build="p"/>
      <p:bldP spid="10" grpId="0" build="p"/>
      <p:bldP spid="11" grpId="0" build="allAtOnce" animBg="1"/>
      <p:bldP spid="12" grpId="0" build="allAtOnce"/>
      <p:bldP spid="13" grpId="0" build="allAtOnce"/>
      <p:bldP spid="14" grpId="0" build="p"/>
      <p:bldP spid="15" grpId="0" build="p"/>
      <p:bldP spid="16" grpId="0" build="p"/>
      <p:bldP spid="17" grpId="0" build="allAtOnce"/>
      <p:bldP spid="18" grpId="0" build="allAtOnce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83094" y="2107095"/>
            <a:ext cx="782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B) 1958-81 : la Vème République gaulliste et sans alternance.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86568" y="3392557"/>
            <a:ext cx="6692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I) La Vème République sous De Gaulle : une monarchie présidentielle?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86568" y="4216354"/>
            <a:ext cx="580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II) La Vème République dans les années 70 : une continuité ?</a:t>
            </a:r>
          </a:p>
        </p:txBody>
      </p:sp>
    </p:spTree>
    <p:extLst>
      <p:ext uri="{BB962C8B-B14F-4D97-AF65-F5344CB8AC3E}">
        <p14:creationId xmlns:p14="http://schemas.microsoft.com/office/powerpoint/2010/main" val="40563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3068960"/>
            <a:ext cx="410445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Vème République sous De Gaulle :  une « monarchie présidentielle »?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99400" y="1556792"/>
            <a:ext cx="246772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Le </a:t>
            </a:r>
            <a:r>
              <a:rPr lang="fr-FR" sz="1400" dirty="0" err="1"/>
              <a:t>prdt</a:t>
            </a:r>
            <a:r>
              <a:rPr lang="fr-FR" sz="1400" dirty="0"/>
              <a:t> de la R, « clé de voûte 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59632" y="2420888"/>
            <a:ext cx="2483309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/>
              <a:t>La changement constitutionnel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7504" y="764704"/>
            <a:ext cx="18356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Des pouvoirs importants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20072" y="1628800"/>
            <a:ext cx="144016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Dissolution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164288" y="1628800"/>
            <a:ext cx="15121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Référendum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52120" y="4149080"/>
            <a:ext cx="2287870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Une République malgré tout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427984" y="5013176"/>
            <a:ext cx="13681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Le régime est présidentiel </a:t>
            </a:r>
            <a:r>
              <a:rPr lang="fr-FR" sz="1400" i="1" dirty="0"/>
              <a:t>et </a:t>
            </a:r>
            <a:r>
              <a:rPr lang="fr-FR" sz="1400" dirty="0"/>
              <a:t>parlementaire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228184" y="5157192"/>
            <a:ext cx="23042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Liberté d’expression et d’opposition (mai 68)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43608" y="4149080"/>
            <a:ext cx="2251450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/>
              <a:t>Une gouvernance contestée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267744" y="836712"/>
            <a:ext cx="22322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Garant de la stabilité de l’exécutif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436096" y="2420888"/>
            <a:ext cx="2448272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Une pratique du pouvoir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652120" y="908720"/>
            <a:ext cx="12031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dirty="0"/>
              <a:t>L’ex de mai 68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308304" y="980728"/>
            <a:ext cx="107491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dirty="0"/>
              <a:t>L’ex de 1969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79512" y="5085184"/>
            <a:ext cx="1512168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Etat répressif? </a:t>
            </a:r>
            <a:r>
              <a:rPr lang="fr-FR" sz="1200" dirty="0"/>
              <a:t>(CRS = SS)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979712" y="5013176"/>
            <a:ext cx="1512168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Censure </a:t>
            </a:r>
          </a:p>
          <a:p>
            <a:r>
              <a:rPr lang="fr-FR" sz="1200" dirty="0"/>
              <a:t>(« La police vous parle à 20h)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3227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  <p:bldP spid="4" grpId="0" build="p" animBg="1"/>
      <p:bldP spid="8" grpId="0" build="allAtOnce"/>
      <p:bldP spid="9" grpId="0" build="allAtOnce" animBg="1"/>
      <p:bldP spid="10" grpId="0" build="allAtOnce" animBg="1"/>
      <p:bldP spid="11" grpId="0" build="p" animBg="1"/>
      <p:bldP spid="13" grpId="0" build="p" animBg="1"/>
      <p:bldP spid="14" grpId="0" build="p" animBg="1"/>
      <p:bldP spid="15" grpId="0" build="allAtOnce" animBg="1"/>
      <p:bldP spid="19" grpId="0" build="allAtOnce"/>
      <p:bldP spid="21" grpId="0" uiExpand="1" build="p" animBg="1"/>
      <p:bldP spid="22" grpId="0" build="allAtOnce"/>
      <p:bldP spid="23" grpId="0" build="allAtOnce"/>
      <p:bldP spid="24" grpId="0" build="allAtOnce" animBg="1"/>
      <p:bldP spid="2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3068960"/>
            <a:ext cx="410445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Vème République dans les années 70 :  une continuité?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640" y="2420888"/>
            <a:ext cx="1999330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/>
              <a:t>Une continuité politique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764704"/>
            <a:ext cx="11223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Pompidou (ex 1</a:t>
            </a:r>
            <a:r>
              <a:rPr lang="fr-FR" sz="1200" baseline="30000" dirty="0"/>
              <a:t>er</a:t>
            </a:r>
            <a:r>
              <a:rPr lang="fr-FR" sz="1200" dirty="0"/>
              <a:t> min de G)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47664" y="764704"/>
            <a:ext cx="10801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VGE(ex 1</a:t>
            </a:r>
            <a:r>
              <a:rPr lang="fr-FR" sz="1200" baseline="30000" dirty="0"/>
              <a:t>er</a:t>
            </a:r>
            <a:r>
              <a:rPr lang="fr-FR" sz="1200" dirty="0"/>
              <a:t> min finances)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87624" y="1844824"/>
            <a:ext cx="8410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Les </a:t>
            </a:r>
            <a:r>
              <a:rPr lang="fr-FR" sz="1400" dirty="0" err="1"/>
              <a:t>prdts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15816" y="1844824"/>
            <a:ext cx="93429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L’électorat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71800" y="692696"/>
            <a:ext cx="16561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Vote à droite aux présidentielles (69-74) et législatives (73-78)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88024" y="2420888"/>
            <a:ext cx="3779912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Des rapports de force politiques qui évoluent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96136" y="1844824"/>
            <a:ext cx="187820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La gauche conquérante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764704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Refondation et essor du PS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732240" y="836712"/>
            <a:ext cx="12961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Alliance PS/PC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03648" y="4365104"/>
            <a:ext cx="2088232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Des évolutions sociales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187624" y="5013176"/>
            <a:ext cx="19447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Onde de choc de mai 68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7544" y="5661248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Revendication féministe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051720" y="5661248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Emergence d’une jeunesse comme entité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64088" y="4437112"/>
            <a:ext cx="2448272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Des lois de modernisation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76056" y="5445224"/>
            <a:ext cx="10081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Avortement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084168" y="5445224"/>
            <a:ext cx="10081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Divorce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452320" y="5445224"/>
            <a:ext cx="10081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Majorité à 18 ans</a:t>
            </a:r>
          </a:p>
        </p:txBody>
      </p:sp>
    </p:spTree>
    <p:extLst>
      <p:ext uri="{BB962C8B-B14F-4D97-AF65-F5344CB8AC3E}">
        <p14:creationId xmlns:p14="http://schemas.microsoft.com/office/powerpoint/2010/main" val="23531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  <p:bldP spid="4" grpId="0" build="p"/>
      <p:bldP spid="5" grpId="0" build="p"/>
      <p:bldP spid="6" grpId="0" build="p" animBg="1"/>
      <p:bldP spid="7" grpId="0" build="p" animBg="1"/>
      <p:bldP spid="8" grpId="0" build="allAtOnce"/>
      <p:bldP spid="9" grpId="0" build="p" animBg="1"/>
      <p:bldP spid="10" grpId="0" build="p" animBg="1"/>
      <p:bldP spid="11" grpId="0" build="allAtOnce"/>
      <p:bldP spid="12" grpId="0" build="allAtOnce"/>
      <p:bldP spid="13" grpId="0" build="p" animBg="1"/>
      <p:bldP spid="14" grpId="0" build="p" animBg="1"/>
      <p:bldP spid="15" grpId="0" build="allAtOnce"/>
      <p:bldP spid="16" grpId="0" build="allAtOnce"/>
      <p:bldP spid="17" grpId="0" build="p" animBg="1"/>
      <p:bldP spid="18" grpId="0" build="allAtOnce"/>
      <p:bldP spid="19" grpId="0" build="allAtOnce"/>
      <p:bldP spid="2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83094" y="2107095"/>
            <a:ext cx="8163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C) Depuis 1981 : la Vème République dans l’alternance, une gouvernance identitaire? </a:t>
            </a:r>
          </a:p>
        </p:txBody>
      </p:sp>
    </p:spTree>
    <p:extLst>
      <p:ext uri="{BB962C8B-B14F-4D97-AF65-F5344CB8AC3E}">
        <p14:creationId xmlns:p14="http://schemas.microsoft.com/office/powerpoint/2010/main" val="30769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776" y="2780928"/>
            <a:ext cx="4104456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Vème République dans l’alternance politique (des années 80 à nos jours) : une gouvernance identitaire?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640" y="1916832"/>
            <a:ext cx="2077941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Des politiques de gauche </a:t>
            </a:r>
          </a:p>
          <a:p>
            <a:pPr algn="ctr"/>
            <a:r>
              <a:rPr lang="fr-FR" sz="1400" b="1" dirty="0"/>
              <a:t>(81, 88, 97, 12)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980728"/>
            <a:ext cx="1259632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Réduire le temps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47664" y="980728"/>
            <a:ext cx="144016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Améliorer la solidarité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47864" y="1124744"/>
            <a:ext cx="136815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Faire évoluer la vie civile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52120" y="1916832"/>
            <a:ext cx="1959640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Des politiques de droite</a:t>
            </a:r>
          </a:p>
          <a:p>
            <a:pPr algn="ctr"/>
            <a:r>
              <a:rPr lang="fr-FR" sz="1400" b="1" dirty="0"/>
              <a:t>(86, 93, 07)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124744"/>
            <a:ext cx="108012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Privatiser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00192" y="1124744"/>
            <a:ext cx="108012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Libéraliser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7544" y="4005064"/>
            <a:ext cx="3013967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Des politiques de « juste milieu »?</a:t>
            </a:r>
          </a:p>
          <a:p>
            <a:pPr algn="ctr"/>
            <a:r>
              <a:rPr lang="fr-FR" sz="1400" b="1" dirty="0"/>
              <a:t>(pragmatisme ou trahison politique?)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20" y="332656"/>
            <a:ext cx="13326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39h, 35h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3528" y="4797152"/>
            <a:ext cx="24482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L’ex d’une évolution vers  la social démocratie  (Hollande) 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83968" y="4077072"/>
            <a:ext cx="1332480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Des continuités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987824" y="4941168"/>
            <a:ext cx="136815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Des acquis durables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771800" y="5877272"/>
            <a:ext cx="20162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Ex décentralisation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716016" y="4941168"/>
            <a:ext cx="18002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La politique européenne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63688" y="260649"/>
            <a:ext cx="13681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RMI, CSG, ISF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524328" y="908720"/>
            <a:ext cx="136815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Réajuster le temps de travail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44208" y="4149080"/>
            <a:ext cx="1732013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Des débats  clivants?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76256" y="4725144"/>
            <a:ext cx="180020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L’ex du temps de travail (35h et retraite)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47864" y="260648"/>
            <a:ext cx="1584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PACS, Mariage pour tous</a:t>
            </a:r>
          </a:p>
        </p:txBody>
      </p:sp>
      <p:cxnSp>
        <p:nvCxnSpPr>
          <p:cNvPr id="23" name="Connecteur droit 22"/>
          <p:cNvCxnSpPr/>
          <p:nvPr/>
        </p:nvCxnSpPr>
        <p:spPr>
          <a:xfrm flipH="1" flipV="1">
            <a:off x="1043608" y="170080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endCxn id="5" idx="2"/>
          </p:cNvCxnSpPr>
          <p:nvPr/>
        </p:nvCxnSpPr>
        <p:spPr>
          <a:xfrm flipV="1">
            <a:off x="2123728" y="1503948"/>
            <a:ext cx="144016" cy="412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3275856" y="162880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endCxn id="11" idx="2"/>
          </p:cNvCxnSpPr>
          <p:nvPr/>
        </p:nvCxnSpPr>
        <p:spPr>
          <a:xfrm flipV="1">
            <a:off x="683568" y="640433"/>
            <a:ext cx="234280" cy="340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17" idx="2"/>
          </p:cNvCxnSpPr>
          <p:nvPr/>
        </p:nvCxnSpPr>
        <p:spPr>
          <a:xfrm flipV="1">
            <a:off x="2195736" y="568426"/>
            <a:ext cx="252028" cy="4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707904" y="76470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228184" y="404664"/>
            <a:ext cx="208823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Réforme de la retraite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9552" y="5589240"/>
            <a:ext cx="182165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/>
              <a:t>lois </a:t>
            </a:r>
            <a:r>
              <a:rPr lang="fr-FR" sz="1400" dirty="0" err="1"/>
              <a:t>Macron</a:t>
            </a:r>
            <a:r>
              <a:rPr lang="fr-FR" sz="1400" dirty="0"/>
              <a:t>, El </a:t>
            </a:r>
            <a:r>
              <a:rPr lang="fr-FR" sz="1400" dirty="0" err="1"/>
              <a:t>Khomri</a:t>
            </a:r>
            <a:endParaRPr lang="fr-FR" sz="1400" dirty="0"/>
          </a:p>
        </p:txBody>
      </p:sp>
      <p:cxnSp>
        <p:nvCxnSpPr>
          <p:cNvPr id="40" name="Connecteur droit 39"/>
          <p:cNvCxnSpPr/>
          <p:nvPr/>
        </p:nvCxnSpPr>
        <p:spPr>
          <a:xfrm flipH="1" flipV="1">
            <a:off x="7524328" y="69269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2627784" y="371703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355976" y="3717032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6300192" y="3645024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5724128" y="1484784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7" idx="0"/>
            <a:endCxn id="9" idx="2"/>
          </p:cNvCxnSpPr>
          <p:nvPr/>
        </p:nvCxnSpPr>
        <p:spPr>
          <a:xfrm flipV="1">
            <a:off x="6631940" y="1432521"/>
            <a:ext cx="208312" cy="484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7380312" y="1484784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835696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12" idx="2"/>
            <a:endCxn id="38" idx="0"/>
          </p:cNvCxnSpPr>
          <p:nvPr/>
        </p:nvCxnSpPr>
        <p:spPr>
          <a:xfrm flipH="1">
            <a:off x="1450379" y="5320372"/>
            <a:ext cx="97285" cy="268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>
            <a:off x="3995936" y="4365104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148064" y="4365104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14" idx="2"/>
            <a:endCxn id="15" idx="0"/>
          </p:cNvCxnSpPr>
          <p:nvPr/>
        </p:nvCxnSpPr>
        <p:spPr>
          <a:xfrm>
            <a:off x="3671900" y="5464388"/>
            <a:ext cx="108012" cy="412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endCxn id="20" idx="0"/>
          </p:cNvCxnSpPr>
          <p:nvPr/>
        </p:nvCxnSpPr>
        <p:spPr>
          <a:xfrm>
            <a:off x="7524328" y="4437112"/>
            <a:ext cx="2520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 flipV="1">
            <a:off x="2987824" y="2420888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6012160" y="2420888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8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422</Words>
  <Application>Microsoft Office PowerPoint</Application>
  <PresentationFormat>Affichage à l'écran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Gouverner la France : schémas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Gouverner la France : schémas</dc:title>
  <dc:creator>User</dc:creator>
  <cp:lastModifiedBy>User</cp:lastModifiedBy>
  <cp:revision>3</cp:revision>
  <dcterms:created xsi:type="dcterms:W3CDTF">2017-04-11T10:56:54Z</dcterms:created>
  <dcterms:modified xsi:type="dcterms:W3CDTF">2017-04-11T11:10:52Z</dcterms:modified>
</cp:coreProperties>
</file>