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62" r:id="rId6"/>
    <p:sldId id="265" r:id="rId7"/>
    <p:sldId id="263" r:id="rId8"/>
    <p:sldId id="264" r:id="rId9"/>
  </p:sldIdLst>
  <p:sldSz cx="9144000" cy="6858000" type="screen4x3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0000"/>
    <a:srgbClr val="FF0000"/>
    <a:srgbClr val="8064A2"/>
    <a:srgbClr val="7030A0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A60-B781-4444-AF7F-45783243FAED}" type="datetimeFigureOut">
              <a:rPr lang="fr-FR" smtClean="0"/>
              <a:pPr/>
              <a:t>07/04/2017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7EF9-057C-488C-9748-D9EC7BFFE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7375" y="2963803"/>
            <a:ext cx="7772400" cy="1470025"/>
          </a:xfrm>
        </p:spPr>
        <p:txBody>
          <a:bodyPr/>
          <a:lstStyle/>
          <a:p>
            <a:r>
              <a:rPr lang="fr-FR" dirty="0" smtClean="0"/>
              <a:t>L’Afrique,  plurielle et paradoxale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2435" y="1004104"/>
            <a:ext cx="8021256" cy="1752600"/>
          </a:xfrm>
        </p:spPr>
        <p:txBody>
          <a:bodyPr/>
          <a:lstStyle/>
          <a:p>
            <a:r>
              <a:rPr lang="fr-FR" dirty="0" smtClean="0"/>
              <a:t>Le continent africain face au développement et à la mondialisation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720314" y="6596390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 Lamotte, 2014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90" y="0"/>
            <a:ext cx="6168710" cy="659735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sp>
        <p:nvSpPr>
          <p:cNvPr id="4" name="Ellipse 3"/>
          <p:cNvSpPr/>
          <p:nvPr/>
        </p:nvSpPr>
        <p:spPr>
          <a:xfrm>
            <a:off x="4572000" y="476672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012160" y="548680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236296" y="7647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1696510">
            <a:off x="4276174" y="2125953"/>
            <a:ext cx="2557238" cy="864096"/>
          </a:xfrm>
          <a:prstGeom prst="ellipse">
            <a:avLst/>
          </a:prstGeom>
          <a:solidFill>
            <a:srgbClr val="FFFFCC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948264" y="2492896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0" y="0"/>
            <a:ext cx="2915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Le paradoxe africain : des réserves riches pour un continent qui ne l’est pas assez.</a:t>
            </a:r>
            <a:endParaRPr lang="fr-FR" sz="1400" b="1" dirty="0"/>
          </a:p>
        </p:txBody>
      </p:sp>
      <p:sp>
        <p:nvSpPr>
          <p:cNvPr id="29" name="Ellipse 28"/>
          <p:cNvSpPr/>
          <p:nvPr/>
        </p:nvSpPr>
        <p:spPr>
          <a:xfrm>
            <a:off x="179512" y="1196752"/>
            <a:ext cx="576064" cy="36004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827584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L’ex  des gisements et exploitation d’hydrocarbures</a:t>
            </a:r>
            <a:endParaRPr lang="fr-FR" sz="1200" dirty="0"/>
          </a:p>
        </p:txBody>
      </p:sp>
      <p:sp>
        <p:nvSpPr>
          <p:cNvPr id="31" name="Forme libre 30"/>
          <p:cNvSpPr/>
          <p:nvPr/>
        </p:nvSpPr>
        <p:spPr>
          <a:xfrm>
            <a:off x="6592711" y="2334919"/>
            <a:ext cx="1004711" cy="171214"/>
          </a:xfrm>
          <a:custGeom>
            <a:avLst/>
            <a:gdLst>
              <a:gd name="connsiteX0" fmla="*/ 0 w 1004711"/>
              <a:gd name="connsiteY0" fmla="*/ 171214 h 171214"/>
              <a:gd name="connsiteX1" fmla="*/ 124178 w 1004711"/>
              <a:gd name="connsiteY1" fmla="*/ 69614 h 171214"/>
              <a:gd name="connsiteX2" fmla="*/ 395111 w 1004711"/>
              <a:gd name="connsiteY2" fmla="*/ 1881 h 171214"/>
              <a:gd name="connsiteX3" fmla="*/ 1004711 w 1004711"/>
              <a:gd name="connsiteY3" fmla="*/ 58325 h 171214"/>
              <a:gd name="connsiteX4" fmla="*/ 1004711 w 1004711"/>
              <a:gd name="connsiteY4" fmla="*/ 58325 h 17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711" h="171214">
                <a:moveTo>
                  <a:pt x="0" y="171214"/>
                </a:moveTo>
                <a:cubicBezTo>
                  <a:pt x="29163" y="134525"/>
                  <a:pt x="58326" y="97836"/>
                  <a:pt x="124178" y="69614"/>
                </a:cubicBezTo>
                <a:cubicBezTo>
                  <a:pt x="190030" y="41392"/>
                  <a:pt x="248356" y="3762"/>
                  <a:pt x="395111" y="1881"/>
                </a:cubicBezTo>
                <a:cubicBezTo>
                  <a:pt x="541866" y="0"/>
                  <a:pt x="1004711" y="58325"/>
                  <a:pt x="1004711" y="58325"/>
                </a:cubicBezTo>
                <a:lnTo>
                  <a:pt x="1004711" y="5832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0" y="2564904"/>
            <a:ext cx="2495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Une richesse pour les Etats africains?</a:t>
            </a:r>
            <a:endParaRPr lang="fr-FR" sz="1200" u="sng" dirty="0"/>
          </a:p>
        </p:txBody>
      </p:sp>
      <p:sp>
        <p:nvSpPr>
          <p:cNvPr id="35" name="ZoneTexte 34"/>
          <p:cNvSpPr txBox="1"/>
          <p:nvPr/>
        </p:nvSpPr>
        <p:spPr>
          <a:xfrm>
            <a:off x="827584" y="285293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d’une économie de rente :  vulnérabilité et faible diversification</a:t>
            </a:r>
            <a:endParaRPr lang="fr-FR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7584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 pays riche en minerais et économiquement faible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0" y="836712"/>
            <a:ext cx="2336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La richesse des réserves naturelles</a:t>
            </a:r>
            <a:endParaRPr lang="fr-FR" sz="1200" u="sng" dirty="0"/>
          </a:p>
        </p:txBody>
      </p:sp>
      <p:sp>
        <p:nvSpPr>
          <p:cNvPr id="40" name="ZoneTexte 39"/>
          <p:cNvSpPr txBox="1"/>
          <p:nvPr/>
        </p:nvSpPr>
        <p:spPr>
          <a:xfrm>
            <a:off x="827584" y="494116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pays ayant vendu des terres cultivables au profit de puissances étrangères (Chine, pays du Golfe, …)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0" y="4581128"/>
            <a:ext cx="298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appauvrissement sur le long terme</a:t>
            </a:r>
            <a:endParaRPr lang="fr-FR" sz="1200" u="sng" dirty="0"/>
          </a:p>
        </p:txBody>
      </p:sp>
      <p:sp>
        <p:nvSpPr>
          <p:cNvPr id="44" name="ZoneTexte 43"/>
          <p:cNvSpPr txBox="1"/>
          <p:nvPr/>
        </p:nvSpPr>
        <p:spPr>
          <a:xfrm>
            <a:off x="4716016" y="76470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45" name="ZoneTexte 44"/>
          <p:cNvSpPr txBox="1"/>
          <p:nvPr/>
        </p:nvSpPr>
        <p:spPr>
          <a:xfrm>
            <a:off x="3347864" y="2276872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79512" y="292494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47" name="ZoneTexte 46"/>
          <p:cNvSpPr txBox="1"/>
          <p:nvPr/>
        </p:nvSpPr>
        <p:spPr>
          <a:xfrm>
            <a:off x="179512" y="364502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79512" y="4941168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236296" y="3789040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28" grpId="0"/>
      <p:bldP spid="29" grpId="0" animBg="1"/>
      <p:bldP spid="30" grpId="0"/>
      <p:bldP spid="34" grpId="0"/>
      <p:bldP spid="35" grpId="0"/>
      <p:bldP spid="36" grpId="0"/>
      <p:bldP spid="37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90" y="0"/>
            <a:ext cx="6168710" cy="6597352"/>
          </a:xfrm>
          <a:prstGeom prst="rect">
            <a:avLst/>
          </a:prstGeom>
          <a:solidFill>
            <a:srgbClr val="FFC000">
              <a:alpha val="36863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sp>
        <p:nvSpPr>
          <p:cNvPr id="86" name="Arc plein 85"/>
          <p:cNvSpPr/>
          <p:nvPr/>
        </p:nvSpPr>
        <p:spPr>
          <a:xfrm rot="3550157">
            <a:off x="3256681" y="1499573"/>
            <a:ext cx="3888695" cy="3539328"/>
          </a:xfrm>
          <a:prstGeom prst="blockArc">
            <a:avLst>
              <a:gd name="adj1" fmla="val 10071808"/>
              <a:gd name="adj2" fmla="val 20801127"/>
              <a:gd name="adj3" fmla="val 22097"/>
            </a:avLst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572000" y="476672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012160" y="548680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236296" y="7647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3167325">
            <a:off x="4408510" y="3018035"/>
            <a:ext cx="2225439" cy="86409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948264" y="2492896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6588224" y="364502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RDC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767561" y="2760737"/>
            <a:ext cx="967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Centrafrique</a:t>
            </a:r>
            <a:endParaRPr lang="fr-FR" sz="1200" dirty="0"/>
          </a:p>
        </p:txBody>
      </p:sp>
      <p:sp>
        <p:nvSpPr>
          <p:cNvPr id="28" name="ZoneTexte 27"/>
          <p:cNvSpPr txBox="1"/>
          <p:nvPr/>
        </p:nvSpPr>
        <p:spPr>
          <a:xfrm>
            <a:off x="0" y="0"/>
            <a:ext cx="2915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L’Afrique, terre de misères  : persistantes, récurrentes, menaçantes.</a:t>
            </a:r>
            <a:endParaRPr lang="fr-FR" sz="1400" b="1" dirty="0"/>
          </a:p>
        </p:txBody>
      </p:sp>
      <p:sp>
        <p:nvSpPr>
          <p:cNvPr id="31" name="Forme libre 30"/>
          <p:cNvSpPr/>
          <p:nvPr/>
        </p:nvSpPr>
        <p:spPr>
          <a:xfrm>
            <a:off x="6592711" y="2334919"/>
            <a:ext cx="1004711" cy="171214"/>
          </a:xfrm>
          <a:custGeom>
            <a:avLst/>
            <a:gdLst>
              <a:gd name="connsiteX0" fmla="*/ 0 w 1004711"/>
              <a:gd name="connsiteY0" fmla="*/ 171214 h 171214"/>
              <a:gd name="connsiteX1" fmla="*/ 124178 w 1004711"/>
              <a:gd name="connsiteY1" fmla="*/ 69614 h 171214"/>
              <a:gd name="connsiteX2" fmla="*/ 395111 w 1004711"/>
              <a:gd name="connsiteY2" fmla="*/ 1881 h 171214"/>
              <a:gd name="connsiteX3" fmla="*/ 1004711 w 1004711"/>
              <a:gd name="connsiteY3" fmla="*/ 58325 h 171214"/>
              <a:gd name="connsiteX4" fmla="*/ 1004711 w 1004711"/>
              <a:gd name="connsiteY4" fmla="*/ 58325 h 17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711" h="171214">
                <a:moveTo>
                  <a:pt x="0" y="171214"/>
                </a:moveTo>
                <a:cubicBezTo>
                  <a:pt x="29163" y="134525"/>
                  <a:pt x="58326" y="97836"/>
                  <a:pt x="124178" y="69614"/>
                </a:cubicBezTo>
                <a:cubicBezTo>
                  <a:pt x="190030" y="41392"/>
                  <a:pt x="248356" y="3762"/>
                  <a:pt x="395111" y="1881"/>
                </a:cubicBezTo>
                <a:cubicBezTo>
                  <a:pt x="541866" y="0"/>
                  <a:pt x="1004711" y="58325"/>
                  <a:pt x="1004711" y="58325"/>
                </a:cubicBezTo>
                <a:lnTo>
                  <a:pt x="1004711" y="5832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75510" y="10281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L’arc des pays les plus faiblement développés. 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678616" y="388230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pays frappé par la guerre de manière continue depuis 50 ans</a:t>
            </a:r>
            <a:endParaRPr lang="fr-FR" sz="1200" dirty="0"/>
          </a:p>
        </p:txBody>
      </p:sp>
      <p:sp>
        <p:nvSpPr>
          <p:cNvPr id="48" name="Explosion 1 47"/>
          <p:cNvSpPr/>
          <p:nvPr/>
        </p:nvSpPr>
        <p:spPr>
          <a:xfrm>
            <a:off x="6904157" y="2172455"/>
            <a:ext cx="483613" cy="411088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xplosion 1 48"/>
          <p:cNvSpPr/>
          <p:nvPr/>
        </p:nvSpPr>
        <p:spPr>
          <a:xfrm>
            <a:off x="250522" y="3905562"/>
            <a:ext cx="360040" cy="288032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Bouée 50"/>
          <p:cNvSpPr/>
          <p:nvPr/>
        </p:nvSpPr>
        <p:spPr>
          <a:xfrm>
            <a:off x="8026400" y="2278743"/>
            <a:ext cx="928914" cy="914400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Bouée 51"/>
          <p:cNvSpPr/>
          <p:nvPr/>
        </p:nvSpPr>
        <p:spPr>
          <a:xfrm>
            <a:off x="206247" y="4668388"/>
            <a:ext cx="344363" cy="323106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4716016" y="76470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72" name="ZoneTexte 71"/>
          <p:cNvSpPr txBox="1"/>
          <p:nvPr/>
        </p:nvSpPr>
        <p:spPr>
          <a:xfrm>
            <a:off x="3391931" y="2265856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236296" y="3789040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8388424" y="2852936"/>
            <a:ext cx="93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Corne de l’Afrique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87" name="Arc plein 86"/>
          <p:cNvSpPr/>
          <p:nvPr/>
        </p:nvSpPr>
        <p:spPr>
          <a:xfrm rot="4587282">
            <a:off x="-63115" y="940938"/>
            <a:ext cx="592928" cy="712436"/>
          </a:xfrm>
          <a:prstGeom prst="blockArc">
            <a:avLst/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41412" y="667682"/>
            <a:ext cx="1079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Persistances</a:t>
            </a:r>
            <a:endParaRPr lang="fr-FR" sz="1400" u="sng" dirty="0"/>
          </a:p>
        </p:txBody>
      </p:sp>
      <p:sp>
        <p:nvSpPr>
          <p:cNvPr id="93" name="ZoneTexte 92"/>
          <p:cNvSpPr txBox="1"/>
          <p:nvPr/>
        </p:nvSpPr>
        <p:spPr>
          <a:xfrm>
            <a:off x="190683" y="3299412"/>
            <a:ext cx="108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Récurrences</a:t>
            </a:r>
            <a:endParaRPr lang="fr-FR" sz="1400" u="sng" dirty="0"/>
          </a:p>
        </p:txBody>
      </p:sp>
      <p:sp>
        <p:nvSpPr>
          <p:cNvPr id="94" name="ZoneTexte 93"/>
          <p:cNvSpPr txBox="1"/>
          <p:nvPr/>
        </p:nvSpPr>
        <p:spPr>
          <a:xfrm>
            <a:off x="602559" y="173615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Les migrations de la faim. </a:t>
            </a:r>
            <a:endParaRPr lang="fr-FR" sz="1200" dirty="0"/>
          </a:p>
        </p:txBody>
      </p:sp>
      <p:sp>
        <p:nvSpPr>
          <p:cNvPr id="95" name="Forme libre 94"/>
          <p:cNvSpPr/>
          <p:nvPr/>
        </p:nvSpPr>
        <p:spPr>
          <a:xfrm>
            <a:off x="5689456" y="260648"/>
            <a:ext cx="515401" cy="1907786"/>
          </a:xfrm>
          <a:custGeom>
            <a:avLst/>
            <a:gdLst>
              <a:gd name="connsiteX0" fmla="*/ 317863 w 317863"/>
              <a:gd name="connsiteY0" fmla="*/ 1907177 h 1907177"/>
              <a:gd name="connsiteX1" fmla="*/ 17417 w 317863"/>
              <a:gd name="connsiteY1" fmla="*/ 875212 h 1907177"/>
              <a:gd name="connsiteX2" fmla="*/ 213360 w 317863"/>
              <a:gd name="connsiteY2" fmla="*/ 0 h 1907177"/>
              <a:gd name="connsiteX0" fmla="*/ 515401 w 515401"/>
              <a:gd name="connsiteY0" fmla="*/ 1907786 h 1907786"/>
              <a:gd name="connsiteX1" fmla="*/ 214955 w 515401"/>
              <a:gd name="connsiteY1" fmla="*/ 875821 h 1907786"/>
              <a:gd name="connsiteX2" fmla="*/ 106680 w 515401"/>
              <a:gd name="connsiteY2" fmla="*/ 0 h 190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401" h="1907786">
                <a:moveTo>
                  <a:pt x="515401" y="1907786"/>
                </a:moveTo>
                <a:cubicBezTo>
                  <a:pt x="373886" y="1550735"/>
                  <a:pt x="283075" y="1193785"/>
                  <a:pt x="214955" y="875821"/>
                </a:cubicBezTo>
                <a:cubicBezTo>
                  <a:pt x="146835" y="557857"/>
                  <a:pt x="0" y="278674"/>
                  <a:pt x="106680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5185954" y="1110343"/>
            <a:ext cx="718457" cy="862148"/>
          </a:xfrm>
          <a:custGeom>
            <a:avLst/>
            <a:gdLst>
              <a:gd name="connsiteX0" fmla="*/ 0 w 718457"/>
              <a:gd name="connsiteY0" fmla="*/ 862148 h 862148"/>
              <a:gd name="connsiteX1" fmla="*/ 391886 w 718457"/>
              <a:gd name="connsiteY1" fmla="*/ 509451 h 862148"/>
              <a:gd name="connsiteX2" fmla="*/ 718457 w 718457"/>
              <a:gd name="connsiteY2" fmla="*/ 0 h 86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8457" h="862148">
                <a:moveTo>
                  <a:pt x="0" y="862148"/>
                </a:moveTo>
                <a:cubicBezTo>
                  <a:pt x="136071" y="757645"/>
                  <a:pt x="272143" y="653142"/>
                  <a:pt x="391886" y="509451"/>
                </a:cubicBezTo>
                <a:cubicBezTo>
                  <a:pt x="511629" y="365760"/>
                  <a:pt x="615043" y="182880"/>
                  <a:pt x="71845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892857" y="1106209"/>
            <a:ext cx="925953" cy="814031"/>
          </a:xfrm>
          <a:custGeom>
            <a:avLst/>
            <a:gdLst>
              <a:gd name="connsiteX0" fmla="*/ 888274 w 888274"/>
              <a:gd name="connsiteY0" fmla="*/ 809897 h 809897"/>
              <a:gd name="connsiteX1" fmla="*/ 287383 w 888274"/>
              <a:gd name="connsiteY1" fmla="*/ 483326 h 809897"/>
              <a:gd name="connsiteX2" fmla="*/ 0 w 888274"/>
              <a:gd name="connsiteY2" fmla="*/ 0 h 8098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50666 w 950666"/>
              <a:gd name="connsiteY0" fmla="*/ 795497 h 795497"/>
              <a:gd name="connsiteX1" fmla="*/ 349775 w 950666"/>
              <a:gd name="connsiteY1" fmla="*/ 468926 h 795497"/>
              <a:gd name="connsiteX2" fmla="*/ 0 w 950666"/>
              <a:gd name="connsiteY2" fmla="*/ 0 h 7954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25953 w 925953"/>
              <a:gd name="connsiteY0" fmla="*/ 814031 h 814031"/>
              <a:gd name="connsiteX1" fmla="*/ 325062 w 925953"/>
              <a:gd name="connsiteY1" fmla="*/ 487460 h 814031"/>
              <a:gd name="connsiteX2" fmla="*/ 0 w 925953"/>
              <a:gd name="connsiteY2" fmla="*/ 0 h 8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953" h="814031">
                <a:moveTo>
                  <a:pt x="925953" y="814031"/>
                </a:moveTo>
                <a:cubicBezTo>
                  <a:pt x="699530" y="718237"/>
                  <a:pt x="479388" y="623132"/>
                  <a:pt x="325062" y="487460"/>
                </a:cubicBezTo>
                <a:cubicBezTo>
                  <a:pt x="170736" y="351788"/>
                  <a:pt x="69668" y="174171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5803630" y="156649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Lampedusa</a:t>
            </a:r>
            <a:endParaRPr lang="fr-FR" sz="800" i="1" dirty="0"/>
          </a:p>
        </p:txBody>
      </p:sp>
      <p:sp>
        <p:nvSpPr>
          <p:cNvPr id="101" name="Ellipse 100"/>
          <p:cNvSpPr/>
          <p:nvPr/>
        </p:nvSpPr>
        <p:spPr>
          <a:xfrm>
            <a:off x="4367560" y="227076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5815702" y="240061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591650" y="120428"/>
            <a:ext cx="7617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Ceuta, Melilla</a:t>
            </a:r>
            <a:endParaRPr lang="fr-FR" sz="800" i="1" dirty="0"/>
          </a:p>
        </p:txBody>
      </p:sp>
      <p:sp>
        <p:nvSpPr>
          <p:cNvPr id="104" name="Forme libre 103"/>
          <p:cNvSpPr/>
          <p:nvPr/>
        </p:nvSpPr>
        <p:spPr>
          <a:xfrm>
            <a:off x="224120" y="1694606"/>
            <a:ext cx="273230" cy="323850"/>
          </a:xfrm>
          <a:custGeom>
            <a:avLst/>
            <a:gdLst>
              <a:gd name="connsiteX0" fmla="*/ 0 w 966651"/>
              <a:gd name="connsiteY0" fmla="*/ 1776548 h 1776548"/>
              <a:gd name="connsiteX1" fmla="*/ 418011 w 966651"/>
              <a:gd name="connsiteY1" fmla="*/ 1463040 h 1776548"/>
              <a:gd name="connsiteX2" fmla="*/ 809897 w 966651"/>
              <a:gd name="connsiteY2" fmla="*/ 666205 h 1776548"/>
              <a:gd name="connsiteX3" fmla="*/ 966651 w 966651"/>
              <a:gd name="connsiteY3" fmla="*/ 0 h 17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51" h="1776548">
                <a:moveTo>
                  <a:pt x="0" y="1776548"/>
                </a:moveTo>
                <a:cubicBezTo>
                  <a:pt x="141514" y="1712322"/>
                  <a:pt x="283028" y="1648097"/>
                  <a:pt x="418011" y="1463040"/>
                </a:cubicBezTo>
                <a:cubicBezTo>
                  <a:pt x="552994" y="1277983"/>
                  <a:pt x="718457" y="910045"/>
                  <a:pt x="809897" y="666205"/>
                </a:cubicBezTo>
                <a:cubicBezTo>
                  <a:pt x="901337" y="422365"/>
                  <a:pt x="933994" y="211182"/>
                  <a:pt x="966651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ZoneTexte 104"/>
          <p:cNvSpPr txBox="1"/>
          <p:nvPr/>
        </p:nvSpPr>
        <p:spPr>
          <a:xfrm>
            <a:off x="696391" y="3603839"/>
            <a:ext cx="2011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Tensions, conflits, instabilité </a:t>
            </a:r>
            <a:endParaRPr lang="fr-FR" sz="1200" u="sng" dirty="0"/>
          </a:p>
        </p:txBody>
      </p:sp>
      <p:sp>
        <p:nvSpPr>
          <p:cNvPr id="106" name="ZoneTexte 105"/>
          <p:cNvSpPr txBox="1"/>
          <p:nvPr/>
        </p:nvSpPr>
        <p:spPr>
          <a:xfrm>
            <a:off x="685961" y="4458280"/>
            <a:ext cx="1621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Urgences humanitaires</a:t>
            </a:r>
            <a:endParaRPr lang="fr-FR" sz="1200" u="sng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13918" y="4688811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Spectre de </a:t>
            </a:r>
            <a:r>
              <a:rPr lang="fr-FR" sz="1200" dirty="0"/>
              <a:t>f</a:t>
            </a:r>
            <a:r>
              <a:rPr lang="fr-FR" sz="1200" dirty="0" smtClean="0"/>
              <a:t>amine en 2017</a:t>
            </a:r>
            <a:endParaRPr lang="fr-FR" sz="1200" dirty="0"/>
          </a:p>
        </p:txBody>
      </p:sp>
      <p:sp>
        <p:nvSpPr>
          <p:cNvPr id="108" name="Flèche droite 107"/>
          <p:cNvSpPr/>
          <p:nvPr/>
        </p:nvSpPr>
        <p:spPr>
          <a:xfrm rot="10800000">
            <a:off x="6262789" y="2057398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6614616" y="2015385"/>
            <a:ext cx="5084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Darfour</a:t>
            </a:r>
            <a:endParaRPr lang="fr-FR" sz="800" i="1" dirty="0"/>
          </a:p>
        </p:txBody>
      </p:sp>
      <p:sp>
        <p:nvSpPr>
          <p:cNvPr id="110" name="Flèche droite 109"/>
          <p:cNvSpPr/>
          <p:nvPr/>
        </p:nvSpPr>
        <p:spPr>
          <a:xfrm rot="16200000">
            <a:off x="6060130" y="2350849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1" name="Flèche droite 110"/>
          <p:cNvSpPr/>
          <p:nvPr/>
        </p:nvSpPr>
        <p:spPr>
          <a:xfrm>
            <a:off x="191043" y="5481409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690055" y="5395092"/>
            <a:ext cx="201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Mouvements massifs de réfugiés</a:t>
            </a:r>
            <a:endParaRPr lang="fr-FR" sz="1200" dirty="0"/>
          </a:p>
        </p:txBody>
      </p:sp>
      <p:sp>
        <p:nvSpPr>
          <p:cNvPr id="113" name="Ellipse 112"/>
          <p:cNvSpPr/>
          <p:nvPr/>
        </p:nvSpPr>
        <p:spPr>
          <a:xfrm>
            <a:off x="4950082" y="2796170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749679" y="2888936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Lagos</a:t>
            </a:r>
            <a:endParaRPr lang="fr-FR" sz="800" dirty="0"/>
          </a:p>
        </p:txBody>
      </p:sp>
      <p:sp>
        <p:nvSpPr>
          <p:cNvPr id="115" name="Ellipse 114"/>
          <p:cNvSpPr/>
          <p:nvPr/>
        </p:nvSpPr>
        <p:spPr>
          <a:xfrm>
            <a:off x="5710511" y="3688574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406413" y="3847329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Kinshasa</a:t>
            </a:r>
            <a:endParaRPr lang="fr-FR" sz="800" dirty="0"/>
          </a:p>
        </p:txBody>
      </p:sp>
      <p:sp>
        <p:nvSpPr>
          <p:cNvPr id="117" name="Ellipse 116"/>
          <p:cNvSpPr/>
          <p:nvPr/>
        </p:nvSpPr>
        <p:spPr>
          <a:xfrm>
            <a:off x="252985" y="2233706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547077" y="2134864"/>
            <a:ext cx="245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Mégapoles d’Afrique subsaharienne  :  concentration de misères urbaines</a:t>
            </a:r>
            <a:endParaRPr lang="fr-FR" sz="1200" dirty="0"/>
          </a:p>
        </p:txBody>
      </p:sp>
      <p:sp>
        <p:nvSpPr>
          <p:cNvPr id="119" name="ZoneTexte 118"/>
          <p:cNvSpPr txBox="1"/>
          <p:nvPr/>
        </p:nvSpPr>
        <p:spPr>
          <a:xfrm>
            <a:off x="249072" y="5817061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Menaces</a:t>
            </a:r>
            <a:endParaRPr lang="fr-FR" sz="1400" u="sng" dirty="0"/>
          </a:p>
        </p:txBody>
      </p:sp>
      <p:sp>
        <p:nvSpPr>
          <p:cNvPr id="122" name="ZoneTexte 121"/>
          <p:cNvSpPr txBox="1"/>
          <p:nvPr/>
        </p:nvSpPr>
        <p:spPr>
          <a:xfrm>
            <a:off x="857437" y="6204979"/>
            <a:ext cx="2018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Organisation djihadiste</a:t>
            </a:r>
            <a:endParaRPr lang="fr-FR" sz="1200" dirty="0"/>
          </a:p>
        </p:txBody>
      </p:sp>
      <p:sp>
        <p:nvSpPr>
          <p:cNvPr id="125" name="Multiplier 124"/>
          <p:cNvSpPr/>
          <p:nvPr/>
        </p:nvSpPr>
        <p:spPr>
          <a:xfrm>
            <a:off x="8461248" y="2048256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Multiplier 125"/>
          <p:cNvSpPr/>
          <p:nvPr/>
        </p:nvSpPr>
        <p:spPr>
          <a:xfrm>
            <a:off x="225552" y="6419088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846200" y="6433616"/>
            <a:ext cx="201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F</a:t>
            </a:r>
            <a:r>
              <a:rPr lang="fr-FR" sz="1200" dirty="0" smtClean="0"/>
              <a:t>oyer mondial de piraterie maritime</a:t>
            </a:r>
            <a:endParaRPr lang="fr-FR" sz="1200" dirty="0"/>
          </a:p>
        </p:txBody>
      </p:sp>
      <p:sp>
        <p:nvSpPr>
          <p:cNvPr id="76" name="Interdiction 75"/>
          <p:cNvSpPr/>
          <p:nvPr/>
        </p:nvSpPr>
        <p:spPr>
          <a:xfrm>
            <a:off x="7002683" y="16551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Interdiction 77"/>
          <p:cNvSpPr/>
          <p:nvPr/>
        </p:nvSpPr>
        <p:spPr>
          <a:xfrm>
            <a:off x="3200921" y="2215354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Interdiction 78"/>
          <p:cNvSpPr/>
          <p:nvPr/>
        </p:nvSpPr>
        <p:spPr>
          <a:xfrm>
            <a:off x="6123294" y="1745797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Interdiction 79"/>
          <p:cNvSpPr/>
          <p:nvPr/>
        </p:nvSpPr>
        <p:spPr>
          <a:xfrm>
            <a:off x="6370429" y="1103246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Interdiction 80"/>
          <p:cNvSpPr/>
          <p:nvPr/>
        </p:nvSpPr>
        <p:spPr>
          <a:xfrm>
            <a:off x="5400423" y="3154468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Interdiction 81"/>
          <p:cNvSpPr/>
          <p:nvPr/>
        </p:nvSpPr>
        <p:spPr>
          <a:xfrm>
            <a:off x="247507" y="2732998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561860" y="2655066"/>
            <a:ext cx="240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La mal gouvernance : les pays classés parmi les plus corrompus du monde </a:t>
            </a:r>
          </a:p>
        </p:txBody>
      </p:sp>
      <p:sp>
        <p:nvSpPr>
          <p:cNvPr id="2" name="Lightning Bolt 1"/>
          <p:cNvSpPr/>
          <p:nvPr/>
        </p:nvSpPr>
        <p:spPr>
          <a:xfrm>
            <a:off x="220337" y="6158428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Lightning Bolt 122"/>
          <p:cNvSpPr/>
          <p:nvPr/>
        </p:nvSpPr>
        <p:spPr>
          <a:xfrm>
            <a:off x="4261692" y="1298154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98275" y="1498294"/>
            <a:ext cx="546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AQMI</a:t>
            </a:r>
            <a:endParaRPr lang="fr-FR" sz="1200" i="1" dirty="0"/>
          </a:p>
        </p:txBody>
      </p:sp>
      <p:sp>
        <p:nvSpPr>
          <p:cNvPr id="124" name="Lightning Bolt 123"/>
          <p:cNvSpPr/>
          <p:nvPr/>
        </p:nvSpPr>
        <p:spPr>
          <a:xfrm>
            <a:off x="4898834" y="2210718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154058" y="2201537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B.HARAM</a:t>
            </a:r>
            <a:endParaRPr lang="fr-FR" sz="1200" i="1" dirty="0"/>
          </a:p>
        </p:txBody>
      </p:sp>
      <p:sp>
        <p:nvSpPr>
          <p:cNvPr id="129" name="Lightning Bolt 128"/>
          <p:cNvSpPr/>
          <p:nvPr/>
        </p:nvSpPr>
        <p:spPr>
          <a:xfrm>
            <a:off x="8091890" y="3035147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148809" y="3279354"/>
            <a:ext cx="679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SHEBAB</a:t>
            </a:r>
            <a:endParaRPr lang="fr-FR" sz="1200" i="1" dirty="0"/>
          </a:p>
        </p:txBody>
      </p:sp>
      <p:sp>
        <p:nvSpPr>
          <p:cNvPr id="131" name="ZoneTexte 26"/>
          <p:cNvSpPr txBox="1"/>
          <p:nvPr/>
        </p:nvSpPr>
        <p:spPr>
          <a:xfrm>
            <a:off x="7669420" y="3306638"/>
            <a:ext cx="556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Kenya</a:t>
            </a:r>
            <a:endParaRPr lang="fr-FR" sz="1200" dirty="0"/>
          </a:p>
        </p:txBody>
      </p:sp>
      <p:sp>
        <p:nvSpPr>
          <p:cNvPr id="120" name="Flèche droite 119"/>
          <p:cNvSpPr/>
          <p:nvPr/>
        </p:nvSpPr>
        <p:spPr>
          <a:xfrm rot="13868812">
            <a:off x="7459547" y="1545836"/>
            <a:ext cx="515974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Lightning Bolt 1"/>
          <p:cNvSpPr/>
          <p:nvPr/>
        </p:nvSpPr>
        <p:spPr>
          <a:xfrm>
            <a:off x="5319311" y="427821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TextBox 2"/>
          <p:cNvSpPr txBox="1"/>
          <p:nvPr/>
        </p:nvSpPr>
        <p:spPr>
          <a:xfrm>
            <a:off x="5528632" y="681209"/>
            <a:ext cx="298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EI</a:t>
            </a:r>
            <a:endParaRPr lang="fr-FR" sz="1200" i="1" dirty="0"/>
          </a:p>
        </p:txBody>
      </p:sp>
      <p:sp>
        <p:nvSpPr>
          <p:cNvPr id="133" name="Bouée 132"/>
          <p:cNvSpPr/>
          <p:nvPr/>
        </p:nvSpPr>
        <p:spPr>
          <a:xfrm>
            <a:off x="211930" y="5085193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734116" y="508358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Epidémie en 2014-05</a:t>
            </a:r>
            <a:endParaRPr lang="fr-FR" sz="1200" dirty="0"/>
          </a:p>
        </p:txBody>
      </p:sp>
      <p:sp>
        <p:nvSpPr>
          <p:cNvPr id="135" name="Bouée 134"/>
          <p:cNvSpPr/>
          <p:nvPr/>
        </p:nvSpPr>
        <p:spPr>
          <a:xfrm>
            <a:off x="3441533" y="2329140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Multiplier 135"/>
          <p:cNvSpPr/>
          <p:nvPr/>
        </p:nvSpPr>
        <p:spPr>
          <a:xfrm>
            <a:off x="4549648" y="2839285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25" grpId="0"/>
      <p:bldP spid="26" grpId="0"/>
      <p:bldP spid="28" grpId="0"/>
      <p:bldP spid="38" grpId="0"/>
      <p:bldP spid="39" grpId="0"/>
      <p:bldP spid="48" grpId="0" animBg="1"/>
      <p:bldP spid="49" grpId="0" animBg="1"/>
      <p:bldP spid="51" grpId="0" animBg="1"/>
      <p:bldP spid="52" grpId="0" animBg="1"/>
      <p:bldP spid="75" grpId="0"/>
      <p:bldP spid="87" grpId="0" animBg="1"/>
      <p:bldP spid="92" grpId="0"/>
      <p:bldP spid="93" grpId="0"/>
      <p:bldP spid="94" grpId="0"/>
      <p:bldP spid="95" grpId="0" animBg="1"/>
      <p:bldP spid="96" grpId="0" animBg="1"/>
      <p:bldP spid="97" grpId="0" animBg="1"/>
      <p:bldP spid="100" grpId="0"/>
      <p:bldP spid="103" grpId="0"/>
      <p:bldP spid="104" grpId="0" animBg="1"/>
      <p:bldP spid="105" grpId="0"/>
      <p:bldP spid="106" grpId="0"/>
      <p:bldP spid="107" grpId="0"/>
      <p:bldP spid="108" grpId="0" animBg="1"/>
      <p:bldP spid="109" grpId="0"/>
      <p:bldP spid="110" grpId="0" animBg="1"/>
      <p:bldP spid="111" grpId="0" animBg="1"/>
      <p:bldP spid="112" grpId="0"/>
      <p:bldP spid="113" grpId="0" animBg="1"/>
      <p:bldP spid="114" grpId="0"/>
      <p:bldP spid="115" grpId="0" animBg="1"/>
      <p:bldP spid="116" grpId="0"/>
      <p:bldP spid="117" grpId="0" animBg="1"/>
      <p:bldP spid="118" grpId="0"/>
      <p:bldP spid="119" grpId="0"/>
      <p:bldP spid="122" grpId="0"/>
      <p:bldP spid="125" grpId="0" animBg="1"/>
      <p:bldP spid="126" grpId="0" animBg="1"/>
      <p:bldP spid="127" grpId="0"/>
      <p:bldP spid="7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  <p:bldP spid="2" grpId="0" animBg="1"/>
      <p:bldP spid="123" grpId="0" animBg="1"/>
      <p:bldP spid="3" grpId="0"/>
      <p:bldP spid="124" grpId="0" animBg="1"/>
      <p:bldP spid="128" grpId="0"/>
      <p:bldP spid="129" grpId="0" animBg="1"/>
      <p:bldP spid="130" grpId="0"/>
      <p:bldP spid="131" grpId="0"/>
      <p:bldP spid="120" grpId="0" animBg="1"/>
      <p:bldP spid="121" grpId="0" animBg="1"/>
      <p:bldP spid="132" grpId="0"/>
      <p:bldP spid="133" grpId="0" animBg="1"/>
      <p:bldP spid="134" grpId="0"/>
      <p:bldP spid="135" grpId="0" animBg="1"/>
      <p:bldP spid="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90" y="0"/>
            <a:ext cx="6168710" cy="6597352"/>
          </a:xfrm>
          <a:prstGeom prst="rect">
            <a:avLst/>
          </a:prstGeom>
          <a:solidFill>
            <a:srgbClr val="FFC000">
              <a:alpha val="36863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sp>
        <p:nvSpPr>
          <p:cNvPr id="86" name="Arc plein 85"/>
          <p:cNvSpPr/>
          <p:nvPr/>
        </p:nvSpPr>
        <p:spPr>
          <a:xfrm rot="3550157">
            <a:off x="3256681" y="1499573"/>
            <a:ext cx="3888695" cy="3539328"/>
          </a:xfrm>
          <a:prstGeom prst="blockArc">
            <a:avLst>
              <a:gd name="adj1" fmla="val 10071808"/>
              <a:gd name="adj2" fmla="val 20801127"/>
              <a:gd name="adj3" fmla="val 22097"/>
            </a:avLst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572000" y="476672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012160" y="548680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236296" y="7647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3167325">
            <a:off x="4408510" y="3018035"/>
            <a:ext cx="2225439" cy="86409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948264" y="2492896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974060" y="2454796"/>
            <a:ext cx="720080" cy="504056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3172178" y="1162756"/>
            <a:ext cx="2788355" cy="1840088"/>
          </a:xfrm>
          <a:custGeom>
            <a:avLst/>
            <a:gdLst>
              <a:gd name="connsiteX0" fmla="*/ 67733 w 2788355"/>
              <a:gd name="connsiteY0" fmla="*/ 711200 h 1840088"/>
              <a:gd name="connsiteX1" fmla="*/ 304800 w 2788355"/>
              <a:gd name="connsiteY1" fmla="*/ 722488 h 1840088"/>
              <a:gd name="connsiteX2" fmla="*/ 406400 w 2788355"/>
              <a:gd name="connsiteY2" fmla="*/ 891822 h 1840088"/>
              <a:gd name="connsiteX3" fmla="*/ 406400 w 2788355"/>
              <a:gd name="connsiteY3" fmla="*/ 891822 h 1840088"/>
              <a:gd name="connsiteX4" fmla="*/ 1004711 w 2788355"/>
              <a:gd name="connsiteY4" fmla="*/ 846666 h 1840088"/>
              <a:gd name="connsiteX5" fmla="*/ 982133 w 2788355"/>
              <a:gd name="connsiteY5" fmla="*/ 0 h 1840088"/>
              <a:gd name="connsiteX6" fmla="*/ 1106311 w 2788355"/>
              <a:gd name="connsiteY6" fmla="*/ 11288 h 1840088"/>
              <a:gd name="connsiteX7" fmla="*/ 1794933 w 2788355"/>
              <a:gd name="connsiteY7" fmla="*/ 564444 h 1840088"/>
              <a:gd name="connsiteX8" fmla="*/ 2449689 w 2788355"/>
              <a:gd name="connsiteY8" fmla="*/ 191911 h 1840088"/>
              <a:gd name="connsiteX9" fmla="*/ 2607733 w 2788355"/>
              <a:gd name="connsiteY9" fmla="*/ 225777 h 1840088"/>
              <a:gd name="connsiteX10" fmla="*/ 2743200 w 2788355"/>
              <a:gd name="connsiteY10" fmla="*/ 214488 h 1840088"/>
              <a:gd name="connsiteX11" fmla="*/ 2731911 w 2788355"/>
              <a:gd name="connsiteY11" fmla="*/ 372533 h 1840088"/>
              <a:gd name="connsiteX12" fmla="*/ 2788355 w 2788355"/>
              <a:gd name="connsiteY12" fmla="*/ 462844 h 1840088"/>
              <a:gd name="connsiteX13" fmla="*/ 2765778 w 2788355"/>
              <a:gd name="connsiteY13" fmla="*/ 496711 h 1840088"/>
              <a:gd name="connsiteX14" fmla="*/ 2731911 w 2788355"/>
              <a:gd name="connsiteY14" fmla="*/ 790222 h 1840088"/>
              <a:gd name="connsiteX15" fmla="*/ 2596444 w 2788355"/>
              <a:gd name="connsiteY15" fmla="*/ 903111 h 1840088"/>
              <a:gd name="connsiteX16" fmla="*/ 2573866 w 2788355"/>
              <a:gd name="connsiteY16" fmla="*/ 1038577 h 1840088"/>
              <a:gd name="connsiteX17" fmla="*/ 2664178 w 2788355"/>
              <a:gd name="connsiteY17" fmla="*/ 1162755 h 1840088"/>
              <a:gd name="connsiteX18" fmla="*/ 2427111 w 2788355"/>
              <a:gd name="connsiteY18" fmla="*/ 1648177 h 1840088"/>
              <a:gd name="connsiteX19" fmla="*/ 2336800 w 2788355"/>
              <a:gd name="connsiteY19" fmla="*/ 1591733 h 1840088"/>
              <a:gd name="connsiteX20" fmla="*/ 2190044 w 2788355"/>
              <a:gd name="connsiteY20" fmla="*/ 1715911 h 1840088"/>
              <a:gd name="connsiteX21" fmla="*/ 2167466 w 2788355"/>
              <a:gd name="connsiteY21" fmla="*/ 1794933 h 1840088"/>
              <a:gd name="connsiteX22" fmla="*/ 1919111 w 2788355"/>
              <a:gd name="connsiteY22" fmla="*/ 1840088 h 1840088"/>
              <a:gd name="connsiteX23" fmla="*/ 1862666 w 2788355"/>
              <a:gd name="connsiteY23" fmla="*/ 1715911 h 1840088"/>
              <a:gd name="connsiteX24" fmla="*/ 1715911 w 2788355"/>
              <a:gd name="connsiteY24" fmla="*/ 1648177 h 1840088"/>
              <a:gd name="connsiteX25" fmla="*/ 1286933 w 2788355"/>
              <a:gd name="connsiteY25" fmla="*/ 1783644 h 1840088"/>
              <a:gd name="connsiteX26" fmla="*/ 1174044 w 2788355"/>
              <a:gd name="connsiteY26" fmla="*/ 1761066 h 1840088"/>
              <a:gd name="connsiteX27" fmla="*/ 970844 w 2788355"/>
              <a:gd name="connsiteY27" fmla="*/ 1761066 h 1840088"/>
              <a:gd name="connsiteX28" fmla="*/ 778933 w 2788355"/>
              <a:gd name="connsiteY28" fmla="*/ 1817511 h 1840088"/>
              <a:gd name="connsiteX29" fmla="*/ 778933 w 2788355"/>
              <a:gd name="connsiteY29" fmla="*/ 1817511 h 1840088"/>
              <a:gd name="connsiteX30" fmla="*/ 440266 w 2788355"/>
              <a:gd name="connsiteY30" fmla="*/ 1625600 h 1840088"/>
              <a:gd name="connsiteX31" fmla="*/ 338666 w 2788355"/>
              <a:gd name="connsiteY31" fmla="*/ 1501422 h 1840088"/>
              <a:gd name="connsiteX32" fmla="*/ 180622 w 2788355"/>
              <a:gd name="connsiteY32" fmla="*/ 1241777 h 1840088"/>
              <a:gd name="connsiteX33" fmla="*/ 22578 w 2788355"/>
              <a:gd name="connsiteY33" fmla="*/ 1061155 h 1840088"/>
              <a:gd name="connsiteX34" fmla="*/ 56444 w 2788355"/>
              <a:gd name="connsiteY34" fmla="*/ 982133 h 1840088"/>
              <a:gd name="connsiteX35" fmla="*/ 0 w 2788355"/>
              <a:gd name="connsiteY35" fmla="*/ 880533 h 1840088"/>
              <a:gd name="connsiteX36" fmla="*/ 67733 w 2788355"/>
              <a:gd name="connsiteY36" fmla="*/ 711200 h 184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788355" h="1840088">
                <a:moveTo>
                  <a:pt x="67733" y="711200"/>
                </a:moveTo>
                <a:lnTo>
                  <a:pt x="304800" y="722488"/>
                </a:lnTo>
                <a:lnTo>
                  <a:pt x="406400" y="891822"/>
                </a:lnTo>
                <a:lnTo>
                  <a:pt x="406400" y="891822"/>
                </a:lnTo>
                <a:lnTo>
                  <a:pt x="1004711" y="846666"/>
                </a:lnTo>
                <a:lnTo>
                  <a:pt x="982133" y="0"/>
                </a:lnTo>
                <a:lnTo>
                  <a:pt x="1106311" y="11288"/>
                </a:lnTo>
                <a:lnTo>
                  <a:pt x="1794933" y="564444"/>
                </a:lnTo>
                <a:lnTo>
                  <a:pt x="2449689" y="191911"/>
                </a:lnTo>
                <a:lnTo>
                  <a:pt x="2607733" y="225777"/>
                </a:lnTo>
                <a:lnTo>
                  <a:pt x="2743200" y="214488"/>
                </a:lnTo>
                <a:lnTo>
                  <a:pt x="2731911" y="372533"/>
                </a:lnTo>
                <a:lnTo>
                  <a:pt x="2788355" y="462844"/>
                </a:lnTo>
                <a:lnTo>
                  <a:pt x="2765778" y="496711"/>
                </a:lnTo>
                <a:lnTo>
                  <a:pt x="2731911" y="790222"/>
                </a:lnTo>
                <a:lnTo>
                  <a:pt x="2596444" y="903111"/>
                </a:lnTo>
                <a:lnTo>
                  <a:pt x="2573866" y="1038577"/>
                </a:lnTo>
                <a:lnTo>
                  <a:pt x="2664178" y="1162755"/>
                </a:lnTo>
                <a:lnTo>
                  <a:pt x="2427111" y="1648177"/>
                </a:lnTo>
                <a:lnTo>
                  <a:pt x="2336800" y="1591733"/>
                </a:lnTo>
                <a:lnTo>
                  <a:pt x="2190044" y="1715911"/>
                </a:lnTo>
                <a:lnTo>
                  <a:pt x="2167466" y="1794933"/>
                </a:lnTo>
                <a:lnTo>
                  <a:pt x="1919111" y="1840088"/>
                </a:lnTo>
                <a:lnTo>
                  <a:pt x="1862666" y="1715911"/>
                </a:lnTo>
                <a:lnTo>
                  <a:pt x="1715911" y="1648177"/>
                </a:lnTo>
                <a:lnTo>
                  <a:pt x="1286933" y="1783644"/>
                </a:lnTo>
                <a:lnTo>
                  <a:pt x="1174044" y="1761066"/>
                </a:lnTo>
                <a:lnTo>
                  <a:pt x="970844" y="1761066"/>
                </a:lnTo>
                <a:lnTo>
                  <a:pt x="778933" y="1817511"/>
                </a:lnTo>
                <a:lnTo>
                  <a:pt x="778933" y="1817511"/>
                </a:lnTo>
                <a:lnTo>
                  <a:pt x="440266" y="1625600"/>
                </a:lnTo>
                <a:lnTo>
                  <a:pt x="338666" y="1501422"/>
                </a:lnTo>
                <a:lnTo>
                  <a:pt x="180622" y="1241777"/>
                </a:lnTo>
                <a:lnTo>
                  <a:pt x="22578" y="1061155"/>
                </a:lnTo>
                <a:lnTo>
                  <a:pt x="56444" y="982133"/>
                </a:lnTo>
                <a:lnTo>
                  <a:pt x="0" y="880533"/>
                </a:lnTo>
                <a:lnTo>
                  <a:pt x="67733" y="71120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5610578" y="2946400"/>
            <a:ext cx="2449689" cy="3454400"/>
          </a:xfrm>
          <a:custGeom>
            <a:avLst/>
            <a:gdLst>
              <a:gd name="connsiteX0" fmla="*/ 609600 w 2449689"/>
              <a:gd name="connsiteY0" fmla="*/ 3397956 h 3454400"/>
              <a:gd name="connsiteX1" fmla="*/ 519289 w 2449689"/>
              <a:gd name="connsiteY1" fmla="*/ 3318933 h 3454400"/>
              <a:gd name="connsiteX2" fmla="*/ 417689 w 2449689"/>
              <a:gd name="connsiteY2" fmla="*/ 2901244 h 3454400"/>
              <a:gd name="connsiteX3" fmla="*/ 248355 w 2449689"/>
              <a:gd name="connsiteY3" fmla="*/ 2551289 h 3454400"/>
              <a:gd name="connsiteX4" fmla="*/ 237066 w 2449689"/>
              <a:gd name="connsiteY4" fmla="*/ 2370667 h 3454400"/>
              <a:gd name="connsiteX5" fmla="*/ 0 w 2449689"/>
              <a:gd name="connsiteY5" fmla="*/ 1975556 h 3454400"/>
              <a:gd name="connsiteX6" fmla="*/ 67733 w 2449689"/>
              <a:gd name="connsiteY6" fmla="*/ 1569156 h 3454400"/>
              <a:gd name="connsiteX7" fmla="*/ 180622 w 2449689"/>
              <a:gd name="connsiteY7" fmla="*/ 1422400 h 3454400"/>
              <a:gd name="connsiteX8" fmla="*/ 101600 w 2449689"/>
              <a:gd name="connsiteY8" fmla="*/ 1207911 h 3454400"/>
              <a:gd name="connsiteX9" fmla="*/ 101600 w 2449689"/>
              <a:gd name="connsiteY9" fmla="*/ 1207911 h 3454400"/>
              <a:gd name="connsiteX10" fmla="*/ 56444 w 2449689"/>
              <a:gd name="connsiteY10" fmla="*/ 903111 h 3454400"/>
              <a:gd name="connsiteX11" fmla="*/ 112889 w 2449689"/>
              <a:gd name="connsiteY11" fmla="*/ 812800 h 3454400"/>
              <a:gd name="connsiteX12" fmla="*/ 304800 w 2449689"/>
              <a:gd name="connsiteY12" fmla="*/ 846667 h 3454400"/>
              <a:gd name="connsiteX13" fmla="*/ 383822 w 2449689"/>
              <a:gd name="connsiteY13" fmla="*/ 598311 h 3454400"/>
              <a:gd name="connsiteX14" fmla="*/ 519289 w 2449689"/>
              <a:gd name="connsiteY14" fmla="*/ 496711 h 3454400"/>
              <a:gd name="connsiteX15" fmla="*/ 575733 w 2449689"/>
              <a:gd name="connsiteY15" fmla="*/ 22578 h 3454400"/>
              <a:gd name="connsiteX16" fmla="*/ 677333 w 2449689"/>
              <a:gd name="connsiteY16" fmla="*/ 11289 h 3454400"/>
              <a:gd name="connsiteX17" fmla="*/ 1332089 w 2449689"/>
              <a:gd name="connsiteY17" fmla="*/ 0 h 3454400"/>
              <a:gd name="connsiteX18" fmla="*/ 1670755 w 2449689"/>
              <a:gd name="connsiteY18" fmla="*/ 101600 h 3454400"/>
              <a:gd name="connsiteX19" fmla="*/ 1535289 w 2449689"/>
              <a:gd name="connsiteY19" fmla="*/ 519289 h 3454400"/>
              <a:gd name="connsiteX20" fmla="*/ 1941689 w 2449689"/>
              <a:gd name="connsiteY20" fmla="*/ 519289 h 3454400"/>
              <a:gd name="connsiteX21" fmla="*/ 2370666 w 2449689"/>
              <a:gd name="connsiteY21" fmla="*/ 835378 h 3454400"/>
              <a:gd name="connsiteX22" fmla="*/ 2427111 w 2449689"/>
              <a:gd name="connsiteY22" fmla="*/ 1332089 h 3454400"/>
              <a:gd name="connsiteX23" fmla="*/ 2449689 w 2449689"/>
              <a:gd name="connsiteY23" fmla="*/ 1715911 h 3454400"/>
              <a:gd name="connsiteX24" fmla="*/ 2314222 w 2449689"/>
              <a:gd name="connsiteY24" fmla="*/ 1941689 h 3454400"/>
              <a:gd name="connsiteX25" fmla="*/ 2178755 w 2449689"/>
              <a:gd name="connsiteY25" fmla="*/ 1975556 h 3454400"/>
              <a:gd name="connsiteX26" fmla="*/ 1907822 w 2449689"/>
              <a:gd name="connsiteY26" fmla="*/ 2201333 h 3454400"/>
              <a:gd name="connsiteX27" fmla="*/ 1952978 w 2449689"/>
              <a:gd name="connsiteY27" fmla="*/ 2551289 h 3454400"/>
              <a:gd name="connsiteX28" fmla="*/ 1704622 w 2449689"/>
              <a:gd name="connsiteY28" fmla="*/ 2664178 h 3454400"/>
              <a:gd name="connsiteX29" fmla="*/ 1693333 w 2449689"/>
              <a:gd name="connsiteY29" fmla="*/ 2844800 h 3454400"/>
              <a:gd name="connsiteX30" fmla="*/ 1591733 w 2449689"/>
              <a:gd name="connsiteY30" fmla="*/ 2968978 h 3454400"/>
              <a:gd name="connsiteX31" fmla="*/ 1512711 w 2449689"/>
              <a:gd name="connsiteY31" fmla="*/ 3138311 h 3454400"/>
              <a:gd name="connsiteX32" fmla="*/ 1196622 w 2449689"/>
              <a:gd name="connsiteY32" fmla="*/ 3341511 h 3454400"/>
              <a:gd name="connsiteX33" fmla="*/ 869244 w 2449689"/>
              <a:gd name="connsiteY33" fmla="*/ 3397956 h 3454400"/>
              <a:gd name="connsiteX34" fmla="*/ 666044 w 2449689"/>
              <a:gd name="connsiteY34" fmla="*/ 3454400 h 3454400"/>
              <a:gd name="connsiteX35" fmla="*/ 564444 w 2449689"/>
              <a:gd name="connsiteY35" fmla="*/ 3375378 h 3454400"/>
              <a:gd name="connsiteX36" fmla="*/ 564444 w 2449689"/>
              <a:gd name="connsiteY36" fmla="*/ 3364089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49689" h="3454400">
                <a:moveTo>
                  <a:pt x="609600" y="3397956"/>
                </a:moveTo>
                <a:lnTo>
                  <a:pt x="519289" y="3318933"/>
                </a:lnTo>
                <a:lnTo>
                  <a:pt x="417689" y="2901244"/>
                </a:lnTo>
                <a:lnTo>
                  <a:pt x="248355" y="2551289"/>
                </a:lnTo>
                <a:lnTo>
                  <a:pt x="237066" y="2370667"/>
                </a:lnTo>
                <a:lnTo>
                  <a:pt x="0" y="1975556"/>
                </a:lnTo>
                <a:lnTo>
                  <a:pt x="67733" y="1569156"/>
                </a:lnTo>
                <a:lnTo>
                  <a:pt x="180622" y="1422400"/>
                </a:lnTo>
                <a:lnTo>
                  <a:pt x="101600" y="1207911"/>
                </a:lnTo>
                <a:lnTo>
                  <a:pt x="101600" y="1207911"/>
                </a:lnTo>
                <a:lnTo>
                  <a:pt x="56444" y="903111"/>
                </a:lnTo>
                <a:lnTo>
                  <a:pt x="112889" y="812800"/>
                </a:lnTo>
                <a:lnTo>
                  <a:pt x="304800" y="846667"/>
                </a:lnTo>
                <a:lnTo>
                  <a:pt x="383822" y="598311"/>
                </a:lnTo>
                <a:lnTo>
                  <a:pt x="519289" y="496711"/>
                </a:lnTo>
                <a:lnTo>
                  <a:pt x="575733" y="22578"/>
                </a:lnTo>
                <a:lnTo>
                  <a:pt x="677333" y="11289"/>
                </a:lnTo>
                <a:lnTo>
                  <a:pt x="1332089" y="0"/>
                </a:lnTo>
                <a:lnTo>
                  <a:pt x="1670755" y="101600"/>
                </a:lnTo>
                <a:lnTo>
                  <a:pt x="1535289" y="519289"/>
                </a:lnTo>
                <a:lnTo>
                  <a:pt x="1941689" y="519289"/>
                </a:lnTo>
                <a:lnTo>
                  <a:pt x="2370666" y="835378"/>
                </a:lnTo>
                <a:lnTo>
                  <a:pt x="2427111" y="1332089"/>
                </a:lnTo>
                <a:lnTo>
                  <a:pt x="2449689" y="1715911"/>
                </a:lnTo>
                <a:lnTo>
                  <a:pt x="2314222" y="1941689"/>
                </a:lnTo>
                <a:lnTo>
                  <a:pt x="2178755" y="1975556"/>
                </a:lnTo>
                <a:lnTo>
                  <a:pt x="1907822" y="2201333"/>
                </a:lnTo>
                <a:lnTo>
                  <a:pt x="1952978" y="2551289"/>
                </a:lnTo>
                <a:lnTo>
                  <a:pt x="1704622" y="2664178"/>
                </a:lnTo>
                <a:lnTo>
                  <a:pt x="1693333" y="2844800"/>
                </a:lnTo>
                <a:lnTo>
                  <a:pt x="1591733" y="2968978"/>
                </a:lnTo>
                <a:lnTo>
                  <a:pt x="1512711" y="3138311"/>
                </a:lnTo>
                <a:lnTo>
                  <a:pt x="1196622" y="3341511"/>
                </a:lnTo>
                <a:lnTo>
                  <a:pt x="869244" y="3397956"/>
                </a:lnTo>
                <a:lnTo>
                  <a:pt x="666044" y="3454400"/>
                </a:lnTo>
                <a:lnTo>
                  <a:pt x="564444" y="3375378"/>
                </a:lnTo>
                <a:lnTo>
                  <a:pt x="564444" y="3364089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6588224" y="2492896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Sud Soudan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588224" y="364502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RDC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767561" y="2760737"/>
            <a:ext cx="967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Centrafrique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211960" y="155679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Mali</a:t>
            </a:r>
            <a:endParaRPr lang="fr-FR" sz="1200" dirty="0"/>
          </a:p>
        </p:txBody>
      </p:sp>
      <p:sp>
        <p:nvSpPr>
          <p:cNvPr id="31" name="Forme libre 30"/>
          <p:cNvSpPr/>
          <p:nvPr/>
        </p:nvSpPr>
        <p:spPr>
          <a:xfrm>
            <a:off x="6592711" y="2334919"/>
            <a:ext cx="1004711" cy="171214"/>
          </a:xfrm>
          <a:custGeom>
            <a:avLst/>
            <a:gdLst>
              <a:gd name="connsiteX0" fmla="*/ 0 w 1004711"/>
              <a:gd name="connsiteY0" fmla="*/ 171214 h 171214"/>
              <a:gd name="connsiteX1" fmla="*/ 124178 w 1004711"/>
              <a:gd name="connsiteY1" fmla="*/ 69614 h 171214"/>
              <a:gd name="connsiteX2" fmla="*/ 395111 w 1004711"/>
              <a:gd name="connsiteY2" fmla="*/ 1881 h 171214"/>
              <a:gd name="connsiteX3" fmla="*/ 1004711 w 1004711"/>
              <a:gd name="connsiteY3" fmla="*/ 58325 h 171214"/>
              <a:gd name="connsiteX4" fmla="*/ 1004711 w 1004711"/>
              <a:gd name="connsiteY4" fmla="*/ 58325 h 17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711" h="171214">
                <a:moveTo>
                  <a:pt x="0" y="171214"/>
                </a:moveTo>
                <a:cubicBezTo>
                  <a:pt x="29163" y="134525"/>
                  <a:pt x="58326" y="97836"/>
                  <a:pt x="124178" y="69614"/>
                </a:cubicBezTo>
                <a:cubicBezTo>
                  <a:pt x="190030" y="41392"/>
                  <a:pt x="248356" y="3762"/>
                  <a:pt x="395111" y="1881"/>
                </a:cubicBezTo>
                <a:cubicBezTo>
                  <a:pt x="541866" y="0"/>
                  <a:pt x="1004711" y="58325"/>
                  <a:pt x="1004711" y="58325"/>
                </a:cubicBezTo>
                <a:lnTo>
                  <a:pt x="1004711" y="5832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8" name="Explosion 1 47"/>
          <p:cNvSpPr/>
          <p:nvPr/>
        </p:nvSpPr>
        <p:spPr>
          <a:xfrm>
            <a:off x="6981372" y="2104571"/>
            <a:ext cx="529569" cy="472030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Bouée 50"/>
          <p:cNvSpPr/>
          <p:nvPr/>
        </p:nvSpPr>
        <p:spPr>
          <a:xfrm>
            <a:off x="8128000" y="2249714"/>
            <a:ext cx="764480" cy="747238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6012160" y="5301208"/>
            <a:ext cx="1309511" cy="1072444"/>
          </a:xfrm>
          <a:custGeom>
            <a:avLst/>
            <a:gdLst>
              <a:gd name="connsiteX0" fmla="*/ 0 w 1309511"/>
              <a:gd name="connsiteY0" fmla="*/ 530577 h 1072444"/>
              <a:gd name="connsiteX1" fmla="*/ 135466 w 1309511"/>
              <a:gd name="connsiteY1" fmla="*/ 824089 h 1072444"/>
              <a:gd name="connsiteX2" fmla="*/ 124178 w 1309511"/>
              <a:gd name="connsiteY2" fmla="*/ 925689 h 1072444"/>
              <a:gd name="connsiteX3" fmla="*/ 225778 w 1309511"/>
              <a:gd name="connsiteY3" fmla="*/ 1072444 h 1072444"/>
              <a:gd name="connsiteX4" fmla="*/ 778933 w 1309511"/>
              <a:gd name="connsiteY4" fmla="*/ 993422 h 1072444"/>
              <a:gd name="connsiteX5" fmla="*/ 1061155 w 1309511"/>
              <a:gd name="connsiteY5" fmla="*/ 778933 h 1072444"/>
              <a:gd name="connsiteX6" fmla="*/ 1128889 w 1309511"/>
              <a:gd name="connsiteY6" fmla="*/ 620889 h 1072444"/>
              <a:gd name="connsiteX7" fmla="*/ 1207911 w 1309511"/>
              <a:gd name="connsiteY7" fmla="*/ 575733 h 1072444"/>
              <a:gd name="connsiteX8" fmla="*/ 1298222 w 1309511"/>
              <a:gd name="connsiteY8" fmla="*/ 462844 h 1072444"/>
              <a:gd name="connsiteX9" fmla="*/ 1309511 w 1309511"/>
              <a:gd name="connsiteY9" fmla="*/ 417689 h 1072444"/>
              <a:gd name="connsiteX10" fmla="*/ 1219200 w 1309511"/>
              <a:gd name="connsiteY10" fmla="*/ 406400 h 1072444"/>
              <a:gd name="connsiteX11" fmla="*/ 1230489 w 1309511"/>
              <a:gd name="connsiteY11" fmla="*/ 33866 h 1072444"/>
              <a:gd name="connsiteX12" fmla="*/ 1049866 w 1309511"/>
              <a:gd name="connsiteY12" fmla="*/ 0 h 1072444"/>
              <a:gd name="connsiteX13" fmla="*/ 756355 w 1309511"/>
              <a:gd name="connsiteY13" fmla="*/ 259644 h 1072444"/>
              <a:gd name="connsiteX14" fmla="*/ 530578 w 1309511"/>
              <a:gd name="connsiteY14" fmla="*/ 270933 h 1072444"/>
              <a:gd name="connsiteX15" fmla="*/ 406400 w 1309511"/>
              <a:gd name="connsiteY15" fmla="*/ 395111 h 1072444"/>
              <a:gd name="connsiteX16" fmla="*/ 406400 w 1309511"/>
              <a:gd name="connsiteY16" fmla="*/ 395111 h 1072444"/>
              <a:gd name="connsiteX17" fmla="*/ 282222 w 1309511"/>
              <a:gd name="connsiteY17" fmla="*/ 214489 h 1072444"/>
              <a:gd name="connsiteX18" fmla="*/ 259644 w 1309511"/>
              <a:gd name="connsiteY18" fmla="*/ 519289 h 1072444"/>
              <a:gd name="connsiteX19" fmla="*/ 259644 w 1309511"/>
              <a:gd name="connsiteY19" fmla="*/ 519289 h 1072444"/>
              <a:gd name="connsiteX20" fmla="*/ 56444 w 1309511"/>
              <a:gd name="connsiteY20" fmla="*/ 508000 h 1072444"/>
              <a:gd name="connsiteX21" fmla="*/ 0 w 1309511"/>
              <a:gd name="connsiteY21" fmla="*/ 530577 h 107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09511" h="1072444">
                <a:moveTo>
                  <a:pt x="0" y="530577"/>
                </a:moveTo>
                <a:lnTo>
                  <a:pt x="135466" y="824089"/>
                </a:lnTo>
                <a:lnTo>
                  <a:pt x="124178" y="925689"/>
                </a:lnTo>
                <a:lnTo>
                  <a:pt x="225778" y="1072444"/>
                </a:lnTo>
                <a:lnTo>
                  <a:pt x="778933" y="993422"/>
                </a:lnTo>
                <a:lnTo>
                  <a:pt x="1061155" y="778933"/>
                </a:lnTo>
                <a:lnTo>
                  <a:pt x="1128889" y="620889"/>
                </a:lnTo>
                <a:lnTo>
                  <a:pt x="1207911" y="575733"/>
                </a:lnTo>
                <a:lnTo>
                  <a:pt x="1298222" y="462844"/>
                </a:lnTo>
                <a:lnTo>
                  <a:pt x="1309511" y="417689"/>
                </a:lnTo>
                <a:lnTo>
                  <a:pt x="1219200" y="406400"/>
                </a:lnTo>
                <a:lnTo>
                  <a:pt x="1230489" y="33866"/>
                </a:lnTo>
                <a:lnTo>
                  <a:pt x="1049866" y="0"/>
                </a:lnTo>
                <a:lnTo>
                  <a:pt x="756355" y="259644"/>
                </a:lnTo>
                <a:lnTo>
                  <a:pt x="530578" y="270933"/>
                </a:lnTo>
                <a:lnTo>
                  <a:pt x="406400" y="395111"/>
                </a:lnTo>
                <a:lnTo>
                  <a:pt x="406400" y="395111"/>
                </a:lnTo>
                <a:lnTo>
                  <a:pt x="282222" y="214489"/>
                </a:lnTo>
                <a:lnTo>
                  <a:pt x="259644" y="519289"/>
                </a:lnTo>
                <a:lnTo>
                  <a:pt x="259644" y="519289"/>
                </a:lnTo>
                <a:lnTo>
                  <a:pt x="56444" y="508000"/>
                </a:lnTo>
                <a:lnTo>
                  <a:pt x="0" y="530577"/>
                </a:lnTo>
                <a:close/>
              </a:path>
            </a:pathLst>
          </a:cu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7461504" y="2072640"/>
            <a:ext cx="1255776" cy="999744"/>
          </a:xfrm>
          <a:custGeom>
            <a:avLst/>
            <a:gdLst>
              <a:gd name="connsiteX0" fmla="*/ 243840 w 1255776"/>
              <a:gd name="connsiteY0" fmla="*/ 12192 h 999744"/>
              <a:gd name="connsiteX1" fmla="*/ 0 w 1255776"/>
              <a:gd name="connsiteY1" fmla="*/ 573024 h 999744"/>
              <a:gd name="connsiteX2" fmla="*/ 207264 w 1255776"/>
              <a:gd name="connsiteY2" fmla="*/ 865632 h 999744"/>
              <a:gd name="connsiteX3" fmla="*/ 451104 w 1255776"/>
              <a:gd name="connsiteY3" fmla="*/ 999744 h 999744"/>
              <a:gd name="connsiteX4" fmla="*/ 621792 w 1255776"/>
              <a:gd name="connsiteY4" fmla="*/ 926592 h 999744"/>
              <a:gd name="connsiteX5" fmla="*/ 1011936 w 1255776"/>
              <a:gd name="connsiteY5" fmla="*/ 853440 h 999744"/>
              <a:gd name="connsiteX6" fmla="*/ 1255776 w 1255776"/>
              <a:gd name="connsiteY6" fmla="*/ 585216 h 999744"/>
              <a:gd name="connsiteX7" fmla="*/ 829056 w 1255776"/>
              <a:gd name="connsiteY7" fmla="*/ 475488 h 999744"/>
              <a:gd name="connsiteX8" fmla="*/ 792480 w 1255776"/>
              <a:gd name="connsiteY8" fmla="*/ 304800 h 999744"/>
              <a:gd name="connsiteX9" fmla="*/ 731520 w 1255776"/>
              <a:gd name="connsiteY9" fmla="*/ 316992 h 999744"/>
              <a:gd name="connsiteX10" fmla="*/ 731520 w 1255776"/>
              <a:gd name="connsiteY10" fmla="*/ 195072 h 999744"/>
              <a:gd name="connsiteX11" fmla="*/ 463296 w 1255776"/>
              <a:gd name="connsiteY11" fmla="*/ 0 h 999744"/>
              <a:gd name="connsiteX12" fmla="*/ 243840 w 1255776"/>
              <a:gd name="connsiteY12" fmla="*/ 12192 h 9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5776" h="999744">
                <a:moveTo>
                  <a:pt x="243840" y="12192"/>
                </a:moveTo>
                <a:lnTo>
                  <a:pt x="0" y="573024"/>
                </a:lnTo>
                <a:lnTo>
                  <a:pt x="207264" y="865632"/>
                </a:lnTo>
                <a:lnTo>
                  <a:pt x="451104" y="999744"/>
                </a:lnTo>
                <a:lnTo>
                  <a:pt x="621792" y="926592"/>
                </a:lnTo>
                <a:lnTo>
                  <a:pt x="1011936" y="853440"/>
                </a:lnTo>
                <a:lnTo>
                  <a:pt x="1255776" y="585216"/>
                </a:lnTo>
                <a:lnTo>
                  <a:pt x="829056" y="475488"/>
                </a:lnTo>
                <a:lnTo>
                  <a:pt x="792480" y="304800"/>
                </a:lnTo>
                <a:lnTo>
                  <a:pt x="731520" y="316992"/>
                </a:lnTo>
                <a:lnTo>
                  <a:pt x="731520" y="195072"/>
                </a:lnTo>
                <a:lnTo>
                  <a:pt x="463296" y="0"/>
                </a:lnTo>
                <a:lnTo>
                  <a:pt x="243840" y="121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4840224" y="2194560"/>
            <a:ext cx="1048512" cy="829056"/>
          </a:xfrm>
          <a:custGeom>
            <a:avLst/>
            <a:gdLst>
              <a:gd name="connsiteX0" fmla="*/ 0 w 1048512"/>
              <a:gd name="connsiteY0" fmla="*/ 609600 h 829056"/>
              <a:gd name="connsiteX1" fmla="*/ 12192 w 1048512"/>
              <a:gd name="connsiteY1" fmla="*/ 402336 h 829056"/>
              <a:gd name="connsiteX2" fmla="*/ 134112 w 1048512"/>
              <a:gd name="connsiteY2" fmla="*/ 0 h 829056"/>
              <a:gd name="connsiteX3" fmla="*/ 1048512 w 1048512"/>
              <a:gd name="connsiteY3" fmla="*/ 48768 h 829056"/>
              <a:gd name="connsiteX4" fmla="*/ 780288 w 1048512"/>
              <a:gd name="connsiteY4" fmla="*/ 609600 h 829056"/>
              <a:gd name="connsiteX5" fmla="*/ 658368 w 1048512"/>
              <a:gd name="connsiteY5" fmla="*/ 573024 h 829056"/>
              <a:gd name="connsiteX6" fmla="*/ 524256 w 1048512"/>
              <a:gd name="connsiteY6" fmla="*/ 682752 h 829056"/>
              <a:gd name="connsiteX7" fmla="*/ 524256 w 1048512"/>
              <a:gd name="connsiteY7" fmla="*/ 682752 h 829056"/>
              <a:gd name="connsiteX8" fmla="*/ 524256 w 1048512"/>
              <a:gd name="connsiteY8" fmla="*/ 804672 h 829056"/>
              <a:gd name="connsiteX9" fmla="*/ 280416 w 1048512"/>
              <a:gd name="connsiteY9" fmla="*/ 829056 h 829056"/>
              <a:gd name="connsiteX10" fmla="*/ 182880 w 1048512"/>
              <a:gd name="connsiteY10" fmla="*/ 682752 h 829056"/>
              <a:gd name="connsiteX11" fmla="*/ 0 w 1048512"/>
              <a:gd name="connsiteY11" fmla="*/ 609600 h 82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8512" h="829056">
                <a:moveTo>
                  <a:pt x="0" y="609600"/>
                </a:moveTo>
                <a:lnTo>
                  <a:pt x="12192" y="402336"/>
                </a:lnTo>
                <a:lnTo>
                  <a:pt x="134112" y="0"/>
                </a:lnTo>
                <a:lnTo>
                  <a:pt x="1048512" y="48768"/>
                </a:lnTo>
                <a:lnTo>
                  <a:pt x="780288" y="609600"/>
                </a:lnTo>
                <a:lnTo>
                  <a:pt x="658368" y="573024"/>
                </a:lnTo>
                <a:lnTo>
                  <a:pt x="524256" y="682752"/>
                </a:lnTo>
                <a:lnTo>
                  <a:pt x="524256" y="682752"/>
                </a:lnTo>
                <a:lnTo>
                  <a:pt x="524256" y="804672"/>
                </a:lnTo>
                <a:lnTo>
                  <a:pt x="280416" y="829056"/>
                </a:lnTo>
                <a:lnTo>
                  <a:pt x="182880" y="682752"/>
                </a:lnTo>
                <a:lnTo>
                  <a:pt x="0" y="609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3797725" y="182550"/>
            <a:ext cx="829056" cy="682752"/>
          </a:xfrm>
          <a:custGeom>
            <a:avLst/>
            <a:gdLst>
              <a:gd name="connsiteX0" fmla="*/ 0 w 829056"/>
              <a:gd name="connsiteY0" fmla="*/ 585216 h 682752"/>
              <a:gd name="connsiteX1" fmla="*/ 207264 w 829056"/>
              <a:gd name="connsiteY1" fmla="*/ 682752 h 682752"/>
              <a:gd name="connsiteX2" fmla="*/ 280416 w 829056"/>
              <a:gd name="connsiteY2" fmla="*/ 548640 h 682752"/>
              <a:gd name="connsiteX3" fmla="*/ 694944 w 829056"/>
              <a:gd name="connsiteY3" fmla="*/ 463296 h 682752"/>
              <a:gd name="connsiteX4" fmla="*/ 829056 w 829056"/>
              <a:gd name="connsiteY4" fmla="*/ 341376 h 682752"/>
              <a:gd name="connsiteX5" fmla="*/ 816864 w 829056"/>
              <a:gd name="connsiteY5" fmla="*/ 85344 h 682752"/>
              <a:gd name="connsiteX6" fmla="*/ 560832 w 829056"/>
              <a:gd name="connsiteY6" fmla="*/ 0 h 682752"/>
              <a:gd name="connsiteX7" fmla="*/ 438912 w 829056"/>
              <a:gd name="connsiteY7" fmla="*/ 170688 h 682752"/>
              <a:gd name="connsiteX8" fmla="*/ 231648 w 829056"/>
              <a:gd name="connsiteY8" fmla="*/ 280416 h 682752"/>
              <a:gd name="connsiteX9" fmla="*/ 158496 w 829056"/>
              <a:gd name="connsiteY9" fmla="*/ 463296 h 682752"/>
              <a:gd name="connsiteX10" fmla="*/ 0 w 829056"/>
              <a:gd name="connsiteY10" fmla="*/ 585216 h 68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9056" h="682752">
                <a:moveTo>
                  <a:pt x="0" y="585216"/>
                </a:moveTo>
                <a:lnTo>
                  <a:pt x="207264" y="682752"/>
                </a:lnTo>
                <a:lnTo>
                  <a:pt x="280416" y="548640"/>
                </a:lnTo>
                <a:lnTo>
                  <a:pt x="694944" y="463296"/>
                </a:lnTo>
                <a:lnTo>
                  <a:pt x="829056" y="341376"/>
                </a:lnTo>
                <a:lnTo>
                  <a:pt x="816864" y="85344"/>
                </a:lnTo>
                <a:lnTo>
                  <a:pt x="560832" y="0"/>
                </a:lnTo>
                <a:lnTo>
                  <a:pt x="438912" y="170688"/>
                </a:lnTo>
                <a:lnTo>
                  <a:pt x="231648" y="280416"/>
                </a:lnTo>
                <a:lnTo>
                  <a:pt x="158496" y="463296"/>
                </a:lnTo>
                <a:lnTo>
                  <a:pt x="0" y="5852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6228184" y="5661248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Afrique du Sud</a:t>
            </a:r>
            <a:endParaRPr lang="fr-FR" sz="12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7524328" y="2492896"/>
            <a:ext cx="714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Ethiopie</a:t>
            </a:r>
            <a:endParaRPr lang="fr-FR" sz="12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4860032" y="2564904"/>
            <a:ext cx="641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Nigeria</a:t>
            </a:r>
            <a:endParaRPr lang="fr-FR" sz="12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923928" y="476672"/>
            <a:ext cx="594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Maroc</a:t>
            </a:r>
            <a:endParaRPr lang="fr-FR" sz="1200" b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4716016" y="76470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72" name="ZoneTexte 71"/>
          <p:cNvSpPr txBox="1"/>
          <p:nvPr/>
        </p:nvSpPr>
        <p:spPr>
          <a:xfrm>
            <a:off x="3347864" y="2276872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059832" y="1916832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Sénégal</a:t>
            </a:r>
            <a:endParaRPr lang="fr-FR" sz="1200" dirty="0"/>
          </a:p>
        </p:txBody>
      </p:sp>
      <p:sp>
        <p:nvSpPr>
          <p:cNvPr id="74" name="ZoneTexte 73"/>
          <p:cNvSpPr txBox="1"/>
          <p:nvPr/>
        </p:nvSpPr>
        <p:spPr>
          <a:xfrm>
            <a:off x="7236296" y="3789040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8388424" y="2852936"/>
            <a:ext cx="93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FF0000"/>
                </a:solidFill>
              </a:rPr>
              <a:t>Corne de l’Afrique</a:t>
            </a:r>
            <a:endParaRPr lang="fr-FR" sz="1200" i="1" dirty="0">
              <a:solidFill>
                <a:srgbClr val="FF0000"/>
              </a:solidFill>
            </a:endParaRPr>
          </a:p>
        </p:txBody>
      </p:sp>
      <p:sp>
        <p:nvSpPr>
          <p:cNvPr id="79" name="Triangle isocèle 78"/>
          <p:cNvSpPr/>
          <p:nvPr/>
        </p:nvSpPr>
        <p:spPr>
          <a:xfrm>
            <a:off x="6948264" y="83671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iangle isocèle 79"/>
          <p:cNvSpPr/>
          <p:nvPr/>
        </p:nvSpPr>
        <p:spPr>
          <a:xfrm>
            <a:off x="4932040" y="47667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iangle isocèle 80"/>
          <p:cNvSpPr/>
          <p:nvPr/>
        </p:nvSpPr>
        <p:spPr>
          <a:xfrm>
            <a:off x="3131840" y="1700808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/>
        </p:nvSpPr>
        <p:spPr>
          <a:xfrm>
            <a:off x="5004048" y="2348880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>
            <a:off x="6444208" y="587727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6804248" y="1196752"/>
            <a:ext cx="60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Egypte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724128" y="764704"/>
            <a:ext cx="504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Lybie</a:t>
            </a:r>
            <a:endParaRPr lang="fr-FR" sz="1200" dirty="0"/>
          </a:p>
        </p:txBody>
      </p:sp>
      <p:sp>
        <p:nvSpPr>
          <p:cNvPr id="95" name="Forme libre 94"/>
          <p:cNvSpPr/>
          <p:nvPr/>
        </p:nvSpPr>
        <p:spPr>
          <a:xfrm>
            <a:off x="5689456" y="260648"/>
            <a:ext cx="515401" cy="1907786"/>
          </a:xfrm>
          <a:custGeom>
            <a:avLst/>
            <a:gdLst>
              <a:gd name="connsiteX0" fmla="*/ 317863 w 317863"/>
              <a:gd name="connsiteY0" fmla="*/ 1907177 h 1907177"/>
              <a:gd name="connsiteX1" fmla="*/ 17417 w 317863"/>
              <a:gd name="connsiteY1" fmla="*/ 875212 h 1907177"/>
              <a:gd name="connsiteX2" fmla="*/ 213360 w 317863"/>
              <a:gd name="connsiteY2" fmla="*/ 0 h 1907177"/>
              <a:gd name="connsiteX0" fmla="*/ 515401 w 515401"/>
              <a:gd name="connsiteY0" fmla="*/ 1907786 h 1907786"/>
              <a:gd name="connsiteX1" fmla="*/ 214955 w 515401"/>
              <a:gd name="connsiteY1" fmla="*/ 875821 h 1907786"/>
              <a:gd name="connsiteX2" fmla="*/ 106680 w 515401"/>
              <a:gd name="connsiteY2" fmla="*/ 0 h 190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401" h="1907786">
                <a:moveTo>
                  <a:pt x="515401" y="1907786"/>
                </a:moveTo>
                <a:cubicBezTo>
                  <a:pt x="373886" y="1550735"/>
                  <a:pt x="283075" y="1193785"/>
                  <a:pt x="214955" y="875821"/>
                </a:cubicBezTo>
                <a:cubicBezTo>
                  <a:pt x="146835" y="557857"/>
                  <a:pt x="0" y="278674"/>
                  <a:pt x="106680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5185954" y="1110343"/>
            <a:ext cx="718457" cy="862148"/>
          </a:xfrm>
          <a:custGeom>
            <a:avLst/>
            <a:gdLst>
              <a:gd name="connsiteX0" fmla="*/ 0 w 718457"/>
              <a:gd name="connsiteY0" fmla="*/ 862148 h 862148"/>
              <a:gd name="connsiteX1" fmla="*/ 391886 w 718457"/>
              <a:gd name="connsiteY1" fmla="*/ 509451 h 862148"/>
              <a:gd name="connsiteX2" fmla="*/ 718457 w 718457"/>
              <a:gd name="connsiteY2" fmla="*/ 0 h 86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8457" h="862148">
                <a:moveTo>
                  <a:pt x="0" y="862148"/>
                </a:moveTo>
                <a:cubicBezTo>
                  <a:pt x="136071" y="757645"/>
                  <a:pt x="272143" y="653142"/>
                  <a:pt x="391886" y="509451"/>
                </a:cubicBezTo>
                <a:cubicBezTo>
                  <a:pt x="511629" y="365760"/>
                  <a:pt x="615043" y="182880"/>
                  <a:pt x="71845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892857" y="1106209"/>
            <a:ext cx="925953" cy="814031"/>
          </a:xfrm>
          <a:custGeom>
            <a:avLst/>
            <a:gdLst>
              <a:gd name="connsiteX0" fmla="*/ 888274 w 888274"/>
              <a:gd name="connsiteY0" fmla="*/ 809897 h 809897"/>
              <a:gd name="connsiteX1" fmla="*/ 287383 w 888274"/>
              <a:gd name="connsiteY1" fmla="*/ 483326 h 809897"/>
              <a:gd name="connsiteX2" fmla="*/ 0 w 888274"/>
              <a:gd name="connsiteY2" fmla="*/ 0 h 8098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50666 w 950666"/>
              <a:gd name="connsiteY0" fmla="*/ 795497 h 795497"/>
              <a:gd name="connsiteX1" fmla="*/ 349775 w 950666"/>
              <a:gd name="connsiteY1" fmla="*/ 468926 h 795497"/>
              <a:gd name="connsiteX2" fmla="*/ 0 w 950666"/>
              <a:gd name="connsiteY2" fmla="*/ 0 h 7954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25953 w 925953"/>
              <a:gd name="connsiteY0" fmla="*/ 814031 h 814031"/>
              <a:gd name="connsiteX1" fmla="*/ 325062 w 925953"/>
              <a:gd name="connsiteY1" fmla="*/ 487460 h 814031"/>
              <a:gd name="connsiteX2" fmla="*/ 0 w 925953"/>
              <a:gd name="connsiteY2" fmla="*/ 0 h 8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953" h="814031">
                <a:moveTo>
                  <a:pt x="925953" y="814031"/>
                </a:moveTo>
                <a:cubicBezTo>
                  <a:pt x="699530" y="718237"/>
                  <a:pt x="479388" y="623132"/>
                  <a:pt x="325062" y="487460"/>
                </a:cubicBezTo>
                <a:cubicBezTo>
                  <a:pt x="170736" y="351788"/>
                  <a:pt x="69668" y="174171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orme libre 97"/>
          <p:cNvSpPr/>
          <p:nvPr/>
        </p:nvSpPr>
        <p:spPr>
          <a:xfrm>
            <a:off x="3422470" y="295232"/>
            <a:ext cx="969110" cy="1690321"/>
          </a:xfrm>
          <a:custGeom>
            <a:avLst/>
            <a:gdLst>
              <a:gd name="connsiteX0" fmla="*/ 0 w 966651"/>
              <a:gd name="connsiteY0" fmla="*/ 1776548 h 1776548"/>
              <a:gd name="connsiteX1" fmla="*/ 418011 w 966651"/>
              <a:gd name="connsiteY1" fmla="*/ 1463040 h 1776548"/>
              <a:gd name="connsiteX2" fmla="*/ 809897 w 966651"/>
              <a:gd name="connsiteY2" fmla="*/ 666205 h 1776548"/>
              <a:gd name="connsiteX3" fmla="*/ 966651 w 966651"/>
              <a:gd name="connsiteY3" fmla="*/ 0 h 17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51" h="1776548">
                <a:moveTo>
                  <a:pt x="0" y="1776548"/>
                </a:moveTo>
                <a:cubicBezTo>
                  <a:pt x="141514" y="1712322"/>
                  <a:pt x="283028" y="1648097"/>
                  <a:pt x="418011" y="1463040"/>
                </a:cubicBezTo>
                <a:cubicBezTo>
                  <a:pt x="552994" y="1277983"/>
                  <a:pt x="718457" y="910045"/>
                  <a:pt x="809897" y="666205"/>
                </a:cubicBezTo>
                <a:cubicBezTo>
                  <a:pt x="901337" y="422365"/>
                  <a:pt x="933994" y="211182"/>
                  <a:pt x="966651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Forme libre 98"/>
          <p:cNvSpPr/>
          <p:nvPr/>
        </p:nvSpPr>
        <p:spPr>
          <a:xfrm>
            <a:off x="4310743" y="692331"/>
            <a:ext cx="300446" cy="914400"/>
          </a:xfrm>
          <a:custGeom>
            <a:avLst/>
            <a:gdLst>
              <a:gd name="connsiteX0" fmla="*/ 300446 w 300446"/>
              <a:gd name="connsiteY0" fmla="*/ 914400 h 914400"/>
              <a:gd name="connsiteX1" fmla="*/ 65314 w 300446"/>
              <a:gd name="connsiteY1" fmla="*/ 391886 h 914400"/>
              <a:gd name="connsiteX2" fmla="*/ 0 w 300446"/>
              <a:gd name="connsiteY2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446" h="914400">
                <a:moveTo>
                  <a:pt x="300446" y="914400"/>
                </a:moveTo>
                <a:cubicBezTo>
                  <a:pt x="207917" y="729343"/>
                  <a:pt x="115388" y="544286"/>
                  <a:pt x="65314" y="391886"/>
                </a:cubicBezTo>
                <a:cubicBezTo>
                  <a:pt x="15240" y="239486"/>
                  <a:pt x="7620" y="119743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5803630" y="156649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Lampedusa</a:t>
            </a:r>
            <a:endParaRPr lang="fr-FR" sz="800" i="1" dirty="0"/>
          </a:p>
        </p:txBody>
      </p:sp>
      <p:sp>
        <p:nvSpPr>
          <p:cNvPr id="101" name="Ellipse 100"/>
          <p:cNvSpPr/>
          <p:nvPr/>
        </p:nvSpPr>
        <p:spPr>
          <a:xfrm>
            <a:off x="4367560" y="227076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5815702" y="240061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591650" y="120428"/>
            <a:ext cx="7617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Ceuta, Melilla</a:t>
            </a:r>
            <a:endParaRPr lang="fr-FR" sz="800" i="1" dirty="0"/>
          </a:p>
        </p:txBody>
      </p:sp>
      <p:sp>
        <p:nvSpPr>
          <p:cNvPr id="108" name="Flèche droite 107"/>
          <p:cNvSpPr/>
          <p:nvPr/>
        </p:nvSpPr>
        <p:spPr>
          <a:xfrm rot="10800000">
            <a:off x="6262789" y="2057398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6614616" y="2015385"/>
            <a:ext cx="5084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Darfour</a:t>
            </a:r>
            <a:endParaRPr lang="fr-FR" sz="800" i="1" dirty="0"/>
          </a:p>
        </p:txBody>
      </p:sp>
      <p:sp>
        <p:nvSpPr>
          <p:cNvPr id="110" name="Flèche droite 109"/>
          <p:cNvSpPr/>
          <p:nvPr/>
        </p:nvSpPr>
        <p:spPr>
          <a:xfrm rot="16200000">
            <a:off x="6060130" y="2350849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950082" y="2796170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749679" y="2888936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Lagos</a:t>
            </a:r>
            <a:endParaRPr lang="fr-FR" sz="800" dirty="0"/>
          </a:p>
        </p:txBody>
      </p:sp>
      <p:sp>
        <p:nvSpPr>
          <p:cNvPr id="115" name="Ellipse 114"/>
          <p:cNvSpPr/>
          <p:nvPr/>
        </p:nvSpPr>
        <p:spPr>
          <a:xfrm>
            <a:off x="5710511" y="3688574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5406413" y="3847329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Kinshasa</a:t>
            </a:r>
            <a:endParaRPr lang="fr-FR" sz="800" dirty="0"/>
          </a:p>
        </p:txBody>
      </p:sp>
      <p:sp>
        <p:nvSpPr>
          <p:cNvPr id="120" name="Ellipse 119"/>
          <p:cNvSpPr/>
          <p:nvPr/>
        </p:nvSpPr>
        <p:spPr>
          <a:xfrm>
            <a:off x="3681984" y="1499616"/>
            <a:ext cx="2950464" cy="829056"/>
          </a:xfrm>
          <a:prstGeom prst="ellipse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Multiplier 124"/>
          <p:cNvSpPr/>
          <p:nvPr/>
        </p:nvSpPr>
        <p:spPr>
          <a:xfrm>
            <a:off x="8461248" y="2048256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0" y="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</a:t>
            </a:r>
            <a:r>
              <a:rPr lang="fr-FR" sz="1400" b="1" dirty="0" smtClean="0"/>
              <a:t>) Une émergence africaine?</a:t>
            </a:r>
            <a:endParaRPr lang="fr-FR" sz="1400" b="1" dirty="0"/>
          </a:p>
        </p:txBody>
      </p:sp>
      <p:sp>
        <p:nvSpPr>
          <p:cNvPr id="124" name="ZoneTexte 123"/>
          <p:cNvSpPr txBox="1"/>
          <p:nvPr/>
        </p:nvSpPr>
        <p:spPr>
          <a:xfrm>
            <a:off x="755576" y="106653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Le</a:t>
            </a:r>
            <a:r>
              <a:rPr lang="fr-FR" sz="1200" dirty="0" smtClean="0"/>
              <a:t> pays émergent du continent africain, membre du BRICS</a:t>
            </a:r>
            <a:endParaRPr lang="fr-FR" sz="12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827584" y="157059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 ex de pays  à fort taux de croissance, à forte influence régionale et au potentiel d’émergence</a:t>
            </a:r>
            <a:endParaRPr lang="fr-FR" sz="12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0" y="2362683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 ex d’organisations régionales  élargissant les marchés</a:t>
            </a:r>
            <a:endParaRPr lang="fr-FR" sz="1200" u="sng" dirty="0"/>
          </a:p>
        </p:txBody>
      </p:sp>
      <p:sp>
        <p:nvSpPr>
          <p:cNvPr id="130" name="Rectangle 129"/>
          <p:cNvSpPr/>
          <p:nvPr/>
        </p:nvSpPr>
        <p:spPr>
          <a:xfrm>
            <a:off x="179512" y="3298787"/>
            <a:ext cx="360040" cy="216024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179512" y="2938747"/>
            <a:ext cx="360040" cy="21602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755576" y="2938747"/>
            <a:ext cx="1645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SADC (Afrique australe)</a:t>
            </a:r>
            <a:endParaRPr lang="fr-FR" sz="12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746561" y="3275638"/>
            <a:ext cx="1805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CDAO (Afrique de l’Ouest)</a:t>
            </a:r>
            <a:endParaRPr lang="fr-FR" sz="1200" dirty="0"/>
          </a:p>
        </p:txBody>
      </p:sp>
      <p:sp>
        <p:nvSpPr>
          <p:cNvPr id="134" name="Rectangle 133"/>
          <p:cNvSpPr/>
          <p:nvPr/>
        </p:nvSpPr>
        <p:spPr>
          <a:xfrm>
            <a:off x="179512" y="1642603"/>
            <a:ext cx="432048" cy="216024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179512" y="1138547"/>
            <a:ext cx="395536" cy="216024"/>
          </a:xfrm>
          <a:prstGeom prst="rect">
            <a:avLst/>
          </a:pr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ZoneTexte 135"/>
          <p:cNvSpPr txBox="1"/>
          <p:nvPr/>
        </p:nvSpPr>
        <p:spPr>
          <a:xfrm>
            <a:off x="0" y="3730835"/>
            <a:ext cx="27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L’ambition d’une « renaissance africaine »</a:t>
            </a:r>
            <a:endParaRPr lang="fr-FR" sz="1200" u="sng" dirty="0"/>
          </a:p>
        </p:txBody>
      </p:sp>
      <p:sp>
        <p:nvSpPr>
          <p:cNvPr id="137" name="ZoneTexte 136"/>
          <p:cNvSpPr txBox="1"/>
          <p:nvPr/>
        </p:nvSpPr>
        <p:spPr>
          <a:xfrm>
            <a:off x="0" y="778507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pays conquérants</a:t>
            </a:r>
            <a:endParaRPr lang="fr-FR" sz="1200" u="sng" dirty="0"/>
          </a:p>
        </p:txBody>
      </p:sp>
      <p:sp>
        <p:nvSpPr>
          <p:cNvPr id="138" name="ZoneTexte 137"/>
          <p:cNvSpPr txBox="1"/>
          <p:nvPr/>
        </p:nvSpPr>
        <p:spPr>
          <a:xfrm>
            <a:off x="683568" y="401886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Pays initiateur du NEPAD (New </a:t>
            </a:r>
            <a:r>
              <a:rPr lang="fr-FR" sz="1200" dirty="0" err="1" smtClean="0"/>
              <a:t>partnership</a:t>
            </a:r>
            <a:r>
              <a:rPr lang="fr-FR" sz="1200" dirty="0" smtClean="0"/>
              <a:t> for </a:t>
            </a:r>
            <a:r>
              <a:rPr lang="fr-FR" sz="1200" dirty="0" err="1" smtClean="0"/>
              <a:t>Africas’s</a:t>
            </a:r>
            <a:r>
              <a:rPr lang="fr-FR" sz="1200" dirty="0" smtClean="0"/>
              <a:t> </a:t>
            </a:r>
            <a:r>
              <a:rPr lang="fr-FR" sz="1200" dirty="0" err="1" smtClean="0"/>
              <a:t>development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139" name="Triangle isocèle 138"/>
          <p:cNvSpPr/>
          <p:nvPr/>
        </p:nvSpPr>
        <p:spPr>
          <a:xfrm>
            <a:off x="179512" y="4162883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ZoneTexte 139"/>
          <p:cNvSpPr txBox="1"/>
          <p:nvPr/>
        </p:nvSpPr>
        <p:spPr>
          <a:xfrm>
            <a:off x="0" y="4936531"/>
            <a:ext cx="27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 développement de relations sud-sud</a:t>
            </a:r>
            <a:endParaRPr lang="fr-FR" sz="1200" u="sng" dirty="0"/>
          </a:p>
        </p:txBody>
      </p:sp>
      <p:sp>
        <p:nvSpPr>
          <p:cNvPr id="142" name="ZoneTexte 141"/>
          <p:cNvSpPr txBox="1"/>
          <p:nvPr/>
        </p:nvSpPr>
        <p:spPr>
          <a:xfrm>
            <a:off x="697072" y="536345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Forts investissements en provenance de puissances émergentes</a:t>
            </a:r>
            <a:endParaRPr lang="fr-FR" sz="1200" dirty="0"/>
          </a:p>
        </p:txBody>
      </p:sp>
      <p:sp>
        <p:nvSpPr>
          <p:cNvPr id="143" name="Flèche droite 142"/>
          <p:cNvSpPr/>
          <p:nvPr/>
        </p:nvSpPr>
        <p:spPr>
          <a:xfrm rot="19138631">
            <a:off x="4027990" y="3958541"/>
            <a:ext cx="763929" cy="555585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4039564" y="4166886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>
                <a:solidFill>
                  <a:schemeClr val="tx2"/>
                </a:solidFill>
              </a:rPr>
              <a:t>Brésil</a:t>
            </a:r>
            <a:endParaRPr lang="fr-FR" sz="1200" b="1" i="1" dirty="0">
              <a:solidFill>
                <a:schemeClr val="tx2"/>
              </a:solidFill>
            </a:endParaRPr>
          </a:p>
        </p:txBody>
      </p:sp>
      <p:sp>
        <p:nvSpPr>
          <p:cNvPr id="145" name="Flèche droite 144"/>
          <p:cNvSpPr/>
          <p:nvPr/>
        </p:nvSpPr>
        <p:spPr>
          <a:xfrm rot="7652623">
            <a:off x="6540761" y="-21598"/>
            <a:ext cx="591192" cy="526079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6761544" y="0"/>
            <a:ext cx="669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>
                <a:solidFill>
                  <a:schemeClr val="tx2"/>
                </a:solidFill>
              </a:rPr>
              <a:t>Turquie</a:t>
            </a:r>
            <a:endParaRPr lang="fr-FR" sz="1200" b="1" i="1" dirty="0">
              <a:solidFill>
                <a:schemeClr val="tx2"/>
              </a:solidFill>
            </a:endParaRPr>
          </a:p>
        </p:txBody>
      </p:sp>
      <p:sp>
        <p:nvSpPr>
          <p:cNvPr id="147" name="Flèche droite 146"/>
          <p:cNvSpPr/>
          <p:nvPr/>
        </p:nvSpPr>
        <p:spPr>
          <a:xfrm rot="9496701">
            <a:off x="8069483" y="3439609"/>
            <a:ext cx="763929" cy="555585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8180275" y="3578507"/>
            <a:ext cx="857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i="1" dirty="0" smtClean="0">
                <a:solidFill>
                  <a:schemeClr val="tx2"/>
                </a:solidFill>
              </a:rPr>
              <a:t>Chine, </a:t>
            </a:r>
          </a:p>
          <a:p>
            <a:r>
              <a:rPr lang="fr-FR" sz="1200" b="1" i="1" dirty="0" smtClean="0">
                <a:solidFill>
                  <a:schemeClr val="tx2"/>
                </a:solidFill>
              </a:rPr>
              <a:t>Inde, </a:t>
            </a:r>
          </a:p>
          <a:p>
            <a:r>
              <a:rPr lang="fr-FR" sz="1200" b="1" i="1" dirty="0" smtClean="0">
                <a:solidFill>
                  <a:schemeClr val="tx2"/>
                </a:solidFill>
              </a:rPr>
              <a:t>Corée du S</a:t>
            </a:r>
            <a:endParaRPr lang="fr-FR" sz="1200" b="1" i="1" dirty="0">
              <a:solidFill>
                <a:schemeClr val="tx2"/>
              </a:solidFill>
            </a:endParaRPr>
          </a:p>
        </p:txBody>
      </p:sp>
      <p:sp>
        <p:nvSpPr>
          <p:cNvPr id="149" name="Flèche droite 148"/>
          <p:cNvSpPr/>
          <p:nvPr/>
        </p:nvSpPr>
        <p:spPr>
          <a:xfrm rot="19138631">
            <a:off x="85569" y="5407071"/>
            <a:ext cx="529505" cy="458832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Interdiction 92"/>
          <p:cNvSpPr/>
          <p:nvPr/>
        </p:nvSpPr>
        <p:spPr>
          <a:xfrm>
            <a:off x="7002683" y="16551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4" name="Interdiction 93"/>
          <p:cNvSpPr/>
          <p:nvPr/>
        </p:nvSpPr>
        <p:spPr>
          <a:xfrm>
            <a:off x="3200921" y="2215354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4" name="Interdiction 103"/>
          <p:cNvSpPr/>
          <p:nvPr/>
        </p:nvSpPr>
        <p:spPr>
          <a:xfrm>
            <a:off x="6123294" y="1745797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5" name="Interdiction 104"/>
          <p:cNvSpPr/>
          <p:nvPr/>
        </p:nvSpPr>
        <p:spPr>
          <a:xfrm>
            <a:off x="6370429" y="1103246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6" name="Interdiction 105"/>
          <p:cNvSpPr/>
          <p:nvPr/>
        </p:nvSpPr>
        <p:spPr>
          <a:xfrm>
            <a:off x="5400423" y="3154468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8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/>
      <p:bldP spid="73" grpId="0"/>
      <p:bldP spid="79" grpId="0" animBg="1"/>
      <p:bldP spid="80" grpId="0" animBg="1"/>
      <p:bldP spid="81" grpId="0" animBg="1"/>
      <p:bldP spid="82" grpId="0" animBg="1"/>
      <p:bldP spid="83" grpId="0" animBg="1"/>
      <p:bldP spid="85" grpId="0"/>
      <p:bldP spid="123" grpId="0"/>
      <p:bldP spid="124" grpId="0"/>
      <p:bldP spid="128" grpId="0"/>
      <p:bldP spid="129" grpId="0"/>
      <p:bldP spid="130" grpId="0" animBg="1"/>
      <p:bldP spid="131" grpId="0" animBg="1"/>
      <p:bldP spid="132" grpId="0"/>
      <p:bldP spid="133" grpId="0"/>
      <p:bldP spid="134" grpId="0" animBg="1"/>
      <p:bldP spid="135" grpId="0" animBg="1"/>
      <p:bldP spid="136" grpId="0"/>
      <p:bldP spid="137" grpId="0"/>
      <p:bldP spid="138" grpId="0"/>
      <p:bldP spid="139" grpId="0" animBg="1"/>
      <p:bldP spid="140" grpId="0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915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 Le paradoxe africain : des réserves riches pour un continent qui ne l’est pas assez.</a:t>
            </a:r>
            <a:endParaRPr lang="fr-FR" sz="1400" b="1" dirty="0"/>
          </a:p>
        </p:txBody>
      </p:sp>
      <p:sp>
        <p:nvSpPr>
          <p:cNvPr id="3" name="Ellipse 2"/>
          <p:cNvSpPr/>
          <p:nvPr/>
        </p:nvSpPr>
        <p:spPr>
          <a:xfrm>
            <a:off x="146461" y="1549291"/>
            <a:ext cx="576064" cy="36004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49618" y="15323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L’ex  des gisements et exploitation d’hydrocarbures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2564904"/>
            <a:ext cx="2495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Une richesse pour les Etats africains?</a:t>
            </a:r>
            <a:endParaRPr lang="fr-FR" sz="1200" u="sng" dirty="0"/>
          </a:p>
        </p:txBody>
      </p:sp>
      <p:sp>
        <p:nvSpPr>
          <p:cNvPr id="8" name="ZoneTexte 7"/>
          <p:cNvSpPr txBox="1"/>
          <p:nvPr/>
        </p:nvSpPr>
        <p:spPr>
          <a:xfrm>
            <a:off x="827584" y="285293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d’une économie de rente :  abondance de devises et faible diversification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35730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d’un pays riche en minerais et économiquement faible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836712"/>
            <a:ext cx="2336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La richesse des réserves naturelles</a:t>
            </a:r>
            <a:endParaRPr lang="fr-FR" sz="1200" u="sng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4941168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pays ayant vendu des terres cultivables au profit de puissances étrangères (Chine, pays du Golfe, …)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4581128"/>
            <a:ext cx="298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Un appauvrissement sur le long terme</a:t>
            </a:r>
            <a:endParaRPr lang="fr-FR" sz="1200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292494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14" name="ZoneTexte 13"/>
          <p:cNvSpPr txBox="1"/>
          <p:nvPr/>
        </p:nvSpPr>
        <p:spPr>
          <a:xfrm>
            <a:off x="179512" y="364502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2" y="4941168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3119" y="0"/>
            <a:ext cx="2915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 L’Afrique, terre de misères  : persistantes, récurrentes, menaçantes.</a:t>
            </a:r>
            <a:endParaRPr lang="fr-FR" sz="1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516037" y="1001783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L’arc des pays les plus faiblement développés. 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586650" y="3816200"/>
            <a:ext cx="2407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pays frappé par la guerre de manière continue depuis 50 ans</a:t>
            </a:r>
            <a:endParaRPr lang="fr-FR" sz="1200" dirty="0"/>
          </a:p>
        </p:txBody>
      </p:sp>
      <p:sp>
        <p:nvSpPr>
          <p:cNvPr id="19" name="Explosion 1 18"/>
          <p:cNvSpPr/>
          <p:nvPr/>
        </p:nvSpPr>
        <p:spPr>
          <a:xfrm>
            <a:off x="3169573" y="3828443"/>
            <a:ext cx="360040" cy="288032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Bouée 19"/>
          <p:cNvSpPr/>
          <p:nvPr/>
        </p:nvSpPr>
        <p:spPr>
          <a:xfrm>
            <a:off x="3213432" y="4558220"/>
            <a:ext cx="344363" cy="323106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4587282">
            <a:off x="2887871" y="948187"/>
            <a:ext cx="592928" cy="712436"/>
          </a:xfrm>
          <a:prstGeom prst="blockArc">
            <a:avLst/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093514" y="693621"/>
            <a:ext cx="1079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Persistances</a:t>
            </a:r>
            <a:endParaRPr lang="fr-FR" sz="1400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3120751" y="3189244"/>
            <a:ext cx="1081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Récurrences</a:t>
            </a:r>
            <a:endParaRPr lang="fr-FR" sz="1400" u="sng" dirty="0"/>
          </a:p>
        </p:txBody>
      </p:sp>
      <p:sp>
        <p:nvSpPr>
          <p:cNvPr id="24" name="ZoneTexte 23"/>
          <p:cNvSpPr txBox="1"/>
          <p:nvPr/>
        </p:nvSpPr>
        <p:spPr>
          <a:xfrm>
            <a:off x="3554104" y="1724721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Les migrations de la faim. </a:t>
            </a:r>
            <a:endParaRPr lang="fr-FR" sz="1200" dirty="0"/>
          </a:p>
        </p:txBody>
      </p:sp>
      <p:sp>
        <p:nvSpPr>
          <p:cNvPr id="25" name="Forme libre 24"/>
          <p:cNvSpPr/>
          <p:nvPr/>
        </p:nvSpPr>
        <p:spPr>
          <a:xfrm>
            <a:off x="3164647" y="1683171"/>
            <a:ext cx="273230" cy="323850"/>
          </a:xfrm>
          <a:custGeom>
            <a:avLst/>
            <a:gdLst>
              <a:gd name="connsiteX0" fmla="*/ 0 w 966651"/>
              <a:gd name="connsiteY0" fmla="*/ 1776548 h 1776548"/>
              <a:gd name="connsiteX1" fmla="*/ 418011 w 966651"/>
              <a:gd name="connsiteY1" fmla="*/ 1463040 h 1776548"/>
              <a:gd name="connsiteX2" fmla="*/ 809897 w 966651"/>
              <a:gd name="connsiteY2" fmla="*/ 666205 h 1776548"/>
              <a:gd name="connsiteX3" fmla="*/ 966651 w 966651"/>
              <a:gd name="connsiteY3" fmla="*/ 0 h 17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51" h="1776548">
                <a:moveTo>
                  <a:pt x="0" y="1776548"/>
                </a:moveTo>
                <a:cubicBezTo>
                  <a:pt x="141514" y="1712322"/>
                  <a:pt x="283028" y="1648097"/>
                  <a:pt x="418011" y="1463040"/>
                </a:cubicBezTo>
                <a:cubicBezTo>
                  <a:pt x="552994" y="1277983"/>
                  <a:pt x="718457" y="910045"/>
                  <a:pt x="809897" y="666205"/>
                </a:cubicBezTo>
                <a:cubicBezTo>
                  <a:pt x="901337" y="422365"/>
                  <a:pt x="933994" y="211182"/>
                  <a:pt x="966651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670527" y="3515705"/>
            <a:ext cx="2011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Tensions, conflits, instabilité </a:t>
            </a:r>
            <a:endParaRPr lang="fr-FR" sz="1200" u="sng" dirty="0"/>
          </a:p>
        </p:txBody>
      </p:sp>
      <p:sp>
        <p:nvSpPr>
          <p:cNvPr id="27" name="ZoneTexte 26"/>
          <p:cNvSpPr txBox="1"/>
          <p:nvPr/>
        </p:nvSpPr>
        <p:spPr>
          <a:xfrm>
            <a:off x="3674085" y="4272041"/>
            <a:ext cx="1621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/>
              <a:t>Urgences humanitaires</a:t>
            </a:r>
            <a:endParaRPr lang="fr-FR" sz="1200" u="sng" dirty="0"/>
          </a:p>
        </p:txBody>
      </p:sp>
      <p:sp>
        <p:nvSpPr>
          <p:cNvPr id="28" name="ZoneTexte 27"/>
          <p:cNvSpPr txBox="1"/>
          <p:nvPr/>
        </p:nvSpPr>
        <p:spPr>
          <a:xfrm>
            <a:off x="3643987" y="4589659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Spectre de famine en 2017</a:t>
            </a:r>
            <a:endParaRPr lang="fr-FR" sz="1200" dirty="0"/>
          </a:p>
        </p:txBody>
      </p:sp>
      <p:sp>
        <p:nvSpPr>
          <p:cNvPr id="29" name="Flèche droite 28"/>
          <p:cNvSpPr/>
          <p:nvPr/>
        </p:nvSpPr>
        <p:spPr>
          <a:xfrm>
            <a:off x="3176195" y="5294122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664190" y="5229840"/>
            <a:ext cx="201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Mouvements massifs de réfugiés</a:t>
            </a:r>
            <a:endParaRPr lang="fr-FR" sz="1200" dirty="0"/>
          </a:p>
        </p:txBody>
      </p:sp>
      <p:sp>
        <p:nvSpPr>
          <p:cNvPr id="31" name="Ellipse 30"/>
          <p:cNvSpPr/>
          <p:nvPr/>
        </p:nvSpPr>
        <p:spPr>
          <a:xfrm>
            <a:off x="3238695" y="2169976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442979" y="2070577"/>
            <a:ext cx="2450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Mégapoles d’Afrique subsaharienne  :  concentration de misères urbaines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197677" y="5676815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Menaces</a:t>
            </a:r>
            <a:endParaRPr lang="fr-FR" sz="1400" u="sng" dirty="0"/>
          </a:p>
        </p:txBody>
      </p:sp>
      <p:sp>
        <p:nvSpPr>
          <p:cNvPr id="35" name="ZoneTexte 34"/>
          <p:cNvSpPr txBox="1"/>
          <p:nvPr/>
        </p:nvSpPr>
        <p:spPr>
          <a:xfrm>
            <a:off x="3600218" y="6072777"/>
            <a:ext cx="2018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Menace terroriste</a:t>
            </a:r>
            <a:endParaRPr lang="fr-FR" sz="1200" dirty="0"/>
          </a:p>
        </p:txBody>
      </p:sp>
      <p:sp>
        <p:nvSpPr>
          <p:cNvPr id="36" name="Multiplier 35"/>
          <p:cNvSpPr/>
          <p:nvPr/>
        </p:nvSpPr>
        <p:spPr>
          <a:xfrm>
            <a:off x="3188671" y="6419088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809319" y="6433616"/>
            <a:ext cx="2018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Foyer mondial </a:t>
            </a:r>
            <a:r>
              <a:rPr lang="fr-FR" sz="1200" dirty="0" smtClean="0"/>
              <a:t>de piraterie maritime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6228184" y="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</a:t>
            </a:r>
            <a:r>
              <a:rPr lang="fr-FR" sz="1400" b="1" dirty="0" smtClean="0"/>
              <a:t>) Une émergence africaine?</a:t>
            </a:r>
            <a:endParaRPr lang="fr-FR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983760" y="106653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Le</a:t>
            </a:r>
            <a:r>
              <a:rPr lang="fr-FR" sz="1200" dirty="0" smtClean="0"/>
              <a:t> pays émergent du continent africain, membre du BRICS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7055768" y="1570595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  ex de pays  à fort taux de croissance, à forte influence régionale et au potentiel d’émergence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228184" y="2362683"/>
            <a:ext cx="291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 ex d’organisations régionales  élargissant les marchés</a:t>
            </a:r>
            <a:endParaRPr lang="fr-FR" sz="1200" u="sng" dirty="0"/>
          </a:p>
        </p:txBody>
      </p:sp>
      <p:sp>
        <p:nvSpPr>
          <p:cNvPr id="42" name="Rectangle 41"/>
          <p:cNvSpPr/>
          <p:nvPr/>
        </p:nvSpPr>
        <p:spPr>
          <a:xfrm>
            <a:off x="6407696" y="3298787"/>
            <a:ext cx="360040" cy="216024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407696" y="2938747"/>
            <a:ext cx="360040" cy="21602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983760" y="2938747"/>
            <a:ext cx="1645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SADC (Afrique australe)</a:t>
            </a:r>
            <a:endParaRPr lang="fr-FR" sz="1200" dirty="0"/>
          </a:p>
        </p:txBody>
      </p:sp>
      <p:sp>
        <p:nvSpPr>
          <p:cNvPr id="45" name="ZoneTexte 44"/>
          <p:cNvSpPr txBox="1"/>
          <p:nvPr/>
        </p:nvSpPr>
        <p:spPr>
          <a:xfrm>
            <a:off x="6974745" y="3275638"/>
            <a:ext cx="1805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CDAO (Afrique de l’Ouest)</a:t>
            </a:r>
            <a:endParaRPr lang="fr-FR" sz="1200" dirty="0"/>
          </a:p>
        </p:txBody>
      </p:sp>
      <p:sp>
        <p:nvSpPr>
          <p:cNvPr id="46" name="Rectangle 45"/>
          <p:cNvSpPr/>
          <p:nvPr/>
        </p:nvSpPr>
        <p:spPr>
          <a:xfrm>
            <a:off x="6407696" y="1642603"/>
            <a:ext cx="432048" cy="216024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407696" y="1138547"/>
            <a:ext cx="395536" cy="216024"/>
          </a:xfrm>
          <a:prstGeom prst="rect">
            <a:avLst/>
          </a:pr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6228184" y="3730835"/>
            <a:ext cx="27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L’ambition d’une « renaissance africaine »</a:t>
            </a:r>
            <a:endParaRPr lang="fr-FR" sz="1200" u="sng" dirty="0"/>
          </a:p>
        </p:txBody>
      </p:sp>
      <p:sp>
        <p:nvSpPr>
          <p:cNvPr id="49" name="ZoneTexte 48"/>
          <p:cNvSpPr txBox="1"/>
          <p:nvPr/>
        </p:nvSpPr>
        <p:spPr>
          <a:xfrm>
            <a:off x="6228184" y="778507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Des pays conquérants</a:t>
            </a:r>
            <a:endParaRPr lang="fr-FR" sz="1200" u="sng" dirty="0"/>
          </a:p>
        </p:txBody>
      </p:sp>
      <p:sp>
        <p:nvSpPr>
          <p:cNvPr id="50" name="ZoneTexte 49"/>
          <p:cNvSpPr txBox="1"/>
          <p:nvPr/>
        </p:nvSpPr>
        <p:spPr>
          <a:xfrm>
            <a:off x="6911752" y="401886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Pays initiateur du NEPAD (New </a:t>
            </a:r>
            <a:r>
              <a:rPr lang="fr-FR" sz="1200" dirty="0" err="1" smtClean="0"/>
              <a:t>partnership</a:t>
            </a:r>
            <a:r>
              <a:rPr lang="fr-FR" sz="1200" dirty="0" smtClean="0"/>
              <a:t> for </a:t>
            </a:r>
            <a:r>
              <a:rPr lang="fr-FR" sz="1200" dirty="0" err="1" smtClean="0"/>
              <a:t>Africas’s</a:t>
            </a:r>
            <a:r>
              <a:rPr lang="fr-FR" sz="1200" dirty="0" smtClean="0"/>
              <a:t> </a:t>
            </a:r>
            <a:r>
              <a:rPr lang="fr-FR" sz="1200" dirty="0" err="1" smtClean="0"/>
              <a:t>development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51" name="Triangle isocèle 50"/>
          <p:cNvSpPr/>
          <p:nvPr/>
        </p:nvSpPr>
        <p:spPr>
          <a:xfrm>
            <a:off x="6407696" y="4162883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228184" y="4936531"/>
            <a:ext cx="27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/>
              <a:t>Le développement de relations sud-sud</a:t>
            </a:r>
            <a:endParaRPr lang="fr-FR" sz="1200" u="sng" dirty="0"/>
          </a:p>
        </p:txBody>
      </p:sp>
      <p:sp>
        <p:nvSpPr>
          <p:cNvPr id="53" name="ZoneTexte 52"/>
          <p:cNvSpPr txBox="1"/>
          <p:nvPr/>
        </p:nvSpPr>
        <p:spPr>
          <a:xfrm>
            <a:off x="6925256" y="536345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Forts investissements en provenance de puissances émergentes</a:t>
            </a:r>
            <a:endParaRPr lang="fr-FR" sz="1200" dirty="0"/>
          </a:p>
        </p:txBody>
      </p:sp>
      <p:sp>
        <p:nvSpPr>
          <p:cNvPr id="54" name="Flèche droite 53"/>
          <p:cNvSpPr/>
          <p:nvPr/>
        </p:nvSpPr>
        <p:spPr>
          <a:xfrm rot="19138631">
            <a:off x="6313753" y="5407071"/>
            <a:ext cx="529505" cy="458832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2893671" y="0"/>
            <a:ext cx="3472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5972537" y="0"/>
            <a:ext cx="81022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nterdiction 56"/>
          <p:cNvSpPr/>
          <p:nvPr/>
        </p:nvSpPr>
        <p:spPr>
          <a:xfrm>
            <a:off x="3155959" y="26558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459295" y="2555915"/>
            <a:ext cx="2401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La mal gouvernance : les pays classés parmi les plus corrompus du monde </a:t>
            </a:r>
          </a:p>
        </p:txBody>
      </p:sp>
      <p:sp>
        <p:nvSpPr>
          <p:cNvPr id="60" name="Lightning Bolt 59"/>
          <p:cNvSpPr/>
          <p:nvPr/>
        </p:nvSpPr>
        <p:spPr>
          <a:xfrm>
            <a:off x="2952520" y="6048260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Bouée 60"/>
          <p:cNvSpPr/>
          <p:nvPr/>
        </p:nvSpPr>
        <p:spPr>
          <a:xfrm>
            <a:off x="3212015" y="4908923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719687" y="490731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Epidémie en 2014-15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 animBg="1"/>
      <p:bldP spid="52" grpId="0"/>
      <p:bldP spid="53" grpId="0"/>
      <p:bldP spid="54" grpId="0" animBg="1"/>
      <p:bldP spid="57" grpId="0" animBg="1"/>
      <p:bldP spid="59" grpId="0"/>
      <p:bldP spid="60" grpId="0" animBg="1"/>
      <p:bldP spid="61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46461" y="1549291"/>
            <a:ext cx="576064" cy="36004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9512" y="292494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14" name="ZoneTexte 13"/>
          <p:cNvSpPr txBox="1"/>
          <p:nvPr/>
        </p:nvSpPr>
        <p:spPr>
          <a:xfrm>
            <a:off x="179512" y="364502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2" y="4941168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3169573" y="3828443"/>
            <a:ext cx="360040" cy="288032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Bouée 19"/>
          <p:cNvSpPr/>
          <p:nvPr/>
        </p:nvSpPr>
        <p:spPr>
          <a:xfrm>
            <a:off x="3213432" y="4558220"/>
            <a:ext cx="344363" cy="323106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4587282">
            <a:off x="2887871" y="948187"/>
            <a:ext cx="592928" cy="712436"/>
          </a:xfrm>
          <a:prstGeom prst="blockArc">
            <a:avLst/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3164647" y="1683171"/>
            <a:ext cx="273230" cy="323850"/>
          </a:xfrm>
          <a:custGeom>
            <a:avLst/>
            <a:gdLst>
              <a:gd name="connsiteX0" fmla="*/ 0 w 966651"/>
              <a:gd name="connsiteY0" fmla="*/ 1776548 h 1776548"/>
              <a:gd name="connsiteX1" fmla="*/ 418011 w 966651"/>
              <a:gd name="connsiteY1" fmla="*/ 1463040 h 1776548"/>
              <a:gd name="connsiteX2" fmla="*/ 809897 w 966651"/>
              <a:gd name="connsiteY2" fmla="*/ 666205 h 1776548"/>
              <a:gd name="connsiteX3" fmla="*/ 966651 w 966651"/>
              <a:gd name="connsiteY3" fmla="*/ 0 h 17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51" h="1776548">
                <a:moveTo>
                  <a:pt x="0" y="1776548"/>
                </a:moveTo>
                <a:cubicBezTo>
                  <a:pt x="141514" y="1712322"/>
                  <a:pt x="283028" y="1648097"/>
                  <a:pt x="418011" y="1463040"/>
                </a:cubicBezTo>
                <a:cubicBezTo>
                  <a:pt x="552994" y="1277983"/>
                  <a:pt x="718457" y="910045"/>
                  <a:pt x="809897" y="666205"/>
                </a:cubicBezTo>
                <a:cubicBezTo>
                  <a:pt x="901337" y="422365"/>
                  <a:pt x="933994" y="211182"/>
                  <a:pt x="966651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/>
          <p:cNvSpPr/>
          <p:nvPr/>
        </p:nvSpPr>
        <p:spPr>
          <a:xfrm>
            <a:off x="3176195" y="5294122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238695" y="2169976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Multiplier 35"/>
          <p:cNvSpPr/>
          <p:nvPr/>
        </p:nvSpPr>
        <p:spPr>
          <a:xfrm>
            <a:off x="3188671" y="6419088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07696" y="3298787"/>
            <a:ext cx="360040" cy="216024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407696" y="2938747"/>
            <a:ext cx="360040" cy="21602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407696" y="1642603"/>
            <a:ext cx="432048" cy="216024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407696" y="1138547"/>
            <a:ext cx="395536" cy="216024"/>
          </a:xfrm>
          <a:prstGeom prst="rect">
            <a:avLst/>
          </a:pr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isocèle 50"/>
          <p:cNvSpPr/>
          <p:nvPr/>
        </p:nvSpPr>
        <p:spPr>
          <a:xfrm>
            <a:off x="6407696" y="4162883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 droite 53"/>
          <p:cNvSpPr/>
          <p:nvPr/>
        </p:nvSpPr>
        <p:spPr>
          <a:xfrm rot="19138631">
            <a:off x="6313753" y="5407071"/>
            <a:ext cx="529505" cy="458832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2893671" y="0"/>
            <a:ext cx="3472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5972537" y="0"/>
            <a:ext cx="81022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nterdiction 56"/>
          <p:cNvSpPr/>
          <p:nvPr/>
        </p:nvSpPr>
        <p:spPr>
          <a:xfrm>
            <a:off x="3155959" y="26558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Lightning Bolt 59"/>
          <p:cNvSpPr/>
          <p:nvPr/>
        </p:nvSpPr>
        <p:spPr>
          <a:xfrm>
            <a:off x="2952520" y="6048260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Bouée 60"/>
          <p:cNvSpPr/>
          <p:nvPr/>
        </p:nvSpPr>
        <p:spPr>
          <a:xfrm>
            <a:off x="3212015" y="4908923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9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4" grpId="0"/>
      <p:bldP spid="15" grpId="0"/>
      <p:bldP spid="19" grpId="0" animBg="1"/>
      <p:bldP spid="20" grpId="0" animBg="1"/>
      <p:bldP spid="21" grpId="0" animBg="1"/>
      <p:bldP spid="25" grpId="0" animBg="1"/>
      <p:bldP spid="29" grpId="0" animBg="1"/>
      <p:bldP spid="31" grpId="0" animBg="1"/>
      <p:bldP spid="36" grpId="0" animBg="1"/>
      <p:bldP spid="42" grpId="0" animBg="1"/>
      <p:bldP spid="43" grpId="0" animBg="1"/>
      <p:bldP spid="46" grpId="0" animBg="1"/>
      <p:bldP spid="47" grpId="0" animBg="1"/>
      <p:bldP spid="51" grpId="0" animBg="1"/>
      <p:bldP spid="54" grpId="0" animBg="1"/>
      <p:bldP spid="57" grpId="0" animBg="1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90" y="0"/>
            <a:ext cx="6168710" cy="6597352"/>
          </a:xfrm>
          <a:prstGeom prst="rect">
            <a:avLst/>
          </a:prstGeom>
          <a:solidFill>
            <a:srgbClr val="FFC000">
              <a:alpha val="36863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sp>
        <p:nvSpPr>
          <p:cNvPr id="86" name="Arc plein 85"/>
          <p:cNvSpPr/>
          <p:nvPr/>
        </p:nvSpPr>
        <p:spPr>
          <a:xfrm rot="3550157">
            <a:off x="3256681" y="1499573"/>
            <a:ext cx="3888695" cy="3539328"/>
          </a:xfrm>
          <a:prstGeom prst="blockArc">
            <a:avLst>
              <a:gd name="adj1" fmla="val 10071808"/>
              <a:gd name="adj2" fmla="val 20801127"/>
              <a:gd name="adj3" fmla="val 22097"/>
            </a:avLst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4572000" y="476672"/>
            <a:ext cx="1008112" cy="100811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012160" y="548680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236296" y="764704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3167325">
            <a:off x="4408510" y="3018035"/>
            <a:ext cx="2225439" cy="86409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948264" y="2492896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5974060" y="2454796"/>
            <a:ext cx="720080" cy="504056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3172178" y="1162756"/>
            <a:ext cx="2788355" cy="1840088"/>
          </a:xfrm>
          <a:custGeom>
            <a:avLst/>
            <a:gdLst>
              <a:gd name="connsiteX0" fmla="*/ 67733 w 2788355"/>
              <a:gd name="connsiteY0" fmla="*/ 711200 h 1840088"/>
              <a:gd name="connsiteX1" fmla="*/ 304800 w 2788355"/>
              <a:gd name="connsiteY1" fmla="*/ 722488 h 1840088"/>
              <a:gd name="connsiteX2" fmla="*/ 406400 w 2788355"/>
              <a:gd name="connsiteY2" fmla="*/ 891822 h 1840088"/>
              <a:gd name="connsiteX3" fmla="*/ 406400 w 2788355"/>
              <a:gd name="connsiteY3" fmla="*/ 891822 h 1840088"/>
              <a:gd name="connsiteX4" fmla="*/ 1004711 w 2788355"/>
              <a:gd name="connsiteY4" fmla="*/ 846666 h 1840088"/>
              <a:gd name="connsiteX5" fmla="*/ 982133 w 2788355"/>
              <a:gd name="connsiteY5" fmla="*/ 0 h 1840088"/>
              <a:gd name="connsiteX6" fmla="*/ 1106311 w 2788355"/>
              <a:gd name="connsiteY6" fmla="*/ 11288 h 1840088"/>
              <a:gd name="connsiteX7" fmla="*/ 1794933 w 2788355"/>
              <a:gd name="connsiteY7" fmla="*/ 564444 h 1840088"/>
              <a:gd name="connsiteX8" fmla="*/ 2449689 w 2788355"/>
              <a:gd name="connsiteY8" fmla="*/ 191911 h 1840088"/>
              <a:gd name="connsiteX9" fmla="*/ 2607733 w 2788355"/>
              <a:gd name="connsiteY9" fmla="*/ 225777 h 1840088"/>
              <a:gd name="connsiteX10" fmla="*/ 2743200 w 2788355"/>
              <a:gd name="connsiteY10" fmla="*/ 214488 h 1840088"/>
              <a:gd name="connsiteX11" fmla="*/ 2731911 w 2788355"/>
              <a:gd name="connsiteY11" fmla="*/ 372533 h 1840088"/>
              <a:gd name="connsiteX12" fmla="*/ 2788355 w 2788355"/>
              <a:gd name="connsiteY12" fmla="*/ 462844 h 1840088"/>
              <a:gd name="connsiteX13" fmla="*/ 2765778 w 2788355"/>
              <a:gd name="connsiteY13" fmla="*/ 496711 h 1840088"/>
              <a:gd name="connsiteX14" fmla="*/ 2731911 w 2788355"/>
              <a:gd name="connsiteY14" fmla="*/ 790222 h 1840088"/>
              <a:gd name="connsiteX15" fmla="*/ 2596444 w 2788355"/>
              <a:gd name="connsiteY15" fmla="*/ 903111 h 1840088"/>
              <a:gd name="connsiteX16" fmla="*/ 2573866 w 2788355"/>
              <a:gd name="connsiteY16" fmla="*/ 1038577 h 1840088"/>
              <a:gd name="connsiteX17" fmla="*/ 2664178 w 2788355"/>
              <a:gd name="connsiteY17" fmla="*/ 1162755 h 1840088"/>
              <a:gd name="connsiteX18" fmla="*/ 2427111 w 2788355"/>
              <a:gd name="connsiteY18" fmla="*/ 1648177 h 1840088"/>
              <a:gd name="connsiteX19" fmla="*/ 2336800 w 2788355"/>
              <a:gd name="connsiteY19" fmla="*/ 1591733 h 1840088"/>
              <a:gd name="connsiteX20" fmla="*/ 2190044 w 2788355"/>
              <a:gd name="connsiteY20" fmla="*/ 1715911 h 1840088"/>
              <a:gd name="connsiteX21" fmla="*/ 2167466 w 2788355"/>
              <a:gd name="connsiteY21" fmla="*/ 1794933 h 1840088"/>
              <a:gd name="connsiteX22" fmla="*/ 1919111 w 2788355"/>
              <a:gd name="connsiteY22" fmla="*/ 1840088 h 1840088"/>
              <a:gd name="connsiteX23" fmla="*/ 1862666 w 2788355"/>
              <a:gd name="connsiteY23" fmla="*/ 1715911 h 1840088"/>
              <a:gd name="connsiteX24" fmla="*/ 1715911 w 2788355"/>
              <a:gd name="connsiteY24" fmla="*/ 1648177 h 1840088"/>
              <a:gd name="connsiteX25" fmla="*/ 1286933 w 2788355"/>
              <a:gd name="connsiteY25" fmla="*/ 1783644 h 1840088"/>
              <a:gd name="connsiteX26" fmla="*/ 1174044 w 2788355"/>
              <a:gd name="connsiteY26" fmla="*/ 1761066 h 1840088"/>
              <a:gd name="connsiteX27" fmla="*/ 970844 w 2788355"/>
              <a:gd name="connsiteY27" fmla="*/ 1761066 h 1840088"/>
              <a:gd name="connsiteX28" fmla="*/ 778933 w 2788355"/>
              <a:gd name="connsiteY28" fmla="*/ 1817511 h 1840088"/>
              <a:gd name="connsiteX29" fmla="*/ 778933 w 2788355"/>
              <a:gd name="connsiteY29" fmla="*/ 1817511 h 1840088"/>
              <a:gd name="connsiteX30" fmla="*/ 440266 w 2788355"/>
              <a:gd name="connsiteY30" fmla="*/ 1625600 h 1840088"/>
              <a:gd name="connsiteX31" fmla="*/ 338666 w 2788355"/>
              <a:gd name="connsiteY31" fmla="*/ 1501422 h 1840088"/>
              <a:gd name="connsiteX32" fmla="*/ 180622 w 2788355"/>
              <a:gd name="connsiteY32" fmla="*/ 1241777 h 1840088"/>
              <a:gd name="connsiteX33" fmla="*/ 22578 w 2788355"/>
              <a:gd name="connsiteY33" fmla="*/ 1061155 h 1840088"/>
              <a:gd name="connsiteX34" fmla="*/ 56444 w 2788355"/>
              <a:gd name="connsiteY34" fmla="*/ 982133 h 1840088"/>
              <a:gd name="connsiteX35" fmla="*/ 0 w 2788355"/>
              <a:gd name="connsiteY35" fmla="*/ 880533 h 1840088"/>
              <a:gd name="connsiteX36" fmla="*/ 67733 w 2788355"/>
              <a:gd name="connsiteY36" fmla="*/ 711200 h 184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788355" h="1840088">
                <a:moveTo>
                  <a:pt x="67733" y="711200"/>
                </a:moveTo>
                <a:lnTo>
                  <a:pt x="304800" y="722488"/>
                </a:lnTo>
                <a:lnTo>
                  <a:pt x="406400" y="891822"/>
                </a:lnTo>
                <a:lnTo>
                  <a:pt x="406400" y="891822"/>
                </a:lnTo>
                <a:lnTo>
                  <a:pt x="1004711" y="846666"/>
                </a:lnTo>
                <a:lnTo>
                  <a:pt x="982133" y="0"/>
                </a:lnTo>
                <a:lnTo>
                  <a:pt x="1106311" y="11288"/>
                </a:lnTo>
                <a:lnTo>
                  <a:pt x="1794933" y="564444"/>
                </a:lnTo>
                <a:lnTo>
                  <a:pt x="2449689" y="191911"/>
                </a:lnTo>
                <a:lnTo>
                  <a:pt x="2607733" y="225777"/>
                </a:lnTo>
                <a:lnTo>
                  <a:pt x="2743200" y="214488"/>
                </a:lnTo>
                <a:lnTo>
                  <a:pt x="2731911" y="372533"/>
                </a:lnTo>
                <a:lnTo>
                  <a:pt x="2788355" y="462844"/>
                </a:lnTo>
                <a:lnTo>
                  <a:pt x="2765778" y="496711"/>
                </a:lnTo>
                <a:lnTo>
                  <a:pt x="2731911" y="790222"/>
                </a:lnTo>
                <a:lnTo>
                  <a:pt x="2596444" y="903111"/>
                </a:lnTo>
                <a:lnTo>
                  <a:pt x="2573866" y="1038577"/>
                </a:lnTo>
                <a:lnTo>
                  <a:pt x="2664178" y="1162755"/>
                </a:lnTo>
                <a:lnTo>
                  <a:pt x="2427111" y="1648177"/>
                </a:lnTo>
                <a:lnTo>
                  <a:pt x="2336800" y="1591733"/>
                </a:lnTo>
                <a:lnTo>
                  <a:pt x="2190044" y="1715911"/>
                </a:lnTo>
                <a:lnTo>
                  <a:pt x="2167466" y="1794933"/>
                </a:lnTo>
                <a:lnTo>
                  <a:pt x="1919111" y="1840088"/>
                </a:lnTo>
                <a:lnTo>
                  <a:pt x="1862666" y="1715911"/>
                </a:lnTo>
                <a:lnTo>
                  <a:pt x="1715911" y="1648177"/>
                </a:lnTo>
                <a:lnTo>
                  <a:pt x="1286933" y="1783644"/>
                </a:lnTo>
                <a:lnTo>
                  <a:pt x="1174044" y="1761066"/>
                </a:lnTo>
                <a:lnTo>
                  <a:pt x="970844" y="1761066"/>
                </a:lnTo>
                <a:lnTo>
                  <a:pt x="778933" y="1817511"/>
                </a:lnTo>
                <a:lnTo>
                  <a:pt x="778933" y="1817511"/>
                </a:lnTo>
                <a:lnTo>
                  <a:pt x="440266" y="1625600"/>
                </a:lnTo>
                <a:lnTo>
                  <a:pt x="338666" y="1501422"/>
                </a:lnTo>
                <a:lnTo>
                  <a:pt x="180622" y="1241777"/>
                </a:lnTo>
                <a:lnTo>
                  <a:pt x="22578" y="1061155"/>
                </a:lnTo>
                <a:lnTo>
                  <a:pt x="56444" y="982133"/>
                </a:lnTo>
                <a:lnTo>
                  <a:pt x="0" y="880533"/>
                </a:lnTo>
                <a:lnTo>
                  <a:pt x="67733" y="711200"/>
                </a:lnTo>
                <a:close/>
              </a:path>
            </a:pathLst>
          </a:cu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5610578" y="2946400"/>
            <a:ext cx="2449689" cy="3454400"/>
          </a:xfrm>
          <a:custGeom>
            <a:avLst/>
            <a:gdLst>
              <a:gd name="connsiteX0" fmla="*/ 609600 w 2449689"/>
              <a:gd name="connsiteY0" fmla="*/ 3397956 h 3454400"/>
              <a:gd name="connsiteX1" fmla="*/ 519289 w 2449689"/>
              <a:gd name="connsiteY1" fmla="*/ 3318933 h 3454400"/>
              <a:gd name="connsiteX2" fmla="*/ 417689 w 2449689"/>
              <a:gd name="connsiteY2" fmla="*/ 2901244 h 3454400"/>
              <a:gd name="connsiteX3" fmla="*/ 248355 w 2449689"/>
              <a:gd name="connsiteY3" fmla="*/ 2551289 h 3454400"/>
              <a:gd name="connsiteX4" fmla="*/ 237066 w 2449689"/>
              <a:gd name="connsiteY4" fmla="*/ 2370667 h 3454400"/>
              <a:gd name="connsiteX5" fmla="*/ 0 w 2449689"/>
              <a:gd name="connsiteY5" fmla="*/ 1975556 h 3454400"/>
              <a:gd name="connsiteX6" fmla="*/ 67733 w 2449689"/>
              <a:gd name="connsiteY6" fmla="*/ 1569156 h 3454400"/>
              <a:gd name="connsiteX7" fmla="*/ 180622 w 2449689"/>
              <a:gd name="connsiteY7" fmla="*/ 1422400 h 3454400"/>
              <a:gd name="connsiteX8" fmla="*/ 101600 w 2449689"/>
              <a:gd name="connsiteY8" fmla="*/ 1207911 h 3454400"/>
              <a:gd name="connsiteX9" fmla="*/ 101600 w 2449689"/>
              <a:gd name="connsiteY9" fmla="*/ 1207911 h 3454400"/>
              <a:gd name="connsiteX10" fmla="*/ 56444 w 2449689"/>
              <a:gd name="connsiteY10" fmla="*/ 903111 h 3454400"/>
              <a:gd name="connsiteX11" fmla="*/ 112889 w 2449689"/>
              <a:gd name="connsiteY11" fmla="*/ 812800 h 3454400"/>
              <a:gd name="connsiteX12" fmla="*/ 304800 w 2449689"/>
              <a:gd name="connsiteY12" fmla="*/ 846667 h 3454400"/>
              <a:gd name="connsiteX13" fmla="*/ 383822 w 2449689"/>
              <a:gd name="connsiteY13" fmla="*/ 598311 h 3454400"/>
              <a:gd name="connsiteX14" fmla="*/ 519289 w 2449689"/>
              <a:gd name="connsiteY14" fmla="*/ 496711 h 3454400"/>
              <a:gd name="connsiteX15" fmla="*/ 575733 w 2449689"/>
              <a:gd name="connsiteY15" fmla="*/ 22578 h 3454400"/>
              <a:gd name="connsiteX16" fmla="*/ 677333 w 2449689"/>
              <a:gd name="connsiteY16" fmla="*/ 11289 h 3454400"/>
              <a:gd name="connsiteX17" fmla="*/ 1332089 w 2449689"/>
              <a:gd name="connsiteY17" fmla="*/ 0 h 3454400"/>
              <a:gd name="connsiteX18" fmla="*/ 1670755 w 2449689"/>
              <a:gd name="connsiteY18" fmla="*/ 101600 h 3454400"/>
              <a:gd name="connsiteX19" fmla="*/ 1535289 w 2449689"/>
              <a:gd name="connsiteY19" fmla="*/ 519289 h 3454400"/>
              <a:gd name="connsiteX20" fmla="*/ 1941689 w 2449689"/>
              <a:gd name="connsiteY20" fmla="*/ 519289 h 3454400"/>
              <a:gd name="connsiteX21" fmla="*/ 2370666 w 2449689"/>
              <a:gd name="connsiteY21" fmla="*/ 835378 h 3454400"/>
              <a:gd name="connsiteX22" fmla="*/ 2427111 w 2449689"/>
              <a:gd name="connsiteY22" fmla="*/ 1332089 h 3454400"/>
              <a:gd name="connsiteX23" fmla="*/ 2449689 w 2449689"/>
              <a:gd name="connsiteY23" fmla="*/ 1715911 h 3454400"/>
              <a:gd name="connsiteX24" fmla="*/ 2314222 w 2449689"/>
              <a:gd name="connsiteY24" fmla="*/ 1941689 h 3454400"/>
              <a:gd name="connsiteX25" fmla="*/ 2178755 w 2449689"/>
              <a:gd name="connsiteY25" fmla="*/ 1975556 h 3454400"/>
              <a:gd name="connsiteX26" fmla="*/ 1907822 w 2449689"/>
              <a:gd name="connsiteY26" fmla="*/ 2201333 h 3454400"/>
              <a:gd name="connsiteX27" fmla="*/ 1952978 w 2449689"/>
              <a:gd name="connsiteY27" fmla="*/ 2551289 h 3454400"/>
              <a:gd name="connsiteX28" fmla="*/ 1704622 w 2449689"/>
              <a:gd name="connsiteY28" fmla="*/ 2664178 h 3454400"/>
              <a:gd name="connsiteX29" fmla="*/ 1693333 w 2449689"/>
              <a:gd name="connsiteY29" fmla="*/ 2844800 h 3454400"/>
              <a:gd name="connsiteX30" fmla="*/ 1591733 w 2449689"/>
              <a:gd name="connsiteY30" fmla="*/ 2968978 h 3454400"/>
              <a:gd name="connsiteX31" fmla="*/ 1512711 w 2449689"/>
              <a:gd name="connsiteY31" fmla="*/ 3138311 h 3454400"/>
              <a:gd name="connsiteX32" fmla="*/ 1196622 w 2449689"/>
              <a:gd name="connsiteY32" fmla="*/ 3341511 h 3454400"/>
              <a:gd name="connsiteX33" fmla="*/ 869244 w 2449689"/>
              <a:gd name="connsiteY33" fmla="*/ 3397956 h 3454400"/>
              <a:gd name="connsiteX34" fmla="*/ 666044 w 2449689"/>
              <a:gd name="connsiteY34" fmla="*/ 3454400 h 3454400"/>
              <a:gd name="connsiteX35" fmla="*/ 564444 w 2449689"/>
              <a:gd name="connsiteY35" fmla="*/ 3375378 h 3454400"/>
              <a:gd name="connsiteX36" fmla="*/ 564444 w 2449689"/>
              <a:gd name="connsiteY36" fmla="*/ 3364089 h 345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449689" h="3454400">
                <a:moveTo>
                  <a:pt x="609600" y="3397956"/>
                </a:moveTo>
                <a:lnTo>
                  <a:pt x="519289" y="3318933"/>
                </a:lnTo>
                <a:lnTo>
                  <a:pt x="417689" y="2901244"/>
                </a:lnTo>
                <a:lnTo>
                  <a:pt x="248355" y="2551289"/>
                </a:lnTo>
                <a:lnTo>
                  <a:pt x="237066" y="2370667"/>
                </a:lnTo>
                <a:lnTo>
                  <a:pt x="0" y="1975556"/>
                </a:lnTo>
                <a:lnTo>
                  <a:pt x="67733" y="1569156"/>
                </a:lnTo>
                <a:lnTo>
                  <a:pt x="180622" y="1422400"/>
                </a:lnTo>
                <a:lnTo>
                  <a:pt x="101600" y="1207911"/>
                </a:lnTo>
                <a:lnTo>
                  <a:pt x="101600" y="1207911"/>
                </a:lnTo>
                <a:lnTo>
                  <a:pt x="56444" y="903111"/>
                </a:lnTo>
                <a:lnTo>
                  <a:pt x="112889" y="812800"/>
                </a:lnTo>
                <a:lnTo>
                  <a:pt x="304800" y="846667"/>
                </a:lnTo>
                <a:lnTo>
                  <a:pt x="383822" y="598311"/>
                </a:lnTo>
                <a:lnTo>
                  <a:pt x="519289" y="496711"/>
                </a:lnTo>
                <a:lnTo>
                  <a:pt x="575733" y="22578"/>
                </a:lnTo>
                <a:lnTo>
                  <a:pt x="677333" y="11289"/>
                </a:lnTo>
                <a:lnTo>
                  <a:pt x="1332089" y="0"/>
                </a:lnTo>
                <a:lnTo>
                  <a:pt x="1670755" y="101600"/>
                </a:lnTo>
                <a:lnTo>
                  <a:pt x="1535289" y="519289"/>
                </a:lnTo>
                <a:lnTo>
                  <a:pt x="1941689" y="519289"/>
                </a:lnTo>
                <a:lnTo>
                  <a:pt x="2370666" y="835378"/>
                </a:lnTo>
                <a:lnTo>
                  <a:pt x="2427111" y="1332089"/>
                </a:lnTo>
                <a:lnTo>
                  <a:pt x="2449689" y="1715911"/>
                </a:lnTo>
                <a:lnTo>
                  <a:pt x="2314222" y="1941689"/>
                </a:lnTo>
                <a:lnTo>
                  <a:pt x="2178755" y="1975556"/>
                </a:lnTo>
                <a:lnTo>
                  <a:pt x="1907822" y="2201333"/>
                </a:lnTo>
                <a:lnTo>
                  <a:pt x="1952978" y="2551289"/>
                </a:lnTo>
                <a:lnTo>
                  <a:pt x="1704622" y="2664178"/>
                </a:lnTo>
                <a:lnTo>
                  <a:pt x="1693333" y="2844800"/>
                </a:lnTo>
                <a:lnTo>
                  <a:pt x="1591733" y="2968978"/>
                </a:lnTo>
                <a:lnTo>
                  <a:pt x="1512711" y="3138311"/>
                </a:lnTo>
                <a:lnTo>
                  <a:pt x="1196622" y="3341511"/>
                </a:lnTo>
                <a:lnTo>
                  <a:pt x="869244" y="3397956"/>
                </a:lnTo>
                <a:lnTo>
                  <a:pt x="666044" y="3454400"/>
                </a:lnTo>
                <a:lnTo>
                  <a:pt x="564444" y="3375378"/>
                </a:lnTo>
                <a:lnTo>
                  <a:pt x="564444" y="3364089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6592711" y="2334919"/>
            <a:ext cx="1004711" cy="171214"/>
          </a:xfrm>
          <a:custGeom>
            <a:avLst/>
            <a:gdLst>
              <a:gd name="connsiteX0" fmla="*/ 0 w 1004711"/>
              <a:gd name="connsiteY0" fmla="*/ 171214 h 171214"/>
              <a:gd name="connsiteX1" fmla="*/ 124178 w 1004711"/>
              <a:gd name="connsiteY1" fmla="*/ 69614 h 171214"/>
              <a:gd name="connsiteX2" fmla="*/ 395111 w 1004711"/>
              <a:gd name="connsiteY2" fmla="*/ 1881 h 171214"/>
              <a:gd name="connsiteX3" fmla="*/ 1004711 w 1004711"/>
              <a:gd name="connsiteY3" fmla="*/ 58325 h 171214"/>
              <a:gd name="connsiteX4" fmla="*/ 1004711 w 1004711"/>
              <a:gd name="connsiteY4" fmla="*/ 58325 h 17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711" h="171214">
                <a:moveTo>
                  <a:pt x="0" y="171214"/>
                </a:moveTo>
                <a:cubicBezTo>
                  <a:pt x="29163" y="134525"/>
                  <a:pt x="58326" y="97836"/>
                  <a:pt x="124178" y="69614"/>
                </a:cubicBezTo>
                <a:cubicBezTo>
                  <a:pt x="190030" y="41392"/>
                  <a:pt x="248356" y="3762"/>
                  <a:pt x="395111" y="1881"/>
                </a:cubicBezTo>
                <a:cubicBezTo>
                  <a:pt x="541866" y="0"/>
                  <a:pt x="1004711" y="58325"/>
                  <a:pt x="1004711" y="58325"/>
                </a:cubicBezTo>
                <a:lnTo>
                  <a:pt x="1004711" y="5832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8" name="Explosion 1 47"/>
          <p:cNvSpPr/>
          <p:nvPr/>
        </p:nvSpPr>
        <p:spPr>
          <a:xfrm>
            <a:off x="6937829" y="2090057"/>
            <a:ext cx="587626" cy="573630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Bouée 50"/>
          <p:cNvSpPr/>
          <p:nvPr/>
        </p:nvSpPr>
        <p:spPr>
          <a:xfrm>
            <a:off x="8316416" y="2420888"/>
            <a:ext cx="576064" cy="576064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6012160" y="5301208"/>
            <a:ext cx="1309511" cy="1072444"/>
          </a:xfrm>
          <a:custGeom>
            <a:avLst/>
            <a:gdLst>
              <a:gd name="connsiteX0" fmla="*/ 0 w 1309511"/>
              <a:gd name="connsiteY0" fmla="*/ 530577 h 1072444"/>
              <a:gd name="connsiteX1" fmla="*/ 135466 w 1309511"/>
              <a:gd name="connsiteY1" fmla="*/ 824089 h 1072444"/>
              <a:gd name="connsiteX2" fmla="*/ 124178 w 1309511"/>
              <a:gd name="connsiteY2" fmla="*/ 925689 h 1072444"/>
              <a:gd name="connsiteX3" fmla="*/ 225778 w 1309511"/>
              <a:gd name="connsiteY3" fmla="*/ 1072444 h 1072444"/>
              <a:gd name="connsiteX4" fmla="*/ 778933 w 1309511"/>
              <a:gd name="connsiteY4" fmla="*/ 993422 h 1072444"/>
              <a:gd name="connsiteX5" fmla="*/ 1061155 w 1309511"/>
              <a:gd name="connsiteY5" fmla="*/ 778933 h 1072444"/>
              <a:gd name="connsiteX6" fmla="*/ 1128889 w 1309511"/>
              <a:gd name="connsiteY6" fmla="*/ 620889 h 1072444"/>
              <a:gd name="connsiteX7" fmla="*/ 1207911 w 1309511"/>
              <a:gd name="connsiteY7" fmla="*/ 575733 h 1072444"/>
              <a:gd name="connsiteX8" fmla="*/ 1298222 w 1309511"/>
              <a:gd name="connsiteY8" fmla="*/ 462844 h 1072444"/>
              <a:gd name="connsiteX9" fmla="*/ 1309511 w 1309511"/>
              <a:gd name="connsiteY9" fmla="*/ 417689 h 1072444"/>
              <a:gd name="connsiteX10" fmla="*/ 1219200 w 1309511"/>
              <a:gd name="connsiteY10" fmla="*/ 406400 h 1072444"/>
              <a:gd name="connsiteX11" fmla="*/ 1230489 w 1309511"/>
              <a:gd name="connsiteY11" fmla="*/ 33866 h 1072444"/>
              <a:gd name="connsiteX12" fmla="*/ 1049866 w 1309511"/>
              <a:gd name="connsiteY12" fmla="*/ 0 h 1072444"/>
              <a:gd name="connsiteX13" fmla="*/ 756355 w 1309511"/>
              <a:gd name="connsiteY13" fmla="*/ 259644 h 1072444"/>
              <a:gd name="connsiteX14" fmla="*/ 530578 w 1309511"/>
              <a:gd name="connsiteY14" fmla="*/ 270933 h 1072444"/>
              <a:gd name="connsiteX15" fmla="*/ 406400 w 1309511"/>
              <a:gd name="connsiteY15" fmla="*/ 395111 h 1072444"/>
              <a:gd name="connsiteX16" fmla="*/ 406400 w 1309511"/>
              <a:gd name="connsiteY16" fmla="*/ 395111 h 1072444"/>
              <a:gd name="connsiteX17" fmla="*/ 282222 w 1309511"/>
              <a:gd name="connsiteY17" fmla="*/ 214489 h 1072444"/>
              <a:gd name="connsiteX18" fmla="*/ 259644 w 1309511"/>
              <a:gd name="connsiteY18" fmla="*/ 519289 h 1072444"/>
              <a:gd name="connsiteX19" fmla="*/ 259644 w 1309511"/>
              <a:gd name="connsiteY19" fmla="*/ 519289 h 1072444"/>
              <a:gd name="connsiteX20" fmla="*/ 56444 w 1309511"/>
              <a:gd name="connsiteY20" fmla="*/ 508000 h 1072444"/>
              <a:gd name="connsiteX21" fmla="*/ 0 w 1309511"/>
              <a:gd name="connsiteY21" fmla="*/ 530577 h 107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09511" h="1072444">
                <a:moveTo>
                  <a:pt x="0" y="530577"/>
                </a:moveTo>
                <a:lnTo>
                  <a:pt x="135466" y="824089"/>
                </a:lnTo>
                <a:lnTo>
                  <a:pt x="124178" y="925689"/>
                </a:lnTo>
                <a:lnTo>
                  <a:pt x="225778" y="1072444"/>
                </a:lnTo>
                <a:lnTo>
                  <a:pt x="778933" y="993422"/>
                </a:lnTo>
                <a:lnTo>
                  <a:pt x="1061155" y="778933"/>
                </a:lnTo>
                <a:lnTo>
                  <a:pt x="1128889" y="620889"/>
                </a:lnTo>
                <a:lnTo>
                  <a:pt x="1207911" y="575733"/>
                </a:lnTo>
                <a:lnTo>
                  <a:pt x="1298222" y="462844"/>
                </a:lnTo>
                <a:lnTo>
                  <a:pt x="1309511" y="417689"/>
                </a:lnTo>
                <a:lnTo>
                  <a:pt x="1219200" y="406400"/>
                </a:lnTo>
                <a:lnTo>
                  <a:pt x="1230489" y="33866"/>
                </a:lnTo>
                <a:lnTo>
                  <a:pt x="1049866" y="0"/>
                </a:lnTo>
                <a:lnTo>
                  <a:pt x="756355" y="259644"/>
                </a:lnTo>
                <a:lnTo>
                  <a:pt x="530578" y="270933"/>
                </a:lnTo>
                <a:lnTo>
                  <a:pt x="406400" y="395111"/>
                </a:lnTo>
                <a:lnTo>
                  <a:pt x="406400" y="395111"/>
                </a:lnTo>
                <a:lnTo>
                  <a:pt x="282222" y="214489"/>
                </a:lnTo>
                <a:lnTo>
                  <a:pt x="259644" y="519289"/>
                </a:lnTo>
                <a:lnTo>
                  <a:pt x="259644" y="519289"/>
                </a:lnTo>
                <a:lnTo>
                  <a:pt x="56444" y="508000"/>
                </a:lnTo>
                <a:lnTo>
                  <a:pt x="0" y="530577"/>
                </a:lnTo>
                <a:close/>
              </a:path>
            </a:pathLst>
          </a:cu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 56"/>
          <p:cNvSpPr/>
          <p:nvPr/>
        </p:nvSpPr>
        <p:spPr>
          <a:xfrm>
            <a:off x="7461504" y="2072640"/>
            <a:ext cx="1255776" cy="999744"/>
          </a:xfrm>
          <a:custGeom>
            <a:avLst/>
            <a:gdLst>
              <a:gd name="connsiteX0" fmla="*/ 243840 w 1255776"/>
              <a:gd name="connsiteY0" fmla="*/ 12192 h 999744"/>
              <a:gd name="connsiteX1" fmla="*/ 0 w 1255776"/>
              <a:gd name="connsiteY1" fmla="*/ 573024 h 999744"/>
              <a:gd name="connsiteX2" fmla="*/ 207264 w 1255776"/>
              <a:gd name="connsiteY2" fmla="*/ 865632 h 999744"/>
              <a:gd name="connsiteX3" fmla="*/ 451104 w 1255776"/>
              <a:gd name="connsiteY3" fmla="*/ 999744 h 999744"/>
              <a:gd name="connsiteX4" fmla="*/ 621792 w 1255776"/>
              <a:gd name="connsiteY4" fmla="*/ 926592 h 999744"/>
              <a:gd name="connsiteX5" fmla="*/ 1011936 w 1255776"/>
              <a:gd name="connsiteY5" fmla="*/ 853440 h 999744"/>
              <a:gd name="connsiteX6" fmla="*/ 1255776 w 1255776"/>
              <a:gd name="connsiteY6" fmla="*/ 585216 h 999744"/>
              <a:gd name="connsiteX7" fmla="*/ 829056 w 1255776"/>
              <a:gd name="connsiteY7" fmla="*/ 475488 h 999744"/>
              <a:gd name="connsiteX8" fmla="*/ 792480 w 1255776"/>
              <a:gd name="connsiteY8" fmla="*/ 304800 h 999744"/>
              <a:gd name="connsiteX9" fmla="*/ 731520 w 1255776"/>
              <a:gd name="connsiteY9" fmla="*/ 316992 h 999744"/>
              <a:gd name="connsiteX10" fmla="*/ 731520 w 1255776"/>
              <a:gd name="connsiteY10" fmla="*/ 195072 h 999744"/>
              <a:gd name="connsiteX11" fmla="*/ 463296 w 1255776"/>
              <a:gd name="connsiteY11" fmla="*/ 0 h 999744"/>
              <a:gd name="connsiteX12" fmla="*/ 243840 w 1255776"/>
              <a:gd name="connsiteY12" fmla="*/ 12192 h 99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5776" h="999744">
                <a:moveTo>
                  <a:pt x="243840" y="12192"/>
                </a:moveTo>
                <a:lnTo>
                  <a:pt x="0" y="573024"/>
                </a:lnTo>
                <a:lnTo>
                  <a:pt x="207264" y="865632"/>
                </a:lnTo>
                <a:lnTo>
                  <a:pt x="451104" y="999744"/>
                </a:lnTo>
                <a:lnTo>
                  <a:pt x="621792" y="926592"/>
                </a:lnTo>
                <a:lnTo>
                  <a:pt x="1011936" y="853440"/>
                </a:lnTo>
                <a:lnTo>
                  <a:pt x="1255776" y="585216"/>
                </a:lnTo>
                <a:lnTo>
                  <a:pt x="829056" y="475488"/>
                </a:lnTo>
                <a:lnTo>
                  <a:pt x="792480" y="304800"/>
                </a:lnTo>
                <a:lnTo>
                  <a:pt x="731520" y="316992"/>
                </a:lnTo>
                <a:lnTo>
                  <a:pt x="731520" y="195072"/>
                </a:lnTo>
                <a:lnTo>
                  <a:pt x="463296" y="0"/>
                </a:lnTo>
                <a:lnTo>
                  <a:pt x="243840" y="1219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4840224" y="2194560"/>
            <a:ext cx="1048512" cy="829056"/>
          </a:xfrm>
          <a:custGeom>
            <a:avLst/>
            <a:gdLst>
              <a:gd name="connsiteX0" fmla="*/ 0 w 1048512"/>
              <a:gd name="connsiteY0" fmla="*/ 609600 h 829056"/>
              <a:gd name="connsiteX1" fmla="*/ 12192 w 1048512"/>
              <a:gd name="connsiteY1" fmla="*/ 402336 h 829056"/>
              <a:gd name="connsiteX2" fmla="*/ 134112 w 1048512"/>
              <a:gd name="connsiteY2" fmla="*/ 0 h 829056"/>
              <a:gd name="connsiteX3" fmla="*/ 1048512 w 1048512"/>
              <a:gd name="connsiteY3" fmla="*/ 48768 h 829056"/>
              <a:gd name="connsiteX4" fmla="*/ 780288 w 1048512"/>
              <a:gd name="connsiteY4" fmla="*/ 609600 h 829056"/>
              <a:gd name="connsiteX5" fmla="*/ 658368 w 1048512"/>
              <a:gd name="connsiteY5" fmla="*/ 573024 h 829056"/>
              <a:gd name="connsiteX6" fmla="*/ 524256 w 1048512"/>
              <a:gd name="connsiteY6" fmla="*/ 682752 h 829056"/>
              <a:gd name="connsiteX7" fmla="*/ 524256 w 1048512"/>
              <a:gd name="connsiteY7" fmla="*/ 682752 h 829056"/>
              <a:gd name="connsiteX8" fmla="*/ 524256 w 1048512"/>
              <a:gd name="connsiteY8" fmla="*/ 804672 h 829056"/>
              <a:gd name="connsiteX9" fmla="*/ 280416 w 1048512"/>
              <a:gd name="connsiteY9" fmla="*/ 829056 h 829056"/>
              <a:gd name="connsiteX10" fmla="*/ 182880 w 1048512"/>
              <a:gd name="connsiteY10" fmla="*/ 682752 h 829056"/>
              <a:gd name="connsiteX11" fmla="*/ 0 w 1048512"/>
              <a:gd name="connsiteY11" fmla="*/ 609600 h 82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8512" h="829056">
                <a:moveTo>
                  <a:pt x="0" y="609600"/>
                </a:moveTo>
                <a:lnTo>
                  <a:pt x="12192" y="402336"/>
                </a:lnTo>
                <a:lnTo>
                  <a:pt x="134112" y="0"/>
                </a:lnTo>
                <a:lnTo>
                  <a:pt x="1048512" y="48768"/>
                </a:lnTo>
                <a:lnTo>
                  <a:pt x="780288" y="609600"/>
                </a:lnTo>
                <a:lnTo>
                  <a:pt x="658368" y="573024"/>
                </a:lnTo>
                <a:lnTo>
                  <a:pt x="524256" y="682752"/>
                </a:lnTo>
                <a:lnTo>
                  <a:pt x="524256" y="682752"/>
                </a:lnTo>
                <a:lnTo>
                  <a:pt x="524256" y="804672"/>
                </a:lnTo>
                <a:lnTo>
                  <a:pt x="280416" y="829056"/>
                </a:lnTo>
                <a:lnTo>
                  <a:pt x="182880" y="682752"/>
                </a:lnTo>
                <a:lnTo>
                  <a:pt x="0" y="609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3797725" y="182550"/>
            <a:ext cx="829056" cy="682752"/>
          </a:xfrm>
          <a:custGeom>
            <a:avLst/>
            <a:gdLst>
              <a:gd name="connsiteX0" fmla="*/ 0 w 829056"/>
              <a:gd name="connsiteY0" fmla="*/ 585216 h 682752"/>
              <a:gd name="connsiteX1" fmla="*/ 207264 w 829056"/>
              <a:gd name="connsiteY1" fmla="*/ 682752 h 682752"/>
              <a:gd name="connsiteX2" fmla="*/ 280416 w 829056"/>
              <a:gd name="connsiteY2" fmla="*/ 548640 h 682752"/>
              <a:gd name="connsiteX3" fmla="*/ 694944 w 829056"/>
              <a:gd name="connsiteY3" fmla="*/ 463296 h 682752"/>
              <a:gd name="connsiteX4" fmla="*/ 829056 w 829056"/>
              <a:gd name="connsiteY4" fmla="*/ 341376 h 682752"/>
              <a:gd name="connsiteX5" fmla="*/ 816864 w 829056"/>
              <a:gd name="connsiteY5" fmla="*/ 85344 h 682752"/>
              <a:gd name="connsiteX6" fmla="*/ 560832 w 829056"/>
              <a:gd name="connsiteY6" fmla="*/ 0 h 682752"/>
              <a:gd name="connsiteX7" fmla="*/ 438912 w 829056"/>
              <a:gd name="connsiteY7" fmla="*/ 170688 h 682752"/>
              <a:gd name="connsiteX8" fmla="*/ 231648 w 829056"/>
              <a:gd name="connsiteY8" fmla="*/ 280416 h 682752"/>
              <a:gd name="connsiteX9" fmla="*/ 158496 w 829056"/>
              <a:gd name="connsiteY9" fmla="*/ 463296 h 682752"/>
              <a:gd name="connsiteX10" fmla="*/ 0 w 829056"/>
              <a:gd name="connsiteY10" fmla="*/ 585216 h 68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9056" h="682752">
                <a:moveTo>
                  <a:pt x="0" y="585216"/>
                </a:moveTo>
                <a:lnTo>
                  <a:pt x="207264" y="682752"/>
                </a:lnTo>
                <a:lnTo>
                  <a:pt x="280416" y="548640"/>
                </a:lnTo>
                <a:lnTo>
                  <a:pt x="694944" y="463296"/>
                </a:lnTo>
                <a:lnTo>
                  <a:pt x="829056" y="341376"/>
                </a:lnTo>
                <a:lnTo>
                  <a:pt x="816864" y="85344"/>
                </a:lnTo>
                <a:lnTo>
                  <a:pt x="560832" y="0"/>
                </a:lnTo>
                <a:lnTo>
                  <a:pt x="438912" y="170688"/>
                </a:lnTo>
                <a:lnTo>
                  <a:pt x="231648" y="280416"/>
                </a:lnTo>
                <a:lnTo>
                  <a:pt x="158496" y="463296"/>
                </a:lnTo>
                <a:lnTo>
                  <a:pt x="0" y="5852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isocèle 78"/>
          <p:cNvSpPr/>
          <p:nvPr/>
        </p:nvSpPr>
        <p:spPr>
          <a:xfrm>
            <a:off x="6948264" y="83671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Triangle isocèle 79"/>
          <p:cNvSpPr/>
          <p:nvPr/>
        </p:nvSpPr>
        <p:spPr>
          <a:xfrm>
            <a:off x="4932040" y="47667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Triangle isocèle 80"/>
          <p:cNvSpPr/>
          <p:nvPr/>
        </p:nvSpPr>
        <p:spPr>
          <a:xfrm>
            <a:off x="3131840" y="1700808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/>
        </p:nvSpPr>
        <p:spPr>
          <a:xfrm>
            <a:off x="5004048" y="2348880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Triangle isocèle 82"/>
          <p:cNvSpPr/>
          <p:nvPr/>
        </p:nvSpPr>
        <p:spPr>
          <a:xfrm>
            <a:off x="6444208" y="5877272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orme libre 94"/>
          <p:cNvSpPr/>
          <p:nvPr/>
        </p:nvSpPr>
        <p:spPr>
          <a:xfrm>
            <a:off x="5689456" y="260648"/>
            <a:ext cx="515401" cy="1907786"/>
          </a:xfrm>
          <a:custGeom>
            <a:avLst/>
            <a:gdLst>
              <a:gd name="connsiteX0" fmla="*/ 317863 w 317863"/>
              <a:gd name="connsiteY0" fmla="*/ 1907177 h 1907177"/>
              <a:gd name="connsiteX1" fmla="*/ 17417 w 317863"/>
              <a:gd name="connsiteY1" fmla="*/ 875212 h 1907177"/>
              <a:gd name="connsiteX2" fmla="*/ 213360 w 317863"/>
              <a:gd name="connsiteY2" fmla="*/ 0 h 1907177"/>
              <a:gd name="connsiteX0" fmla="*/ 515401 w 515401"/>
              <a:gd name="connsiteY0" fmla="*/ 1907786 h 1907786"/>
              <a:gd name="connsiteX1" fmla="*/ 214955 w 515401"/>
              <a:gd name="connsiteY1" fmla="*/ 875821 h 1907786"/>
              <a:gd name="connsiteX2" fmla="*/ 106680 w 515401"/>
              <a:gd name="connsiteY2" fmla="*/ 0 h 190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401" h="1907786">
                <a:moveTo>
                  <a:pt x="515401" y="1907786"/>
                </a:moveTo>
                <a:cubicBezTo>
                  <a:pt x="373886" y="1550735"/>
                  <a:pt x="283075" y="1193785"/>
                  <a:pt x="214955" y="875821"/>
                </a:cubicBezTo>
                <a:cubicBezTo>
                  <a:pt x="146835" y="557857"/>
                  <a:pt x="0" y="278674"/>
                  <a:pt x="106680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Forme libre 95"/>
          <p:cNvSpPr/>
          <p:nvPr/>
        </p:nvSpPr>
        <p:spPr>
          <a:xfrm>
            <a:off x="5185954" y="1110343"/>
            <a:ext cx="718457" cy="862148"/>
          </a:xfrm>
          <a:custGeom>
            <a:avLst/>
            <a:gdLst>
              <a:gd name="connsiteX0" fmla="*/ 0 w 718457"/>
              <a:gd name="connsiteY0" fmla="*/ 862148 h 862148"/>
              <a:gd name="connsiteX1" fmla="*/ 391886 w 718457"/>
              <a:gd name="connsiteY1" fmla="*/ 509451 h 862148"/>
              <a:gd name="connsiteX2" fmla="*/ 718457 w 718457"/>
              <a:gd name="connsiteY2" fmla="*/ 0 h 86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8457" h="862148">
                <a:moveTo>
                  <a:pt x="0" y="862148"/>
                </a:moveTo>
                <a:cubicBezTo>
                  <a:pt x="136071" y="757645"/>
                  <a:pt x="272143" y="653142"/>
                  <a:pt x="391886" y="509451"/>
                </a:cubicBezTo>
                <a:cubicBezTo>
                  <a:pt x="511629" y="365760"/>
                  <a:pt x="615043" y="182880"/>
                  <a:pt x="718457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892857" y="1106209"/>
            <a:ext cx="925953" cy="814031"/>
          </a:xfrm>
          <a:custGeom>
            <a:avLst/>
            <a:gdLst>
              <a:gd name="connsiteX0" fmla="*/ 888274 w 888274"/>
              <a:gd name="connsiteY0" fmla="*/ 809897 h 809897"/>
              <a:gd name="connsiteX1" fmla="*/ 287383 w 888274"/>
              <a:gd name="connsiteY1" fmla="*/ 483326 h 809897"/>
              <a:gd name="connsiteX2" fmla="*/ 0 w 888274"/>
              <a:gd name="connsiteY2" fmla="*/ 0 h 8098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50666 w 950666"/>
              <a:gd name="connsiteY0" fmla="*/ 795497 h 795497"/>
              <a:gd name="connsiteX1" fmla="*/ 349775 w 950666"/>
              <a:gd name="connsiteY1" fmla="*/ 468926 h 795497"/>
              <a:gd name="connsiteX2" fmla="*/ 0 w 950666"/>
              <a:gd name="connsiteY2" fmla="*/ 0 h 795497"/>
              <a:gd name="connsiteX0" fmla="*/ 950667 w 950667"/>
              <a:gd name="connsiteY0" fmla="*/ 795496 h 795496"/>
              <a:gd name="connsiteX1" fmla="*/ 349776 w 950667"/>
              <a:gd name="connsiteY1" fmla="*/ 468925 h 795496"/>
              <a:gd name="connsiteX2" fmla="*/ 0 w 950667"/>
              <a:gd name="connsiteY2" fmla="*/ 0 h 795496"/>
              <a:gd name="connsiteX0" fmla="*/ 925953 w 925953"/>
              <a:gd name="connsiteY0" fmla="*/ 814031 h 814031"/>
              <a:gd name="connsiteX1" fmla="*/ 325062 w 925953"/>
              <a:gd name="connsiteY1" fmla="*/ 487460 h 814031"/>
              <a:gd name="connsiteX2" fmla="*/ 0 w 925953"/>
              <a:gd name="connsiteY2" fmla="*/ 0 h 81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953" h="814031">
                <a:moveTo>
                  <a:pt x="925953" y="814031"/>
                </a:moveTo>
                <a:cubicBezTo>
                  <a:pt x="699530" y="718237"/>
                  <a:pt x="479388" y="623132"/>
                  <a:pt x="325062" y="487460"/>
                </a:cubicBezTo>
                <a:cubicBezTo>
                  <a:pt x="170736" y="351788"/>
                  <a:pt x="69668" y="174171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4367560" y="227076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5815702" y="240061"/>
            <a:ext cx="69126" cy="59956"/>
          </a:xfrm>
          <a:prstGeom prst="ellipse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8" name="Flèche droite 107"/>
          <p:cNvSpPr/>
          <p:nvPr/>
        </p:nvSpPr>
        <p:spPr>
          <a:xfrm rot="10800000">
            <a:off x="6262789" y="2057398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0" name="Flèche droite 109"/>
          <p:cNvSpPr/>
          <p:nvPr/>
        </p:nvSpPr>
        <p:spPr>
          <a:xfrm rot="16200000">
            <a:off x="6060130" y="2350849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4950082" y="2796170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5710511" y="3688574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3681984" y="1499616"/>
            <a:ext cx="2950464" cy="829056"/>
          </a:xfrm>
          <a:prstGeom prst="ellipse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Multiplier 124"/>
          <p:cNvSpPr/>
          <p:nvPr/>
        </p:nvSpPr>
        <p:spPr>
          <a:xfrm>
            <a:off x="8461248" y="2048256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Flèche droite 142"/>
          <p:cNvSpPr/>
          <p:nvPr/>
        </p:nvSpPr>
        <p:spPr>
          <a:xfrm rot="19138631">
            <a:off x="4027990" y="3958541"/>
            <a:ext cx="763929" cy="555585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Flèche droite 144"/>
          <p:cNvSpPr/>
          <p:nvPr/>
        </p:nvSpPr>
        <p:spPr>
          <a:xfrm rot="7652623">
            <a:off x="6540761" y="-21598"/>
            <a:ext cx="591192" cy="526079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Flèche droite 146"/>
          <p:cNvSpPr/>
          <p:nvPr/>
        </p:nvSpPr>
        <p:spPr>
          <a:xfrm rot="9496701">
            <a:off x="8069483" y="3439609"/>
            <a:ext cx="763929" cy="555585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Interdiction 92"/>
          <p:cNvSpPr/>
          <p:nvPr/>
        </p:nvSpPr>
        <p:spPr>
          <a:xfrm>
            <a:off x="7002683" y="16551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4" name="Interdiction 93"/>
          <p:cNvSpPr/>
          <p:nvPr/>
        </p:nvSpPr>
        <p:spPr>
          <a:xfrm>
            <a:off x="3200921" y="2215354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4" name="Interdiction 103"/>
          <p:cNvSpPr/>
          <p:nvPr/>
        </p:nvSpPr>
        <p:spPr>
          <a:xfrm>
            <a:off x="6123294" y="1745797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5" name="Interdiction 104"/>
          <p:cNvSpPr/>
          <p:nvPr/>
        </p:nvSpPr>
        <p:spPr>
          <a:xfrm>
            <a:off x="6370429" y="1103246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6" name="Interdiction 105"/>
          <p:cNvSpPr/>
          <p:nvPr/>
        </p:nvSpPr>
        <p:spPr>
          <a:xfrm>
            <a:off x="5400423" y="3154468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Lightning Bolt 122"/>
          <p:cNvSpPr/>
          <p:nvPr/>
        </p:nvSpPr>
        <p:spPr>
          <a:xfrm>
            <a:off x="4261692" y="1298154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Lightning Bolt 123"/>
          <p:cNvSpPr/>
          <p:nvPr/>
        </p:nvSpPr>
        <p:spPr>
          <a:xfrm>
            <a:off x="4898834" y="2210718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Lightning Bolt 128"/>
          <p:cNvSpPr/>
          <p:nvPr/>
        </p:nvSpPr>
        <p:spPr>
          <a:xfrm>
            <a:off x="8091890" y="3035147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3" name="Lightning Bolt 1"/>
          <p:cNvSpPr/>
          <p:nvPr/>
        </p:nvSpPr>
        <p:spPr>
          <a:xfrm>
            <a:off x="5319311" y="427821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Bouée 63"/>
          <p:cNvSpPr/>
          <p:nvPr/>
        </p:nvSpPr>
        <p:spPr>
          <a:xfrm>
            <a:off x="3441533" y="2329140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3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A)</a:t>
            </a:r>
            <a:endParaRPr lang="fr-FR" sz="1400" b="1" dirty="0"/>
          </a:p>
        </p:txBody>
      </p:sp>
      <p:sp>
        <p:nvSpPr>
          <p:cNvPr id="3" name="Ellipse 2"/>
          <p:cNvSpPr/>
          <p:nvPr/>
        </p:nvSpPr>
        <p:spPr>
          <a:xfrm>
            <a:off x="179512" y="1196752"/>
            <a:ext cx="576064" cy="36004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9512" y="2924944"/>
            <a:ext cx="622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/>
              <a:t>Algérie</a:t>
            </a:r>
            <a:endParaRPr lang="fr-FR" sz="1200" i="1" u="sng" dirty="0"/>
          </a:p>
        </p:txBody>
      </p:sp>
      <p:sp>
        <p:nvSpPr>
          <p:cNvPr id="14" name="ZoneTexte 13"/>
          <p:cNvSpPr txBox="1"/>
          <p:nvPr/>
        </p:nvSpPr>
        <p:spPr>
          <a:xfrm>
            <a:off x="179512" y="3645024"/>
            <a:ext cx="622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FFC000"/>
                </a:solidFill>
              </a:rPr>
              <a:t>Guinée</a:t>
            </a:r>
            <a:endParaRPr lang="fr-FR" sz="1200" i="1" u="sng" dirty="0">
              <a:solidFill>
                <a:srgbClr val="FFC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2" y="4941168"/>
            <a:ext cx="728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u="sng" dirty="0" smtClean="0">
                <a:solidFill>
                  <a:srgbClr val="92D050"/>
                </a:solidFill>
              </a:rPr>
              <a:t>Tanzanie</a:t>
            </a:r>
            <a:endParaRPr lang="fr-FR" sz="1200" i="1" u="sng" dirty="0">
              <a:solidFill>
                <a:srgbClr val="92D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63119" y="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B)</a:t>
            </a:r>
            <a:endParaRPr lang="fr-FR" sz="1400" b="1" dirty="0"/>
          </a:p>
        </p:txBody>
      </p:sp>
      <p:sp>
        <p:nvSpPr>
          <p:cNvPr id="19" name="Explosion 1 18"/>
          <p:cNvSpPr/>
          <p:nvPr/>
        </p:nvSpPr>
        <p:spPr>
          <a:xfrm>
            <a:off x="3169573" y="3828443"/>
            <a:ext cx="360040" cy="288032"/>
          </a:xfrm>
          <a:prstGeom prst="irregularSeal1">
            <a:avLst/>
          </a:prstGeom>
          <a:solidFill>
            <a:srgbClr val="FFC000">
              <a:alpha val="27843"/>
            </a:srgbClr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Bouée 19"/>
          <p:cNvSpPr/>
          <p:nvPr/>
        </p:nvSpPr>
        <p:spPr>
          <a:xfrm>
            <a:off x="3158348" y="4558220"/>
            <a:ext cx="344363" cy="323106"/>
          </a:xfrm>
          <a:prstGeom prst="donu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4587282">
            <a:off x="2887871" y="948187"/>
            <a:ext cx="592928" cy="712436"/>
          </a:xfrm>
          <a:prstGeom prst="blockArc">
            <a:avLst/>
          </a:prstGeom>
          <a:solidFill>
            <a:srgbClr val="FFC000">
              <a:alpha val="25098"/>
            </a:srgb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3164647" y="1683171"/>
            <a:ext cx="273230" cy="323850"/>
          </a:xfrm>
          <a:custGeom>
            <a:avLst/>
            <a:gdLst>
              <a:gd name="connsiteX0" fmla="*/ 0 w 966651"/>
              <a:gd name="connsiteY0" fmla="*/ 1776548 h 1776548"/>
              <a:gd name="connsiteX1" fmla="*/ 418011 w 966651"/>
              <a:gd name="connsiteY1" fmla="*/ 1463040 h 1776548"/>
              <a:gd name="connsiteX2" fmla="*/ 809897 w 966651"/>
              <a:gd name="connsiteY2" fmla="*/ 666205 h 1776548"/>
              <a:gd name="connsiteX3" fmla="*/ 966651 w 966651"/>
              <a:gd name="connsiteY3" fmla="*/ 0 h 177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51" h="1776548">
                <a:moveTo>
                  <a:pt x="0" y="1776548"/>
                </a:moveTo>
                <a:cubicBezTo>
                  <a:pt x="141514" y="1712322"/>
                  <a:pt x="283028" y="1648097"/>
                  <a:pt x="418011" y="1463040"/>
                </a:cubicBezTo>
                <a:cubicBezTo>
                  <a:pt x="552994" y="1277983"/>
                  <a:pt x="718457" y="910045"/>
                  <a:pt x="809897" y="666205"/>
                </a:cubicBezTo>
                <a:cubicBezTo>
                  <a:pt x="901337" y="422365"/>
                  <a:pt x="933994" y="211182"/>
                  <a:pt x="966651" y="0"/>
                </a:cubicBezTo>
              </a:path>
            </a:pathLst>
          </a:cu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 droite 28"/>
          <p:cNvSpPr/>
          <p:nvPr/>
        </p:nvSpPr>
        <p:spPr>
          <a:xfrm>
            <a:off x="3165179" y="5426323"/>
            <a:ext cx="419100" cy="289601"/>
          </a:xfrm>
          <a:prstGeom prst="rightArrow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238695" y="2169976"/>
            <a:ext cx="119743" cy="121426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Multiplier 35"/>
          <p:cNvSpPr/>
          <p:nvPr/>
        </p:nvSpPr>
        <p:spPr>
          <a:xfrm>
            <a:off x="3122569" y="6419088"/>
            <a:ext cx="438912" cy="438912"/>
          </a:xfrm>
          <a:prstGeom prst="mathMultiply">
            <a:avLst/>
          </a:prstGeom>
          <a:noFill/>
          <a:ln w="28575">
            <a:solidFill>
              <a:srgbClr val="8064A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228184" y="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</a:t>
            </a:r>
            <a:r>
              <a:rPr lang="fr-FR" sz="1400" b="1" dirty="0" smtClean="0"/>
              <a:t>)</a:t>
            </a:r>
            <a:endParaRPr lang="fr-FR" sz="1400" b="1" dirty="0"/>
          </a:p>
        </p:txBody>
      </p:sp>
      <p:sp>
        <p:nvSpPr>
          <p:cNvPr id="42" name="Rectangle 41"/>
          <p:cNvSpPr/>
          <p:nvPr/>
        </p:nvSpPr>
        <p:spPr>
          <a:xfrm>
            <a:off x="6407696" y="3298787"/>
            <a:ext cx="360040" cy="216024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407696" y="2938747"/>
            <a:ext cx="360040" cy="21602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407696" y="1642603"/>
            <a:ext cx="432048" cy="216024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407696" y="1138547"/>
            <a:ext cx="395536" cy="216024"/>
          </a:xfrm>
          <a:prstGeom prst="rect">
            <a:avLst/>
          </a:prstGeom>
          <a:solidFill>
            <a:srgbClr val="FF0000">
              <a:alpha val="6902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isocèle 50"/>
          <p:cNvSpPr/>
          <p:nvPr/>
        </p:nvSpPr>
        <p:spPr>
          <a:xfrm>
            <a:off x="6407696" y="4162883"/>
            <a:ext cx="288032" cy="288032"/>
          </a:xfrm>
          <a:prstGeom prst="triangle">
            <a:avLst/>
          </a:prstGeom>
          <a:solidFill>
            <a:schemeClr val="tx2">
              <a:alpha val="69020"/>
            </a:schemeClr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 droite 53"/>
          <p:cNvSpPr/>
          <p:nvPr/>
        </p:nvSpPr>
        <p:spPr>
          <a:xfrm rot="19138631">
            <a:off x="6313753" y="5407071"/>
            <a:ext cx="529505" cy="458832"/>
          </a:xfrm>
          <a:prstGeom prst="rightArrow">
            <a:avLst/>
          </a:prstGeom>
          <a:noFill/>
          <a:ln w="63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2893671" y="0"/>
            <a:ext cx="34724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5972537" y="0"/>
            <a:ext cx="81022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Interdiction 56"/>
          <p:cNvSpPr/>
          <p:nvPr/>
        </p:nvSpPr>
        <p:spPr>
          <a:xfrm>
            <a:off x="3155959" y="2655881"/>
            <a:ext cx="170414" cy="167441"/>
          </a:xfrm>
          <a:prstGeom prst="noSmoking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Lightning Bolt 59"/>
          <p:cNvSpPr/>
          <p:nvPr/>
        </p:nvSpPr>
        <p:spPr>
          <a:xfrm>
            <a:off x="3095740" y="6180463"/>
            <a:ext cx="451691" cy="308473"/>
          </a:xfrm>
          <a:prstGeom prst="lightningBolt">
            <a:avLst/>
          </a:prstGeom>
          <a:solidFill>
            <a:srgbClr val="000000"/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Bouée 26"/>
          <p:cNvSpPr/>
          <p:nvPr/>
        </p:nvSpPr>
        <p:spPr>
          <a:xfrm>
            <a:off x="3178964" y="5019092"/>
            <a:ext cx="344363" cy="323106"/>
          </a:xfrm>
          <a:prstGeom prst="donut">
            <a:avLst/>
          </a:prstGeom>
          <a:noFill/>
          <a:ln w="127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0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>
            <a:alpha val="25098"/>
          </a:srgbClr>
        </a:solidFill>
        <a:ln w="6350">
          <a:noFill/>
          <a:prstDash val="soli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612</Words>
  <Application>Microsoft Office PowerPoint</Application>
  <PresentationFormat>Affichage à l'écran (4:3)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L’Afrique,  plurielle et paradoxale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LFH</cp:lastModifiedBy>
  <cp:revision>68</cp:revision>
  <cp:lastPrinted>2017-04-07T06:38:52Z</cp:lastPrinted>
  <dcterms:created xsi:type="dcterms:W3CDTF">2014-05-01T10:23:01Z</dcterms:created>
  <dcterms:modified xsi:type="dcterms:W3CDTF">2017-04-07T08:40:16Z</dcterms:modified>
</cp:coreProperties>
</file>