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85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61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42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36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53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57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59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84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27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5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97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35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15DFE-D63D-4FE8-83C8-7AFD2D593263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26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Quel avenir pour Dakar?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Une vision régionale d’aménagement du territoire</a:t>
            </a:r>
          </a:p>
          <a:p>
            <a:r>
              <a:rPr lang="fr-FR" sz="1600" dirty="0"/>
              <a:t>Schéma inspiré des documents du site de l’Agence Nationale de l’Aménagement du Territoire de Dakar </a:t>
            </a:r>
          </a:p>
          <a:p>
            <a:r>
              <a:rPr lang="fr-FR" sz="1600" dirty="0"/>
              <a:t>http://www.anat.sn/</a:t>
            </a:r>
          </a:p>
        </p:txBody>
      </p:sp>
    </p:spTree>
    <p:extLst>
      <p:ext uri="{BB962C8B-B14F-4D97-AF65-F5344CB8AC3E}">
        <p14:creationId xmlns:p14="http://schemas.microsoft.com/office/powerpoint/2010/main" val="153590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 rot="2572823">
            <a:off x="6470087" y="5051980"/>
            <a:ext cx="1152128" cy="216024"/>
          </a:xfrm>
          <a:prstGeom prst="rect">
            <a:avLst/>
          </a:prstGeom>
          <a:solidFill>
            <a:schemeClr val="accent1"/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 rot="19606563">
            <a:off x="5856386" y="2716177"/>
            <a:ext cx="349452" cy="201510"/>
          </a:xfrm>
          <a:prstGeom prst="rect">
            <a:avLst/>
          </a:prstGeom>
          <a:solidFill>
            <a:schemeClr val="accent1"/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reeform 2"/>
          <p:cNvSpPr/>
          <p:nvPr/>
        </p:nvSpPr>
        <p:spPr>
          <a:xfrm>
            <a:off x="4023360" y="1627631"/>
            <a:ext cx="4015565" cy="4542319"/>
          </a:xfrm>
          <a:custGeom>
            <a:avLst/>
            <a:gdLst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194048 w 4645152"/>
              <a:gd name="connsiteY4" fmla="*/ 377952 h 4474464"/>
              <a:gd name="connsiteX5" fmla="*/ 4596384 w 4645152"/>
              <a:gd name="connsiteY5" fmla="*/ 1207008 h 4474464"/>
              <a:gd name="connsiteX6" fmla="*/ 4645152 w 4645152"/>
              <a:gd name="connsiteY6" fmla="*/ 2670048 h 4474464"/>
              <a:gd name="connsiteX7" fmla="*/ 4267200 w 4645152"/>
              <a:gd name="connsiteY7" fmla="*/ 4108704 h 4474464"/>
              <a:gd name="connsiteX8" fmla="*/ 3852672 w 4645152"/>
              <a:gd name="connsiteY8" fmla="*/ 4474464 h 4474464"/>
              <a:gd name="connsiteX9" fmla="*/ 3511296 w 4645152"/>
              <a:gd name="connsiteY9" fmla="*/ 4072128 h 4474464"/>
              <a:gd name="connsiteX10" fmla="*/ 2865120 w 4645152"/>
              <a:gd name="connsiteY10" fmla="*/ 3633216 h 4474464"/>
              <a:gd name="connsiteX11" fmla="*/ 2633472 w 4645152"/>
              <a:gd name="connsiteY11" fmla="*/ 3084576 h 4474464"/>
              <a:gd name="connsiteX12" fmla="*/ 2048256 w 4645152"/>
              <a:gd name="connsiteY12" fmla="*/ 2353056 h 4474464"/>
              <a:gd name="connsiteX13" fmla="*/ 1572768 w 4645152"/>
              <a:gd name="connsiteY13" fmla="*/ 2109216 h 4474464"/>
              <a:gd name="connsiteX14" fmla="*/ 987552 w 4645152"/>
              <a:gd name="connsiteY14" fmla="*/ 1840992 h 4474464"/>
              <a:gd name="connsiteX15" fmla="*/ 670560 w 4645152"/>
              <a:gd name="connsiteY15" fmla="*/ 1962912 h 4474464"/>
              <a:gd name="connsiteX16" fmla="*/ 658368 w 4645152"/>
              <a:gd name="connsiteY16" fmla="*/ 2499360 h 4474464"/>
              <a:gd name="connsiteX17" fmla="*/ 0 w 4645152"/>
              <a:gd name="connsiteY17" fmla="*/ 1828800 h 4474464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734376"/>
              <a:gd name="connsiteY0" fmla="*/ 1828800 h 4474464"/>
              <a:gd name="connsiteX1" fmla="*/ 1609344 w 4734376"/>
              <a:gd name="connsiteY1" fmla="*/ 1280160 h 4474464"/>
              <a:gd name="connsiteX2" fmla="*/ 2621280 w 4734376"/>
              <a:gd name="connsiteY2" fmla="*/ 707136 h 4474464"/>
              <a:gd name="connsiteX3" fmla="*/ 3194304 w 4734376"/>
              <a:gd name="connsiteY3" fmla="*/ 0 h 4474464"/>
              <a:gd name="connsiteX4" fmla="*/ 4596384 w 4734376"/>
              <a:gd name="connsiteY4" fmla="*/ 1207008 h 4474464"/>
              <a:gd name="connsiteX5" fmla="*/ 4645152 w 4734376"/>
              <a:gd name="connsiteY5" fmla="*/ 2670048 h 4474464"/>
              <a:gd name="connsiteX6" fmla="*/ 4267200 w 4734376"/>
              <a:gd name="connsiteY6" fmla="*/ 4108704 h 4474464"/>
              <a:gd name="connsiteX7" fmla="*/ 3852672 w 4734376"/>
              <a:gd name="connsiteY7" fmla="*/ 4474464 h 4474464"/>
              <a:gd name="connsiteX8" fmla="*/ 3511296 w 4734376"/>
              <a:gd name="connsiteY8" fmla="*/ 4072128 h 4474464"/>
              <a:gd name="connsiteX9" fmla="*/ 2865120 w 4734376"/>
              <a:gd name="connsiteY9" fmla="*/ 3633216 h 4474464"/>
              <a:gd name="connsiteX10" fmla="*/ 2633472 w 4734376"/>
              <a:gd name="connsiteY10" fmla="*/ 3084576 h 4474464"/>
              <a:gd name="connsiteX11" fmla="*/ 2048256 w 4734376"/>
              <a:gd name="connsiteY11" fmla="*/ 2353056 h 4474464"/>
              <a:gd name="connsiteX12" fmla="*/ 1572768 w 4734376"/>
              <a:gd name="connsiteY12" fmla="*/ 2109216 h 4474464"/>
              <a:gd name="connsiteX13" fmla="*/ 987552 w 4734376"/>
              <a:gd name="connsiteY13" fmla="*/ 1840992 h 4474464"/>
              <a:gd name="connsiteX14" fmla="*/ 670560 w 4734376"/>
              <a:gd name="connsiteY14" fmla="*/ 1962912 h 4474464"/>
              <a:gd name="connsiteX15" fmla="*/ 658368 w 4734376"/>
              <a:gd name="connsiteY15" fmla="*/ 2499360 h 4474464"/>
              <a:gd name="connsiteX16" fmla="*/ 0 w 4734376"/>
              <a:gd name="connsiteY16" fmla="*/ 1828800 h 4474464"/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645152 w 4645152"/>
              <a:gd name="connsiteY4" fmla="*/ 2670048 h 4474464"/>
              <a:gd name="connsiteX5" fmla="*/ 4267200 w 4645152"/>
              <a:gd name="connsiteY5" fmla="*/ 4108704 h 4474464"/>
              <a:gd name="connsiteX6" fmla="*/ 3852672 w 4645152"/>
              <a:gd name="connsiteY6" fmla="*/ 4474464 h 4474464"/>
              <a:gd name="connsiteX7" fmla="*/ 3511296 w 4645152"/>
              <a:gd name="connsiteY7" fmla="*/ 4072128 h 4474464"/>
              <a:gd name="connsiteX8" fmla="*/ 2865120 w 4645152"/>
              <a:gd name="connsiteY8" fmla="*/ 3633216 h 4474464"/>
              <a:gd name="connsiteX9" fmla="*/ 2633472 w 4645152"/>
              <a:gd name="connsiteY9" fmla="*/ 3084576 h 4474464"/>
              <a:gd name="connsiteX10" fmla="*/ 2048256 w 4645152"/>
              <a:gd name="connsiteY10" fmla="*/ 2353056 h 4474464"/>
              <a:gd name="connsiteX11" fmla="*/ 1572768 w 4645152"/>
              <a:gd name="connsiteY11" fmla="*/ 2109216 h 4474464"/>
              <a:gd name="connsiteX12" fmla="*/ 987552 w 4645152"/>
              <a:gd name="connsiteY12" fmla="*/ 1840992 h 4474464"/>
              <a:gd name="connsiteX13" fmla="*/ 670560 w 4645152"/>
              <a:gd name="connsiteY13" fmla="*/ 1962912 h 4474464"/>
              <a:gd name="connsiteX14" fmla="*/ 658368 w 4645152"/>
              <a:gd name="connsiteY14" fmla="*/ 2499360 h 4474464"/>
              <a:gd name="connsiteX15" fmla="*/ 0 w 4645152"/>
              <a:gd name="connsiteY15" fmla="*/ 1828800 h 4474464"/>
              <a:gd name="connsiteX0" fmla="*/ 4645152 w 4645152"/>
              <a:gd name="connsiteY0" fmla="*/ 2578608 h 4383024"/>
              <a:gd name="connsiteX1" fmla="*/ 4267200 w 4645152"/>
              <a:gd name="connsiteY1" fmla="*/ 4017264 h 4383024"/>
              <a:gd name="connsiteX2" fmla="*/ 3852672 w 4645152"/>
              <a:gd name="connsiteY2" fmla="*/ 4383024 h 4383024"/>
              <a:gd name="connsiteX3" fmla="*/ 3511296 w 4645152"/>
              <a:gd name="connsiteY3" fmla="*/ 3980688 h 4383024"/>
              <a:gd name="connsiteX4" fmla="*/ 2865120 w 4645152"/>
              <a:gd name="connsiteY4" fmla="*/ 3541776 h 4383024"/>
              <a:gd name="connsiteX5" fmla="*/ 2633472 w 4645152"/>
              <a:gd name="connsiteY5" fmla="*/ 2993136 h 4383024"/>
              <a:gd name="connsiteX6" fmla="*/ 2048256 w 4645152"/>
              <a:gd name="connsiteY6" fmla="*/ 2261616 h 4383024"/>
              <a:gd name="connsiteX7" fmla="*/ 1572768 w 4645152"/>
              <a:gd name="connsiteY7" fmla="*/ 2017776 h 4383024"/>
              <a:gd name="connsiteX8" fmla="*/ 987552 w 4645152"/>
              <a:gd name="connsiteY8" fmla="*/ 1749552 h 4383024"/>
              <a:gd name="connsiteX9" fmla="*/ 670560 w 4645152"/>
              <a:gd name="connsiteY9" fmla="*/ 1871472 h 4383024"/>
              <a:gd name="connsiteX10" fmla="*/ 658368 w 4645152"/>
              <a:gd name="connsiteY10" fmla="*/ 2407920 h 4383024"/>
              <a:gd name="connsiteX11" fmla="*/ 0 w 4645152"/>
              <a:gd name="connsiteY11" fmla="*/ 1737360 h 4383024"/>
              <a:gd name="connsiteX12" fmla="*/ 1609344 w 4645152"/>
              <a:gd name="connsiteY12" fmla="*/ 1188720 h 4383024"/>
              <a:gd name="connsiteX13" fmla="*/ 2621280 w 4645152"/>
              <a:gd name="connsiteY13" fmla="*/ 615696 h 4383024"/>
              <a:gd name="connsiteX14" fmla="*/ 3285744 w 4645152"/>
              <a:gd name="connsiteY14" fmla="*/ 0 h 4383024"/>
              <a:gd name="connsiteX0" fmla="*/ 4645152 w 4645152"/>
              <a:gd name="connsiteY0" fmla="*/ 2578608 h 4383024"/>
              <a:gd name="connsiteX1" fmla="*/ 3852672 w 4645152"/>
              <a:gd name="connsiteY1" fmla="*/ 4383024 h 4383024"/>
              <a:gd name="connsiteX2" fmla="*/ 3511296 w 4645152"/>
              <a:gd name="connsiteY2" fmla="*/ 3980688 h 4383024"/>
              <a:gd name="connsiteX3" fmla="*/ 2865120 w 4645152"/>
              <a:gd name="connsiteY3" fmla="*/ 3541776 h 4383024"/>
              <a:gd name="connsiteX4" fmla="*/ 2633472 w 4645152"/>
              <a:gd name="connsiteY4" fmla="*/ 2993136 h 4383024"/>
              <a:gd name="connsiteX5" fmla="*/ 2048256 w 4645152"/>
              <a:gd name="connsiteY5" fmla="*/ 2261616 h 4383024"/>
              <a:gd name="connsiteX6" fmla="*/ 1572768 w 4645152"/>
              <a:gd name="connsiteY6" fmla="*/ 2017776 h 4383024"/>
              <a:gd name="connsiteX7" fmla="*/ 987552 w 4645152"/>
              <a:gd name="connsiteY7" fmla="*/ 1749552 h 4383024"/>
              <a:gd name="connsiteX8" fmla="*/ 670560 w 4645152"/>
              <a:gd name="connsiteY8" fmla="*/ 1871472 h 4383024"/>
              <a:gd name="connsiteX9" fmla="*/ 658368 w 4645152"/>
              <a:gd name="connsiteY9" fmla="*/ 2407920 h 4383024"/>
              <a:gd name="connsiteX10" fmla="*/ 0 w 4645152"/>
              <a:gd name="connsiteY10" fmla="*/ 1737360 h 4383024"/>
              <a:gd name="connsiteX11" fmla="*/ 1609344 w 4645152"/>
              <a:gd name="connsiteY11" fmla="*/ 1188720 h 4383024"/>
              <a:gd name="connsiteX12" fmla="*/ 2621280 w 4645152"/>
              <a:gd name="connsiteY12" fmla="*/ 615696 h 4383024"/>
              <a:gd name="connsiteX13" fmla="*/ 3285744 w 4645152"/>
              <a:gd name="connsiteY13" fmla="*/ 0 h 4383024"/>
              <a:gd name="connsiteX0" fmla="*/ 4075526 w 4075526"/>
              <a:gd name="connsiteY0" fmla="*/ 4587290 h 4688076"/>
              <a:gd name="connsiteX1" fmla="*/ 3852672 w 4075526"/>
              <a:gd name="connsiteY1" fmla="*/ 4383024 h 4688076"/>
              <a:gd name="connsiteX2" fmla="*/ 3511296 w 4075526"/>
              <a:gd name="connsiteY2" fmla="*/ 3980688 h 4688076"/>
              <a:gd name="connsiteX3" fmla="*/ 2865120 w 4075526"/>
              <a:gd name="connsiteY3" fmla="*/ 3541776 h 4688076"/>
              <a:gd name="connsiteX4" fmla="*/ 2633472 w 4075526"/>
              <a:gd name="connsiteY4" fmla="*/ 2993136 h 4688076"/>
              <a:gd name="connsiteX5" fmla="*/ 2048256 w 4075526"/>
              <a:gd name="connsiteY5" fmla="*/ 2261616 h 4688076"/>
              <a:gd name="connsiteX6" fmla="*/ 1572768 w 4075526"/>
              <a:gd name="connsiteY6" fmla="*/ 2017776 h 4688076"/>
              <a:gd name="connsiteX7" fmla="*/ 987552 w 4075526"/>
              <a:gd name="connsiteY7" fmla="*/ 1749552 h 4688076"/>
              <a:gd name="connsiteX8" fmla="*/ 670560 w 4075526"/>
              <a:gd name="connsiteY8" fmla="*/ 1871472 h 4688076"/>
              <a:gd name="connsiteX9" fmla="*/ 658368 w 4075526"/>
              <a:gd name="connsiteY9" fmla="*/ 2407920 h 4688076"/>
              <a:gd name="connsiteX10" fmla="*/ 0 w 4075526"/>
              <a:gd name="connsiteY10" fmla="*/ 1737360 h 4688076"/>
              <a:gd name="connsiteX11" fmla="*/ 1609344 w 4075526"/>
              <a:gd name="connsiteY11" fmla="*/ 1188720 h 4688076"/>
              <a:gd name="connsiteX12" fmla="*/ 2621280 w 4075526"/>
              <a:gd name="connsiteY12" fmla="*/ 615696 h 4688076"/>
              <a:gd name="connsiteX13" fmla="*/ 3285744 w 4075526"/>
              <a:gd name="connsiteY13" fmla="*/ 0 h 4688076"/>
              <a:gd name="connsiteX0" fmla="*/ 4075526 w 4075526"/>
              <a:gd name="connsiteY0" fmla="*/ 4587290 h 4587290"/>
              <a:gd name="connsiteX1" fmla="*/ 3852672 w 4075526"/>
              <a:gd name="connsiteY1" fmla="*/ 4383024 h 4587290"/>
              <a:gd name="connsiteX2" fmla="*/ 3511296 w 4075526"/>
              <a:gd name="connsiteY2" fmla="*/ 3980688 h 4587290"/>
              <a:gd name="connsiteX3" fmla="*/ 2865120 w 4075526"/>
              <a:gd name="connsiteY3" fmla="*/ 3541776 h 4587290"/>
              <a:gd name="connsiteX4" fmla="*/ 2633472 w 4075526"/>
              <a:gd name="connsiteY4" fmla="*/ 2993136 h 4587290"/>
              <a:gd name="connsiteX5" fmla="*/ 2048256 w 4075526"/>
              <a:gd name="connsiteY5" fmla="*/ 2261616 h 4587290"/>
              <a:gd name="connsiteX6" fmla="*/ 1572768 w 4075526"/>
              <a:gd name="connsiteY6" fmla="*/ 2017776 h 4587290"/>
              <a:gd name="connsiteX7" fmla="*/ 987552 w 4075526"/>
              <a:gd name="connsiteY7" fmla="*/ 1749552 h 4587290"/>
              <a:gd name="connsiteX8" fmla="*/ 670560 w 4075526"/>
              <a:gd name="connsiteY8" fmla="*/ 1871472 h 4587290"/>
              <a:gd name="connsiteX9" fmla="*/ 658368 w 4075526"/>
              <a:gd name="connsiteY9" fmla="*/ 2407920 h 4587290"/>
              <a:gd name="connsiteX10" fmla="*/ 0 w 4075526"/>
              <a:gd name="connsiteY10" fmla="*/ 1737360 h 4587290"/>
              <a:gd name="connsiteX11" fmla="*/ 1609344 w 4075526"/>
              <a:gd name="connsiteY11" fmla="*/ 1188720 h 4587290"/>
              <a:gd name="connsiteX12" fmla="*/ 2621280 w 4075526"/>
              <a:gd name="connsiteY12" fmla="*/ 615696 h 4587290"/>
              <a:gd name="connsiteX13" fmla="*/ 3285744 w 4075526"/>
              <a:gd name="connsiteY13" fmla="*/ 0 h 4587290"/>
              <a:gd name="connsiteX0" fmla="*/ 4015565 w 4015565"/>
              <a:gd name="connsiteY0" fmla="*/ 4542319 h 4542319"/>
              <a:gd name="connsiteX1" fmla="*/ 3852672 w 4015565"/>
              <a:gd name="connsiteY1" fmla="*/ 4383024 h 4542319"/>
              <a:gd name="connsiteX2" fmla="*/ 3511296 w 4015565"/>
              <a:gd name="connsiteY2" fmla="*/ 3980688 h 4542319"/>
              <a:gd name="connsiteX3" fmla="*/ 2865120 w 4015565"/>
              <a:gd name="connsiteY3" fmla="*/ 3541776 h 4542319"/>
              <a:gd name="connsiteX4" fmla="*/ 2633472 w 4015565"/>
              <a:gd name="connsiteY4" fmla="*/ 2993136 h 4542319"/>
              <a:gd name="connsiteX5" fmla="*/ 2048256 w 4015565"/>
              <a:gd name="connsiteY5" fmla="*/ 2261616 h 4542319"/>
              <a:gd name="connsiteX6" fmla="*/ 1572768 w 4015565"/>
              <a:gd name="connsiteY6" fmla="*/ 2017776 h 4542319"/>
              <a:gd name="connsiteX7" fmla="*/ 987552 w 4015565"/>
              <a:gd name="connsiteY7" fmla="*/ 1749552 h 4542319"/>
              <a:gd name="connsiteX8" fmla="*/ 670560 w 4015565"/>
              <a:gd name="connsiteY8" fmla="*/ 1871472 h 4542319"/>
              <a:gd name="connsiteX9" fmla="*/ 658368 w 4015565"/>
              <a:gd name="connsiteY9" fmla="*/ 2407920 h 4542319"/>
              <a:gd name="connsiteX10" fmla="*/ 0 w 4015565"/>
              <a:gd name="connsiteY10" fmla="*/ 1737360 h 4542319"/>
              <a:gd name="connsiteX11" fmla="*/ 1609344 w 4015565"/>
              <a:gd name="connsiteY11" fmla="*/ 1188720 h 4542319"/>
              <a:gd name="connsiteX12" fmla="*/ 2621280 w 4015565"/>
              <a:gd name="connsiteY12" fmla="*/ 615696 h 4542319"/>
              <a:gd name="connsiteX13" fmla="*/ 3285744 w 4015565"/>
              <a:gd name="connsiteY13" fmla="*/ 0 h 45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15565" h="4542319">
                <a:moveTo>
                  <a:pt x="4015565" y="4542319"/>
                </a:moveTo>
                <a:lnTo>
                  <a:pt x="3852672" y="4383024"/>
                </a:lnTo>
                <a:lnTo>
                  <a:pt x="3511296" y="3980688"/>
                </a:lnTo>
                <a:lnTo>
                  <a:pt x="2865120" y="3541776"/>
                </a:lnTo>
                <a:lnTo>
                  <a:pt x="2633472" y="2993136"/>
                </a:lnTo>
                <a:lnTo>
                  <a:pt x="2048256" y="2261616"/>
                </a:lnTo>
                <a:lnTo>
                  <a:pt x="1572768" y="2017776"/>
                </a:lnTo>
                <a:lnTo>
                  <a:pt x="987552" y="1749552"/>
                </a:lnTo>
                <a:lnTo>
                  <a:pt x="670560" y="1871472"/>
                </a:lnTo>
                <a:lnTo>
                  <a:pt x="658368" y="2407920"/>
                </a:lnTo>
                <a:lnTo>
                  <a:pt x="0" y="1737360"/>
                </a:lnTo>
                <a:lnTo>
                  <a:pt x="1609344" y="1188720"/>
                </a:lnTo>
                <a:lnTo>
                  <a:pt x="2621280" y="615696"/>
                </a:lnTo>
                <a:cubicBezTo>
                  <a:pt x="2812288" y="379984"/>
                  <a:pt x="3285744" y="0"/>
                  <a:pt x="3285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7812360" y="29249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val 5"/>
          <p:cNvSpPr/>
          <p:nvPr/>
        </p:nvSpPr>
        <p:spPr>
          <a:xfrm>
            <a:off x="7524328" y="544522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un 9"/>
          <p:cNvSpPr/>
          <p:nvPr/>
        </p:nvSpPr>
        <p:spPr>
          <a:xfrm>
            <a:off x="6660232" y="2636912"/>
            <a:ext cx="360040" cy="360040"/>
          </a:xfrm>
          <a:prstGeom prst="sun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ezoid 10"/>
          <p:cNvSpPr/>
          <p:nvPr/>
        </p:nvSpPr>
        <p:spPr>
          <a:xfrm>
            <a:off x="6948264" y="3573016"/>
            <a:ext cx="216024" cy="360040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un 12"/>
          <p:cNvSpPr/>
          <p:nvPr/>
        </p:nvSpPr>
        <p:spPr>
          <a:xfrm>
            <a:off x="7884368" y="4221088"/>
            <a:ext cx="360040" cy="360040"/>
          </a:xfrm>
          <a:prstGeom prst="sun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reeform 15"/>
          <p:cNvSpPr/>
          <p:nvPr/>
        </p:nvSpPr>
        <p:spPr>
          <a:xfrm>
            <a:off x="4540159" y="3265751"/>
            <a:ext cx="1726529" cy="586921"/>
          </a:xfrm>
          <a:custGeom>
            <a:avLst/>
            <a:gdLst>
              <a:gd name="connsiteX0" fmla="*/ 104993 w 1726529"/>
              <a:gd name="connsiteY0" fmla="*/ 586921 h 586921"/>
              <a:gd name="connsiteX1" fmla="*/ 44033 w 1726529"/>
              <a:gd name="connsiteY1" fmla="*/ 123625 h 586921"/>
              <a:gd name="connsiteX2" fmla="*/ 678017 w 1726529"/>
              <a:gd name="connsiteY2" fmla="*/ 1705 h 586921"/>
              <a:gd name="connsiteX3" fmla="*/ 1433921 w 1726529"/>
              <a:gd name="connsiteY3" fmla="*/ 184585 h 586921"/>
              <a:gd name="connsiteX4" fmla="*/ 1726529 w 1726529"/>
              <a:gd name="connsiteY4" fmla="*/ 208969 h 58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6529" h="586921">
                <a:moveTo>
                  <a:pt x="104993" y="586921"/>
                </a:moveTo>
                <a:cubicBezTo>
                  <a:pt x="26761" y="404041"/>
                  <a:pt x="-51471" y="221161"/>
                  <a:pt x="44033" y="123625"/>
                </a:cubicBezTo>
                <a:cubicBezTo>
                  <a:pt x="139537" y="26089"/>
                  <a:pt x="446369" y="-8455"/>
                  <a:pt x="678017" y="1705"/>
                </a:cubicBezTo>
                <a:cubicBezTo>
                  <a:pt x="909665" y="11865"/>
                  <a:pt x="1259169" y="150041"/>
                  <a:pt x="1433921" y="184585"/>
                </a:cubicBezTo>
                <a:cubicBezTo>
                  <a:pt x="1608673" y="219129"/>
                  <a:pt x="1667601" y="214049"/>
                  <a:pt x="1726529" y="20896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16"/>
          <p:cNvSpPr/>
          <p:nvPr/>
        </p:nvSpPr>
        <p:spPr>
          <a:xfrm>
            <a:off x="4139952" y="3068960"/>
            <a:ext cx="864096" cy="86409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TextBox 21"/>
          <p:cNvSpPr txBox="1"/>
          <p:nvPr/>
        </p:nvSpPr>
        <p:spPr>
          <a:xfrm>
            <a:off x="-5502" y="188640"/>
            <a:ext cx="3234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Un problème essentiel  à surmonter</a:t>
            </a:r>
          </a:p>
        </p:txBody>
      </p:sp>
      <p:sp>
        <p:nvSpPr>
          <p:cNvPr id="24" name="Oval 23"/>
          <p:cNvSpPr/>
          <p:nvPr/>
        </p:nvSpPr>
        <p:spPr>
          <a:xfrm>
            <a:off x="107504" y="620688"/>
            <a:ext cx="576064" cy="576064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TextBox 22"/>
          <p:cNvSpPr txBox="1"/>
          <p:nvPr/>
        </p:nvSpPr>
        <p:spPr>
          <a:xfrm>
            <a:off x="899592" y="764704"/>
            <a:ext cx="4742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Une capitale congestionnée prise au piège d’un site enfermant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1556792"/>
            <a:ext cx="421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Des réalisations majeures sont entrain de changer la donne </a:t>
            </a:r>
          </a:p>
        </p:txBody>
      </p:sp>
      <p:sp>
        <p:nvSpPr>
          <p:cNvPr id="25" name="Freeform 24"/>
          <p:cNvSpPr/>
          <p:nvPr/>
        </p:nvSpPr>
        <p:spPr>
          <a:xfrm>
            <a:off x="179512" y="2420888"/>
            <a:ext cx="324158" cy="494676"/>
          </a:xfrm>
          <a:custGeom>
            <a:avLst/>
            <a:gdLst>
              <a:gd name="connsiteX0" fmla="*/ 39345 w 324158"/>
              <a:gd name="connsiteY0" fmla="*/ 494676 h 494676"/>
              <a:gd name="connsiteX1" fmla="*/ 24355 w 324158"/>
              <a:gd name="connsiteY1" fmla="*/ 224853 h 494676"/>
              <a:gd name="connsiteX2" fmla="*/ 324158 w 324158"/>
              <a:gd name="connsiteY2" fmla="*/ 0 h 49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158" h="494676">
                <a:moveTo>
                  <a:pt x="39345" y="494676"/>
                </a:moveTo>
                <a:cubicBezTo>
                  <a:pt x="8115" y="400987"/>
                  <a:pt x="-23114" y="307299"/>
                  <a:pt x="24355" y="224853"/>
                </a:cubicBezTo>
                <a:cubicBezTo>
                  <a:pt x="71824" y="142407"/>
                  <a:pt x="197991" y="71203"/>
                  <a:pt x="324158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27"/>
          <p:cNvSpPr txBox="1"/>
          <p:nvPr/>
        </p:nvSpPr>
        <p:spPr>
          <a:xfrm>
            <a:off x="683568" y="2420888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Autoroutes  perçant la banlieue, ouvrant la capitale sur l’arrière pays (2013) et desservant des villes secondaires (2016)</a:t>
            </a:r>
          </a:p>
        </p:txBody>
      </p:sp>
      <p:sp>
        <p:nvSpPr>
          <p:cNvPr id="29" name="Trapezoid 28"/>
          <p:cNvSpPr/>
          <p:nvPr/>
        </p:nvSpPr>
        <p:spPr>
          <a:xfrm>
            <a:off x="179512" y="3305864"/>
            <a:ext cx="216024" cy="360040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extBox 29"/>
          <p:cNvSpPr txBox="1"/>
          <p:nvPr/>
        </p:nvSpPr>
        <p:spPr>
          <a:xfrm>
            <a:off x="697280" y="3275692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Nouvel aéroport (ouverture en 2017) remplaçant l’existant confiné dans la presqu’île </a:t>
            </a:r>
          </a:p>
        </p:txBody>
      </p:sp>
      <p:sp>
        <p:nvSpPr>
          <p:cNvPr id="31" name="Trapezoid 30"/>
          <p:cNvSpPr/>
          <p:nvPr/>
        </p:nvSpPr>
        <p:spPr>
          <a:xfrm>
            <a:off x="292736" y="3449881"/>
            <a:ext cx="216024" cy="360040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rapezoid 31"/>
          <p:cNvSpPr/>
          <p:nvPr/>
        </p:nvSpPr>
        <p:spPr>
          <a:xfrm>
            <a:off x="4427984" y="3140968"/>
            <a:ext cx="216024" cy="360040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extBox 32"/>
          <p:cNvSpPr txBox="1"/>
          <p:nvPr/>
        </p:nvSpPr>
        <p:spPr>
          <a:xfrm>
            <a:off x="0" y="4394696"/>
            <a:ext cx="3785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Des atouts à faire valoir hors de la capitale</a:t>
            </a:r>
          </a:p>
        </p:txBody>
      </p:sp>
      <p:sp>
        <p:nvSpPr>
          <p:cNvPr id="38" name="Rectangle 37"/>
          <p:cNvSpPr/>
          <p:nvPr/>
        </p:nvSpPr>
        <p:spPr>
          <a:xfrm rot="19606563">
            <a:off x="206154" y="5308464"/>
            <a:ext cx="349452" cy="201510"/>
          </a:xfrm>
          <a:prstGeom prst="rect">
            <a:avLst/>
          </a:prstGeom>
          <a:solidFill>
            <a:schemeClr val="accent1"/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TextBox 38"/>
          <p:cNvSpPr txBox="1"/>
          <p:nvPr/>
        </p:nvSpPr>
        <p:spPr>
          <a:xfrm>
            <a:off x="755576" y="5229200"/>
            <a:ext cx="3187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Des zones touristiques  déjà développées</a:t>
            </a:r>
          </a:p>
        </p:txBody>
      </p:sp>
      <p:sp>
        <p:nvSpPr>
          <p:cNvPr id="45" name="Sun 44"/>
          <p:cNvSpPr/>
          <p:nvPr/>
        </p:nvSpPr>
        <p:spPr>
          <a:xfrm>
            <a:off x="251520" y="5733256"/>
            <a:ext cx="360040" cy="360040"/>
          </a:xfrm>
          <a:prstGeom prst="sun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extBox 45"/>
          <p:cNvSpPr txBox="1"/>
          <p:nvPr/>
        </p:nvSpPr>
        <p:spPr>
          <a:xfrm>
            <a:off x="772510" y="568245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Maraichage  et autres activités agricoles pour l’approvisionnement urbain</a:t>
            </a:r>
          </a:p>
        </p:txBody>
      </p:sp>
      <p:sp>
        <p:nvSpPr>
          <p:cNvPr id="2048" name="TextBox 2047"/>
          <p:cNvSpPr txBox="1"/>
          <p:nvPr/>
        </p:nvSpPr>
        <p:spPr>
          <a:xfrm>
            <a:off x="3707904" y="3861048"/>
            <a:ext cx="86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DAKAR</a:t>
            </a:r>
          </a:p>
        </p:txBody>
      </p:sp>
      <p:sp>
        <p:nvSpPr>
          <p:cNvPr id="2049" name="TextBox 2048"/>
          <p:cNvSpPr txBox="1"/>
          <p:nvPr/>
        </p:nvSpPr>
        <p:spPr>
          <a:xfrm>
            <a:off x="6804248" y="335699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/>
              <a:t>Ndiass</a:t>
            </a:r>
            <a:endParaRPr lang="fr-FR" sz="1200" i="1" dirty="0"/>
          </a:p>
        </p:txBody>
      </p:sp>
      <p:sp>
        <p:nvSpPr>
          <p:cNvPr id="2051" name="TextBox 2050"/>
          <p:cNvSpPr txBox="1"/>
          <p:nvPr/>
        </p:nvSpPr>
        <p:spPr>
          <a:xfrm>
            <a:off x="7884368" y="2708920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Thiès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68344" y="5301208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Mbour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90591" y="2923051"/>
            <a:ext cx="718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Lac Rose</a:t>
            </a:r>
          </a:p>
        </p:txBody>
      </p:sp>
      <p:sp>
        <p:nvSpPr>
          <p:cNvPr id="54" name="TextBox 53"/>
          <p:cNvSpPr txBox="1"/>
          <p:nvPr/>
        </p:nvSpPr>
        <p:spPr>
          <a:xfrm rot="2349608">
            <a:off x="6493902" y="5177158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Petite côte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23310" y="633478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 des principaux ports de pêche artisanale du Sénégal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24233" y="1847232"/>
            <a:ext cx="540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/>
              <a:t>Kayar</a:t>
            </a:r>
            <a:endParaRPr lang="fr-FR" sz="1200" i="1" dirty="0"/>
          </a:p>
        </p:txBody>
      </p:sp>
      <p:sp>
        <p:nvSpPr>
          <p:cNvPr id="2054" name="Isosceles Triangle 2053"/>
          <p:cNvSpPr/>
          <p:nvPr/>
        </p:nvSpPr>
        <p:spPr>
          <a:xfrm rot="10800000">
            <a:off x="6608743" y="2172522"/>
            <a:ext cx="199497" cy="163512"/>
          </a:xfrm>
          <a:prstGeom prst="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4" name="Isosceles Triangle 63"/>
          <p:cNvSpPr/>
          <p:nvPr/>
        </p:nvSpPr>
        <p:spPr>
          <a:xfrm rot="10800000">
            <a:off x="281515" y="6471253"/>
            <a:ext cx="199497" cy="163512"/>
          </a:xfrm>
          <a:prstGeom prst="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Freeform 4"/>
          <p:cNvSpPr/>
          <p:nvPr/>
        </p:nvSpPr>
        <p:spPr>
          <a:xfrm>
            <a:off x="5796136" y="6669360"/>
            <a:ext cx="2595717" cy="0"/>
          </a:xfrm>
          <a:custGeom>
            <a:avLst/>
            <a:gdLst>
              <a:gd name="connsiteX0" fmla="*/ 0 w 2595717"/>
              <a:gd name="connsiteY0" fmla="*/ 0 h 0"/>
              <a:gd name="connsiteX1" fmla="*/ 2595717 w 25957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5717">
                <a:moveTo>
                  <a:pt x="0" y="0"/>
                </a:moveTo>
                <a:lnTo>
                  <a:pt x="2595717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6948264" y="6381328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50 km</a:t>
            </a:r>
          </a:p>
        </p:txBody>
      </p:sp>
      <p:sp>
        <p:nvSpPr>
          <p:cNvPr id="41" name="Freeform 17"/>
          <p:cNvSpPr/>
          <p:nvPr/>
        </p:nvSpPr>
        <p:spPr>
          <a:xfrm>
            <a:off x="6264010" y="3108960"/>
            <a:ext cx="1685173" cy="573064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  <a:gd name="connsiteX0" fmla="*/ 0 w 1685173"/>
              <a:gd name="connsiteY0" fmla="*/ 363678 h 573064"/>
              <a:gd name="connsiteX1" fmla="*/ 941461 w 1685173"/>
              <a:gd name="connsiteY1" fmla="*/ 573024 h 573064"/>
              <a:gd name="connsiteX2" fmla="*/ 1477909 w 1685173"/>
              <a:gd name="connsiteY2" fmla="*/ 377952 h 573064"/>
              <a:gd name="connsiteX3" fmla="*/ 1685173 w 1685173"/>
              <a:gd name="connsiteY3" fmla="*/ 0 h 57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173" h="573064">
                <a:moveTo>
                  <a:pt x="0" y="363678"/>
                </a:moveTo>
                <a:cubicBezTo>
                  <a:pt x="315976" y="476454"/>
                  <a:pt x="695143" y="570645"/>
                  <a:pt x="941461" y="573024"/>
                </a:cubicBezTo>
                <a:cubicBezTo>
                  <a:pt x="1187779" y="575403"/>
                  <a:pt x="1353957" y="473456"/>
                  <a:pt x="1477909" y="377952"/>
                </a:cubicBezTo>
                <a:cubicBezTo>
                  <a:pt x="1601861" y="282448"/>
                  <a:pt x="1643517" y="141224"/>
                  <a:pt x="1685173" y="0"/>
                </a:cubicBezTo>
              </a:path>
            </a:pathLst>
          </a:cu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reeform 20"/>
          <p:cNvSpPr/>
          <p:nvPr/>
        </p:nvSpPr>
        <p:spPr>
          <a:xfrm>
            <a:off x="7193280" y="3706368"/>
            <a:ext cx="377952" cy="1731264"/>
          </a:xfrm>
          <a:custGeom>
            <a:avLst/>
            <a:gdLst>
              <a:gd name="connsiteX0" fmla="*/ 0 w 377952"/>
              <a:gd name="connsiteY0" fmla="*/ 0 h 1731264"/>
              <a:gd name="connsiteX1" fmla="*/ 377952 w 377952"/>
              <a:gd name="connsiteY1" fmla="*/ 1731264 h 1731264"/>
              <a:gd name="connsiteX0" fmla="*/ 0 w 377952"/>
              <a:gd name="connsiteY0" fmla="*/ 0 h 1731264"/>
              <a:gd name="connsiteX1" fmla="*/ 24384 w 377952"/>
              <a:gd name="connsiteY1" fmla="*/ 987552 h 1731264"/>
              <a:gd name="connsiteX2" fmla="*/ 377952 w 377952"/>
              <a:gd name="connsiteY2" fmla="*/ 1731264 h 173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952" h="1731264">
                <a:moveTo>
                  <a:pt x="0" y="0"/>
                </a:moveTo>
                <a:cubicBezTo>
                  <a:pt x="65024" y="316992"/>
                  <a:pt x="-40640" y="670560"/>
                  <a:pt x="24384" y="987552"/>
                </a:cubicBezTo>
                <a:lnTo>
                  <a:pt x="377952" y="1731264"/>
                </a:lnTo>
              </a:path>
            </a:pathLst>
          </a:cu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08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7" grpId="0" animBg="1"/>
      <p:bldP spid="4" grpId="0" animBg="1"/>
      <p:bldP spid="6" grpId="0" animBg="1"/>
      <p:bldP spid="10" grpId="0" animBg="1"/>
      <p:bldP spid="11" grpId="0" animBg="1"/>
      <p:bldP spid="13" grpId="0" animBg="1"/>
      <p:bldP spid="16" grpId="0" animBg="1"/>
      <p:bldP spid="17" grpId="0" animBg="1"/>
      <p:bldP spid="22" grpId="0"/>
      <p:bldP spid="24" grpId="0" animBg="1"/>
      <p:bldP spid="23" grpId="0"/>
      <p:bldP spid="26" grpId="0"/>
      <p:bldP spid="25" grpId="0" animBg="1"/>
      <p:bldP spid="28" grpId="0"/>
      <p:bldP spid="29" grpId="0" animBg="1"/>
      <p:bldP spid="30" grpId="0"/>
      <p:bldP spid="31" grpId="0" animBg="1"/>
      <p:bldP spid="32" grpId="0" animBg="1"/>
      <p:bldP spid="33" grpId="0"/>
      <p:bldP spid="38" grpId="0" animBg="1"/>
      <p:bldP spid="39" grpId="0"/>
      <p:bldP spid="45" grpId="0" animBg="1"/>
      <p:bldP spid="46" grpId="0"/>
      <p:bldP spid="2048" grpId="0"/>
      <p:bldP spid="2049" grpId="0"/>
      <p:bldP spid="2051" grpId="0"/>
      <p:bldP spid="50" grpId="0"/>
      <p:bldP spid="52" grpId="0"/>
      <p:bldP spid="54" grpId="0"/>
      <p:bldP spid="58" grpId="0"/>
      <p:bldP spid="59" grpId="0"/>
      <p:bldP spid="2054" grpId="0" animBg="1"/>
      <p:bldP spid="64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 rot="19606563">
            <a:off x="5856386" y="2716177"/>
            <a:ext cx="349452" cy="201510"/>
          </a:xfrm>
          <a:prstGeom prst="rect">
            <a:avLst/>
          </a:prstGeom>
          <a:solidFill>
            <a:schemeClr val="accent1"/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 rot="2572823">
            <a:off x="6470087" y="5051980"/>
            <a:ext cx="1152128" cy="216024"/>
          </a:xfrm>
          <a:prstGeom prst="rect">
            <a:avLst/>
          </a:prstGeom>
          <a:solidFill>
            <a:schemeClr val="accent1"/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7812360" y="29249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val 5"/>
          <p:cNvSpPr/>
          <p:nvPr/>
        </p:nvSpPr>
        <p:spPr>
          <a:xfrm>
            <a:off x="7524328" y="544522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4-Point Star 4"/>
          <p:cNvSpPr/>
          <p:nvPr/>
        </p:nvSpPr>
        <p:spPr>
          <a:xfrm>
            <a:off x="5940152" y="2708920"/>
            <a:ext cx="288032" cy="288032"/>
          </a:xfrm>
          <a:prstGeom prst="star4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un 9"/>
          <p:cNvSpPr/>
          <p:nvPr/>
        </p:nvSpPr>
        <p:spPr>
          <a:xfrm>
            <a:off x="6660232" y="2636912"/>
            <a:ext cx="360040" cy="360040"/>
          </a:xfrm>
          <a:prstGeom prst="sun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ezoid 10"/>
          <p:cNvSpPr/>
          <p:nvPr/>
        </p:nvSpPr>
        <p:spPr>
          <a:xfrm>
            <a:off x="6948264" y="3573016"/>
            <a:ext cx="216024" cy="360040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un 12"/>
          <p:cNvSpPr/>
          <p:nvPr/>
        </p:nvSpPr>
        <p:spPr>
          <a:xfrm>
            <a:off x="7884368" y="4221088"/>
            <a:ext cx="360040" cy="360040"/>
          </a:xfrm>
          <a:prstGeom prst="sun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reeform 15"/>
          <p:cNvSpPr/>
          <p:nvPr/>
        </p:nvSpPr>
        <p:spPr>
          <a:xfrm>
            <a:off x="4540159" y="3265751"/>
            <a:ext cx="1726529" cy="586921"/>
          </a:xfrm>
          <a:custGeom>
            <a:avLst/>
            <a:gdLst>
              <a:gd name="connsiteX0" fmla="*/ 104993 w 1726529"/>
              <a:gd name="connsiteY0" fmla="*/ 586921 h 586921"/>
              <a:gd name="connsiteX1" fmla="*/ 44033 w 1726529"/>
              <a:gd name="connsiteY1" fmla="*/ 123625 h 586921"/>
              <a:gd name="connsiteX2" fmla="*/ 678017 w 1726529"/>
              <a:gd name="connsiteY2" fmla="*/ 1705 h 586921"/>
              <a:gd name="connsiteX3" fmla="*/ 1433921 w 1726529"/>
              <a:gd name="connsiteY3" fmla="*/ 184585 h 586921"/>
              <a:gd name="connsiteX4" fmla="*/ 1726529 w 1726529"/>
              <a:gd name="connsiteY4" fmla="*/ 208969 h 58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6529" h="586921">
                <a:moveTo>
                  <a:pt x="104993" y="586921"/>
                </a:moveTo>
                <a:cubicBezTo>
                  <a:pt x="26761" y="404041"/>
                  <a:pt x="-51471" y="221161"/>
                  <a:pt x="44033" y="123625"/>
                </a:cubicBezTo>
                <a:cubicBezTo>
                  <a:pt x="139537" y="26089"/>
                  <a:pt x="446369" y="-8455"/>
                  <a:pt x="678017" y="1705"/>
                </a:cubicBezTo>
                <a:cubicBezTo>
                  <a:pt x="909665" y="11865"/>
                  <a:pt x="1259169" y="150041"/>
                  <a:pt x="1433921" y="184585"/>
                </a:cubicBezTo>
                <a:cubicBezTo>
                  <a:pt x="1608673" y="219129"/>
                  <a:pt x="1667601" y="214049"/>
                  <a:pt x="1726529" y="20896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16"/>
          <p:cNvSpPr/>
          <p:nvPr/>
        </p:nvSpPr>
        <p:spPr>
          <a:xfrm>
            <a:off x="4139952" y="3068960"/>
            <a:ext cx="864096" cy="86409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Trapezoid 31"/>
          <p:cNvSpPr/>
          <p:nvPr/>
        </p:nvSpPr>
        <p:spPr>
          <a:xfrm>
            <a:off x="4427984" y="3140968"/>
            <a:ext cx="216024" cy="360040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extBox 39"/>
          <p:cNvSpPr txBox="1"/>
          <p:nvPr/>
        </p:nvSpPr>
        <p:spPr>
          <a:xfrm>
            <a:off x="145646" y="196948"/>
            <a:ext cx="1910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Des projets en cours</a:t>
            </a:r>
          </a:p>
        </p:txBody>
      </p:sp>
      <p:sp>
        <p:nvSpPr>
          <p:cNvPr id="41" name="4-Point Star 40"/>
          <p:cNvSpPr/>
          <p:nvPr/>
        </p:nvSpPr>
        <p:spPr>
          <a:xfrm>
            <a:off x="317798" y="627094"/>
            <a:ext cx="288032" cy="288032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extBox 41"/>
          <p:cNvSpPr txBox="1"/>
          <p:nvPr/>
        </p:nvSpPr>
        <p:spPr>
          <a:xfrm>
            <a:off x="834723" y="573689"/>
            <a:ext cx="3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Nouveau pôle urbain  (logements+ équipements structurants)</a:t>
            </a:r>
          </a:p>
        </p:txBody>
      </p:sp>
      <p:sp>
        <p:nvSpPr>
          <p:cNvPr id="50" name="Isosceles Triangle 49"/>
          <p:cNvSpPr/>
          <p:nvPr/>
        </p:nvSpPr>
        <p:spPr>
          <a:xfrm>
            <a:off x="4644008" y="3717032"/>
            <a:ext cx="216024" cy="288032"/>
          </a:xfrm>
          <a:prstGeom prst="triangle">
            <a:avLst/>
          </a:prstGeom>
          <a:ln w="95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TextBox 50"/>
          <p:cNvSpPr txBox="1"/>
          <p:nvPr/>
        </p:nvSpPr>
        <p:spPr>
          <a:xfrm>
            <a:off x="802267" y="1702631"/>
            <a:ext cx="2550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Nouveau port  complétant les activités du port actuel</a:t>
            </a:r>
          </a:p>
        </p:txBody>
      </p:sp>
      <p:sp>
        <p:nvSpPr>
          <p:cNvPr id="52" name="Isosceles Triangle 51"/>
          <p:cNvSpPr/>
          <p:nvPr/>
        </p:nvSpPr>
        <p:spPr>
          <a:xfrm>
            <a:off x="5004048" y="3356992"/>
            <a:ext cx="216024" cy="288032"/>
          </a:xfrm>
          <a:prstGeom prst="triangl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20" name="Group 19"/>
          <p:cNvGrpSpPr/>
          <p:nvPr/>
        </p:nvGrpSpPr>
        <p:grpSpPr>
          <a:xfrm>
            <a:off x="381208" y="1716699"/>
            <a:ext cx="360040" cy="432048"/>
            <a:chOff x="395536" y="1700808"/>
            <a:chExt cx="360040" cy="432048"/>
          </a:xfrm>
        </p:grpSpPr>
        <p:sp>
          <p:nvSpPr>
            <p:cNvPr id="2" name="Isosceles Triangle 1"/>
            <p:cNvSpPr/>
            <p:nvPr/>
          </p:nvSpPr>
          <p:spPr>
            <a:xfrm>
              <a:off x="395536" y="1700808"/>
              <a:ext cx="216024" cy="288032"/>
            </a:xfrm>
            <a:prstGeom prst="triangl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53" name="Isosceles Triangle 52"/>
            <p:cNvSpPr/>
            <p:nvPr/>
          </p:nvSpPr>
          <p:spPr>
            <a:xfrm>
              <a:off x="539552" y="1844824"/>
              <a:ext cx="216024" cy="288032"/>
            </a:xfrm>
            <a:prstGeom prst="triangle">
              <a:avLst/>
            </a:prstGeom>
            <a:ln w="9525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913667" y="3672608"/>
            <a:ext cx="861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i="1" dirty="0" err="1"/>
              <a:t>Diamniadio</a:t>
            </a:r>
            <a:endParaRPr lang="fr-FR" sz="11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3851920" y="3789040"/>
            <a:ext cx="86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DAKAR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04248" y="3356992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err="1"/>
              <a:t>Ndiass</a:t>
            </a:r>
            <a:endParaRPr lang="fr-FR" sz="11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7740352" y="2636912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Thiès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68344" y="5229200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Mbour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30376" y="2911588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Lac Rose</a:t>
            </a:r>
          </a:p>
        </p:txBody>
      </p:sp>
      <p:sp>
        <p:nvSpPr>
          <p:cNvPr id="59" name="TextBox 58"/>
          <p:cNvSpPr txBox="1"/>
          <p:nvPr/>
        </p:nvSpPr>
        <p:spPr>
          <a:xfrm rot="2349608">
            <a:off x="6493902" y="5177158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Petite côte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04111" y="307478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Une vision d’avenir : passer de la ville capitale à la région capitale</a:t>
            </a:r>
          </a:p>
        </p:txBody>
      </p:sp>
      <p:sp>
        <p:nvSpPr>
          <p:cNvPr id="61" name="Freeform 60"/>
          <p:cNvSpPr/>
          <p:nvPr/>
        </p:nvSpPr>
        <p:spPr>
          <a:xfrm>
            <a:off x="4023360" y="1627631"/>
            <a:ext cx="4015565" cy="4542319"/>
          </a:xfrm>
          <a:custGeom>
            <a:avLst/>
            <a:gdLst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194048 w 4645152"/>
              <a:gd name="connsiteY4" fmla="*/ 377952 h 4474464"/>
              <a:gd name="connsiteX5" fmla="*/ 4596384 w 4645152"/>
              <a:gd name="connsiteY5" fmla="*/ 1207008 h 4474464"/>
              <a:gd name="connsiteX6" fmla="*/ 4645152 w 4645152"/>
              <a:gd name="connsiteY6" fmla="*/ 2670048 h 4474464"/>
              <a:gd name="connsiteX7" fmla="*/ 4267200 w 4645152"/>
              <a:gd name="connsiteY7" fmla="*/ 4108704 h 4474464"/>
              <a:gd name="connsiteX8" fmla="*/ 3852672 w 4645152"/>
              <a:gd name="connsiteY8" fmla="*/ 4474464 h 4474464"/>
              <a:gd name="connsiteX9" fmla="*/ 3511296 w 4645152"/>
              <a:gd name="connsiteY9" fmla="*/ 4072128 h 4474464"/>
              <a:gd name="connsiteX10" fmla="*/ 2865120 w 4645152"/>
              <a:gd name="connsiteY10" fmla="*/ 3633216 h 4474464"/>
              <a:gd name="connsiteX11" fmla="*/ 2633472 w 4645152"/>
              <a:gd name="connsiteY11" fmla="*/ 3084576 h 4474464"/>
              <a:gd name="connsiteX12" fmla="*/ 2048256 w 4645152"/>
              <a:gd name="connsiteY12" fmla="*/ 2353056 h 4474464"/>
              <a:gd name="connsiteX13" fmla="*/ 1572768 w 4645152"/>
              <a:gd name="connsiteY13" fmla="*/ 2109216 h 4474464"/>
              <a:gd name="connsiteX14" fmla="*/ 987552 w 4645152"/>
              <a:gd name="connsiteY14" fmla="*/ 1840992 h 4474464"/>
              <a:gd name="connsiteX15" fmla="*/ 670560 w 4645152"/>
              <a:gd name="connsiteY15" fmla="*/ 1962912 h 4474464"/>
              <a:gd name="connsiteX16" fmla="*/ 658368 w 4645152"/>
              <a:gd name="connsiteY16" fmla="*/ 2499360 h 4474464"/>
              <a:gd name="connsiteX17" fmla="*/ 0 w 4645152"/>
              <a:gd name="connsiteY17" fmla="*/ 1828800 h 4474464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734376"/>
              <a:gd name="connsiteY0" fmla="*/ 1828800 h 4474464"/>
              <a:gd name="connsiteX1" fmla="*/ 1609344 w 4734376"/>
              <a:gd name="connsiteY1" fmla="*/ 1280160 h 4474464"/>
              <a:gd name="connsiteX2" fmla="*/ 2621280 w 4734376"/>
              <a:gd name="connsiteY2" fmla="*/ 707136 h 4474464"/>
              <a:gd name="connsiteX3" fmla="*/ 3194304 w 4734376"/>
              <a:gd name="connsiteY3" fmla="*/ 0 h 4474464"/>
              <a:gd name="connsiteX4" fmla="*/ 4596384 w 4734376"/>
              <a:gd name="connsiteY4" fmla="*/ 1207008 h 4474464"/>
              <a:gd name="connsiteX5" fmla="*/ 4645152 w 4734376"/>
              <a:gd name="connsiteY5" fmla="*/ 2670048 h 4474464"/>
              <a:gd name="connsiteX6" fmla="*/ 4267200 w 4734376"/>
              <a:gd name="connsiteY6" fmla="*/ 4108704 h 4474464"/>
              <a:gd name="connsiteX7" fmla="*/ 3852672 w 4734376"/>
              <a:gd name="connsiteY7" fmla="*/ 4474464 h 4474464"/>
              <a:gd name="connsiteX8" fmla="*/ 3511296 w 4734376"/>
              <a:gd name="connsiteY8" fmla="*/ 4072128 h 4474464"/>
              <a:gd name="connsiteX9" fmla="*/ 2865120 w 4734376"/>
              <a:gd name="connsiteY9" fmla="*/ 3633216 h 4474464"/>
              <a:gd name="connsiteX10" fmla="*/ 2633472 w 4734376"/>
              <a:gd name="connsiteY10" fmla="*/ 3084576 h 4474464"/>
              <a:gd name="connsiteX11" fmla="*/ 2048256 w 4734376"/>
              <a:gd name="connsiteY11" fmla="*/ 2353056 h 4474464"/>
              <a:gd name="connsiteX12" fmla="*/ 1572768 w 4734376"/>
              <a:gd name="connsiteY12" fmla="*/ 2109216 h 4474464"/>
              <a:gd name="connsiteX13" fmla="*/ 987552 w 4734376"/>
              <a:gd name="connsiteY13" fmla="*/ 1840992 h 4474464"/>
              <a:gd name="connsiteX14" fmla="*/ 670560 w 4734376"/>
              <a:gd name="connsiteY14" fmla="*/ 1962912 h 4474464"/>
              <a:gd name="connsiteX15" fmla="*/ 658368 w 4734376"/>
              <a:gd name="connsiteY15" fmla="*/ 2499360 h 4474464"/>
              <a:gd name="connsiteX16" fmla="*/ 0 w 4734376"/>
              <a:gd name="connsiteY16" fmla="*/ 1828800 h 4474464"/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645152 w 4645152"/>
              <a:gd name="connsiteY4" fmla="*/ 2670048 h 4474464"/>
              <a:gd name="connsiteX5" fmla="*/ 4267200 w 4645152"/>
              <a:gd name="connsiteY5" fmla="*/ 4108704 h 4474464"/>
              <a:gd name="connsiteX6" fmla="*/ 3852672 w 4645152"/>
              <a:gd name="connsiteY6" fmla="*/ 4474464 h 4474464"/>
              <a:gd name="connsiteX7" fmla="*/ 3511296 w 4645152"/>
              <a:gd name="connsiteY7" fmla="*/ 4072128 h 4474464"/>
              <a:gd name="connsiteX8" fmla="*/ 2865120 w 4645152"/>
              <a:gd name="connsiteY8" fmla="*/ 3633216 h 4474464"/>
              <a:gd name="connsiteX9" fmla="*/ 2633472 w 4645152"/>
              <a:gd name="connsiteY9" fmla="*/ 3084576 h 4474464"/>
              <a:gd name="connsiteX10" fmla="*/ 2048256 w 4645152"/>
              <a:gd name="connsiteY10" fmla="*/ 2353056 h 4474464"/>
              <a:gd name="connsiteX11" fmla="*/ 1572768 w 4645152"/>
              <a:gd name="connsiteY11" fmla="*/ 2109216 h 4474464"/>
              <a:gd name="connsiteX12" fmla="*/ 987552 w 4645152"/>
              <a:gd name="connsiteY12" fmla="*/ 1840992 h 4474464"/>
              <a:gd name="connsiteX13" fmla="*/ 670560 w 4645152"/>
              <a:gd name="connsiteY13" fmla="*/ 1962912 h 4474464"/>
              <a:gd name="connsiteX14" fmla="*/ 658368 w 4645152"/>
              <a:gd name="connsiteY14" fmla="*/ 2499360 h 4474464"/>
              <a:gd name="connsiteX15" fmla="*/ 0 w 4645152"/>
              <a:gd name="connsiteY15" fmla="*/ 1828800 h 4474464"/>
              <a:gd name="connsiteX0" fmla="*/ 4645152 w 4645152"/>
              <a:gd name="connsiteY0" fmla="*/ 2578608 h 4383024"/>
              <a:gd name="connsiteX1" fmla="*/ 4267200 w 4645152"/>
              <a:gd name="connsiteY1" fmla="*/ 4017264 h 4383024"/>
              <a:gd name="connsiteX2" fmla="*/ 3852672 w 4645152"/>
              <a:gd name="connsiteY2" fmla="*/ 4383024 h 4383024"/>
              <a:gd name="connsiteX3" fmla="*/ 3511296 w 4645152"/>
              <a:gd name="connsiteY3" fmla="*/ 3980688 h 4383024"/>
              <a:gd name="connsiteX4" fmla="*/ 2865120 w 4645152"/>
              <a:gd name="connsiteY4" fmla="*/ 3541776 h 4383024"/>
              <a:gd name="connsiteX5" fmla="*/ 2633472 w 4645152"/>
              <a:gd name="connsiteY5" fmla="*/ 2993136 h 4383024"/>
              <a:gd name="connsiteX6" fmla="*/ 2048256 w 4645152"/>
              <a:gd name="connsiteY6" fmla="*/ 2261616 h 4383024"/>
              <a:gd name="connsiteX7" fmla="*/ 1572768 w 4645152"/>
              <a:gd name="connsiteY7" fmla="*/ 2017776 h 4383024"/>
              <a:gd name="connsiteX8" fmla="*/ 987552 w 4645152"/>
              <a:gd name="connsiteY8" fmla="*/ 1749552 h 4383024"/>
              <a:gd name="connsiteX9" fmla="*/ 670560 w 4645152"/>
              <a:gd name="connsiteY9" fmla="*/ 1871472 h 4383024"/>
              <a:gd name="connsiteX10" fmla="*/ 658368 w 4645152"/>
              <a:gd name="connsiteY10" fmla="*/ 2407920 h 4383024"/>
              <a:gd name="connsiteX11" fmla="*/ 0 w 4645152"/>
              <a:gd name="connsiteY11" fmla="*/ 1737360 h 4383024"/>
              <a:gd name="connsiteX12" fmla="*/ 1609344 w 4645152"/>
              <a:gd name="connsiteY12" fmla="*/ 1188720 h 4383024"/>
              <a:gd name="connsiteX13" fmla="*/ 2621280 w 4645152"/>
              <a:gd name="connsiteY13" fmla="*/ 615696 h 4383024"/>
              <a:gd name="connsiteX14" fmla="*/ 3285744 w 4645152"/>
              <a:gd name="connsiteY14" fmla="*/ 0 h 4383024"/>
              <a:gd name="connsiteX0" fmla="*/ 4645152 w 4645152"/>
              <a:gd name="connsiteY0" fmla="*/ 2578608 h 4383024"/>
              <a:gd name="connsiteX1" fmla="*/ 3852672 w 4645152"/>
              <a:gd name="connsiteY1" fmla="*/ 4383024 h 4383024"/>
              <a:gd name="connsiteX2" fmla="*/ 3511296 w 4645152"/>
              <a:gd name="connsiteY2" fmla="*/ 3980688 h 4383024"/>
              <a:gd name="connsiteX3" fmla="*/ 2865120 w 4645152"/>
              <a:gd name="connsiteY3" fmla="*/ 3541776 h 4383024"/>
              <a:gd name="connsiteX4" fmla="*/ 2633472 w 4645152"/>
              <a:gd name="connsiteY4" fmla="*/ 2993136 h 4383024"/>
              <a:gd name="connsiteX5" fmla="*/ 2048256 w 4645152"/>
              <a:gd name="connsiteY5" fmla="*/ 2261616 h 4383024"/>
              <a:gd name="connsiteX6" fmla="*/ 1572768 w 4645152"/>
              <a:gd name="connsiteY6" fmla="*/ 2017776 h 4383024"/>
              <a:gd name="connsiteX7" fmla="*/ 987552 w 4645152"/>
              <a:gd name="connsiteY7" fmla="*/ 1749552 h 4383024"/>
              <a:gd name="connsiteX8" fmla="*/ 670560 w 4645152"/>
              <a:gd name="connsiteY8" fmla="*/ 1871472 h 4383024"/>
              <a:gd name="connsiteX9" fmla="*/ 658368 w 4645152"/>
              <a:gd name="connsiteY9" fmla="*/ 2407920 h 4383024"/>
              <a:gd name="connsiteX10" fmla="*/ 0 w 4645152"/>
              <a:gd name="connsiteY10" fmla="*/ 1737360 h 4383024"/>
              <a:gd name="connsiteX11" fmla="*/ 1609344 w 4645152"/>
              <a:gd name="connsiteY11" fmla="*/ 1188720 h 4383024"/>
              <a:gd name="connsiteX12" fmla="*/ 2621280 w 4645152"/>
              <a:gd name="connsiteY12" fmla="*/ 615696 h 4383024"/>
              <a:gd name="connsiteX13" fmla="*/ 3285744 w 4645152"/>
              <a:gd name="connsiteY13" fmla="*/ 0 h 4383024"/>
              <a:gd name="connsiteX0" fmla="*/ 4075526 w 4075526"/>
              <a:gd name="connsiteY0" fmla="*/ 4587290 h 4688076"/>
              <a:gd name="connsiteX1" fmla="*/ 3852672 w 4075526"/>
              <a:gd name="connsiteY1" fmla="*/ 4383024 h 4688076"/>
              <a:gd name="connsiteX2" fmla="*/ 3511296 w 4075526"/>
              <a:gd name="connsiteY2" fmla="*/ 3980688 h 4688076"/>
              <a:gd name="connsiteX3" fmla="*/ 2865120 w 4075526"/>
              <a:gd name="connsiteY3" fmla="*/ 3541776 h 4688076"/>
              <a:gd name="connsiteX4" fmla="*/ 2633472 w 4075526"/>
              <a:gd name="connsiteY4" fmla="*/ 2993136 h 4688076"/>
              <a:gd name="connsiteX5" fmla="*/ 2048256 w 4075526"/>
              <a:gd name="connsiteY5" fmla="*/ 2261616 h 4688076"/>
              <a:gd name="connsiteX6" fmla="*/ 1572768 w 4075526"/>
              <a:gd name="connsiteY6" fmla="*/ 2017776 h 4688076"/>
              <a:gd name="connsiteX7" fmla="*/ 987552 w 4075526"/>
              <a:gd name="connsiteY7" fmla="*/ 1749552 h 4688076"/>
              <a:gd name="connsiteX8" fmla="*/ 670560 w 4075526"/>
              <a:gd name="connsiteY8" fmla="*/ 1871472 h 4688076"/>
              <a:gd name="connsiteX9" fmla="*/ 658368 w 4075526"/>
              <a:gd name="connsiteY9" fmla="*/ 2407920 h 4688076"/>
              <a:gd name="connsiteX10" fmla="*/ 0 w 4075526"/>
              <a:gd name="connsiteY10" fmla="*/ 1737360 h 4688076"/>
              <a:gd name="connsiteX11" fmla="*/ 1609344 w 4075526"/>
              <a:gd name="connsiteY11" fmla="*/ 1188720 h 4688076"/>
              <a:gd name="connsiteX12" fmla="*/ 2621280 w 4075526"/>
              <a:gd name="connsiteY12" fmla="*/ 615696 h 4688076"/>
              <a:gd name="connsiteX13" fmla="*/ 3285744 w 4075526"/>
              <a:gd name="connsiteY13" fmla="*/ 0 h 4688076"/>
              <a:gd name="connsiteX0" fmla="*/ 4075526 w 4075526"/>
              <a:gd name="connsiteY0" fmla="*/ 4587290 h 4587290"/>
              <a:gd name="connsiteX1" fmla="*/ 3852672 w 4075526"/>
              <a:gd name="connsiteY1" fmla="*/ 4383024 h 4587290"/>
              <a:gd name="connsiteX2" fmla="*/ 3511296 w 4075526"/>
              <a:gd name="connsiteY2" fmla="*/ 3980688 h 4587290"/>
              <a:gd name="connsiteX3" fmla="*/ 2865120 w 4075526"/>
              <a:gd name="connsiteY3" fmla="*/ 3541776 h 4587290"/>
              <a:gd name="connsiteX4" fmla="*/ 2633472 w 4075526"/>
              <a:gd name="connsiteY4" fmla="*/ 2993136 h 4587290"/>
              <a:gd name="connsiteX5" fmla="*/ 2048256 w 4075526"/>
              <a:gd name="connsiteY5" fmla="*/ 2261616 h 4587290"/>
              <a:gd name="connsiteX6" fmla="*/ 1572768 w 4075526"/>
              <a:gd name="connsiteY6" fmla="*/ 2017776 h 4587290"/>
              <a:gd name="connsiteX7" fmla="*/ 987552 w 4075526"/>
              <a:gd name="connsiteY7" fmla="*/ 1749552 h 4587290"/>
              <a:gd name="connsiteX8" fmla="*/ 670560 w 4075526"/>
              <a:gd name="connsiteY8" fmla="*/ 1871472 h 4587290"/>
              <a:gd name="connsiteX9" fmla="*/ 658368 w 4075526"/>
              <a:gd name="connsiteY9" fmla="*/ 2407920 h 4587290"/>
              <a:gd name="connsiteX10" fmla="*/ 0 w 4075526"/>
              <a:gd name="connsiteY10" fmla="*/ 1737360 h 4587290"/>
              <a:gd name="connsiteX11" fmla="*/ 1609344 w 4075526"/>
              <a:gd name="connsiteY11" fmla="*/ 1188720 h 4587290"/>
              <a:gd name="connsiteX12" fmla="*/ 2621280 w 4075526"/>
              <a:gd name="connsiteY12" fmla="*/ 615696 h 4587290"/>
              <a:gd name="connsiteX13" fmla="*/ 3285744 w 4075526"/>
              <a:gd name="connsiteY13" fmla="*/ 0 h 4587290"/>
              <a:gd name="connsiteX0" fmla="*/ 4015565 w 4015565"/>
              <a:gd name="connsiteY0" fmla="*/ 4542319 h 4542319"/>
              <a:gd name="connsiteX1" fmla="*/ 3852672 w 4015565"/>
              <a:gd name="connsiteY1" fmla="*/ 4383024 h 4542319"/>
              <a:gd name="connsiteX2" fmla="*/ 3511296 w 4015565"/>
              <a:gd name="connsiteY2" fmla="*/ 3980688 h 4542319"/>
              <a:gd name="connsiteX3" fmla="*/ 2865120 w 4015565"/>
              <a:gd name="connsiteY3" fmla="*/ 3541776 h 4542319"/>
              <a:gd name="connsiteX4" fmla="*/ 2633472 w 4015565"/>
              <a:gd name="connsiteY4" fmla="*/ 2993136 h 4542319"/>
              <a:gd name="connsiteX5" fmla="*/ 2048256 w 4015565"/>
              <a:gd name="connsiteY5" fmla="*/ 2261616 h 4542319"/>
              <a:gd name="connsiteX6" fmla="*/ 1572768 w 4015565"/>
              <a:gd name="connsiteY6" fmla="*/ 2017776 h 4542319"/>
              <a:gd name="connsiteX7" fmla="*/ 987552 w 4015565"/>
              <a:gd name="connsiteY7" fmla="*/ 1749552 h 4542319"/>
              <a:gd name="connsiteX8" fmla="*/ 670560 w 4015565"/>
              <a:gd name="connsiteY8" fmla="*/ 1871472 h 4542319"/>
              <a:gd name="connsiteX9" fmla="*/ 658368 w 4015565"/>
              <a:gd name="connsiteY9" fmla="*/ 2407920 h 4542319"/>
              <a:gd name="connsiteX10" fmla="*/ 0 w 4015565"/>
              <a:gd name="connsiteY10" fmla="*/ 1737360 h 4542319"/>
              <a:gd name="connsiteX11" fmla="*/ 1609344 w 4015565"/>
              <a:gd name="connsiteY11" fmla="*/ 1188720 h 4542319"/>
              <a:gd name="connsiteX12" fmla="*/ 2621280 w 4015565"/>
              <a:gd name="connsiteY12" fmla="*/ 615696 h 4542319"/>
              <a:gd name="connsiteX13" fmla="*/ 3285744 w 4015565"/>
              <a:gd name="connsiteY13" fmla="*/ 0 h 45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15565" h="4542319">
                <a:moveTo>
                  <a:pt x="4015565" y="4542319"/>
                </a:moveTo>
                <a:lnTo>
                  <a:pt x="3852672" y="4383024"/>
                </a:lnTo>
                <a:lnTo>
                  <a:pt x="3511296" y="3980688"/>
                </a:lnTo>
                <a:lnTo>
                  <a:pt x="2865120" y="3541776"/>
                </a:lnTo>
                <a:lnTo>
                  <a:pt x="2633472" y="2993136"/>
                </a:lnTo>
                <a:lnTo>
                  <a:pt x="2048256" y="2261616"/>
                </a:lnTo>
                <a:lnTo>
                  <a:pt x="1572768" y="2017776"/>
                </a:lnTo>
                <a:lnTo>
                  <a:pt x="987552" y="1749552"/>
                </a:lnTo>
                <a:lnTo>
                  <a:pt x="670560" y="1871472"/>
                </a:lnTo>
                <a:lnTo>
                  <a:pt x="658368" y="2407920"/>
                </a:lnTo>
                <a:lnTo>
                  <a:pt x="0" y="1737360"/>
                </a:lnTo>
                <a:lnTo>
                  <a:pt x="1609344" y="1188720"/>
                </a:lnTo>
                <a:lnTo>
                  <a:pt x="2621280" y="615696"/>
                </a:lnTo>
                <a:cubicBezTo>
                  <a:pt x="2812288" y="379984"/>
                  <a:pt x="3285744" y="0"/>
                  <a:pt x="3285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 14"/>
          <p:cNvGrpSpPr/>
          <p:nvPr/>
        </p:nvGrpSpPr>
        <p:grpSpPr>
          <a:xfrm>
            <a:off x="152400" y="4856753"/>
            <a:ext cx="720080" cy="720080"/>
            <a:chOff x="107504" y="3861048"/>
            <a:chExt cx="720080" cy="720080"/>
          </a:xfrm>
        </p:grpSpPr>
        <p:sp>
          <p:nvSpPr>
            <p:cNvPr id="62" name="Freeform 61"/>
            <p:cNvSpPr/>
            <p:nvPr/>
          </p:nvSpPr>
          <p:spPr>
            <a:xfrm>
              <a:off x="179512" y="3933056"/>
              <a:ext cx="580332" cy="558164"/>
            </a:xfrm>
            <a:custGeom>
              <a:avLst/>
              <a:gdLst>
                <a:gd name="connsiteX0" fmla="*/ 0 w 3460652"/>
                <a:gd name="connsiteY0" fmla="*/ 393896 h 2574388"/>
                <a:gd name="connsiteX1" fmla="*/ 3460652 w 3460652"/>
                <a:gd name="connsiteY1" fmla="*/ 0 h 2574388"/>
                <a:gd name="connsiteX2" fmla="*/ 3165231 w 3460652"/>
                <a:gd name="connsiteY2" fmla="*/ 2574388 h 2574388"/>
                <a:gd name="connsiteX3" fmla="*/ 0 w 3460652"/>
                <a:gd name="connsiteY3" fmla="*/ 393896 h 257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0652" h="2574388">
                  <a:moveTo>
                    <a:pt x="0" y="393896"/>
                  </a:moveTo>
                  <a:lnTo>
                    <a:pt x="3460652" y="0"/>
                  </a:lnTo>
                  <a:lnTo>
                    <a:pt x="3165231" y="2574388"/>
                  </a:lnTo>
                  <a:lnTo>
                    <a:pt x="0" y="393896"/>
                  </a:lnTo>
                  <a:close/>
                </a:path>
              </a:pathLst>
            </a:custGeom>
            <a:ln w="381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63" name="Oval 62"/>
            <p:cNvSpPr/>
            <p:nvPr/>
          </p:nvSpPr>
          <p:spPr>
            <a:xfrm>
              <a:off x="683568" y="3861048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Oval 63"/>
            <p:cNvSpPr/>
            <p:nvPr/>
          </p:nvSpPr>
          <p:spPr>
            <a:xfrm>
              <a:off x="611560" y="4437112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Oval 64"/>
            <p:cNvSpPr/>
            <p:nvPr/>
          </p:nvSpPr>
          <p:spPr>
            <a:xfrm>
              <a:off x="107504" y="3933056"/>
              <a:ext cx="216024" cy="216024"/>
            </a:xfrm>
            <a:prstGeom prst="ellips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981078" y="4933035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 triangle comme schéma directeur d’aménagement </a:t>
            </a:r>
          </a:p>
        </p:txBody>
      </p:sp>
      <p:sp>
        <p:nvSpPr>
          <p:cNvPr id="14" name="Oval 13"/>
          <p:cNvSpPr/>
          <p:nvPr/>
        </p:nvSpPr>
        <p:spPr>
          <a:xfrm>
            <a:off x="5972439" y="3311976"/>
            <a:ext cx="1407873" cy="765096"/>
          </a:xfrm>
          <a:prstGeom prst="ellips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7" name="Oval 66"/>
          <p:cNvSpPr/>
          <p:nvPr/>
        </p:nvSpPr>
        <p:spPr>
          <a:xfrm>
            <a:off x="355729" y="5691105"/>
            <a:ext cx="336745" cy="348331"/>
          </a:xfrm>
          <a:prstGeom prst="ellips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Freeform 11"/>
          <p:cNvSpPr/>
          <p:nvPr/>
        </p:nvSpPr>
        <p:spPr>
          <a:xfrm>
            <a:off x="4529797" y="3052689"/>
            <a:ext cx="3460652" cy="2574388"/>
          </a:xfrm>
          <a:custGeom>
            <a:avLst/>
            <a:gdLst>
              <a:gd name="connsiteX0" fmla="*/ 0 w 3460652"/>
              <a:gd name="connsiteY0" fmla="*/ 393896 h 2574388"/>
              <a:gd name="connsiteX1" fmla="*/ 3460652 w 3460652"/>
              <a:gd name="connsiteY1" fmla="*/ 0 h 2574388"/>
              <a:gd name="connsiteX2" fmla="*/ 3165231 w 3460652"/>
              <a:gd name="connsiteY2" fmla="*/ 2574388 h 2574388"/>
              <a:gd name="connsiteX3" fmla="*/ 0 w 3460652"/>
              <a:gd name="connsiteY3" fmla="*/ 393896 h 257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0652" h="2574388">
                <a:moveTo>
                  <a:pt x="0" y="393896"/>
                </a:moveTo>
                <a:lnTo>
                  <a:pt x="3460652" y="0"/>
                </a:lnTo>
                <a:lnTo>
                  <a:pt x="3165231" y="2574388"/>
                </a:lnTo>
                <a:lnTo>
                  <a:pt x="0" y="393896"/>
                </a:lnTo>
                <a:close/>
              </a:path>
            </a:pathLst>
          </a:custGeom>
          <a:ln w="762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TextBox 74"/>
          <p:cNvSpPr txBox="1"/>
          <p:nvPr/>
        </p:nvSpPr>
        <p:spPr>
          <a:xfrm>
            <a:off x="923989" y="4014728"/>
            <a:ext cx="2757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Renforcer le rôle des pôles urbains secondaires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35373" y="4027482"/>
            <a:ext cx="288032" cy="288032"/>
            <a:chOff x="367604" y="3260833"/>
            <a:chExt cx="288032" cy="288032"/>
          </a:xfrm>
        </p:grpSpPr>
        <p:sp>
          <p:nvSpPr>
            <p:cNvPr id="72" name="Oval 71"/>
            <p:cNvSpPr/>
            <p:nvPr/>
          </p:nvSpPr>
          <p:spPr>
            <a:xfrm>
              <a:off x="407706" y="3293557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Oval 75"/>
            <p:cNvSpPr/>
            <p:nvPr/>
          </p:nvSpPr>
          <p:spPr>
            <a:xfrm>
              <a:off x="367604" y="3260833"/>
              <a:ext cx="288032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9" name="Oval 68"/>
          <p:cNvSpPr/>
          <p:nvPr/>
        </p:nvSpPr>
        <p:spPr>
          <a:xfrm>
            <a:off x="7857039" y="2969267"/>
            <a:ext cx="196715" cy="2060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Oval 70"/>
          <p:cNvSpPr/>
          <p:nvPr/>
        </p:nvSpPr>
        <p:spPr>
          <a:xfrm>
            <a:off x="7565074" y="5482063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extBox 78"/>
          <p:cNvSpPr txBox="1"/>
          <p:nvPr/>
        </p:nvSpPr>
        <p:spPr>
          <a:xfrm>
            <a:off x="887641" y="5756375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 nouveau centre de gravité?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224233" y="1847232"/>
            <a:ext cx="540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/>
              <a:t>Kayar</a:t>
            </a:r>
            <a:endParaRPr lang="fr-FR" sz="1200" i="1" dirty="0"/>
          </a:p>
        </p:txBody>
      </p:sp>
      <p:sp>
        <p:nvSpPr>
          <p:cNvPr id="82" name="Isosceles Triangle 81"/>
          <p:cNvSpPr/>
          <p:nvPr/>
        </p:nvSpPr>
        <p:spPr>
          <a:xfrm rot="10800000">
            <a:off x="6608743" y="2172522"/>
            <a:ext cx="199497" cy="163512"/>
          </a:xfrm>
          <a:prstGeom prst="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Freeform 67"/>
          <p:cNvSpPr/>
          <p:nvPr/>
        </p:nvSpPr>
        <p:spPr>
          <a:xfrm>
            <a:off x="5796136" y="6669360"/>
            <a:ext cx="2595717" cy="0"/>
          </a:xfrm>
          <a:custGeom>
            <a:avLst/>
            <a:gdLst>
              <a:gd name="connsiteX0" fmla="*/ 0 w 2595717"/>
              <a:gd name="connsiteY0" fmla="*/ 0 h 0"/>
              <a:gd name="connsiteX1" fmla="*/ 2595717 w 25957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5717">
                <a:moveTo>
                  <a:pt x="0" y="0"/>
                </a:moveTo>
                <a:lnTo>
                  <a:pt x="2595717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TextBox 69"/>
          <p:cNvSpPr txBox="1"/>
          <p:nvPr/>
        </p:nvSpPr>
        <p:spPr>
          <a:xfrm>
            <a:off x="6948264" y="6381328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50 km</a:t>
            </a:r>
          </a:p>
        </p:txBody>
      </p:sp>
      <p:sp>
        <p:nvSpPr>
          <p:cNvPr id="18" name="Freeform 17"/>
          <p:cNvSpPr/>
          <p:nvPr/>
        </p:nvSpPr>
        <p:spPr>
          <a:xfrm>
            <a:off x="6264010" y="3108960"/>
            <a:ext cx="1685173" cy="573064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  <a:gd name="connsiteX0" fmla="*/ 0 w 1685173"/>
              <a:gd name="connsiteY0" fmla="*/ 363678 h 573064"/>
              <a:gd name="connsiteX1" fmla="*/ 941461 w 1685173"/>
              <a:gd name="connsiteY1" fmla="*/ 573024 h 573064"/>
              <a:gd name="connsiteX2" fmla="*/ 1477909 w 1685173"/>
              <a:gd name="connsiteY2" fmla="*/ 377952 h 573064"/>
              <a:gd name="connsiteX3" fmla="*/ 1685173 w 1685173"/>
              <a:gd name="connsiteY3" fmla="*/ 0 h 57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173" h="573064">
                <a:moveTo>
                  <a:pt x="0" y="363678"/>
                </a:moveTo>
                <a:cubicBezTo>
                  <a:pt x="315976" y="476454"/>
                  <a:pt x="695143" y="570645"/>
                  <a:pt x="941461" y="573024"/>
                </a:cubicBezTo>
                <a:cubicBezTo>
                  <a:pt x="1187779" y="575403"/>
                  <a:pt x="1353957" y="473456"/>
                  <a:pt x="1477909" y="377952"/>
                </a:cubicBezTo>
                <a:cubicBezTo>
                  <a:pt x="1601861" y="282448"/>
                  <a:pt x="1643517" y="141224"/>
                  <a:pt x="1685173" y="0"/>
                </a:cubicBezTo>
              </a:path>
            </a:pathLst>
          </a:cu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reeform 20"/>
          <p:cNvSpPr/>
          <p:nvPr/>
        </p:nvSpPr>
        <p:spPr>
          <a:xfrm>
            <a:off x="7193280" y="3706368"/>
            <a:ext cx="377952" cy="1731264"/>
          </a:xfrm>
          <a:custGeom>
            <a:avLst/>
            <a:gdLst>
              <a:gd name="connsiteX0" fmla="*/ 0 w 377952"/>
              <a:gd name="connsiteY0" fmla="*/ 0 h 1731264"/>
              <a:gd name="connsiteX1" fmla="*/ 377952 w 377952"/>
              <a:gd name="connsiteY1" fmla="*/ 1731264 h 1731264"/>
              <a:gd name="connsiteX0" fmla="*/ 0 w 377952"/>
              <a:gd name="connsiteY0" fmla="*/ 0 h 1731264"/>
              <a:gd name="connsiteX1" fmla="*/ 24384 w 377952"/>
              <a:gd name="connsiteY1" fmla="*/ 987552 h 1731264"/>
              <a:gd name="connsiteX2" fmla="*/ 377952 w 377952"/>
              <a:gd name="connsiteY2" fmla="*/ 1731264 h 173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952" h="1731264">
                <a:moveTo>
                  <a:pt x="0" y="0"/>
                </a:moveTo>
                <a:cubicBezTo>
                  <a:pt x="65024" y="316992"/>
                  <a:pt x="-40640" y="670560"/>
                  <a:pt x="24384" y="987552"/>
                </a:cubicBezTo>
                <a:lnTo>
                  <a:pt x="377952" y="1731264"/>
                </a:lnTo>
              </a:path>
            </a:pathLst>
          </a:cu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4-Point Star 7"/>
          <p:cNvSpPr/>
          <p:nvPr/>
        </p:nvSpPr>
        <p:spPr>
          <a:xfrm>
            <a:off x="6051142" y="3400731"/>
            <a:ext cx="424855" cy="360040"/>
          </a:xfrm>
          <a:prstGeom prst="star4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41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0" grpId="0"/>
      <p:bldP spid="41" grpId="0" animBg="1"/>
      <p:bldP spid="42" grpId="0"/>
      <p:bldP spid="50" grpId="0" animBg="1"/>
      <p:bldP spid="51" grpId="0"/>
      <p:bldP spid="52" grpId="0" animBg="1"/>
      <p:bldP spid="7" grpId="0"/>
      <p:bldP spid="60" grpId="0"/>
      <p:bldP spid="66" grpId="0"/>
      <p:bldP spid="14" grpId="0" animBg="1"/>
      <p:bldP spid="67" grpId="0" animBg="1"/>
      <p:bldP spid="12" grpId="0" animBg="1"/>
      <p:bldP spid="75" grpId="0"/>
      <p:bldP spid="69" grpId="0" animBg="1"/>
      <p:bldP spid="71" grpId="0" animBg="1"/>
      <p:bldP spid="79" grpId="0"/>
      <p:bldP spid="18" grpId="0" animBg="1"/>
      <p:bldP spid="21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199</Words>
  <Application>Microsoft Office PowerPoint</Application>
  <PresentationFormat>Affichage à l'écran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Quel avenir pour Dakar?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 avenir pour Dakar?</dc:title>
  <dc:creator>Alain</dc:creator>
  <cp:lastModifiedBy>User</cp:lastModifiedBy>
  <cp:revision>6</cp:revision>
  <dcterms:created xsi:type="dcterms:W3CDTF">2015-04-11T08:33:57Z</dcterms:created>
  <dcterms:modified xsi:type="dcterms:W3CDTF">2017-12-06T17:56:45Z</dcterms:modified>
</cp:coreProperties>
</file>