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B3D7E-069F-4030-B9ED-034225A9FC96}" type="datetimeFigureOut">
              <a:rPr lang="es-ES" smtClean="0"/>
              <a:t>11/12/2016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E00A-A473-42C7-90CA-C10411FE3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30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fld id="{19916F8C-B7D0-413B-8BF4-E06259B10130}" type="slidenum">
              <a:rPr lang="zh-CN" altLang="en-US">
                <a:latin typeface="Calibri" panose="020F0502020204030204" pitchFamily="34" charset="0"/>
              </a:rPr>
              <a:pPr/>
              <a:t>10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Text Placeholder 2"/>
          <p:cNvSpPr>
            <a:spLocks noChangeArrowheads="1"/>
          </p:cNvSpPr>
          <p:nvPr>
            <p:ph type="body" idx="4294967295"/>
          </p:nvPr>
        </p:nvSpPr>
        <p:spPr bwMode="auto"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3568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029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571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422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3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781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638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835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125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525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513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386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6D2D5-9A00-466E-BEAB-505529919D70}" type="datetimeFigureOut">
              <a:rPr lang="es-ES" smtClean="0"/>
              <a:t>10/12/2016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BC75-F6C5-4D82-B0ED-072A4ECD4FD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71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25003"/>
            <a:ext cx="9144000" cy="1101614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L’ÉVOLUTION DE L’HOMME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Resultado de imagen de evolucion del hom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57" y="2179763"/>
            <a:ext cx="8787685" cy="296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070242" y="5798451"/>
            <a:ext cx="459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Réalisé</a:t>
            </a:r>
            <a:r>
              <a:rPr lang="es-ES" sz="2000" b="1" dirty="0" smtClean="0"/>
              <a:t> par: Alonso López et Amaro Sanz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5491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749799" y="6303961"/>
            <a:ext cx="254000" cy="3063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1400">
                <a:solidFill>
                  <a:srgbClr val="808080"/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1</a:t>
            </a:r>
            <a:endParaRPr lang="zh-CN" altLang="en-US" sz="1400">
              <a:solidFill>
                <a:srgbClr val="808080"/>
              </a:solidFill>
              <a:latin typeface="Impact" panose="020B080603090205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6598736" y="6311897"/>
            <a:ext cx="274638" cy="306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1400">
                <a:solidFill>
                  <a:srgbClr val="808080"/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2</a:t>
            </a:r>
            <a:endParaRPr lang="zh-CN" altLang="en-US" sz="1400">
              <a:solidFill>
                <a:srgbClr val="808080"/>
              </a:solidFill>
              <a:latin typeface="Impact" panose="020B080603090205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4476249" y="6334123"/>
            <a:ext cx="279400" cy="307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1400">
                <a:solidFill>
                  <a:srgbClr val="808080"/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3</a:t>
            </a:r>
            <a:endParaRPr lang="zh-CN" altLang="en-US" sz="1400">
              <a:solidFill>
                <a:srgbClr val="808080"/>
              </a:solidFill>
              <a:latin typeface="Impact" panose="020B080603090205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2423611" y="6311898"/>
            <a:ext cx="274638" cy="307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1400">
                <a:solidFill>
                  <a:srgbClr val="808080"/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4</a:t>
            </a:r>
            <a:endParaRPr lang="zh-CN" altLang="en-US" sz="1400">
              <a:solidFill>
                <a:srgbClr val="808080"/>
              </a:solidFill>
              <a:latin typeface="Impact" panose="020B080603090205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9907589" y="6604000"/>
            <a:ext cx="1242648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CUERPO" charset="0"/>
                <a:ea typeface="Calibri CUERPO" charset="0"/>
              </a:rPr>
              <a:t>NOS JOURS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8720139" y="1404937"/>
            <a:ext cx="0" cy="51022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743700" y="1214634"/>
            <a:ext cx="17462" cy="506095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216151" y="6231821"/>
            <a:ext cx="92329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标题 11"/>
          <p:cNvSpPr>
            <a:spLocks noGrp="1" noChangeArrowheads="1"/>
          </p:cNvSpPr>
          <p:nvPr>
            <p:ph type="title"/>
          </p:nvPr>
        </p:nvSpPr>
        <p:spPr>
          <a:xfrm>
            <a:off x="2092324" y="408810"/>
            <a:ext cx="6049963" cy="706437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zh-CN" sz="3300" dirty="0" smtClean="0">
                <a:solidFill>
                  <a:schemeClr val="accent6">
                    <a:lumMod val="75000"/>
                  </a:schemeClr>
                </a:solidFill>
                <a:latin typeface="Calibri CUERPO" charset="0"/>
              </a:rPr>
              <a:t>SCHÉMA TEMPOREL SUR L'ÉVOLUTION DES HOMINIDÉS</a:t>
            </a:r>
          </a:p>
        </p:txBody>
      </p:sp>
      <p:cxnSp>
        <p:nvCxnSpPr>
          <p:cNvPr id="2" name="直接连接符 23"/>
          <p:cNvCxnSpPr>
            <a:endCxn id="11" idx="0"/>
          </p:cNvCxnSpPr>
          <p:nvPr/>
        </p:nvCxnSpPr>
        <p:spPr>
          <a:xfrm flipH="1">
            <a:off x="4615949" y="831590"/>
            <a:ext cx="28680" cy="550253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3"/>
          <p:cNvCxnSpPr/>
          <p:nvPr/>
        </p:nvCxnSpPr>
        <p:spPr>
          <a:xfrm>
            <a:off x="2355851" y="1404936"/>
            <a:ext cx="19050" cy="506095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4114062" y="6582583"/>
            <a:ext cx="3499163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s-ES" altLang="zh-CN" sz="1400" b="1" dirty="0" smtClean="0">
                <a:solidFill>
                  <a:srgbClr val="808080"/>
                </a:solidFill>
                <a:latin typeface="Calibri CUERPO" charset="0"/>
              </a:rPr>
              <a:t>MILLIONS </a:t>
            </a:r>
            <a:r>
              <a:rPr lang="es-ES" altLang="zh-CN" sz="1400" b="1" dirty="0">
                <a:solidFill>
                  <a:srgbClr val="808080"/>
                </a:solidFill>
                <a:latin typeface="Calibri CUERPO" charset="0"/>
              </a:rPr>
              <a:t>D'ANNÉES DANS LE PASSÉ</a:t>
            </a:r>
          </a:p>
        </p:txBody>
      </p:sp>
      <p:sp>
        <p:nvSpPr>
          <p:cNvPr id="16" name="五边形 15"/>
          <p:cNvSpPr/>
          <p:nvPr/>
        </p:nvSpPr>
        <p:spPr>
          <a:xfrm>
            <a:off x="2216151" y="1732160"/>
            <a:ext cx="498475" cy="27781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五边形 15"/>
          <p:cNvSpPr/>
          <p:nvPr/>
        </p:nvSpPr>
        <p:spPr>
          <a:xfrm>
            <a:off x="2528888" y="2192534"/>
            <a:ext cx="2124075" cy="2794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五边形 15"/>
          <p:cNvSpPr/>
          <p:nvPr/>
        </p:nvSpPr>
        <p:spPr>
          <a:xfrm>
            <a:off x="3784601" y="2617985"/>
            <a:ext cx="2244725" cy="27781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五边形 15"/>
          <p:cNvSpPr/>
          <p:nvPr/>
        </p:nvSpPr>
        <p:spPr>
          <a:xfrm>
            <a:off x="5853112" y="3048197"/>
            <a:ext cx="1544638" cy="277812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五边形 15"/>
          <p:cNvSpPr/>
          <p:nvPr/>
        </p:nvSpPr>
        <p:spPr>
          <a:xfrm>
            <a:off x="5705476" y="3446659"/>
            <a:ext cx="1900237" cy="279400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五边形 15"/>
          <p:cNvSpPr/>
          <p:nvPr/>
        </p:nvSpPr>
        <p:spPr>
          <a:xfrm>
            <a:off x="7418890" y="3816548"/>
            <a:ext cx="341312" cy="277812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五边形 15"/>
          <p:cNvSpPr/>
          <p:nvPr/>
        </p:nvSpPr>
        <p:spPr>
          <a:xfrm>
            <a:off x="7107237" y="4234060"/>
            <a:ext cx="3422650" cy="277813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五边形 15"/>
          <p:cNvSpPr/>
          <p:nvPr/>
        </p:nvSpPr>
        <p:spPr>
          <a:xfrm>
            <a:off x="8902699" y="4669832"/>
            <a:ext cx="127000" cy="279400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五边形 15"/>
          <p:cNvSpPr/>
          <p:nvPr/>
        </p:nvSpPr>
        <p:spPr>
          <a:xfrm>
            <a:off x="9779249" y="5017139"/>
            <a:ext cx="647700" cy="298562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五边形 15"/>
          <p:cNvSpPr/>
          <p:nvPr/>
        </p:nvSpPr>
        <p:spPr>
          <a:xfrm>
            <a:off x="10406259" y="5382399"/>
            <a:ext cx="595312" cy="279400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五边形 15"/>
          <p:cNvSpPr/>
          <p:nvPr/>
        </p:nvSpPr>
        <p:spPr>
          <a:xfrm>
            <a:off x="10470957" y="5764100"/>
            <a:ext cx="488950" cy="277813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44" name="Text Box 35"/>
          <p:cNvSpPr txBox="1">
            <a:spLocks noChangeArrowheads="1"/>
          </p:cNvSpPr>
          <p:nvPr/>
        </p:nvSpPr>
        <p:spPr bwMode="auto">
          <a:xfrm>
            <a:off x="2682876" y="1682947"/>
            <a:ext cx="1728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b="1" dirty="0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A. </a:t>
            </a:r>
            <a:r>
              <a:rPr lang="es-ES" altLang="en-US" b="1" dirty="0" err="1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anamensis</a:t>
            </a:r>
            <a:endParaRPr lang="es-ES" altLang="en-US" b="1" dirty="0">
              <a:solidFill>
                <a:schemeClr val="accent5">
                  <a:lumMod val="50000"/>
                </a:schemeClr>
              </a:solidFill>
              <a:latin typeface="Calibri CUERPO" charset="0"/>
            </a:endParaRPr>
          </a:p>
        </p:txBody>
      </p:sp>
      <p:sp>
        <p:nvSpPr>
          <p:cNvPr id="5145" name="Text Box 36"/>
          <p:cNvSpPr txBox="1">
            <a:spLocks noChangeArrowheads="1"/>
          </p:cNvSpPr>
          <p:nvPr/>
        </p:nvSpPr>
        <p:spPr bwMode="auto">
          <a:xfrm>
            <a:off x="4745037" y="2148084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b="1" dirty="0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A. </a:t>
            </a:r>
            <a:r>
              <a:rPr lang="es-ES" altLang="en-US" b="1" dirty="0" err="1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afarensis</a:t>
            </a:r>
            <a:endParaRPr lang="es-ES" altLang="en-US" b="1" dirty="0">
              <a:solidFill>
                <a:schemeClr val="accent5">
                  <a:lumMod val="50000"/>
                </a:schemeClr>
              </a:solidFill>
              <a:latin typeface="Calibri CUERPO" charset="0"/>
            </a:endParaRPr>
          </a:p>
        </p:txBody>
      </p:sp>
      <p:sp>
        <p:nvSpPr>
          <p:cNvPr id="5146" name="Text Box 37"/>
          <p:cNvSpPr txBox="1">
            <a:spLocks noChangeArrowheads="1"/>
          </p:cNvSpPr>
          <p:nvPr/>
        </p:nvSpPr>
        <p:spPr bwMode="auto">
          <a:xfrm>
            <a:off x="5992812" y="2571947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b="1" dirty="0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A. </a:t>
            </a:r>
            <a:r>
              <a:rPr lang="es-ES" altLang="en-US" b="1" dirty="0" err="1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africanus</a:t>
            </a:r>
            <a:endParaRPr lang="es-ES" altLang="en-US" b="1" dirty="0">
              <a:solidFill>
                <a:schemeClr val="accent5">
                  <a:lumMod val="50000"/>
                </a:schemeClr>
              </a:solidFill>
              <a:latin typeface="Calibri CUERPO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7366000" y="3003747"/>
            <a:ext cx="1727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rudolfensis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7564437" y="3402209"/>
            <a:ext cx="1727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habilis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1" name="Text Box 40"/>
          <p:cNvSpPr txBox="1"/>
          <p:nvPr/>
        </p:nvSpPr>
        <p:spPr>
          <a:xfrm>
            <a:off x="7808912" y="3778447"/>
            <a:ext cx="17287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ergaster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2" name="Text Box 41"/>
          <p:cNvSpPr txBox="1"/>
          <p:nvPr/>
        </p:nvSpPr>
        <p:spPr>
          <a:xfrm>
            <a:off x="5805567" y="4193747"/>
            <a:ext cx="1727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erectus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7204074" y="4635280"/>
            <a:ext cx="17287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antecessor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7600951" y="4957273"/>
            <a:ext cx="2260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heidelbergensis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5" name="Text Box 44"/>
          <p:cNvSpPr txBox="1"/>
          <p:nvPr/>
        </p:nvSpPr>
        <p:spPr>
          <a:xfrm>
            <a:off x="8050020" y="5334744"/>
            <a:ext cx="2665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neanderthalensis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9093798" y="5694455"/>
            <a:ext cx="1377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H. sapiens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47" name="五边形 15"/>
          <p:cNvSpPr/>
          <p:nvPr/>
        </p:nvSpPr>
        <p:spPr>
          <a:xfrm>
            <a:off x="8549481" y="412253"/>
            <a:ext cx="401637" cy="27781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五边形 15"/>
          <p:cNvSpPr/>
          <p:nvPr/>
        </p:nvSpPr>
        <p:spPr>
          <a:xfrm>
            <a:off x="8549481" y="767853"/>
            <a:ext cx="401637" cy="277812"/>
          </a:xfrm>
          <a:prstGeom prst="rect">
            <a:avLst/>
          </a:prstGeom>
          <a:solidFill>
            <a:schemeClr val="accent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endParaRPr lang="es-ES" altLang="en-US" sz="12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9162981" y="722312"/>
            <a:ext cx="21637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b="1" noProof="1">
                <a:solidFill>
                  <a:schemeClr val="accent6"/>
                </a:solidFill>
                <a:latin typeface="Calibri CUERPO" charset="0"/>
                <a:ea typeface="Calibri CUERPO" charset="0"/>
                <a:cs typeface="+mn-ea"/>
              </a:rPr>
              <a:t>Homo</a:t>
            </a:r>
            <a:endParaRPr lang="es-ES" altLang="en-US" b="1" noProof="1">
              <a:solidFill>
                <a:schemeClr val="accent6"/>
              </a:solidFill>
              <a:latin typeface="Calibri CUERPO" charset="0"/>
              <a:ea typeface="Calibri CUERPO" charset="0"/>
            </a:endParaRPr>
          </a:p>
        </p:txBody>
      </p:sp>
      <p:sp>
        <p:nvSpPr>
          <p:cNvPr id="5158" name="Text Box 49"/>
          <p:cNvSpPr txBox="1">
            <a:spLocks noChangeArrowheads="1"/>
          </p:cNvSpPr>
          <p:nvPr/>
        </p:nvSpPr>
        <p:spPr bwMode="auto">
          <a:xfrm>
            <a:off x="9069388" y="363734"/>
            <a:ext cx="2163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b="1" dirty="0" err="1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Australopitecus</a:t>
            </a:r>
            <a:endParaRPr lang="es-ES" altLang="en-US" b="1" dirty="0">
              <a:solidFill>
                <a:schemeClr val="accent5">
                  <a:lumMod val="50000"/>
                </a:schemeClr>
              </a:solidFill>
              <a:latin typeface="Calibri CUERPO" charset="0"/>
            </a:endParaRPr>
          </a:p>
        </p:txBody>
      </p:sp>
      <p:pic>
        <p:nvPicPr>
          <p:cNvPr id="5159" name="Content Placeholder 5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3651" y="3529210"/>
            <a:ext cx="1444625" cy="1084263"/>
          </a:xfrm>
        </p:spPr>
      </p:pic>
      <p:cxnSp>
        <p:nvCxnSpPr>
          <p:cNvPr id="58" name="Curved Connector 57"/>
          <p:cNvCxnSpPr/>
          <p:nvPr/>
        </p:nvCxnSpPr>
        <p:spPr>
          <a:xfrm rot="5400000">
            <a:off x="6513176" y="4715772"/>
            <a:ext cx="809516" cy="519305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61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2940247"/>
            <a:ext cx="14700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684910"/>
            <a:ext cx="13414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Curved Connector 61"/>
          <p:cNvCxnSpPr/>
          <p:nvPr/>
        </p:nvCxnSpPr>
        <p:spPr>
          <a:xfrm rot="10800000" flipV="1">
            <a:off x="4579937" y="3148210"/>
            <a:ext cx="1074738" cy="354013"/>
          </a:xfrm>
          <a:prstGeom prst="curvedConnector2">
            <a:avLst/>
          </a:prstGeom>
          <a:ln w="28575" cmpd="sng">
            <a:solidFill>
              <a:schemeClr val="accent3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64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37" y="1451173"/>
            <a:ext cx="12827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Curved Connector 63"/>
          <p:cNvCxnSpPr/>
          <p:nvPr/>
        </p:nvCxnSpPr>
        <p:spPr>
          <a:xfrm rot="16200000" flipV="1">
            <a:off x="9356725" y="3789560"/>
            <a:ext cx="2455863" cy="563562"/>
          </a:xfrm>
          <a:prstGeom prst="curvedConnector3">
            <a:avLst>
              <a:gd name="adj1" fmla="val 49987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endCxn id="5161" idx="0"/>
          </p:cNvCxnSpPr>
          <p:nvPr/>
        </p:nvCxnSpPr>
        <p:spPr>
          <a:xfrm rot="5400000" flipV="1">
            <a:off x="2212182" y="2199679"/>
            <a:ext cx="879475" cy="601663"/>
          </a:xfrm>
          <a:prstGeom prst="curvedConnector3">
            <a:avLst>
              <a:gd name="adj1" fmla="val 69711"/>
            </a:avLst>
          </a:prstGeom>
          <a:ln w="28575" cmpd="sng">
            <a:solidFill>
              <a:schemeClr val="tx1">
                <a:lumMod val="50000"/>
                <a:lumOff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1"/>
          <p:cNvSpPr>
            <a:spLocks noGrp="1" noChangeArrowheads="1"/>
          </p:cNvSpPr>
          <p:nvPr>
            <p:ph type="title"/>
          </p:nvPr>
        </p:nvSpPr>
        <p:spPr>
          <a:xfrm>
            <a:off x="3471864" y="100172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zh-CN" sz="4800" u="sng" dirty="0">
                <a:solidFill>
                  <a:schemeClr val="accent5">
                    <a:lumMod val="50000"/>
                  </a:schemeClr>
                </a:solidFill>
                <a:latin typeface="Calibri CUERPO" charset="0"/>
              </a:rPr>
              <a:t>AUSTRALOPITECUS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726566" y="1167765"/>
            <a:ext cx="2484755" cy="3683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s-ES" altLang="en-US" noProof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ANAMENSIS</a:t>
            </a:r>
            <a:endParaRPr lang="es-ES" altLang="en-US" noProof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672014" y="1168400"/>
            <a:ext cx="24844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ES" altLang="en-US" noProof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AFARENSIS</a:t>
            </a:r>
            <a:endParaRPr lang="es-ES" altLang="en-US" noProof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7586664" y="1168400"/>
            <a:ext cx="24844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ES" altLang="en-US" b="1" noProof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AFRICANUS</a:t>
            </a:r>
            <a:endParaRPr lang="es-ES" altLang="en-US" b="1" noProof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pic>
        <p:nvPicPr>
          <p:cNvPr id="717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3" t="-1073" r="-536" b="9207"/>
          <a:stretch>
            <a:fillRect/>
          </a:stretch>
        </p:blipFill>
        <p:spPr bwMode="auto">
          <a:xfrm>
            <a:off x="7721600" y="1574801"/>
            <a:ext cx="24892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Content Placeholder 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00" y="1574800"/>
            <a:ext cx="2395538" cy="2609850"/>
          </a:xfrm>
        </p:spPr>
      </p:pic>
      <p:pic>
        <p:nvPicPr>
          <p:cNvPr id="7175" name="Content Placeholder 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6788" y="1574800"/>
            <a:ext cx="2379662" cy="2609850"/>
          </a:xfrm>
        </p:spPr>
      </p:pic>
      <p:pic>
        <p:nvPicPr>
          <p:cNvPr id="7176" name="Content Placeholder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0"/>
          <a:stretch>
            <a:fillRect/>
          </a:stretch>
        </p:blipFill>
        <p:spPr bwMode="auto">
          <a:xfrm>
            <a:off x="9102725" y="3462339"/>
            <a:ext cx="13350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t="729" r="15628" b="6703"/>
          <a:stretch>
            <a:fillRect/>
          </a:stretch>
        </p:blipFill>
        <p:spPr bwMode="auto">
          <a:xfrm>
            <a:off x="6142038" y="3462339"/>
            <a:ext cx="1350962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Content Placeholder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r="2367"/>
          <a:stretch>
            <a:fillRect/>
          </a:stretch>
        </p:blipFill>
        <p:spPr bwMode="auto">
          <a:xfrm>
            <a:off x="3160713" y="3548063"/>
            <a:ext cx="14160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27"/>
          <p:cNvSpPr txBox="1">
            <a:spLocks noChangeArrowheads="1"/>
          </p:cNvSpPr>
          <p:nvPr/>
        </p:nvSpPr>
        <p:spPr bwMode="auto">
          <a:xfrm>
            <a:off x="1752601" y="4972050"/>
            <a:ext cx="26574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>
                <a:latin typeface="Calibri CUERPO" charset="0"/>
              </a:rPr>
              <a:t>Il </a:t>
            </a:r>
            <a:r>
              <a:rPr lang="es-ES" altLang="en-US" b="1">
                <a:latin typeface="Calibri CUERPO" charset="0"/>
              </a:rPr>
              <a:t>se nourrisait</a:t>
            </a:r>
            <a:r>
              <a:rPr lang="es-ES" altLang="en-US">
                <a:latin typeface="Calibri CUERPO" charset="0"/>
              </a:rPr>
              <a:t> p</a:t>
            </a:r>
            <a:r>
              <a:rPr lang="en-US" altLang="en-US">
                <a:latin typeface="Calibri CUERPO" charset="0"/>
              </a:rPr>
              <a:t>resque exclusivement </a:t>
            </a:r>
            <a:r>
              <a:rPr lang="en-US" altLang="en-US" b="1">
                <a:latin typeface="Calibri CUERPO" charset="0"/>
              </a:rPr>
              <a:t>de</a:t>
            </a:r>
            <a:r>
              <a:rPr lang="en-US" altLang="en-US">
                <a:latin typeface="Calibri CUERPO" charset="0"/>
              </a:rPr>
              <a:t> </a:t>
            </a:r>
            <a:r>
              <a:rPr lang="en-US" altLang="en-US" b="1">
                <a:latin typeface="Calibri CUERPO" charset="0"/>
              </a:rPr>
              <a:t>végétaux </a:t>
            </a:r>
            <a:r>
              <a:rPr lang="es-ES" altLang="en-US">
                <a:latin typeface="Calibri CUERPO" charset="0"/>
              </a:rPr>
              <a:t>(d</a:t>
            </a:r>
            <a:r>
              <a:rPr lang="en-US" altLang="en-US">
                <a:latin typeface="Calibri CUERPO" charset="0"/>
              </a:rPr>
              <a:t>e graines, de tubercules, de fruits et laîches</a:t>
            </a:r>
            <a:r>
              <a:rPr lang="es-ES" altLang="en-US">
                <a:latin typeface="Calibri CUERPO" charset="0"/>
              </a:rPr>
              <a:t>).</a:t>
            </a:r>
          </a:p>
          <a:p>
            <a:pPr eaLnBrk="0" hangingPunct="0"/>
            <a:r>
              <a:rPr lang="es-ES" altLang="en-US">
                <a:latin typeface="Calibri CUERPO" charset="0"/>
              </a:rPr>
              <a:t>Il était déjà</a:t>
            </a:r>
            <a:r>
              <a:rPr lang="es-ES" altLang="en-US" b="1">
                <a:latin typeface="Calibri CUERPO" charset="0"/>
              </a:rPr>
              <a:t> bipède.</a:t>
            </a:r>
          </a:p>
          <a:p>
            <a:pPr eaLnBrk="0" hangingPunct="0"/>
            <a:r>
              <a:rPr lang="es-ES" altLang="en-US">
                <a:latin typeface="Calibri CUERPO" charset="0"/>
              </a:rPr>
              <a:t> </a:t>
            </a:r>
          </a:p>
        </p:txBody>
      </p:sp>
      <p:sp>
        <p:nvSpPr>
          <p:cNvPr id="7180" name="Text Box 28"/>
          <p:cNvSpPr txBox="1">
            <a:spLocks noChangeArrowheads="1"/>
          </p:cNvSpPr>
          <p:nvPr/>
        </p:nvSpPr>
        <p:spPr bwMode="auto">
          <a:xfrm>
            <a:off x="1727201" y="4146550"/>
            <a:ext cx="15795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>
                <a:latin typeface="Calibri CUERPO" charset="0"/>
              </a:rPr>
              <a:t>Il a vécu entre environ </a:t>
            </a:r>
            <a:r>
              <a:rPr lang="es-ES" altLang="en-US" sz="1600" b="1">
                <a:latin typeface="Calibri CUERPO" charset="0"/>
              </a:rPr>
              <a:t>4,2 et 3,9 Ma</a:t>
            </a:r>
            <a:r>
              <a:rPr lang="es-ES" altLang="en-US" sz="1600">
                <a:latin typeface="Calibri CUERPO" charset="0"/>
              </a:rPr>
              <a:t> av. J-C</a:t>
            </a:r>
          </a:p>
        </p:txBody>
      </p:sp>
      <p:sp>
        <p:nvSpPr>
          <p:cNvPr id="7181" name="Text Box 29"/>
          <p:cNvSpPr txBox="1">
            <a:spLocks noChangeArrowheads="1"/>
          </p:cNvSpPr>
          <p:nvPr/>
        </p:nvSpPr>
        <p:spPr bwMode="auto">
          <a:xfrm>
            <a:off x="4672013" y="4146550"/>
            <a:ext cx="1581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>
                <a:latin typeface="Calibri CUERPO" charset="0"/>
              </a:rPr>
              <a:t>Il a vécu entre environ </a:t>
            </a:r>
            <a:r>
              <a:rPr lang="es-ES" altLang="en-US" sz="1600" b="1">
                <a:latin typeface="Calibri CUERPO" charset="0"/>
              </a:rPr>
              <a:t>4,1 et 3 Ma</a:t>
            </a:r>
            <a:r>
              <a:rPr lang="es-ES" altLang="en-US" sz="1600">
                <a:latin typeface="Calibri CUERPO" charset="0"/>
              </a:rPr>
              <a:t> av. J-C</a:t>
            </a:r>
          </a:p>
        </p:txBody>
      </p:sp>
      <p:sp>
        <p:nvSpPr>
          <p:cNvPr id="7182" name="Text Box 30"/>
          <p:cNvSpPr txBox="1">
            <a:spLocks noChangeArrowheads="1"/>
          </p:cNvSpPr>
          <p:nvPr/>
        </p:nvSpPr>
        <p:spPr bwMode="auto">
          <a:xfrm>
            <a:off x="7645400" y="4184650"/>
            <a:ext cx="1581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>
                <a:latin typeface="Calibri CUERPO" charset="0"/>
              </a:rPr>
              <a:t>Il a vécu entre environ </a:t>
            </a:r>
            <a:r>
              <a:rPr lang="es-ES" altLang="en-US" sz="1600" b="1">
                <a:latin typeface="Calibri CUERPO" charset="0"/>
              </a:rPr>
              <a:t>3,5 et 2,5 Ma</a:t>
            </a:r>
            <a:r>
              <a:rPr lang="es-ES" altLang="en-US" sz="1600">
                <a:latin typeface="Calibri CUERPO" charset="0"/>
              </a:rPr>
              <a:t> av. J-C</a:t>
            </a:r>
          </a:p>
        </p:txBody>
      </p:sp>
      <p:sp>
        <p:nvSpPr>
          <p:cNvPr id="7183" name="Text Box 31"/>
          <p:cNvSpPr txBox="1">
            <a:spLocks noChangeArrowheads="1"/>
          </p:cNvSpPr>
          <p:nvPr/>
        </p:nvSpPr>
        <p:spPr bwMode="auto">
          <a:xfrm>
            <a:off x="4668838" y="4972050"/>
            <a:ext cx="2717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>
                <a:latin typeface="Calibri CUERPO" charset="0"/>
              </a:rPr>
              <a:t>Il</a:t>
            </a:r>
            <a:r>
              <a:rPr lang="en-US" altLang="en-US">
                <a:latin typeface="Calibri CUERPO" charset="0"/>
              </a:rPr>
              <a:t> avait un </a:t>
            </a:r>
            <a:r>
              <a:rPr lang="en-US" altLang="en-US" b="1">
                <a:latin typeface="Calibri CUERPO" charset="0"/>
              </a:rPr>
              <a:t>cerveau relativement réduit</a:t>
            </a:r>
            <a:r>
              <a:rPr lang="en-US" altLang="en-US">
                <a:latin typeface="Calibri CUERPO" charset="0"/>
              </a:rPr>
              <a:t> (380 à 430 cm3) et une </a:t>
            </a:r>
            <a:r>
              <a:rPr lang="en-US" altLang="en-US" b="1">
                <a:latin typeface="Calibri CUERPO" charset="0"/>
              </a:rPr>
              <a:t>face prognathe</a:t>
            </a:r>
            <a:r>
              <a:rPr lang="en-US" altLang="en-US">
                <a:latin typeface="Calibri CUERPO" charset="0"/>
              </a:rPr>
              <a:t>.</a:t>
            </a:r>
          </a:p>
          <a:p>
            <a:pPr eaLnBrk="0" hangingPunct="0"/>
            <a:r>
              <a:rPr lang="es-ES" altLang="en-US">
                <a:latin typeface="Calibri CUERPO" charset="0"/>
              </a:rPr>
              <a:t>I</a:t>
            </a:r>
            <a:r>
              <a:rPr lang="en-US" altLang="en-US">
                <a:latin typeface="Calibri CUERPO" charset="0"/>
              </a:rPr>
              <a:t>mportance du </a:t>
            </a:r>
            <a:r>
              <a:rPr lang="en-US" altLang="en-US" b="1">
                <a:latin typeface="Calibri CUERPO" charset="0"/>
              </a:rPr>
              <a:t>dimorphisme sexuel</a:t>
            </a:r>
            <a:r>
              <a:rPr lang="es-ES" altLang="en-US" b="1">
                <a:latin typeface="Calibri CUERPO" charset="0"/>
              </a:rPr>
              <a:t>.</a:t>
            </a:r>
          </a:p>
        </p:txBody>
      </p:sp>
      <p:sp>
        <p:nvSpPr>
          <p:cNvPr id="7184" name="Text Box 32"/>
          <p:cNvSpPr txBox="1">
            <a:spLocks noChangeArrowheads="1"/>
          </p:cNvSpPr>
          <p:nvPr/>
        </p:nvSpPr>
        <p:spPr bwMode="auto">
          <a:xfrm>
            <a:off x="7645401" y="4972050"/>
            <a:ext cx="27924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dirty="0" err="1">
                <a:latin typeface="Calibri CUERPO" charset="0"/>
              </a:rPr>
              <a:t>Il</a:t>
            </a:r>
            <a:r>
              <a:rPr lang="es-ES" altLang="en-US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avait</a:t>
            </a:r>
            <a:r>
              <a:rPr lang="es-ES" altLang="en-US" dirty="0">
                <a:latin typeface="Calibri CUERPO" charset="0"/>
              </a:rPr>
              <a:t> un</a:t>
            </a:r>
            <a:r>
              <a:rPr lang="es-ES" altLang="en-US" b="1" dirty="0">
                <a:latin typeface="Calibri CUERPO" charset="0"/>
              </a:rPr>
              <a:t> </a:t>
            </a:r>
            <a:r>
              <a:rPr lang="es-ES" altLang="en-US" b="1" dirty="0" err="1">
                <a:latin typeface="Calibri CUERPO" charset="0"/>
              </a:rPr>
              <a:t>cerveau</a:t>
            </a:r>
            <a:r>
              <a:rPr lang="es-ES" altLang="en-US" b="1" dirty="0">
                <a:latin typeface="Calibri CUERPO" charset="0"/>
              </a:rPr>
              <a:t> plus </a:t>
            </a:r>
            <a:r>
              <a:rPr lang="es-ES" altLang="en-US" b="1" dirty="0" err="1">
                <a:latin typeface="Calibri CUERPO" charset="0"/>
              </a:rPr>
              <a:t>volumineux</a:t>
            </a:r>
            <a:r>
              <a:rPr lang="es-ES" altLang="en-US" b="1" dirty="0">
                <a:latin typeface="Calibri CUERPO" charset="0"/>
              </a:rPr>
              <a:t> </a:t>
            </a:r>
            <a:r>
              <a:rPr lang="es-ES" altLang="en-US" dirty="0">
                <a:latin typeface="Calibri CUERPO" charset="0"/>
              </a:rPr>
              <a:t>(</a:t>
            </a:r>
            <a:r>
              <a:rPr lang="es-ES" altLang="en-US" dirty="0" err="1">
                <a:latin typeface="Calibri CUERPO" charset="0"/>
              </a:rPr>
              <a:t>environ</a:t>
            </a:r>
            <a:r>
              <a:rPr lang="es-ES" altLang="en-US" dirty="0">
                <a:latin typeface="Calibri CUERPO" charset="0"/>
              </a:rPr>
              <a:t> 450 à 530 cm3), </a:t>
            </a:r>
            <a:r>
              <a:rPr lang="es-ES" altLang="en-US" dirty="0" err="1">
                <a:latin typeface="Calibri CUERPO" charset="0"/>
              </a:rPr>
              <a:t>était</a:t>
            </a:r>
            <a:r>
              <a:rPr lang="es-ES" altLang="en-US" dirty="0">
                <a:latin typeface="Calibri CUERPO" charset="0"/>
              </a:rPr>
              <a:t> </a:t>
            </a:r>
            <a:r>
              <a:rPr lang="es-ES" altLang="en-US" b="1" dirty="0" err="1" smtClean="0">
                <a:latin typeface="Calibri CUERPO" charset="0"/>
              </a:rPr>
              <a:t>gracile</a:t>
            </a:r>
            <a:r>
              <a:rPr lang="es-ES" altLang="en-US" b="1" dirty="0" smtClean="0">
                <a:latin typeface="Calibri CUERPO" charset="0"/>
              </a:rPr>
              <a:t> </a:t>
            </a:r>
            <a:r>
              <a:rPr lang="es-ES" altLang="en-US" dirty="0">
                <a:latin typeface="Calibri CUERPO" charset="0"/>
              </a:rPr>
              <a:t>et </a:t>
            </a:r>
            <a:r>
              <a:rPr lang="es-ES" altLang="en-US" dirty="0" err="1">
                <a:latin typeface="Calibri CUERPO" charset="0"/>
              </a:rPr>
              <a:t>avait</a:t>
            </a:r>
            <a:r>
              <a:rPr lang="es-ES" altLang="en-US" dirty="0">
                <a:latin typeface="Calibri CUERPO" charset="0"/>
              </a:rPr>
              <a:t> des</a:t>
            </a:r>
            <a:r>
              <a:rPr lang="es-ES" altLang="en-US" b="1" dirty="0">
                <a:latin typeface="Calibri CUERPO" charset="0"/>
              </a:rPr>
              <a:t> </a:t>
            </a:r>
            <a:r>
              <a:rPr lang="es-ES" altLang="en-US" b="1" dirty="0" err="1">
                <a:latin typeface="Calibri CUERPO" charset="0"/>
              </a:rPr>
              <a:t>phalanges</a:t>
            </a:r>
            <a:r>
              <a:rPr lang="es-ES" altLang="en-US" b="1" dirty="0">
                <a:latin typeface="Calibri CUERPO" charset="0"/>
              </a:rPr>
              <a:t> </a:t>
            </a:r>
            <a:r>
              <a:rPr lang="es-ES" altLang="en-US" b="1" dirty="0" err="1">
                <a:latin typeface="Calibri CUERPO" charset="0"/>
              </a:rPr>
              <a:t>courbes</a:t>
            </a:r>
            <a:r>
              <a:rPr lang="es-ES" altLang="en-US" b="1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adaptées</a:t>
            </a:r>
            <a:r>
              <a:rPr lang="es-ES" altLang="en-US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au</a:t>
            </a:r>
            <a:r>
              <a:rPr lang="es-ES" altLang="en-US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grimper</a:t>
            </a:r>
            <a:r>
              <a:rPr lang="es-ES" altLang="en-US" dirty="0">
                <a:latin typeface="Calibri CUERPO" charset="0"/>
              </a:rPr>
              <a:t>.</a:t>
            </a:r>
          </a:p>
          <a:p>
            <a:pPr eaLnBrk="0" hangingPunct="0"/>
            <a:r>
              <a:rPr lang="es-ES" altLang="en-US" dirty="0">
                <a:latin typeface="Calibri CUERPO" charset="0"/>
              </a:rPr>
              <a:t> </a:t>
            </a:r>
          </a:p>
        </p:txBody>
      </p:sp>
      <p:sp>
        <p:nvSpPr>
          <p:cNvPr id="7185" name="Text Box 33"/>
          <p:cNvSpPr txBox="1">
            <a:spLocks noChangeArrowheads="1"/>
          </p:cNvSpPr>
          <p:nvPr/>
        </p:nvSpPr>
        <p:spPr bwMode="auto">
          <a:xfrm>
            <a:off x="1981200" y="782639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algn="ctr" eaLnBrk="0" hangingPunct="0"/>
            <a:r>
              <a:rPr lang="es-ES" altLang="en-US" dirty="0">
                <a:latin typeface="Calibri CUERPO" charset="0"/>
              </a:rPr>
              <a:t>H</a:t>
            </a:r>
            <a:r>
              <a:rPr lang="en-US" altLang="en-US" dirty="0" err="1">
                <a:latin typeface="Calibri CUERPO" charset="0"/>
              </a:rPr>
              <a:t>ominidé</a:t>
            </a:r>
            <a:r>
              <a:rPr lang="es-ES" altLang="en-US" dirty="0">
                <a:latin typeface="Calibri CUERPO" charset="0"/>
              </a:rPr>
              <a:t>s</a:t>
            </a:r>
            <a:r>
              <a:rPr lang="en-US" altLang="en-US" dirty="0">
                <a:latin typeface="Calibri CUERPO" charset="0"/>
              </a:rPr>
              <a:t> </a:t>
            </a:r>
            <a:r>
              <a:rPr lang="es-ES" altLang="en-US" dirty="0">
                <a:latin typeface="Calibri CUERPO" charset="0"/>
              </a:rPr>
              <a:t>en </a:t>
            </a:r>
            <a:r>
              <a:rPr lang="es-ES" altLang="en-US" dirty="0" err="1">
                <a:latin typeface="Calibri CUERPO" charset="0"/>
              </a:rPr>
              <a:t>partie</a:t>
            </a:r>
            <a:r>
              <a:rPr lang="es-ES" altLang="en-US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bipèdes</a:t>
            </a:r>
            <a:r>
              <a:rPr lang="es-ES" altLang="en-US" dirty="0">
                <a:latin typeface="Calibri CUERPO" charset="0"/>
              </a:rPr>
              <a:t> </a:t>
            </a:r>
            <a:r>
              <a:rPr lang="en-US" altLang="en-US" dirty="0">
                <a:latin typeface="Calibri CUERPO" charset="0"/>
              </a:rPr>
              <a:t>qui </a:t>
            </a:r>
            <a:r>
              <a:rPr lang="es-ES" altLang="en-US" dirty="0" err="1">
                <a:latin typeface="Calibri CUERPO" charset="0"/>
              </a:rPr>
              <a:t>ont</a:t>
            </a:r>
            <a:r>
              <a:rPr lang="en-US" altLang="en-US" dirty="0">
                <a:latin typeface="Calibri CUERPO" charset="0"/>
              </a:rPr>
              <a:t> </a:t>
            </a:r>
            <a:r>
              <a:rPr lang="en-US" altLang="en-US" dirty="0" err="1">
                <a:latin typeface="Calibri CUERPO" charset="0"/>
              </a:rPr>
              <a:t>vécu</a:t>
            </a:r>
            <a:r>
              <a:rPr lang="en-US" altLang="en-US" dirty="0">
                <a:latin typeface="Calibri CUERPO" charset="0"/>
              </a:rPr>
              <a:t> en </a:t>
            </a:r>
            <a:r>
              <a:rPr lang="en-US" altLang="en-US" dirty="0" err="1">
                <a:latin typeface="Calibri CUERPO" charset="0"/>
              </a:rPr>
              <a:t>Afrique</a:t>
            </a:r>
            <a:r>
              <a:rPr lang="en-US" altLang="en-US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orientale</a:t>
            </a:r>
            <a:r>
              <a:rPr lang="en-US" altLang="en-US" dirty="0">
                <a:latin typeface="Calibri CUERPO" charset="0"/>
              </a:rPr>
              <a:t> </a:t>
            </a:r>
            <a:r>
              <a:rPr lang="es-ES" altLang="en-US" dirty="0" err="1">
                <a:latin typeface="Calibri CUERPO" charset="0"/>
              </a:rPr>
              <a:t>lors</a:t>
            </a:r>
            <a:r>
              <a:rPr lang="es-ES" altLang="en-US" dirty="0">
                <a:latin typeface="Calibri CUERPO" charset="0"/>
              </a:rPr>
              <a:t> du </a:t>
            </a:r>
            <a:r>
              <a:rPr lang="en-US" altLang="en-US" dirty="0" err="1">
                <a:latin typeface="Calibri CUERPO" charset="0"/>
              </a:rPr>
              <a:t>Pliocène</a:t>
            </a:r>
            <a:endParaRPr lang="en-US" altLang="en-US" dirty="0">
              <a:latin typeface="Calibri CUERP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标题 11"/>
          <p:cNvSpPr>
            <a:spLocks noGrp="1"/>
          </p:cNvSpPr>
          <p:nvPr/>
        </p:nvSpPr>
        <p:spPr>
          <a:xfrm>
            <a:off x="2356420" y="169863"/>
            <a:ext cx="8229600" cy="7064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s-ES" altLang="zh-CN" sz="4800" u="sng" noProof="1">
                <a:solidFill>
                  <a:schemeClr val="accent5">
                    <a:lumMod val="50000"/>
                  </a:schemeClr>
                </a:solidFill>
                <a:latin typeface="Calibri CUERPO" charset="0"/>
                <a:ea typeface="Calibri CUERPO" charset="0"/>
              </a:rPr>
              <a:t>HOMO</a:t>
            </a:r>
          </a:p>
        </p:txBody>
      </p:sp>
      <p:pic>
        <p:nvPicPr>
          <p:cNvPr id="819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2633" y="4547559"/>
            <a:ext cx="2017712" cy="2109787"/>
          </a:xfrm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523082"/>
            <a:ext cx="2684462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633" y="2915527"/>
            <a:ext cx="17033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3899" y="876300"/>
            <a:ext cx="80248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s-ES" altLang="en-US" sz="1550" b="1" dirty="0" smtClean="0">
                <a:latin typeface="Calibri CUERPO" charset="0"/>
              </a:rPr>
              <a:t>- </a:t>
            </a:r>
            <a:r>
              <a:rPr lang="es-ES" altLang="en-US" sz="1550" b="1" dirty="0" err="1" smtClean="0">
                <a:latin typeface="Calibri CUERPO" charset="0"/>
              </a:rPr>
              <a:t>Bipédie</a:t>
            </a:r>
            <a:r>
              <a:rPr lang="es-ES" altLang="en-US" sz="1550" b="1" dirty="0" smtClean="0">
                <a:latin typeface="Calibri CUERPO" charset="0"/>
              </a:rPr>
              <a:t> permanente:</a:t>
            </a:r>
          </a:p>
          <a:p>
            <a:pPr eaLnBrk="0" hangingPunct="0"/>
            <a:endParaRPr lang="es-ES" altLang="en-US" sz="1550" dirty="0" smtClean="0">
              <a:latin typeface="Calibri CUERPO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4 </a:t>
            </a:r>
            <a:r>
              <a:rPr lang="es-ES" altLang="en-US" sz="1550" dirty="0" err="1" smtClean="0">
                <a:latin typeface="Calibri CUERPO" charset="0"/>
              </a:rPr>
              <a:t>courbures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au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niveau</a:t>
            </a:r>
            <a:r>
              <a:rPr lang="es-ES" altLang="en-US" sz="1550" dirty="0" smtClean="0">
                <a:latin typeface="Calibri CUERPO" charset="0"/>
              </a:rPr>
              <a:t> de la </a:t>
            </a:r>
            <a:r>
              <a:rPr lang="es-ES" altLang="en-US" sz="1550" dirty="0" err="1" smtClean="0">
                <a:latin typeface="Calibri CUERPO" charset="0"/>
              </a:rPr>
              <a:t>colonne</a:t>
            </a:r>
            <a:r>
              <a:rPr lang="es-ES" altLang="en-US" sz="1550" dirty="0" smtClean="0">
                <a:latin typeface="Calibri CUERPO" charset="0"/>
              </a:rPr>
              <a:t> vertébrale.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Un </a:t>
            </a:r>
            <a:r>
              <a:rPr lang="es-ES" altLang="en-US" sz="1550" dirty="0" err="1" smtClean="0">
                <a:latin typeface="Calibri CUERPO" charset="0"/>
              </a:rPr>
              <a:t>trou</a:t>
            </a:r>
            <a:r>
              <a:rPr lang="es-ES" altLang="en-US" sz="1550" dirty="0" smtClean="0">
                <a:latin typeface="Calibri CUERPO" charset="0"/>
              </a:rPr>
              <a:t> occipital avancé à la base du </a:t>
            </a:r>
            <a:r>
              <a:rPr lang="es-ES" altLang="en-US" sz="1550" dirty="0" err="1" smtClean="0">
                <a:latin typeface="Calibri CUERPO" charset="0"/>
              </a:rPr>
              <a:t>crâne</a:t>
            </a:r>
            <a:r>
              <a:rPr lang="es-ES" altLang="en-US" sz="1550" dirty="0" smtClean="0">
                <a:latin typeface="Calibri CUERPO" charset="0"/>
              </a:rPr>
              <a:t> en position </a:t>
            </a:r>
            <a:r>
              <a:rPr lang="es-ES" altLang="en-US" sz="1550" dirty="0" err="1" smtClean="0">
                <a:latin typeface="Calibri CUERPO" charset="0"/>
              </a:rPr>
              <a:t>verticale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</a:t>
            </a:r>
            <a:r>
              <a:rPr lang="es-ES" altLang="en-US" sz="1550" dirty="0" err="1" smtClean="0">
                <a:latin typeface="Calibri CUERPO" charset="0"/>
              </a:rPr>
              <a:t>Bassin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large</a:t>
            </a:r>
            <a:r>
              <a:rPr lang="es-ES" altLang="en-US" sz="1550" dirty="0" smtClean="0">
                <a:latin typeface="Calibri CUERPO" charset="0"/>
              </a:rPr>
              <a:t> et </a:t>
            </a:r>
            <a:r>
              <a:rPr lang="es-ES" altLang="en-US" sz="1550" dirty="0" err="1" smtClean="0">
                <a:latin typeface="Calibri CUERPO" charset="0"/>
              </a:rPr>
              <a:t>évasé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</a:t>
            </a:r>
            <a:r>
              <a:rPr lang="es-ES" altLang="en-US" sz="1550" dirty="0" err="1" smtClean="0">
                <a:latin typeface="Calibri CUERPO" charset="0"/>
              </a:rPr>
              <a:t>Fémurs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obliques</a:t>
            </a:r>
            <a:r>
              <a:rPr lang="es-ES" altLang="en-US" sz="1550" dirty="0" smtClean="0">
                <a:latin typeface="Calibri CUERPO" charset="0"/>
              </a:rPr>
              <a:t> par </a:t>
            </a:r>
            <a:r>
              <a:rPr lang="es-ES" altLang="en-US" sz="1550" dirty="0" err="1" smtClean="0">
                <a:latin typeface="Calibri CUERPO" charset="0"/>
              </a:rPr>
              <a:t>rapport</a:t>
            </a:r>
            <a:r>
              <a:rPr lang="es-ES" altLang="en-US" sz="1550" dirty="0" smtClean="0">
                <a:latin typeface="Calibri CUERPO" charset="0"/>
              </a:rPr>
              <a:t> à la </a:t>
            </a:r>
            <a:r>
              <a:rPr lang="es-ES" altLang="en-US" sz="1550" dirty="0" err="1" smtClean="0">
                <a:latin typeface="Calibri CUERPO" charset="0"/>
              </a:rPr>
              <a:t>verticale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Un </a:t>
            </a:r>
            <a:r>
              <a:rPr lang="es-ES" altLang="en-US" sz="1550" dirty="0" err="1" smtClean="0">
                <a:latin typeface="Calibri CUERPO" charset="0"/>
              </a:rPr>
              <a:t>pouce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parallèle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aux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orteils</a:t>
            </a:r>
            <a:r>
              <a:rPr lang="es-ES" altLang="en-US" sz="1550" dirty="0" smtClean="0">
                <a:latin typeface="Calibri CUERPO" charset="0"/>
              </a:rPr>
              <a:t> et </a:t>
            </a:r>
            <a:r>
              <a:rPr lang="es-ES" altLang="en-US" sz="1550" dirty="0" err="1" smtClean="0">
                <a:latin typeface="Calibri CUERPO" charset="0"/>
              </a:rPr>
              <a:t>l'existence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d'une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voûte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plantaire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Des </a:t>
            </a:r>
            <a:r>
              <a:rPr lang="es-ES" altLang="en-US" sz="1550" dirty="0" err="1" smtClean="0">
                <a:latin typeface="Calibri CUERPO" charset="0"/>
              </a:rPr>
              <a:t>membres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antérieurs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raccourcis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eaLnBrk="0" hangingPunct="0"/>
            <a:endParaRPr lang="es-ES" altLang="en-US" sz="1550" dirty="0" smtClean="0">
              <a:latin typeface="Calibri CUERPO" charset="0"/>
            </a:endParaRPr>
          </a:p>
          <a:p>
            <a:pPr eaLnBrk="0" hangingPunct="0"/>
            <a:r>
              <a:rPr lang="es-ES" altLang="en-US" sz="1550" b="1" dirty="0" smtClean="0">
                <a:latin typeface="Calibri CUERPO" charset="0"/>
              </a:rPr>
              <a:t>- </a:t>
            </a:r>
            <a:r>
              <a:rPr lang="es-ES" altLang="en-US" sz="1550" b="1" dirty="0" err="1" smtClean="0">
                <a:latin typeface="Calibri CUERPO" charset="0"/>
              </a:rPr>
              <a:t>L'évolution</a:t>
            </a:r>
            <a:r>
              <a:rPr lang="es-ES" altLang="en-US" sz="1550" b="1" dirty="0" smtClean="0">
                <a:latin typeface="Calibri CUERPO" charset="0"/>
              </a:rPr>
              <a:t> </a:t>
            </a:r>
            <a:r>
              <a:rPr lang="es-ES" altLang="en-US" sz="1550" b="1" dirty="0" err="1" smtClean="0">
                <a:latin typeface="Calibri CUERPO" charset="0"/>
              </a:rPr>
              <a:t>crânienne</a:t>
            </a:r>
            <a:r>
              <a:rPr lang="es-ES" altLang="en-US" sz="1550" b="1" dirty="0" smtClean="0">
                <a:latin typeface="Calibri CUERPO" charset="0"/>
              </a:rPr>
              <a:t>:</a:t>
            </a:r>
          </a:p>
          <a:p>
            <a:pPr eaLnBrk="0" hangingPunct="0"/>
            <a:endParaRPr lang="es-ES" altLang="en-US" sz="1550" dirty="0" smtClean="0">
              <a:latin typeface="Calibri CUERPO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Grande capacité </a:t>
            </a:r>
            <a:r>
              <a:rPr lang="es-ES" altLang="en-US" sz="1550" dirty="0" err="1" smtClean="0">
                <a:latin typeface="Calibri CUERPO" charset="0"/>
              </a:rPr>
              <a:t>crânienne</a:t>
            </a:r>
            <a:r>
              <a:rPr lang="es-ES" altLang="en-US" sz="1550" dirty="0" smtClean="0">
                <a:latin typeface="Calibri CUERPO" charset="0"/>
              </a:rPr>
              <a:t> (&gt; 600 cm3), </a:t>
            </a:r>
            <a:r>
              <a:rPr lang="es-ES" altLang="en-US" sz="1550" dirty="0" err="1" smtClean="0">
                <a:latin typeface="Calibri CUERPO" charset="0"/>
              </a:rPr>
              <a:t>avec</a:t>
            </a:r>
            <a:r>
              <a:rPr lang="es-ES" altLang="en-US" sz="1550" dirty="0" smtClean="0">
                <a:latin typeface="Calibri CUERPO" charset="0"/>
              </a:rPr>
              <a:t> une </a:t>
            </a:r>
            <a:r>
              <a:rPr lang="es-ES" altLang="en-US" sz="1550" dirty="0" err="1" smtClean="0">
                <a:latin typeface="Calibri CUERPO" charset="0"/>
              </a:rPr>
              <a:t>tendance</a:t>
            </a:r>
            <a:r>
              <a:rPr lang="es-ES" altLang="en-US" sz="1550" dirty="0" smtClean="0">
                <a:latin typeface="Calibri CUERPO" charset="0"/>
              </a:rPr>
              <a:t> à </a:t>
            </a:r>
            <a:r>
              <a:rPr lang="es-ES" altLang="en-US" sz="1550" dirty="0" err="1" smtClean="0">
                <a:latin typeface="Calibri CUERPO" charset="0"/>
              </a:rPr>
              <a:t>augmenter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avec</a:t>
            </a:r>
            <a:r>
              <a:rPr lang="es-ES" altLang="en-US" sz="1550" dirty="0" smtClean="0">
                <a:latin typeface="Calibri CUERPO" charset="0"/>
              </a:rPr>
              <a:t>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 le </a:t>
            </a:r>
            <a:r>
              <a:rPr lang="es-ES" altLang="en-US" sz="1550" dirty="0" err="1" smtClean="0">
                <a:latin typeface="Calibri CUERPO" charset="0"/>
              </a:rPr>
              <a:t>temps</a:t>
            </a:r>
            <a:r>
              <a:rPr lang="es-ES" altLang="en-US" sz="1550" dirty="0" smtClean="0">
                <a:latin typeface="Calibri CUERPO" charset="0"/>
              </a:rPr>
              <a:t> (&gt;1 500 cm3 </a:t>
            </a:r>
            <a:r>
              <a:rPr lang="es-ES" altLang="en-US" sz="1550" dirty="0" err="1" smtClean="0">
                <a:latin typeface="Calibri CUERPO" charset="0"/>
              </a:rPr>
              <a:t>pour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l'Homme</a:t>
            </a:r>
            <a:r>
              <a:rPr lang="es-ES" altLang="en-US" sz="1550" dirty="0" smtClean="0">
                <a:latin typeface="Calibri CUERPO" charset="0"/>
              </a:rPr>
              <a:t> de </a:t>
            </a:r>
            <a:r>
              <a:rPr lang="es-ES" altLang="en-US" sz="1550" dirty="0" err="1" smtClean="0">
                <a:latin typeface="Calibri CUERPO" charset="0"/>
              </a:rPr>
              <a:t>Néandertal</a:t>
            </a:r>
            <a:r>
              <a:rPr lang="es-ES" altLang="en-US" sz="1550" dirty="0" smtClean="0">
                <a:latin typeface="Calibri CUERPO" charset="0"/>
              </a:rPr>
              <a:t> et </a:t>
            </a:r>
            <a:r>
              <a:rPr lang="es-ES" altLang="en-US" sz="1550" dirty="0" err="1" smtClean="0">
                <a:latin typeface="Calibri CUERPO" charset="0"/>
              </a:rPr>
              <a:t>l'Homme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moderne</a:t>
            </a:r>
            <a:r>
              <a:rPr lang="es-ES" altLang="en-US" sz="1550" dirty="0" smtClean="0">
                <a:latin typeface="Calibri CUERPO" charset="0"/>
              </a:rPr>
              <a:t>).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Arrondissement</a:t>
            </a:r>
            <a:r>
              <a:rPr lang="es-ES" altLang="en-US" sz="1550" dirty="0" smtClean="0">
                <a:latin typeface="Calibri CUERPO" charset="0"/>
              </a:rPr>
              <a:t> du </a:t>
            </a:r>
            <a:r>
              <a:rPr lang="es-ES" altLang="en-US" sz="1550" dirty="0" err="1" smtClean="0">
                <a:latin typeface="Calibri CUERPO" charset="0"/>
              </a:rPr>
              <a:t>crâne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Aplatissement</a:t>
            </a:r>
            <a:r>
              <a:rPr lang="es-ES" altLang="en-US" sz="1550" dirty="0" smtClean="0">
                <a:latin typeface="Calibri CUERPO" charset="0"/>
              </a:rPr>
              <a:t> de la </a:t>
            </a:r>
            <a:r>
              <a:rPr lang="es-ES" altLang="en-US" sz="1550" dirty="0" err="1" smtClean="0">
                <a:latin typeface="Calibri CUERPO" charset="0"/>
              </a:rPr>
              <a:t>face</a:t>
            </a:r>
            <a:r>
              <a:rPr lang="es-ES" altLang="en-US" sz="1550" dirty="0" smtClean="0">
                <a:latin typeface="Calibri CUERPO" charset="0"/>
              </a:rPr>
              <a:t> (</a:t>
            </a:r>
            <a:r>
              <a:rPr lang="es-ES" altLang="en-US" sz="1550" dirty="0" err="1" smtClean="0">
                <a:latin typeface="Calibri CUERPO" charset="0"/>
              </a:rPr>
              <a:t>disparition</a:t>
            </a:r>
            <a:r>
              <a:rPr lang="es-ES" altLang="en-US" sz="1550" dirty="0" smtClean="0">
                <a:latin typeface="Calibri CUERPO" charset="0"/>
              </a:rPr>
              <a:t> du « </a:t>
            </a:r>
            <a:r>
              <a:rPr lang="es-ES" altLang="en-US" sz="1550" dirty="0" err="1" smtClean="0">
                <a:latin typeface="Calibri CUERPO" charset="0"/>
              </a:rPr>
              <a:t>museau</a:t>
            </a:r>
            <a:r>
              <a:rPr lang="es-ES" altLang="en-US" sz="1550" dirty="0" smtClean="0">
                <a:latin typeface="Calibri CUERPO" charset="0"/>
              </a:rPr>
              <a:t> »).</a:t>
            </a:r>
          </a:p>
          <a:p>
            <a:pPr eaLnBrk="0" hangingPunct="0"/>
            <a:endParaRPr lang="es-ES" altLang="en-US" sz="1550" u="sng" dirty="0" smtClean="0">
              <a:latin typeface="Calibri CUERPO" charset="0"/>
            </a:endParaRPr>
          </a:p>
          <a:p>
            <a:pPr eaLnBrk="0" hangingPunct="0"/>
            <a:r>
              <a:rPr lang="es-ES" altLang="en-US" sz="1550" b="1" dirty="0" smtClean="0">
                <a:latin typeface="Calibri CUERPO" charset="0"/>
              </a:rPr>
              <a:t>- </a:t>
            </a:r>
            <a:r>
              <a:rPr lang="es-ES" altLang="en-US" sz="1550" b="1" dirty="0" err="1" smtClean="0">
                <a:latin typeface="Calibri CUERPO" charset="0"/>
              </a:rPr>
              <a:t>Activités</a:t>
            </a:r>
            <a:r>
              <a:rPr lang="es-ES" altLang="en-US" sz="1550" b="1" dirty="0" smtClean="0">
                <a:latin typeface="Calibri CUERPO" charset="0"/>
              </a:rPr>
              <a:t> </a:t>
            </a:r>
            <a:r>
              <a:rPr lang="es-ES" altLang="en-US" sz="1550" b="1" dirty="0" err="1" smtClean="0">
                <a:latin typeface="Calibri CUERPO" charset="0"/>
              </a:rPr>
              <a:t>culturelles</a:t>
            </a:r>
            <a:r>
              <a:rPr lang="es-ES" altLang="en-US" sz="1550" b="1" dirty="0" smtClean="0">
                <a:latin typeface="Calibri CUERPO" charset="0"/>
              </a:rPr>
              <a:t>:</a:t>
            </a:r>
          </a:p>
          <a:p>
            <a:pPr eaLnBrk="0" hangingPunct="0"/>
            <a:endParaRPr lang="es-ES" altLang="en-US" sz="1550" dirty="0" smtClean="0">
              <a:latin typeface="Calibri CUERPO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Vie </a:t>
            </a:r>
            <a:r>
              <a:rPr lang="es-ES" altLang="en-US" sz="1550" dirty="0" err="1" smtClean="0">
                <a:latin typeface="Calibri CUERPO" charset="0"/>
              </a:rPr>
              <a:t>sociale</a:t>
            </a:r>
            <a:r>
              <a:rPr lang="es-ES" altLang="en-US" sz="1550" dirty="0" smtClean="0">
                <a:latin typeface="Calibri CUERPO" charset="0"/>
              </a:rPr>
              <a:t>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Outils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avec</a:t>
            </a:r>
            <a:r>
              <a:rPr lang="es-ES" altLang="en-US" sz="1550" dirty="0" smtClean="0">
                <a:latin typeface="Calibri CUERPO" charset="0"/>
              </a:rPr>
              <a:t> le </a:t>
            </a:r>
            <a:r>
              <a:rPr lang="es-ES" altLang="en-US" sz="1550" dirty="0" err="1" smtClean="0">
                <a:latin typeface="Calibri CUERPO" charset="0"/>
              </a:rPr>
              <a:t>perfectionnement</a:t>
            </a:r>
            <a:r>
              <a:rPr lang="es-ES" altLang="en-US" sz="1550" dirty="0" smtClean="0">
                <a:latin typeface="Calibri CUERPO" charset="0"/>
              </a:rPr>
              <a:t> de la </a:t>
            </a:r>
            <a:r>
              <a:rPr lang="es-ES" altLang="en-US" sz="1550" dirty="0" err="1" smtClean="0">
                <a:latin typeface="Calibri CUERPO" charset="0"/>
              </a:rPr>
              <a:t>taille</a:t>
            </a:r>
            <a:r>
              <a:rPr lang="es-ES" altLang="en-US" sz="1550" dirty="0" smtClean="0">
                <a:latin typeface="Calibri CUERPO" charset="0"/>
              </a:rPr>
              <a:t> de la </a:t>
            </a:r>
            <a:r>
              <a:rPr lang="es-ES" altLang="en-US" sz="1550" dirty="0" err="1" smtClean="0">
                <a:latin typeface="Calibri CUERPO" charset="0"/>
              </a:rPr>
              <a:t>pierre</a:t>
            </a:r>
            <a:r>
              <a:rPr lang="es-ES" altLang="en-US" sz="1550" dirty="0" smtClean="0">
                <a:latin typeface="Calibri CUERPO" charset="0"/>
              </a:rPr>
              <a:t>, et </a:t>
            </a:r>
            <a:r>
              <a:rPr lang="es-ES" altLang="en-US" sz="1550" dirty="0" err="1" smtClean="0">
                <a:latin typeface="Calibri CUERPO" charset="0"/>
              </a:rPr>
              <a:t>diversification</a:t>
            </a:r>
            <a:r>
              <a:rPr lang="es-ES" altLang="en-US" sz="1550" dirty="0" smtClean="0">
                <a:latin typeface="Calibri CUERPO" charset="0"/>
              </a:rPr>
              <a:t> de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l'outillage</a:t>
            </a:r>
            <a:r>
              <a:rPr lang="es-ES" altLang="en-US" sz="1550" dirty="0" smtClean="0">
                <a:latin typeface="Calibri CUERPO" charset="0"/>
              </a:rPr>
              <a:t> (</a:t>
            </a:r>
            <a:r>
              <a:rPr lang="es-ES" altLang="en-US" sz="1550" dirty="0" err="1" smtClean="0">
                <a:latin typeface="Calibri CUERPO" charset="0"/>
              </a:rPr>
              <a:t>bifaces</a:t>
            </a:r>
            <a:r>
              <a:rPr lang="es-ES" altLang="en-US" sz="1550" dirty="0" smtClean="0">
                <a:latin typeface="Calibri CUERPO" charset="0"/>
              </a:rPr>
              <a:t>, </a:t>
            </a:r>
            <a:r>
              <a:rPr lang="es-ES" altLang="en-US" sz="1550" dirty="0" err="1" smtClean="0">
                <a:latin typeface="Calibri CUERPO" charset="0"/>
              </a:rPr>
              <a:t>grattoirs</a:t>
            </a:r>
            <a:r>
              <a:rPr lang="es-ES" altLang="en-US" sz="1550" dirty="0" smtClean="0">
                <a:latin typeface="Calibri CUERPO" charset="0"/>
              </a:rPr>
              <a:t>, etc.).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Utilisation</a:t>
            </a:r>
            <a:r>
              <a:rPr lang="es-ES" altLang="en-US" sz="1550" dirty="0" smtClean="0">
                <a:latin typeface="Calibri CUERPO" charset="0"/>
              </a:rPr>
              <a:t> et </a:t>
            </a:r>
            <a:r>
              <a:rPr lang="es-ES" altLang="en-US" sz="1550" dirty="0" err="1" smtClean="0">
                <a:latin typeface="Calibri CUERPO" charset="0"/>
              </a:rPr>
              <a:t>puis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maîtrise</a:t>
            </a:r>
            <a:r>
              <a:rPr lang="es-ES" altLang="en-US" sz="1550" dirty="0" smtClean="0">
                <a:latin typeface="Calibri CUERPO" charset="0"/>
              </a:rPr>
              <a:t> du </a:t>
            </a:r>
            <a:r>
              <a:rPr lang="es-ES" altLang="en-US" sz="1550" dirty="0" err="1" smtClean="0">
                <a:latin typeface="Calibri CUERPO" charset="0"/>
              </a:rPr>
              <a:t>feu</a:t>
            </a:r>
            <a:r>
              <a:rPr lang="es-ES" altLang="en-US" sz="1550" dirty="0" smtClean="0">
                <a:latin typeface="Calibri CUERPO" charset="0"/>
              </a:rPr>
              <a:t> (Homo </a:t>
            </a:r>
            <a:r>
              <a:rPr lang="es-ES" altLang="en-US" sz="1550" dirty="0" err="1" smtClean="0">
                <a:latin typeface="Calibri CUERPO" charset="0"/>
              </a:rPr>
              <a:t>erectus</a:t>
            </a:r>
            <a:r>
              <a:rPr lang="es-ES" altLang="en-US" sz="1550" dirty="0" smtClean="0">
                <a:latin typeface="Calibri CUERPO" charset="0"/>
              </a:rPr>
              <a:t>).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Rites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funéraires</a:t>
            </a:r>
            <a:r>
              <a:rPr lang="es-ES" altLang="en-US" sz="1550" dirty="0" smtClean="0">
                <a:latin typeface="Calibri CUERPO" charset="0"/>
              </a:rPr>
              <a:t> (</a:t>
            </a:r>
            <a:r>
              <a:rPr lang="es-ES" altLang="en-US" sz="1550" dirty="0" err="1" smtClean="0">
                <a:latin typeface="Calibri CUERPO" charset="0"/>
              </a:rPr>
              <a:t>attesté</a:t>
            </a:r>
            <a:r>
              <a:rPr lang="es-ES" altLang="en-US" sz="1550" dirty="0" smtClean="0">
                <a:latin typeface="Calibri CUERPO" charset="0"/>
              </a:rPr>
              <a:t> à partir </a:t>
            </a:r>
            <a:r>
              <a:rPr lang="es-ES" altLang="en-US" sz="1550" dirty="0" err="1" smtClean="0">
                <a:latin typeface="Calibri CUERPO" charset="0"/>
              </a:rPr>
              <a:t>d'Homo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neanderthalensis</a:t>
            </a:r>
            <a:r>
              <a:rPr lang="es-ES" altLang="en-US" sz="1550" dirty="0" smtClean="0">
                <a:latin typeface="Calibri CUERPO" charset="0"/>
              </a:rPr>
              <a:t>).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n-US" sz="1550" dirty="0" smtClean="0">
                <a:latin typeface="Calibri CUERPO" charset="0"/>
              </a:rPr>
              <a:t>     </a:t>
            </a:r>
            <a:r>
              <a:rPr lang="es-ES" altLang="en-US" sz="1550" dirty="0" err="1" smtClean="0">
                <a:latin typeface="Calibri CUERPO" charset="0"/>
              </a:rPr>
              <a:t>Arts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comme</a:t>
            </a:r>
            <a:r>
              <a:rPr lang="es-ES" altLang="en-US" sz="1550" dirty="0" smtClean="0">
                <a:latin typeface="Calibri CUERPO" charset="0"/>
              </a:rPr>
              <a:t> la </a:t>
            </a:r>
            <a:r>
              <a:rPr lang="es-ES" altLang="en-US" sz="1550" dirty="0" err="1" smtClean="0">
                <a:latin typeface="Calibri CUERPO" charset="0"/>
              </a:rPr>
              <a:t>peinture</a:t>
            </a:r>
            <a:r>
              <a:rPr lang="es-ES" altLang="en-US" sz="1550" dirty="0" smtClean="0">
                <a:latin typeface="Calibri CUERPO" charset="0"/>
              </a:rPr>
              <a:t> </a:t>
            </a:r>
            <a:r>
              <a:rPr lang="es-ES" altLang="en-US" sz="1550" dirty="0" err="1" smtClean="0">
                <a:latin typeface="Calibri CUERPO" charset="0"/>
              </a:rPr>
              <a:t>ou</a:t>
            </a:r>
            <a:r>
              <a:rPr lang="es-ES" altLang="en-US" sz="1550" dirty="0" smtClean="0">
                <a:latin typeface="Calibri CUERPO" charset="0"/>
              </a:rPr>
              <a:t> la </a:t>
            </a:r>
            <a:r>
              <a:rPr lang="es-ES" altLang="en-US" sz="1550" dirty="0" err="1" smtClean="0">
                <a:latin typeface="Calibri CUERPO" charset="0"/>
              </a:rPr>
              <a:t>sculpture</a:t>
            </a:r>
            <a:r>
              <a:rPr lang="es-ES" altLang="en-US" sz="1550" dirty="0" smtClean="0">
                <a:latin typeface="Calibri CUERPO" charset="0"/>
              </a:rPr>
              <a:t> (</a:t>
            </a:r>
            <a:r>
              <a:rPr lang="es-ES" altLang="en-US" sz="1550" dirty="0" err="1" smtClean="0">
                <a:latin typeface="Calibri CUERPO" charset="0"/>
              </a:rPr>
              <a:t>attesté</a:t>
            </a:r>
            <a:r>
              <a:rPr lang="es-ES" altLang="en-US" sz="1550" dirty="0" smtClean="0">
                <a:latin typeface="Calibri CUERPO" charset="0"/>
              </a:rPr>
              <a:t> à partir </a:t>
            </a:r>
            <a:r>
              <a:rPr lang="es-ES" altLang="en-US" sz="1550" dirty="0" err="1" smtClean="0">
                <a:latin typeface="Calibri CUERPO" charset="0"/>
              </a:rPr>
              <a:t>d'Homo</a:t>
            </a:r>
            <a:r>
              <a:rPr lang="es-ES" altLang="en-US" sz="1550" dirty="0" smtClean="0">
                <a:latin typeface="Calibri CUERPO" charset="0"/>
              </a:rPr>
              <a:t> sapiens).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686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标题 11"/>
          <p:cNvSpPr>
            <a:spLocks noGrp="1"/>
          </p:cNvSpPr>
          <p:nvPr/>
        </p:nvSpPr>
        <p:spPr>
          <a:xfrm>
            <a:off x="1981200" y="11114"/>
            <a:ext cx="8229600" cy="7064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s-ES" altLang="zh-CN" sz="4800" u="sng" noProof="1">
                <a:solidFill>
                  <a:schemeClr val="accent5">
                    <a:lumMod val="50000"/>
                  </a:schemeClr>
                </a:solidFill>
                <a:latin typeface="Calibri CUERPO" charset="0"/>
                <a:ea typeface="Calibri CUERPO" charset="0"/>
              </a:rPr>
              <a:t>HOMO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726566" y="722630"/>
            <a:ext cx="2484755" cy="3683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s-ES" altLang="en-US" noProof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RUDOLFENSIS</a:t>
            </a:r>
            <a:endParaRPr lang="es-ES" altLang="en-US" noProof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852989" y="723900"/>
            <a:ext cx="24844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ES" altLang="en-US" noProof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HABILIS</a:t>
            </a:r>
            <a:endParaRPr lang="es-ES" altLang="en-US" noProof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726364" y="723900"/>
            <a:ext cx="24844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ES" altLang="en-US" noProof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ERECTUS</a:t>
            </a:r>
            <a:endParaRPr lang="es-ES" altLang="en-US" noProof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pic>
        <p:nvPicPr>
          <p:cNvPr id="9221" name="Content Placeholder 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0" t="1102" r="24603" b="10007"/>
          <a:stretch>
            <a:fillRect/>
          </a:stretch>
        </p:blipFill>
        <p:spPr>
          <a:xfrm>
            <a:off x="1820864" y="1092201"/>
            <a:ext cx="2484437" cy="2874963"/>
          </a:xfrm>
        </p:spPr>
      </p:pic>
      <p:pic>
        <p:nvPicPr>
          <p:cNvPr id="9222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1" y="2818607"/>
            <a:ext cx="143668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092201"/>
            <a:ext cx="27955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46400"/>
            <a:ext cx="12795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32"/>
          <p:cNvSpPr txBox="1">
            <a:spLocks noChangeArrowheads="1"/>
          </p:cNvSpPr>
          <p:nvPr/>
        </p:nvSpPr>
        <p:spPr bwMode="auto">
          <a:xfrm>
            <a:off x="1828801" y="3917950"/>
            <a:ext cx="15795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>
                <a:latin typeface="Calibri CUERPO" charset="0"/>
              </a:rPr>
              <a:t>Il a vécu entre environ </a:t>
            </a:r>
            <a:r>
              <a:rPr lang="es-ES" altLang="en-US" sz="1600" b="1">
                <a:latin typeface="Calibri CUERPO" charset="0"/>
              </a:rPr>
              <a:t>2,4 et 1,8 Ma</a:t>
            </a:r>
            <a:r>
              <a:rPr lang="es-ES" altLang="en-US" sz="1600">
                <a:latin typeface="Calibri CUERPO" charset="0"/>
              </a:rPr>
              <a:t> av. J-C</a:t>
            </a:r>
          </a:p>
        </p:txBody>
      </p:sp>
      <p:sp>
        <p:nvSpPr>
          <p:cNvPr id="9226" name="Text Box 33"/>
          <p:cNvSpPr txBox="1">
            <a:spLocks noChangeArrowheads="1"/>
          </p:cNvSpPr>
          <p:nvPr/>
        </p:nvSpPr>
        <p:spPr bwMode="auto">
          <a:xfrm>
            <a:off x="4773613" y="3943350"/>
            <a:ext cx="1581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>
                <a:latin typeface="Calibri CUERPO" charset="0"/>
              </a:rPr>
              <a:t>Il a vécu entre environ </a:t>
            </a:r>
            <a:r>
              <a:rPr lang="es-ES" altLang="en-US" sz="1600" b="1">
                <a:latin typeface="Calibri CUERPO" charset="0"/>
              </a:rPr>
              <a:t>2,5 et 1,5 Ma</a:t>
            </a:r>
            <a:r>
              <a:rPr lang="es-ES" altLang="en-US" sz="1600">
                <a:latin typeface="Calibri CUERPO" charset="0"/>
              </a:rPr>
              <a:t> av. J-C</a:t>
            </a:r>
          </a:p>
        </p:txBody>
      </p:sp>
      <p:sp>
        <p:nvSpPr>
          <p:cNvPr id="9227" name="Text Box 34"/>
          <p:cNvSpPr txBox="1">
            <a:spLocks noChangeArrowheads="1"/>
          </p:cNvSpPr>
          <p:nvPr/>
        </p:nvSpPr>
        <p:spPr bwMode="auto">
          <a:xfrm>
            <a:off x="7754938" y="3994150"/>
            <a:ext cx="2767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 dirty="0" err="1">
                <a:latin typeface="Calibri CUERPO" charset="0"/>
              </a:rPr>
              <a:t>Il</a:t>
            </a:r>
            <a:r>
              <a:rPr lang="es-ES" altLang="en-US" sz="1600" dirty="0">
                <a:latin typeface="Calibri CUERPO" charset="0"/>
              </a:rPr>
              <a:t> a </a:t>
            </a:r>
            <a:r>
              <a:rPr lang="es-ES" altLang="en-US" sz="1600" dirty="0" err="1">
                <a:latin typeface="Calibri CUERPO" charset="0"/>
              </a:rPr>
              <a:t>vécu</a:t>
            </a:r>
            <a:r>
              <a:rPr lang="es-ES" altLang="en-US" sz="1600" dirty="0">
                <a:latin typeface="Calibri CUERPO" charset="0"/>
              </a:rPr>
              <a:t> entre</a:t>
            </a:r>
          </a:p>
          <a:p>
            <a:pPr eaLnBrk="0" hangingPunct="0"/>
            <a:r>
              <a:rPr lang="es-ES" altLang="en-US" sz="1600" dirty="0" err="1">
                <a:latin typeface="Calibri CUERPO" charset="0"/>
              </a:rPr>
              <a:t>environ</a:t>
            </a:r>
            <a:r>
              <a:rPr lang="es-ES" altLang="en-US" sz="1600" dirty="0">
                <a:latin typeface="Calibri CUERPO" charset="0"/>
              </a:rPr>
              <a:t> </a:t>
            </a:r>
            <a:r>
              <a:rPr lang="es-ES" altLang="en-US" sz="1600" b="1" dirty="0">
                <a:latin typeface="Calibri CUERPO" charset="0"/>
              </a:rPr>
              <a:t>1,8 </a:t>
            </a:r>
            <a:r>
              <a:rPr lang="es-ES" altLang="en-US" sz="1600" b="1" dirty="0" err="1">
                <a:latin typeface="Calibri CUERPO" charset="0"/>
              </a:rPr>
              <a:t>Ma</a:t>
            </a:r>
            <a:endParaRPr lang="es-ES" altLang="en-US" sz="1600" b="1" dirty="0">
              <a:latin typeface="Calibri CUERPO" charset="0"/>
            </a:endParaRPr>
          </a:p>
          <a:p>
            <a:pPr eaLnBrk="0" hangingPunct="0"/>
            <a:r>
              <a:rPr lang="es-ES" altLang="en-US" sz="1600" b="1" dirty="0">
                <a:latin typeface="Calibri CUERPO" charset="0"/>
              </a:rPr>
              <a:t>et 100.000 </a:t>
            </a:r>
            <a:r>
              <a:rPr lang="es-ES" altLang="en-US" sz="1600" b="1" dirty="0" err="1">
                <a:latin typeface="Calibri CUERPO" charset="0"/>
              </a:rPr>
              <a:t>ann</a:t>
            </a:r>
            <a:r>
              <a:rPr lang="es-ES" altLang="en-US" sz="1400" b="1" dirty="0" err="1">
                <a:latin typeface="Calibri CUERPO" charset="0"/>
              </a:rPr>
              <a:t>é</a:t>
            </a:r>
            <a:r>
              <a:rPr lang="es-ES" altLang="en-US" sz="1600" b="1" dirty="0" err="1">
                <a:latin typeface="Calibri CUERPO" charset="0"/>
              </a:rPr>
              <a:t>es</a:t>
            </a:r>
            <a:r>
              <a:rPr lang="es-ES" altLang="en-US" sz="1600" dirty="0">
                <a:latin typeface="Calibri CUERPO" charset="0"/>
              </a:rPr>
              <a:t> av. J-C</a:t>
            </a:r>
          </a:p>
        </p:txBody>
      </p:sp>
      <p:sp>
        <p:nvSpPr>
          <p:cNvPr id="9228" name="Text Box 1"/>
          <p:cNvSpPr txBox="1">
            <a:spLocks noChangeArrowheads="1"/>
          </p:cNvSpPr>
          <p:nvPr/>
        </p:nvSpPr>
        <p:spPr bwMode="auto">
          <a:xfrm>
            <a:off x="1639889" y="4760984"/>
            <a:ext cx="30099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s-ES" altLang="en-US" sz="1700" dirty="0">
                <a:latin typeface="Calibri CUERPO" charset="0"/>
              </a:rPr>
              <a:t>S</a:t>
            </a:r>
            <a:r>
              <a:rPr lang="en-US" altLang="en-US" sz="1700" dirty="0">
                <a:latin typeface="Calibri CUERPO" charset="0"/>
              </a:rPr>
              <a:t>a </a:t>
            </a:r>
            <a:r>
              <a:rPr lang="en-US" altLang="en-US" sz="1700" b="1" dirty="0" err="1">
                <a:latin typeface="Calibri CUERPO" charset="0"/>
              </a:rPr>
              <a:t>capacité</a:t>
            </a:r>
            <a:r>
              <a:rPr lang="en-US" altLang="en-US" sz="1700" b="1" dirty="0">
                <a:latin typeface="Calibri CUERPO" charset="0"/>
              </a:rPr>
              <a:t> </a:t>
            </a:r>
            <a:r>
              <a:rPr lang="en-US" altLang="en-US" sz="1700" b="1" dirty="0" err="1">
                <a:latin typeface="Calibri CUERPO" charset="0"/>
              </a:rPr>
              <a:t>crânienne</a:t>
            </a:r>
            <a:r>
              <a:rPr lang="en-US" altLang="en-US" sz="1700" dirty="0">
                <a:latin typeface="Calibri CUERPO" charset="0"/>
              </a:rPr>
              <a:t> </a:t>
            </a:r>
            <a:r>
              <a:rPr lang="es-ES" altLang="en-US" sz="1700" dirty="0" err="1">
                <a:latin typeface="Calibri CUERPO" charset="0"/>
              </a:rPr>
              <a:t>était</a:t>
            </a:r>
            <a:r>
              <a:rPr lang="en-US" altLang="en-US" sz="1700" dirty="0">
                <a:latin typeface="Calibri CUERPO" charset="0"/>
              </a:rPr>
              <a:t> de </a:t>
            </a:r>
            <a:r>
              <a:rPr lang="en-US" altLang="en-US" sz="1700" b="1" dirty="0">
                <a:latin typeface="Calibri CUERPO" charset="0"/>
              </a:rPr>
              <a:t>750 cm³ </a:t>
            </a:r>
            <a:r>
              <a:rPr lang="en-US" altLang="en-US" sz="1700" dirty="0">
                <a:latin typeface="Calibri CUERPO" charset="0"/>
              </a:rPr>
              <a:t>en </a:t>
            </a:r>
            <a:r>
              <a:rPr lang="en-US" altLang="en-US" sz="1700" dirty="0" err="1">
                <a:latin typeface="Calibri CUERPO" charset="0"/>
              </a:rPr>
              <a:t>moyenne</a:t>
            </a:r>
            <a:r>
              <a:rPr lang="es-ES" altLang="en-US" sz="1700" dirty="0">
                <a:latin typeface="Calibri CUERPO" charset="0"/>
              </a:rPr>
              <a:t>, </a:t>
            </a:r>
            <a:r>
              <a:rPr lang="en-US" altLang="en-US" sz="1700" dirty="0" err="1">
                <a:latin typeface="Calibri CUERPO" charset="0"/>
              </a:rPr>
              <a:t>mesurait</a:t>
            </a:r>
            <a:r>
              <a:rPr lang="en-US" altLang="en-US" sz="1700" dirty="0">
                <a:latin typeface="Calibri CUERPO" charset="0"/>
              </a:rPr>
              <a:t> environ </a:t>
            </a:r>
            <a:r>
              <a:rPr lang="en-US" altLang="en-US" sz="1700" b="1" dirty="0">
                <a:latin typeface="Calibri CUERPO" charset="0"/>
              </a:rPr>
              <a:t>1,60 m</a:t>
            </a:r>
            <a:r>
              <a:rPr lang="en-US" altLang="en-US" sz="1700" dirty="0">
                <a:latin typeface="Calibri CUERPO" charset="0"/>
              </a:rPr>
              <a:t> pour un </a:t>
            </a:r>
            <a:r>
              <a:rPr lang="en-US" altLang="en-US" sz="1700" dirty="0" err="1">
                <a:latin typeface="Calibri CUERPO" charset="0"/>
              </a:rPr>
              <a:t>poids</a:t>
            </a:r>
            <a:r>
              <a:rPr lang="en-US" altLang="en-US" sz="1700" dirty="0">
                <a:latin typeface="Calibri CUERPO" charset="0"/>
              </a:rPr>
              <a:t> </a:t>
            </a:r>
            <a:r>
              <a:rPr lang="en-US" altLang="en-US" sz="1700" dirty="0" err="1">
                <a:latin typeface="Calibri CUERPO" charset="0"/>
              </a:rPr>
              <a:t>d'environ</a:t>
            </a:r>
            <a:r>
              <a:rPr lang="en-US" altLang="en-US" sz="1700" dirty="0">
                <a:latin typeface="Calibri CUERPO" charset="0"/>
              </a:rPr>
              <a:t> </a:t>
            </a:r>
            <a:r>
              <a:rPr lang="en-US" altLang="en-US" sz="1700" b="1" dirty="0">
                <a:latin typeface="Calibri CUERPO" charset="0"/>
              </a:rPr>
              <a:t>50 kg</a:t>
            </a:r>
            <a:r>
              <a:rPr lang="en-US" altLang="en-US" sz="1700" dirty="0">
                <a:latin typeface="Calibri CUERPO" charset="0"/>
              </a:rPr>
              <a:t>. </a:t>
            </a:r>
          </a:p>
          <a:p>
            <a:r>
              <a:rPr lang="es-ES" altLang="en-US" sz="1700" dirty="0">
                <a:latin typeface="Calibri CUERPO" charset="0"/>
              </a:rPr>
              <a:t>L' H. </a:t>
            </a:r>
            <a:r>
              <a:rPr lang="es-ES" altLang="en-US" sz="1700" dirty="0" err="1">
                <a:latin typeface="Calibri CUERPO" charset="0"/>
              </a:rPr>
              <a:t>rudolfensis</a:t>
            </a:r>
            <a:r>
              <a:rPr lang="es-ES" altLang="en-US" sz="1700" dirty="0">
                <a:latin typeface="Calibri CUERPO" charset="0"/>
              </a:rPr>
              <a:t> </a:t>
            </a:r>
            <a:r>
              <a:rPr lang="es-ES" altLang="en-US" sz="1700" dirty="0" err="1">
                <a:latin typeface="Calibri CUERPO" charset="0"/>
              </a:rPr>
              <a:t>vivait</a:t>
            </a:r>
            <a:r>
              <a:rPr lang="es-ES" altLang="en-US" sz="1700" dirty="0">
                <a:latin typeface="Calibri CUERPO" charset="0"/>
              </a:rPr>
              <a:t> </a:t>
            </a:r>
            <a:r>
              <a:rPr lang="en-US" altLang="en-US" sz="1700" dirty="0">
                <a:latin typeface="Calibri CUERPO" charset="0"/>
              </a:rPr>
              <a:t>en </a:t>
            </a:r>
            <a:r>
              <a:rPr lang="en-US" altLang="en-US" sz="1700" b="1" dirty="0" err="1">
                <a:latin typeface="Calibri CUERPO" charset="0"/>
              </a:rPr>
              <a:t>Afrique</a:t>
            </a:r>
            <a:r>
              <a:rPr lang="en-US" altLang="en-US" sz="1700" b="1" dirty="0">
                <a:latin typeface="Calibri CUERPO" charset="0"/>
              </a:rPr>
              <a:t> </a:t>
            </a:r>
            <a:r>
              <a:rPr lang="en-US" altLang="en-US" sz="1700" b="1" dirty="0" err="1">
                <a:latin typeface="Calibri CUERPO" charset="0"/>
              </a:rPr>
              <a:t>orientale</a:t>
            </a:r>
            <a:r>
              <a:rPr lang="es-ES" altLang="en-US" sz="1700" b="1" dirty="0">
                <a:latin typeface="Calibri CUERPO" charset="0"/>
              </a:rPr>
              <a:t>.</a:t>
            </a:r>
          </a:p>
        </p:txBody>
      </p:sp>
      <p:sp>
        <p:nvSpPr>
          <p:cNvPr id="9229" name="Text Box 2"/>
          <p:cNvSpPr txBox="1">
            <a:spLocks noChangeArrowheads="1"/>
          </p:cNvSpPr>
          <p:nvPr/>
        </p:nvSpPr>
        <p:spPr bwMode="auto">
          <a:xfrm>
            <a:off x="4572001" y="4694984"/>
            <a:ext cx="3076575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s-ES" altLang="en-US" sz="1660" dirty="0" err="1">
                <a:latin typeface="Calibri CUERPO" charset="0"/>
              </a:rPr>
              <a:t>Il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dirty="0" err="1">
                <a:latin typeface="Calibri CUERPO" charset="0"/>
              </a:rPr>
              <a:t>avait</a:t>
            </a:r>
            <a:r>
              <a:rPr lang="es-ES" altLang="en-US" sz="1660" dirty="0">
                <a:latin typeface="Calibri CUERPO" charset="0"/>
              </a:rPr>
              <a:t> une </a:t>
            </a:r>
            <a:r>
              <a:rPr lang="es-ES" altLang="en-US" sz="1660" b="1" dirty="0">
                <a:latin typeface="Calibri CUERPO" charset="0"/>
              </a:rPr>
              <a:t>capacité </a:t>
            </a:r>
            <a:r>
              <a:rPr lang="es-ES" altLang="en-US" sz="1660" b="1" dirty="0" err="1">
                <a:latin typeface="Calibri CUERPO" charset="0"/>
              </a:rPr>
              <a:t>crânienne</a:t>
            </a:r>
            <a:r>
              <a:rPr lang="es-ES" altLang="en-US" sz="1660" b="1" dirty="0">
                <a:latin typeface="Calibri CUERPO" charset="0"/>
              </a:rPr>
              <a:t> </a:t>
            </a:r>
            <a:r>
              <a:rPr lang="es-ES" altLang="en-US" sz="1660" dirty="0" err="1">
                <a:latin typeface="Calibri CUERPO" charset="0"/>
              </a:rPr>
              <a:t>comprise</a:t>
            </a:r>
            <a:r>
              <a:rPr lang="es-ES" altLang="en-US" sz="1660" dirty="0">
                <a:latin typeface="Calibri CUERPO" charset="0"/>
              </a:rPr>
              <a:t> entre </a:t>
            </a:r>
            <a:r>
              <a:rPr lang="es-ES" altLang="en-US" sz="1660" b="1" dirty="0">
                <a:latin typeface="Calibri CUERPO" charset="0"/>
              </a:rPr>
              <a:t>550 et 800 cm3, </a:t>
            </a:r>
            <a:r>
              <a:rPr lang="es-ES" altLang="en-US" sz="1660" dirty="0" err="1">
                <a:latin typeface="Calibri CUERPO" charset="0"/>
              </a:rPr>
              <a:t>mesurait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dirty="0" err="1">
                <a:latin typeface="Calibri CUERPO" charset="0"/>
              </a:rPr>
              <a:t>environ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b="1" dirty="0">
                <a:latin typeface="Calibri CUERPO" charset="0"/>
              </a:rPr>
              <a:t>1,20 à 1,50 m</a:t>
            </a:r>
            <a:r>
              <a:rPr lang="es-ES" altLang="en-US" sz="1660" dirty="0">
                <a:latin typeface="Calibri CUERPO" charset="0"/>
              </a:rPr>
              <a:t> et </a:t>
            </a:r>
            <a:r>
              <a:rPr lang="es-ES" altLang="en-US" sz="1660" dirty="0" err="1">
                <a:latin typeface="Calibri CUERPO" charset="0"/>
              </a:rPr>
              <a:t>pesait</a:t>
            </a:r>
            <a:r>
              <a:rPr lang="es-ES" altLang="en-US" sz="1660" dirty="0">
                <a:latin typeface="Calibri CUERPO" charset="0"/>
              </a:rPr>
              <a:t> de </a:t>
            </a:r>
            <a:r>
              <a:rPr lang="es-ES" altLang="en-US" sz="1660" b="1" dirty="0">
                <a:latin typeface="Calibri CUERPO" charset="0"/>
              </a:rPr>
              <a:t>30 à 40 kg</a:t>
            </a:r>
            <a:r>
              <a:rPr lang="es-ES" altLang="en-US" sz="1660" dirty="0">
                <a:latin typeface="Calibri CUERPO" charset="0"/>
              </a:rPr>
              <a:t>. </a:t>
            </a:r>
            <a:r>
              <a:rPr lang="es-ES" altLang="en-US" sz="1660" dirty="0" err="1">
                <a:latin typeface="Calibri CUERPO" charset="0"/>
              </a:rPr>
              <a:t>L’Homo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dirty="0" err="1">
                <a:latin typeface="Calibri CUERPO" charset="0"/>
              </a:rPr>
              <a:t>habilis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dirty="0" err="1">
                <a:latin typeface="Calibri CUERPO" charset="0"/>
              </a:rPr>
              <a:t>était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b="1" dirty="0" err="1">
                <a:latin typeface="Calibri CUERPO" charset="0"/>
              </a:rPr>
              <a:t>omnivore</a:t>
            </a:r>
            <a:r>
              <a:rPr lang="es-ES" altLang="en-US" sz="1660" b="1" dirty="0">
                <a:latin typeface="Calibri CUERPO" charset="0"/>
              </a:rPr>
              <a:t> et </a:t>
            </a:r>
            <a:r>
              <a:rPr lang="es-ES" altLang="en-US" sz="1660" b="1" dirty="0" err="1">
                <a:latin typeface="Calibri CUERPO" charset="0"/>
              </a:rPr>
              <a:t>charognard</a:t>
            </a:r>
            <a:r>
              <a:rPr lang="es-ES" altLang="en-US" sz="1660" b="1" dirty="0">
                <a:latin typeface="Calibri CUERPO" charset="0"/>
              </a:rPr>
              <a:t>. </a:t>
            </a:r>
            <a:r>
              <a:rPr lang="es-ES" altLang="en-US" sz="1660" dirty="0" err="1" smtClean="0">
                <a:latin typeface="Calibri CUERPO" charset="0"/>
              </a:rPr>
              <a:t>Il</a:t>
            </a:r>
            <a:r>
              <a:rPr lang="es-ES" altLang="en-US" sz="1660" dirty="0" smtClean="0">
                <a:latin typeface="Calibri CUERPO" charset="0"/>
              </a:rPr>
              <a:t> </a:t>
            </a:r>
            <a:r>
              <a:rPr lang="es-ES" altLang="en-US" sz="1660" dirty="0" err="1" smtClean="0">
                <a:latin typeface="Calibri CUERPO" charset="0"/>
              </a:rPr>
              <a:t>présentait</a:t>
            </a:r>
            <a:r>
              <a:rPr lang="es-ES" altLang="en-US" sz="1660" dirty="0" smtClean="0">
                <a:latin typeface="Calibri CUERPO" charset="0"/>
              </a:rPr>
              <a:t> </a:t>
            </a:r>
            <a:r>
              <a:rPr lang="es-ES" altLang="en-US" sz="1660" dirty="0">
                <a:latin typeface="Calibri CUERPO" charset="0"/>
              </a:rPr>
              <a:t>un </a:t>
            </a:r>
            <a:r>
              <a:rPr lang="es-ES" altLang="en-US" sz="1660" dirty="0" err="1">
                <a:latin typeface="Calibri CUERPO" charset="0"/>
              </a:rPr>
              <a:t>fort</a:t>
            </a:r>
            <a:r>
              <a:rPr lang="es-ES" altLang="en-US" sz="1660" dirty="0">
                <a:latin typeface="Calibri CUERPO" charset="0"/>
              </a:rPr>
              <a:t> </a:t>
            </a:r>
            <a:r>
              <a:rPr lang="es-ES" altLang="en-US" sz="1660" b="1" dirty="0" err="1">
                <a:latin typeface="Calibri CUERPO" charset="0"/>
              </a:rPr>
              <a:t>dimorphisme</a:t>
            </a:r>
            <a:r>
              <a:rPr lang="es-ES" altLang="en-US" sz="1660" b="1" dirty="0">
                <a:latin typeface="Calibri CUERPO" charset="0"/>
              </a:rPr>
              <a:t> </a:t>
            </a:r>
            <a:r>
              <a:rPr lang="es-ES" altLang="en-US" sz="1660" b="1" dirty="0" err="1">
                <a:latin typeface="Calibri CUERPO" charset="0"/>
              </a:rPr>
              <a:t>sexuel</a:t>
            </a:r>
            <a:r>
              <a:rPr lang="es-ES" altLang="en-US" sz="1660" b="1" dirty="0">
                <a:latin typeface="Calibri CUERPO" charset="0"/>
              </a:rPr>
              <a:t>.</a:t>
            </a:r>
            <a:endParaRPr lang="es-ES" altLang="en-US" sz="1660" dirty="0">
              <a:latin typeface="Calibri CUERPO" charset="0"/>
            </a:endParaRPr>
          </a:p>
        </p:txBody>
      </p:sp>
      <p:pic>
        <p:nvPicPr>
          <p:cNvPr id="92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t="15985" r="21059" b="31978"/>
          <a:stretch>
            <a:fillRect/>
          </a:stretch>
        </p:blipFill>
        <p:spPr bwMode="auto">
          <a:xfrm>
            <a:off x="7797800" y="1098550"/>
            <a:ext cx="2413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2945096"/>
            <a:ext cx="1325562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Text Box 5"/>
          <p:cNvSpPr txBox="1">
            <a:spLocks noChangeArrowheads="1"/>
          </p:cNvSpPr>
          <p:nvPr/>
        </p:nvSpPr>
        <p:spPr bwMode="auto">
          <a:xfrm>
            <a:off x="7518400" y="4768850"/>
            <a:ext cx="31432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1600" dirty="0">
                <a:latin typeface="Calibri CUERPO" charset="0"/>
              </a:rPr>
              <a:t>Il </a:t>
            </a:r>
            <a:r>
              <a:rPr lang="en-US" altLang="en-US" sz="1600" dirty="0" err="1">
                <a:latin typeface="Calibri CUERPO" charset="0"/>
              </a:rPr>
              <a:t>mesurait</a:t>
            </a:r>
            <a:r>
              <a:rPr lang="en-US" altLang="en-US" sz="1600" dirty="0">
                <a:latin typeface="Calibri CUERPO" charset="0"/>
              </a:rPr>
              <a:t> entre </a:t>
            </a:r>
            <a:r>
              <a:rPr lang="en-US" altLang="en-US" sz="1600" b="1" dirty="0">
                <a:latin typeface="Calibri CUERPO" charset="0"/>
              </a:rPr>
              <a:t>1,50 et 1,65 m,</a:t>
            </a:r>
            <a:r>
              <a:rPr lang="en-US" altLang="en-US" sz="1600" dirty="0">
                <a:latin typeface="Calibri CUERPO" charset="0"/>
              </a:rPr>
              <a:t> </a:t>
            </a:r>
            <a:r>
              <a:rPr lang="en-US" altLang="en-US" sz="1600" dirty="0" err="1">
                <a:latin typeface="Calibri CUERPO" charset="0"/>
              </a:rPr>
              <a:t>pesait</a:t>
            </a:r>
            <a:r>
              <a:rPr lang="en-US" altLang="en-US" sz="1600" dirty="0">
                <a:latin typeface="Calibri CUERPO" charset="0"/>
              </a:rPr>
              <a:t> entre </a:t>
            </a:r>
            <a:r>
              <a:rPr lang="en-US" altLang="en-US" sz="1600" b="1" dirty="0">
                <a:latin typeface="Calibri CUERPO" charset="0"/>
              </a:rPr>
              <a:t>45 et 55 k</a:t>
            </a:r>
            <a:r>
              <a:rPr lang="es-ES" altLang="en-US" sz="1600" b="1" dirty="0">
                <a:latin typeface="Calibri CUERPO" charset="0"/>
              </a:rPr>
              <a:t>g</a:t>
            </a:r>
            <a:r>
              <a:rPr lang="es-ES" altLang="en-US" sz="1600" dirty="0">
                <a:latin typeface="Calibri CUERPO" charset="0"/>
              </a:rPr>
              <a:t> </a:t>
            </a:r>
            <a:r>
              <a:rPr lang="en-US" altLang="en-US" sz="1600" dirty="0">
                <a:latin typeface="Calibri CUERPO" charset="0"/>
              </a:rPr>
              <a:t>et </a:t>
            </a:r>
            <a:r>
              <a:rPr lang="en-US" altLang="en-US" sz="1600" dirty="0" err="1">
                <a:latin typeface="Calibri CUERPO" charset="0"/>
              </a:rPr>
              <a:t>avait</a:t>
            </a:r>
            <a:r>
              <a:rPr lang="en-US" altLang="en-US" sz="1600" dirty="0">
                <a:latin typeface="Calibri CUERPO" charset="0"/>
              </a:rPr>
              <a:t> </a:t>
            </a:r>
            <a:r>
              <a:rPr lang="en-US" altLang="en-US" sz="1600" dirty="0" err="1">
                <a:latin typeface="Calibri CUERPO" charset="0"/>
              </a:rPr>
              <a:t>une</a:t>
            </a:r>
            <a:r>
              <a:rPr lang="en-US" altLang="en-US" sz="1600" dirty="0">
                <a:latin typeface="Calibri CUERPO" charset="0"/>
              </a:rPr>
              <a:t> </a:t>
            </a:r>
            <a:r>
              <a:rPr lang="en-US" altLang="en-US" sz="1600" dirty="0" err="1">
                <a:latin typeface="Calibri CUERPO" charset="0"/>
              </a:rPr>
              <a:t>capacité</a:t>
            </a:r>
            <a:r>
              <a:rPr lang="en-US" altLang="en-US" sz="1600" dirty="0">
                <a:latin typeface="Calibri CUERPO" charset="0"/>
              </a:rPr>
              <a:t> </a:t>
            </a:r>
            <a:r>
              <a:rPr lang="en-US" altLang="en-US" sz="1600" dirty="0" err="1">
                <a:latin typeface="Calibri CUERPO" charset="0"/>
              </a:rPr>
              <a:t>crânienne</a:t>
            </a:r>
            <a:r>
              <a:rPr lang="en-US" altLang="en-US" sz="1600" dirty="0">
                <a:latin typeface="Calibri CUERPO" charset="0"/>
              </a:rPr>
              <a:t> de </a:t>
            </a:r>
            <a:r>
              <a:rPr lang="en-US" altLang="en-US" sz="1600" b="1" dirty="0">
                <a:latin typeface="Calibri CUERPO" charset="0"/>
              </a:rPr>
              <a:t>850 à 1 100 cm3</a:t>
            </a:r>
            <a:r>
              <a:rPr lang="es-ES" altLang="en-US" sz="1600" dirty="0">
                <a:latin typeface="Calibri CUERPO" charset="0"/>
              </a:rPr>
              <a:t>.</a:t>
            </a:r>
            <a:r>
              <a:rPr lang="es-ES" altLang="en-US" sz="1600" dirty="0" err="1">
                <a:latin typeface="Calibri CUERPO" charset="0"/>
              </a:rPr>
              <a:t>Il</a:t>
            </a:r>
            <a:r>
              <a:rPr lang="es-ES" altLang="en-US" sz="1600" dirty="0">
                <a:latin typeface="Calibri CUERPO" charset="0"/>
              </a:rPr>
              <a:t> </a:t>
            </a:r>
            <a:r>
              <a:rPr lang="es-ES" altLang="en-US" sz="1600" dirty="0" err="1">
                <a:latin typeface="Calibri CUERPO" charset="0"/>
              </a:rPr>
              <a:t>était</a:t>
            </a:r>
            <a:r>
              <a:rPr lang="es-ES" altLang="en-US" sz="1600" b="1" dirty="0">
                <a:latin typeface="Calibri CUERPO" charset="0"/>
              </a:rPr>
              <a:t> </a:t>
            </a:r>
            <a:r>
              <a:rPr lang="es-ES" altLang="en-US" sz="1600" b="1" dirty="0" err="1" smtClean="0">
                <a:latin typeface="Calibri CUERPO" charset="0"/>
              </a:rPr>
              <a:t>cueilleur</a:t>
            </a:r>
            <a:r>
              <a:rPr lang="es-ES" altLang="en-US" sz="1600" dirty="0" smtClean="0">
                <a:latin typeface="Calibri CUERPO" charset="0"/>
              </a:rPr>
              <a:t>, </a:t>
            </a:r>
            <a:r>
              <a:rPr lang="es-ES" altLang="en-US" sz="1600" b="1" dirty="0" err="1" smtClean="0">
                <a:latin typeface="Calibri CUERPO" charset="0"/>
              </a:rPr>
              <a:t>charognard</a:t>
            </a:r>
            <a:r>
              <a:rPr lang="es-ES" altLang="en-US" sz="1600" b="1" dirty="0" smtClean="0">
                <a:latin typeface="Calibri CUERPO" charset="0"/>
              </a:rPr>
              <a:t> </a:t>
            </a:r>
            <a:r>
              <a:rPr lang="es-ES" altLang="en-US" sz="1600" b="1" dirty="0">
                <a:latin typeface="Calibri CUERPO" charset="0"/>
              </a:rPr>
              <a:t>et </a:t>
            </a:r>
            <a:r>
              <a:rPr lang="es-ES" altLang="en-US" sz="1600" b="1" dirty="0" err="1">
                <a:latin typeface="Calibri CUERPO" charset="0"/>
              </a:rPr>
              <a:t>chasseur</a:t>
            </a:r>
            <a:r>
              <a:rPr lang="es-ES" altLang="en-US" sz="1600" b="1" dirty="0">
                <a:latin typeface="Calibri CUERPO" charset="0"/>
              </a:rPr>
              <a:t>.</a:t>
            </a:r>
            <a:r>
              <a:rPr lang="es-ES" altLang="en-US" sz="1600" dirty="0">
                <a:latin typeface="Calibri CUERPO" charset="0"/>
              </a:rPr>
              <a:t> </a:t>
            </a:r>
            <a:r>
              <a:rPr lang="es-ES" altLang="en-US" sz="1600" dirty="0" err="1">
                <a:latin typeface="Calibri CUERPO" charset="0"/>
              </a:rPr>
              <a:t>Il</a:t>
            </a:r>
            <a:r>
              <a:rPr lang="es-ES" altLang="en-US" sz="1600" dirty="0">
                <a:latin typeface="Calibri CUERPO" charset="0"/>
              </a:rPr>
              <a:t> a </a:t>
            </a:r>
            <a:r>
              <a:rPr lang="es-ES" altLang="en-US" sz="1600" b="1" dirty="0">
                <a:latin typeface="Calibri CUERPO" charset="0"/>
              </a:rPr>
              <a:t>domestiqué le </a:t>
            </a:r>
            <a:r>
              <a:rPr lang="es-ES" altLang="en-US" sz="1600" b="1" dirty="0" err="1">
                <a:latin typeface="Calibri CUERPO" charset="0"/>
              </a:rPr>
              <a:t>feu</a:t>
            </a:r>
            <a:r>
              <a:rPr lang="es-ES" altLang="en-US" sz="1600" b="1" dirty="0">
                <a:latin typeface="Calibri CUERPO" charset="0"/>
              </a:rPr>
              <a:t> </a:t>
            </a:r>
            <a:r>
              <a:rPr lang="es-ES" altLang="en-US" sz="1600" dirty="0">
                <a:latin typeface="Calibri CUERPO" charset="0"/>
              </a:rPr>
              <a:t>et </a:t>
            </a:r>
            <a:r>
              <a:rPr lang="es-ES" altLang="en-US" sz="1600" dirty="0" err="1" smtClean="0">
                <a:latin typeface="Calibri CUERPO" charset="0"/>
              </a:rPr>
              <a:t>réalisé</a:t>
            </a:r>
            <a:r>
              <a:rPr lang="es-ES" altLang="en-US" sz="1600" dirty="0" smtClean="0">
                <a:latin typeface="Calibri CUERPO" charset="0"/>
              </a:rPr>
              <a:t> </a:t>
            </a:r>
            <a:r>
              <a:rPr lang="es-ES" altLang="en-US" sz="1600" dirty="0">
                <a:latin typeface="Calibri CUERPO" charset="0"/>
              </a:rPr>
              <a:t>les </a:t>
            </a:r>
            <a:r>
              <a:rPr lang="es-ES" altLang="en-US" sz="1600" b="1" dirty="0" err="1">
                <a:latin typeface="Calibri CUERPO" charset="0"/>
              </a:rPr>
              <a:t>premiers</a:t>
            </a:r>
            <a:r>
              <a:rPr lang="es-ES" altLang="en-US" sz="1600" b="1" dirty="0">
                <a:latin typeface="Calibri CUERPO" charset="0"/>
              </a:rPr>
              <a:t> </a:t>
            </a:r>
            <a:r>
              <a:rPr lang="es-ES" altLang="en-US" sz="1600" b="1" dirty="0" err="1">
                <a:latin typeface="Calibri CUERPO" charset="0"/>
              </a:rPr>
              <a:t>bifaces</a:t>
            </a:r>
            <a:r>
              <a:rPr lang="es-ES" altLang="en-US" sz="1600" dirty="0">
                <a:latin typeface="Calibri CUERPO" charset="0"/>
              </a:rPr>
              <a:t>. </a:t>
            </a:r>
            <a:r>
              <a:rPr lang="es-ES" altLang="en-US" sz="1600" dirty="0" err="1">
                <a:latin typeface="Calibri CUERPO" charset="0"/>
              </a:rPr>
              <a:t>Il</a:t>
            </a:r>
            <a:r>
              <a:rPr lang="es-ES" altLang="en-US" sz="1600" dirty="0">
                <a:latin typeface="Calibri CUERPO" charset="0"/>
              </a:rPr>
              <a:t> a </a:t>
            </a:r>
            <a:r>
              <a:rPr lang="es-ES" altLang="en-US" sz="1600" dirty="0" err="1">
                <a:latin typeface="Calibri CUERPO" charset="0"/>
              </a:rPr>
              <a:t>peuplé</a:t>
            </a:r>
            <a:r>
              <a:rPr lang="es-ES" altLang="en-US" sz="1600" dirty="0">
                <a:latin typeface="Calibri CUERPO" charset="0"/>
              </a:rPr>
              <a:t> </a:t>
            </a:r>
            <a:r>
              <a:rPr lang="es-ES" altLang="en-US" sz="1600" dirty="0" err="1">
                <a:latin typeface="Calibri CUERPO" charset="0"/>
              </a:rPr>
              <a:t>toute</a:t>
            </a:r>
            <a:r>
              <a:rPr lang="es-ES" altLang="en-US" sz="1600" dirty="0">
                <a:latin typeface="Calibri CUERPO" charset="0"/>
              </a:rPr>
              <a:t> </a:t>
            </a:r>
            <a:r>
              <a:rPr lang="es-ES" altLang="en-US" sz="1600" b="1" dirty="0" err="1">
                <a:latin typeface="Calibri CUERPO" charset="0"/>
              </a:rPr>
              <a:t>l'Afrique</a:t>
            </a:r>
            <a:r>
              <a:rPr lang="es-ES" altLang="en-US" sz="1600" b="1" dirty="0">
                <a:latin typeface="Calibri CUERPO" charset="0"/>
              </a:rPr>
              <a:t> et </a:t>
            </a:r>
            <a:r>
              <a:rPr lang="es-ES" altLang="en-US" sz="1600" b="1" dirty="0" err="1">
                <a:latin typeface="Calibri CUERPO" charset="0"/>
              </a:rPr>
              <a:t>l'Eurasie</a:t>
            </a:r>
            <a:r>
              <a:rPr lang="es-ES" altLang="en-US" sz="1600" b="1" dirty="0">
                <a:latin typeface="Calibri CUERPO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70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标题 11"/>
          <p:cNvSpPr>
            <a:spLocks noGrp="1"/>
          </p:cNvSpPr>
          <p:nvPr/>
        </p:nvSpPr>
        <p:spPr>
          <a:xfrm>
            <a:off x="1981200" y="57150"/>
            <a:ext cx="8229600" cy="7064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6A6A6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s-ES" altLang="zh-CN" sz="4800" u="sng" noProof="1">
                <a:solidFill>
                  <a:schemeClr val="accent5">
                    <a:lumMod val="50000"/>
                  </a:schemeClr>
                </a:solidFill>
                <a:latin typeface="Calibri CUERPO" charset="0"/>
                <a:ea typeface="Calibri CUERPO" charset="0"/>
              </a:rPr>
              <a:t>HOMO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726566" y="735965"/>
            <a:ext cx="2484755" cy="3683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s-ES" altLang="en-US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HEIDELBERGENSIS</a:t>
            </a:r>
            <a:endParaRPr lang="es-ES" altLang="en-US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852989" y="736601"/>
            <a:ext cx="2597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n-US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NEANDERTHALENSIS</a:t>
            </a:r>
            <a:endParaRPr lang="es-ES" altLang="en-US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726364" y="698500"/>
            <a:ext cx="24844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ES" altLang="en-US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CUERPO" charset="0"/>
                <a:ea typeface="Calibri CUERPO" charset="0"/>
                <a:cs typeface="+mn-ea"/>
              </a:rPr>
              <a:t>SAPIENS</a:t>
            </a:r>
            <a:endParaRPr lang="es-ES" altLang="en-US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CUERPO" charset="0"/>
              <a:ea typeface="Calibri CUERPO" charset="0"/>
            </a:endParaRPr>
          </a:p>
        </p:txBody>
      </p:sp>
      <p:pic>
        <p:nvPicPr>
          <p:cNvPr id="10245" name="Content Placeholder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r="31274"/>
          <a:stretch>
            <a:fillRect/>
          </a:stretch>
        </p:blipFill>
        <p:spPr>
          <a:xfrm>
            <a:off x="1871664" y="1095375"/>
            <a:ext cx="2433637" cy="2871788"/>
          </a:xfrm>
        </p:spPr>
      </p:pic>
      <p:pic>
        <p:nvPicPr>
          <p:cNvPr id="102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6" y="3295651"/>
            <a:ext cx="125571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095375"/>
            <a:ext cx="2322512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368" y="3286861"/>
            <a:ext cx="10858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32"/>
          <p:cNvSpPr txBox="1">
            <a:spLocks noChangeArrowheads="1"/>
          </p:cNvSpPr>
          <p:nvPr/>
        </p:nvSpPr>
        <p:spPr bwMode="auto">
          <a:xfrm>
            <a:off x="1693863" y="3935413"/>
            <a:ext cx="17526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500" dirty="0" err="1">
                <a:latin typeface="Calibri CUERPO" charset="0"/>
              </a:rPr>
              <a:t>Il</a:t>
            </a:r>
            <a:r>
              <a:rPr lang="es-ES" altLang="en-US" sz="1500" dirty="0">
                <a:latin typeface="Calibri CUERPO" charset="0"/>
              </a:rPr>
              <a:t> a </a:t>
            </a:r>
            <a:r>
              <a:rPr lang="es-ES" altLang="en-US" sz="1500" dirty="0" err="1">
                <a:latin typeface="Calibri CUERPO" charset="0"/>
              </a:rPr>
              <a:t>vécu</a:t>
            </a:r>
            <a:r>
              <a:rPr lang="es-ES" altLang="en-US" sz="1500" dirty="0">
                <a:latin typeface="Calibri CUERPO" charset="0"/>
              </a:rPr>
              <a:t> entre </a:t>
            </a:r>
            <a:r>
              <a:rPr lang="es-ES" altLang="en-US" sz="1500" dirty="0" err="1">
                <a:latin typeface="Calibri CUERPO" charset="0"/>
              </a:rPr>
              <a:t>environ</a:t>
            </a:r>
            <a:r>
              <a:rPr lang="es-ES" altLang="en-US" sz="1500" dirty="0">
                <a:latin typeface="Calibri CUERPO" charset="0"/>
              </a:rPr>
              <a:t> </a:t>
            </a:r>
            <a:r>
              <a:rPr lang="es-ES" altLang="en-US" sz="1500" b="1" dirty="0">
                <a:latin typeface="Calibri CUERPO" charset="0"/>
              </a:rPr>
              <a:t>600.000 </a:t>
            </a:r>
          </a:p>
          <a:p>
            <a:pPr eaLnBrk="0" hangingPunct="0"/>
            <a:r>
              <a:rPr lang="es-ES" altLang="en-US" sz="1500" b="1" dirty="0">
                <a:latin typeface="Calibri CUERPO" charset="0"/>
              </a:rPr>
              <a:t>et 200.000 </a:t>
            </a:r>
            <a:r>
              <a:rPr lang="es-ES" altLang="en-US" sz="1500" b="1" dirty="0" err="1">
                <a:latin typeface="Calibri CUERPO" charset="0"/>
              </a:rPr>
              <a:t>années</a:t>
            </a:r>
            <a:r>
              <a:rPr lang="es-ES" altLang="en-US" sz="1500" b="1" dirty="0">
                <a:latin typeface="Calibri CUERPO" charset="0"/>
              </a:rPr>
              <a:t> </a:t>
            </a:r>
            <a:r>
              <a:rPr lang="es-ES" altLang="en-US" sz="1500" dirty="0">
                <a:latin typeface="Calibri CUERPO" charset="0"/>
              </a:rPr>
              <a:t>av. J-C</a:t>
            </a:r>
          </a:p>
        </p:txBody>
      </p:sp>
      <p:sp>
        <p:nvSpPr>
          <p:cNvPr id="10250" name="Text Box 33"/>
          <p:cNvSpPr txBox="1">
            <a:spLocks noChangeArrowheads="1"/>
          </p:cNvSpPr>
          <p:nvPr/>
        </p:nvSpPr>
        <p:spPr bwMode="auto">
          <a:xfrm>
            <a:off x="4706938" y="3967163"/>
            <a:ext cx="184388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500" dirty="0" err="1">
                <a:latin typeface="Calibri CUERPO" charset="0"/>
              </a:rPr>
              <a:t>Il</a:t>
            </a:r>
            <a:r>
              <a:rPr lang="es-ES" altLang="en-US" sz="1500" dirty="0">
                <a:latin typeface="Calibri CUERPO" charset="0"/>
              </a:rPr>
              <a:t> a </a:t>
            </a:r>
            <a:r>
              <a:rPr lang="es-ES" altLang="en-US" sz="1500" dirty="0" err="1">
                <a:latin typeface="Calibri CUERPO" charset="0"/>
              </a:rPr>
              <a:t>vécu</a:t>
            </a:r>
            <a:r>
              <a:rPr lang="es-ES" altLang="en-US" sz="1500" dirty="0">
                <a:latin typeface="Calibri CUERPO" charset="0"/>
              </a:rPr>
              <a:t> entre </a:t>
            </a:r>
            <a:r>
              <a:rPr lang="es-ES" altLang="en-US" sz="1500" b="1" dirty="0" smtClean="0">
                <a:latin typeface="Calibri CUERPO" charset="0"/>
              </a:rPr>
              <a:t>300.000 et 150.000 </a:t>
            </a:r>
            <a:r>
              <a:rPr lang="es-ES" altLang="en-US" sz="1500" b="1" dirty="0" err="1">
                <a:latin typeface="Calibri CUERPO" charset="0"/>
              </a:rPr>
              <a:t>années</a:t>
            </a:r>
            <a:r>
              <a:rPr lang="es-ES" altLang="en-US" sz="1500" b="1" dirty="0">
                <a:latin typeface="Calibri CUERPO" charset="0"/>
              </a:rPr>
              <a:t> </a:t>
            </a:r>
            <a:r>
              <a:rPr lang="es-ES" altLang="en-US" sz="1500" dirty="0">
                <a:latin typeface="Calibri CUERPO" charset="0"/>
              </a:rPr>
              <a:t>av. J-C</a:t>
            </a:r>
          </a:p>
        </p:txBody>
      </p:sp>
      <p:sp>
        <p:nvSpPr>
          <p:cNvPr id="10251" name="Text Box 34"/>
          <p:cNvSpPr txBox="1">
            <a:spLocks noChangeArrowheads="1"/>
          </p:cNvSpPr>
          <p:nvPr/>
        </p:nvSpPr>
        <p:spPr bwMode="auto">
          <a:xfrm>
            <a:off x="7805738" y="3803651"/>
            <a:ext cx="16875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eaLnBrk="0" hangingPunct="0"/>
            <a:r>
              <a:rPr lang="es-ES" altLang="en-US" sz="1600">
                <a:latin typeface="Calibri CUERPO" charset="0"/>
              </a:rPr>
              <a:t>Il a vécu entre environ </a:t>
            </a:r>
            <a:r>
              <a:rPr lang="es-ES" altLang="en-US" sz="1600" b="1">
                <a:latin typeface="Calibri CUERPO" charset="0"/>
              </a:rPr>
              <a:t>180.000 et 100.000 ann</a:t>
            </a:r>
            <a:r>
              <a:rPr lang="es-ES" altLang="en-US" sz="1400" b="1">
                <a:latin typeface="Calibri CUERPO" charset="0"/>
              </a:rPr>
              <a:t>é</a:t>
            </a:r>
            <a:r>
              <a:rPr lang="es-ES" altLang="en-US" sz="1600" b="1">
                <a:latin typeface="Calibri CUERPO" charset="0"/>
              </a:rPr>
              <a:t>es</a:t>
            </a:r>
            <a:r>
              <a:rPr lang="es-ES" altLang="en-US" sz="1600">
                <a:latin typeface="Calibri CUERPO" charset="0"/>
              </a:rPr>
              <a:t> av. J-C</a:t>
            </a:r>
          </a:p>
        </p:txBody>
      </p:sp>
      <p:sp>
        <p:nvSpPr>
          <p:cNvPr id="10252" name="Text Box 1"/>
          <p:cNvSpPr txBox="1">
            <a:spLocks noChangeArrowheads="1"/>
          </p:cNvSpPr>
          <p:nvPr/>
        </p:nvSpPr>
        <p:spPr bwMode="auto">
          <a:xfrm>
            <a:off x="1651001" y="4835526"/>
            <a:ext cx="3222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s-ES" altLang="en-US" sz="1500" dirty="0" err="1">
                <a:latin typeface="Calibri CUERPO" charset="0"/>
              </a:rPr>
              <a:t>Il</a:t>
            </a:r>
            <a:r>
              <a:rPr lang="es-ES" altLang="en-US" sz="1500" dirty="0">
                <a:latin typeface="Calibri CUERPO" charset="0"/>
              </a:rPr>
              <a:t> </a:t>
            </a:r>
            <a:r>
              <a:rPr lang="es-ES" altLang="en-US" sz="1500" dirty="0" err="1">
                <a:latin typeface="Calibri CUERPO" charset="0"/>
              </a:rPr>
              <a:t>avait</a:t>
            </a:r>
            <a:r>
              <a:rPr lang="es-ES" altLang="en-US" sz="1500" dirty="0">
                <a:latin typeface="Calibri CUERPO" charset="0"/>
              </a:rPr>
              <a:t> </a:t>
            </a:r>
            <a:r>
              <a:rPr lang="en-US" altLang="en-US" sz="1500" dirty="0">
                <a:latin typeface="Calibri CUERPO" charset="0"/>
              </a:rPr>
              <a:t>un </a:t>
            </a:r>
            <a:r>
              <a:rPr lang="en-US" altLang="en-US" sz="1500" dirty="0" err="1">
                <a:latin typeface="Calibri CUERPO" charset="0"/>
              </a:rPr>
              <a:t>cerveau</a:t>
            </a:r>
            <a:r>
              <a:rPr lang="en-US" altLang="en-US" sz="1500" dirty="0">
                <a:latin typeface="Calibri CUERPO" charset="0"/>
              </a:rPr>
              <a:t> </a:t>
            </a:r>
            <a:r>
              <a:rPr lang="en-US" altLang="en-US" sz="1500" dirty="0" err="1" smtClean="0">
                <a:latin typeface="Calibri CUERPO" charset="0"/>
              </a:rPr>
              <a:t>volumineux</a:t>
            </a:r>
            <a:r>
              <a:rPr lang="es-ES" altLang="en-US" sz="1500" dirty="0" smtClean="0">
                <a:latin typeface="Calibri CUERPO" charset="0"/>
              </a:rPr>
              <a:t>, </a:t>
            </a:r>
            <a:r>
              <a:rPr lang="en-US" altLang="en-US" sz="1500" dirty="0">
                <a:latin typeface="Calibri CUERPO" charset="0"/>
              </a:rPr>
              <a:t>un </a:t>
            </a:r>
            <a:r>
              <a:rPr lang="en-US" altLang="en-US" sz="1500" b="1" dirty="0">
                <a:latin typeface="Calibri CUERPO" charset="0"/>
              </a:rPr>
              <a:t>front plus </a:t>
            </a:r>
            <a:r>
              <a:rPr lang="en-US" altLang="en-US" sz="1500" b="1" dirty="0" err="1">
                <a:latin typeface="Calibri CUERPO" charset="0"/>
              </a:rPr>
              <a:t>élevé</a:t>
            </a:r>
            <a:r>
              <a:rPr lang="es-ES" altLang="en-US" sz="1500" dirty="0">
                <a:latin typeface="Calibri CUERPO" charset="0"/>
              </a:rPr>
              <a:t>, </a:t>
            </a:r>
            <a:r>
              <a:rPr lang="en-US" altLang="en-US" sz="1500" dirty="0" err="1">
                <a:latin typeface="Calibri CUERPO" charset="0"/>
              </a:rPr>
              <a:t>une</a:t>
            </a:r>
            <a:r>
              <a:rPr lang="en-US" altLang="en-US" sz="1500" dirty="0">
                <a:latin typeface="Calibri CUERPO" charset="0"/>
              </a:rPr>
              <a:t> </a:t>
            </a:r>
            <a:r>
              <a:rPr lang="en-US" altLang="en-US" sz="1500" b="1" dirty="0">
                <a:latin typeface="Calibri CUERPO" charset="0"/>
              </a:rPr>
              <a:t>silhouette plus </a:t>
            </a:r>
            <a:r>
              <a:rPr lang="en-US" altLang="en-US" sz="1500" b="1" dirty="0" err="1">
                <a:latin typeface="Calibri CUERPO" charset="0"/>
              </a:rPr>
              <a:t>élancée</a:t>
            </a:r>
            <a:r>
              <a:rPr lang="es-ES" altLang="en-US" sz="1500" dirty="0" smtClean="0">
                <a:latin typeface="Calibri CUERPO" charset="0"/>
              </a:rPr>
              <a:t>, </a:t>
            </a:r>
            <a:r>
              <a:rPr lang="en-US" altLang="en-US" sz="1500" dirty="0" smtClean="0">
                <a:latin typeface="Calibri CUERPO" charset="0"/>
              </a:rPr>
              <a:t>des </a:t>
            </a:r>
            <a:r>
              <a:rPr lang="en-US" altLang="en-US" sz="1500" b="1" dirty="0">
                <a:latin typeface="Calibri CUERPO" charset="0"/>
              </a:rPr>
              <a:t>arcades </a:t>
            </a:r>
            <a:r>
              <a:rPr lang="en-US" altLang="en-US" sz="1500" b="1" dirty="0" err="1">
                <a:latin typeface="Calibri CUERPO" charset="0"/>
              </a:rPr>
              <a:t>sourcilières</a:t>
            </a:r>
            <a:r>
              <a:rPr lang="en-US" altLang="en-US" sz="1500" b="1" dirty="0">
                <a:latin typeface="Calibri CUERPO" charset="0"/>
              </a:rPr>
              <a:t> </a:t>
            </a:r>
            <a:r>
              <a:rPr lang="en-US" altLang="en-US" sz="1500" b="1" dirty="0" err="1">
                <a:latin typeface="Calibri CUERPO" charset="0"/>
              </a:rPr>
              <a:t>moins</a:t>
            </a:r>
            <a:r>
              <a:rPr lang="en-US" altLang="en-US" sz="1500" b="1" dirty="0">
                <a:latin typeface="Calibri CUERPO" charset="0"/>
              </a:rPr>
              <a:t> fortes</a:t>
            </a:r>
            <a:r>
              <a:rPr lang="es-ES" altLang="en-US" sz="1500" dirty="0">
                <a:latin typeface="Calibri CUERPO" charset="0"/>
              </a:rPr>
              <a:t>, </a:t>
            </a:r>
            <a:r>
              <a:rPr lang="en-US" altLang="en-US" sz="1500" dirty="0" err="1">
                <a:latin typeface="Calibri CUERPO" charset="0"/>
              </a:rPr>
              <a:t>une</a:t>
            </a:r>
            <a:r>
              <a:rPr lang="en-US" altLang="en-US" sz="1500" dirty="0">
                <a:latin typeface="Calibri CUERPO" charset="0"/>
              </a:rPr>
              <a:t> </a:t>
            </a:r>
            <a:r>
              <a:rPr lang="en-US" altLang="en-US" sz="1500" b="1" dirty="0" err="1">
                <a:latin typeface="Calibri CUERPO" charset="0"/>
              </a:rPr>
              <a:t>mâchoire</a:t>
            </a:r>
            <a:r>
              <a:rPr lang="en-US" altLang="en-US" sz="1500" b="1" dirty="0">
                <a:latin typeface="Calibri CUERPO" charset="0"/>
              </a:rPr>
              <a:t> </a:t>
            </a:r>
            <a:r>
              <a:rPr lang="en-US" altLang="en-US" sz="1500" b="1" dirty="0" err="1">
                <a:latin typeface="Calibri CUERPO" charset="0"/>
              </a:rPr>
              <a:t>moins</a:t>
            </a:r>
            <a:r>
              <a:rPr lang="en-US" altLang="en-US" sz="1500" b="1" dirty="0">
                <a:latin typeface="Calibri CUERPO" charset="0"/>
              </a:rPr>
              <a:t> </a:t>
            </a:r>
            <a:r>
              <a:rPr lang="en-US" altLang="en-US" sz="1500" b="1" dirty="0" err="1">
                <a:latin typeface="Calibri CUERPO" charset="0"/>
              </a:rPr>
              <a:t>allongée</a:t>
            </a:r>
            <a:r>
              <a:rPr lang="en-US" altLang="en-US" sz="1500" dirty="0">
                <a:latin typeface="Calibri CUERPO" charset="0"/>
              </a:rPr>
              <a:t> </a:t>
            </a:r>
            <a:r>
              <a:rPr lang="es-ES" altLang="en-US" sz="1500" dirty="0">
                <a:latin typeface="Calibri CUERPO" charset="0"/>
              </a:rPr>
              <a:t>et </a:t>
            </a:r>
            <a:r>
              <a:rPr lang="en-US" altLang="en-US" sz="1500" dirty="0">
                <a:latin typeface="Calibri CUERPO" charset="0"/>
              </a:rPr>
              <a:t>des </a:t>
            </a:r>
            <a:r>
              <a:rPr lang="en-US" altLang="en-US" sz="1500" b="1" dirty="0">
                <a:latin typeface="Calibri CUERPO" charset="0"/>
              </a:rPr>
              <a:t>dents plus </a:t>
            </a:r>
            <a:r>
              <a:rPr lang="en-US" altLang="en-US" sz="1500" b="1" dirty="0" smtClean="0">
                <a:latin typeface="Calibri CUERPO" charset="0"/>
              </a:rPr>
              <a:t>petites</a:t>
            </a:r>
            <a:r>
              <a:rPr lang="en-US" altLang="en-US" sz="1500" dirty="0" smtClean="0">
                <a:latin typeface="Calibri CUERPO" charset="0"/>
              </a:rPr>
              <a:t>. La </a:t>
            </a:r>
            <a:r>
              <a:rPr lang="en-US" altLang="en-US" sz="1500" dirty="0" err="1">
                <a:latin typeface="Calibri CUERPO" charset="0"/>
              </a:rPr>
              <a:t>taille</a:t>
            </a:r>
            <a:r>
              <a:rPr lang="en-US" altLang="en-US" sz="1500" dirty="0">
                <a:latin typeface="Calibri CUERPO" charset="0"/>
              </a:rPr>
              <a:t> </a:t>
            </a:r>
            <a:r>
              <a:rPr lang="en-US" altLang="en-US" sz="1500" dirty="0" err="1">
                <a:latin typeface="Calibri CUERPO" charset="0"/>
              </a:rPr>
              <a:t>pouvait</a:t>
            </a:r>
            <a:r>
              <a:rPr lang="en-US" altLang="en-US" sz="1500" dirty="0">
                <a:latin typeface="Calibri CUERPO" charset="0"/>
              </a:rPr>
              <a:t> </a:t>
            </a:r>
            <a:r>
              <a:rPr lang="en-US" altLang="en-US" sz="1500" dirty="0" err="1">
                <a:latin typeface="Calibri CUERPO" charset="0"/>
              </a:rPr>
              <a:t>atteindre</a:t>
            </a:r>
            <a:r>
              <a:rPr lang="en-US" altLang="en-US" sz="1500" dirty="0">
                <a:latin typeface="Calibri CUERPO" charset="0"/>
              </a:rPr>
              <a:t> environ </a:t>
            </a:r>
            <a:r>
              <a:rPr lang="en-US" altLang="en-US" sz="1500" b="1" dirty="0">
                <a:latin typeface="Calibri CUERPO" charset="0"/>
              </a:rPr>
              <a:t>1,70 </a:t>
            </a:r>
            <a:r>
              <a:rPr lang="es-ES" altLang="en-US" sz="1500" b="1" dirty="0">
                <a:latin typeface="Calibri CUERPO" charset="0"/>
              </a:rPr>
              <a:t>m.</a:t>
            </a:r>
            <a:r>
              <a:rPr lang="es-ES" altLang="en-US" sz="1500" dirty="0">
                <a:latin typeface="Calibri CUERPO" charset="0"/>
              </a:rPr>
              <a:t> </a:t>
            </a:r>
            <a:r>
              <a:rPr lang="es-ES" altLang="en-US" sz="1500" dirty="0" err="1" smtClean="0">
                <a:latin typeface="Calibri CUERPO" charset="0"/>
              </a:rPr>
              <a:t>Il</a:t>
            </a:r>
            <a:r>
              <a:rPr lang="es-ES" altLang="en-US" sz="1500" dirty="0" smtClean="0">
                <a:latin typeface="Calibri CUERPO" charset="0"/>
              </a:rPr>
              <a:t> a </a:t>
            </a:r>
            <a:r>
              <a:rPr lang="es-ES" altLang="en-US" sz="1500" dirty="0" err="1">
                <a:latin typeface="Calibri CUERPO" charset="0"/>
              </a:rPr>
              <a:t>vécu</a:t>
            </a:r>
            <a:r>
              <a:rPr lang="es-ES" altLang="en-US" sz="1500" dirty="0">
                <a:latin typeface="Calibri CUERPO" charset="0"/>
              </a:rPr>
              <a:t> en </a:t>
            </a:r>
            <a:r>
              <a:rPr lang="es-ES" altLang="en-US" sz="1500" b="1" dirty="0" err="1">
                <a:latin typeface="Calibri CUERPO" charset="0"/>
              </a:rPr>
              <a:t>Europe</a:t>
            </a:r>
            <a:r>
              <a:rPr lang="es-ES" altLang="en-US" sz="1500" b="1" dirty="0">
                <a:latin typeface="Calibri CUERPO" charset="0"/>
              </a:rPr>
              <a:t> et en </a:t>
            </a:r>
            <a:r>
              <a:rPr lang="es-ES" altLang="en-US" sz="1500" b="1" dirty="0" err="1">
                <a:latin typeface="Calibri CUERPO" charset="0"/>
              </a:rPr>
              <a:t>Afrique</a:t>
            </a:r>
            <a:r>
              <a:rPr lang="es-ES" altLang="en-US" sz="1500" b="1" dirty="0">
                <a:latin typeface="Calibri CUERPO" charset="0"/>
              </a:rPr>
              <a:t>.</a:t>
            </a:r>
          </a:p>
        </p:txBody>
      </p:sp>
      <p:sp>
        <p:nvSpPr>
          <p:cNvPr id="10253" name="Text Box 2"/>
          <p:cNvSpPr txBox="1">
            <a:spLocks noChangeArrowheads="1"/>
          </p:cNvSpPr>
          <p:nvPr/>
        </p:nvSpPr>
        <p:spPr bwMode="auto">
          <a:xfrm>
            <a:off x="4714082" y="4798975"/>
            <a:ext cx="3175000" cy="20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r>
              <a:rPr lang="es-ES" altLang="en-US" sz="1420" dirty="0" err="1">
                <a:latin typeface="Calibri CUERPO" charset="0"/>
              </a:rPr>
              <a:t>L'homme</a:t>
            </a:r>
            <a:r>
              <a:rPr lang="es-ES" altLang="en-US" sz="1420" dirty="0">
                <a:latin typeface="Calibri CUERPO" charset="0"/>
              </a:rPr>
              <a:t> de </a:t>
            </a:r>
            <a:r>
              <a:rPr lang="es-ES" altLang="en-US" sz="1420" dirty="0" err="1">
                <a:latin typeface="Calibri CUERPO" charset="0"/>
              </a:rPr>
              <a:t>Néandertal</a:t>
            </a:r>
            <a:r>
              <a:rPr lang="es-ES" altLang="en-US" sz="1420" dirty="0">
                <a:latin typeface="Calibri CUERPO" charset="0"/>
              </a:rPr>
              <a:t> </a:t>
            </a:r>
            <a:r>
              <a:rPr lang="es-ES" altLang="en-US" sz="1420" dirty="0" err="1">
                <a:latin typeface="Calibri CUERPO" charset="0"/>
              </a:rPr>
              <a:t>réssortait</a:t>
            </a:r>
            <a:r>
              <a:rPr lang="es-ES" altLang="en-US" sz="1420" dirty="0">
                <a:latin typeface="Calibri CUERPO" charset="0"/>
              </a:rPr>
              <a:t> par </a:t>
            </a:r>
            <a:r>
              <a:rPr lang="es-ES" altLang="en-US" sz="1420" dirty="0" err="1">
                <a:latin typeface="Calibri CUERPO" charset="0"/>
              </a:rPr>
              <a:t>sa</a:t>
            </a:r>
            <a:r>
              <a:rPr lang="es-ES" altLang="en-US" sz="1420" dirty="0">
                <a:latin typeface="Calibri CUERPO" charset="0"/>
              </a:rPr>
              <a:t> </a:t>
            </a:r>
            <a:r>
              <a:rPr lang="es-ES" altLang="en-US" sz="1420" b="1" dirty="0">
                <a:latin typeface="Calibri CUERPO" charset="0"/>
              </a:rPr>
              <a:t>capacité </a:t>
            </a:r>
            <a:r>
              <a:rPr lang="es-ES" altLang="en-US" sz="1420" b="1" dirty="0" err="1">
                <a:latin typeface="Calibri CUERPO" charset="0"/>
              </a:rPr>
              <a:t>crânienne</a:t>
            </a:r>
            <a:r>
              <a:rPr lang="es-ES" altLang="en-US" sz="1420" b="1" dirty="0">
                <a:latin typeface="Calibri CUERPO" charset="0"/>
              </a:rPr>
              <a:t> (1500 cm3)</a:t>
            </a:r>
            <a:r>
              <a:rPr lang="es-ES" altLang="en-US" sz="1420" dirty="0">
                <a:latin typeface="Calibri CUERPO" charset="0"/>
              </a:rPr>
              <a:t>, une </a:t>
            </a:r>
            <a:r>
              <a:rPr lang="es-ES" altLang="en-US" sz="1420" b="1" dirty="0" err="1">
                <a:latin typeface="Calibri CUERPO" charset="0"/>
              </a:rPr>
              <a:t>corpulence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souvent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très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massive</a:t>
            </a:r>
            <a:r>
              <a:rPr lang="es-ES" altLang="en-US" sz="1420" b="1" dirty="0">
                <a:latin typeface="Calibri CUERPO" charset="0"/>
              </a:rPr>
              <a:t> et </a:t>
            </a:r>
            <a:r>
              <a:rPr lang="es-ES" altLang="en-US" sz="1420" b="1" dirty="0" err="1">
                <a:latin typeface="Calibri CUERPO" charset="0"/>
              </a:rPr>
              <a:t>robuste</a:t>
            </a:r>
            <a:r>
              <a:rPr lang="es-ES" altLang="en-US" sz="1420" dirty="0">
                <a:latin typeface="Calibri CUERPO" charset="0"/>
              </a:rPr>
              <a:t>, </a:t>
            </a:r>
            <a:r>
              <a:rPr lang="es-ES" altLang="en-US" sz="1420" b="1" dirty="0" err="1">
                <a:latin typeface="Calibri CUERPO" charset="0"/>
              </a:rPr>
              <a:t>l'absence</a:t>
            </a:r>
            <a:r>
              <a:rPr lang="es-ES" altLang="en-US" sz="1420" b="1" dirty="0">
                <a:latin typeface="Calibri CUERPO" charset="0"/>
              </a:rPr>
              <a:t> de </a:t>
            </a:r>
            <a:r>
              <a:rPr lang="es-ES" altLang="en-US" sz="1420" b="1" dirty="0" err="1">
                <a:latin typeface="Calibri CUERPO" charset="0"/>
              </a:rPr>
              <a:t>menton</a:t>
            </a:r>
            <a:r>
              <a:rPr lang="es-ES" altLang="en-US" sz="1420" dirty="0">
                <a:latin typeface="Calibri CUERPO" charset="0"/>
              </a:rPr>
              <a:t>, une </a:t>
            </a:r>
            <a:r>
              <a:rPr lang="es-ES" altLang="en-US" sz="1420" b="1" dirty="0" err="1">
                <a:latin typeface="Calibri CUERPO" charset="0"/>
              </a:rPr>
              <a:t>vaste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cavité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nasale</a:t>
            </a:r>
            <a:r>
              <a:rPr lang="es-ES" altLang="en-US" sz="1420" dirty="0">
                <a:latin typeface="Calibri CUERPO" charset="0"/>
              </a:rPr>
              <a:t>, son </a:t>
            </a:r>
            <a:r>
              <a:rPr lang="es-ES" altLang="en-US" sz="1420" b="1" dirty="0" err="1">
                <a:latin typeface="Calibri CUERPO" charset="0"/>
              </a:rPr>
              <a:t>aptitude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au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langage</a:t>
            </a:r>
            <a:r>
              <a:rPr lang="es-ES" altLang="en-US" sz="1420" dirty="0">
                <a:latin typeface="Calibri CUERPO" charset="0"/>
              </a:rPr>
              <a:t>, son </a:t>
            </a:r>
            <a:r>
              <a:rPr lang="es-ES" altLang="en-US" sz="1420" b="1" dirty="0" err="1">
                <a:latin typeface="Calibri CUERPO" charset="0"/>
              </a:rPr>
              <a:t>outillage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complexe</a:t>
            </a:r>
            <a:r>
              <a:rPr lang="es-ES" altLang="en-US" sz="1420" b="1" dirty="0">
                <a:latin typeface="Calibri CUERPO" charset="0"/>
              </a:rPr>
              <a:t> et </a:t>
            </a:r>
            <a:r>
              <a:rPr lang="es-ES" altLang="en-US" sz="1420" b="1" dirty="0" err="1">
                <a:latin typeface="Calibri CUERPO" charset="0"/>
              </a:rPr>
              <a:t>élaboré</a:t>
            </a:r>
            <a:r>
              <a:rPr lang="es-ES" altLang="en-US" sz="1420" dirty="0">
                <a:latin typeface="Calibri CUERPO" charset="0"/>
              </a:rPr>
              <a:t>, </a:t>
            </a:r>
            <a:r>
              <a:rPr lang="es-ES" altLang="en-US" sz="1420" dirty="0" err="1">
                <a:latin typeface="Calibri CUERPO" charset="0"/>
              </a:rPr>
              <a:t>ses</a:t>
            </a:r>
            <a:r>
              <a:rPr lang="es-ES" altLang="en-US" sz="1420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rites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funéraires</a:t>
            </a:r>
            <a:r>
              <a:rPr lang="es-ES" altLang="en-US" sz="1420" dirty="0">
                <a:latin typeface="Calibri CUERPO" charset="0"/>
              </a:rPr>
              <a:t>, et par </a:t>
            </a:r>
            <a:r>
              <a:rPr lang="es-ES" altLang="en-US" sz="1420" dirty="0" err="1">
                <a:latin typeface="Calibri CUERPO" charset="0"/>
              </a:rPr>
              <a:t>être</a:t>
            </a:r>
            <a:r>
              <a:rPr lang="es-ES" altLang="en-US" sz="1420" dirty="0">
                <a:latin typeface="Calibri CUERPO" charset="0"/>
              </a:rPr>
              <a:t> un </a:t>
            </a:r>
            <a:r>
              <a:rPr lang="es-ES" altLang="en-US" sz="1420" b="1" dirty="0" err="1">
                <a:latin typeface="Calibri CUERPO" charset="0"/>
              </a:rPr>
              <a:t>chasseur</a:t>
            </a:r>
            <a:r>
              <a:rPr lang="es-ES" altLang="en-US" sz="1420" b="1" dirty="0">
                <a:latin typeface="Calibri CUERPO" charset="0"/>
              </a:rPr>
              <a:t> </a:t>
            </a:r>
            <a:r>
              <a:rPr lang="es-ES" altLang="en-US" sz="1420" b="1" dirty="0" err="1">
                <a:latin typeface="Calibri CUERPO" charset="0"/>
              </a:rPr>
              <a:t>carnivore</a:t>
            </a:r>
            <a:r>
              <a:rPr lang="es-ES" altLang="en-US" sz="1420" dirty="0">
                <a:latin typeface="Calibri CUERPO" charset="0"/>
              </a:rPr>
              <a:t>.</a:t>
            </a:r>
          </a:p>
        </p:txBody>
      </p:sp>
      <p:pic>
        <p:nvPicPr>
          <p:cNvPr id="1025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9088" r="35754" b="15073"/>
          <a:stretch>
            <a:fillRect/>
          </a:stretch>
        </p:blipFill>
        <p:spPr bwMode="auto">
          <a:xfrm>
            <a:off x="5083175" y="1095375"/>
            <a:ext cx="22542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321051"/>
            <a:ext cx="11366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7729538" y="4816476"/>
            <a:ext cx="3016250" cy="2059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s-ES" altLang="en-US" sz="1420" noProof="1">
                <a:latin typeface="Calibri CUERPO" charset="0"/>
                <a:ea typeface="Calibri CUERPO" charset="0"/>
                <a:cs typeface="+mn-ea"/>
              </a:rPr>
              <a:t>Il réssort par la </a:t>
            </a:r>
            <a:r>
              <a:rPr lang="es-ES" altLang="en-US" sz="1420" b="1" noProof="1">
                <a:latin typeface="Calibri CUERPO" charset="0"/>
                <a:ea typeface="Calibri CUERPO" charset="0"/>
                <a:cs typeface="+mn-ea"/>
              </a:rPr>
              <a:t>c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omplexité de ses relations sociales</a:t>
            </a:r>
            <a:r>
              <a:rPr lang="en-US" sz="1420" noProof="1">
                <a:latin typeface="Calibri CUERPO" charset="0"/>
                <a:ea typeface="Calibri CUERPO" charset="0"/>
                <a:cs typeface="+mn-ea"/>
              </a:rPr>
              <a:t>, l'utilisation d'un 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langage articulé élaboré</a:t>
            </a:r>
            <a:r>
              <a:rPr lang="es-ES" altLang="en-US" sz="1420" noProof="1">
                <a:latin typeface="Calibri CUERPO" charset="0"/>
                <a:ea typeface="Calibri CUERPO" charset="0"/>
                <a:cs typeface="+mn-ea"/>
              </a:rPr>
              <a:t>, </a:t>
            </a:r>
            <a:r>
              <a:rPr lang="en-US" sz="1420" noProof="1">
                <a:latin typeface="Calibri CUERPO" charset="0"/>
                <a:ea typeface="Calibri CUERPO" charset="0"/>
                <a:cs typeface="+mn-ea"/>
              </a:rPr>
              <a:t>la 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fabrication d'outils</a:t>
            </a:r>
            <a:r>
              <a:rPr lang="en-US" sz="1420" noProof="1">
                <a:latin typeface="Calibri CUERPO" charset="0"/>
                <a:ea typeface="Calibri CUERPO" charset="0"/>
                <a:cs typeface="+mn-ea"/>
              </a:rPr>
              <a:t>, le 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port de vêtements</a:t>
            </a:r>
            <a:r>
              <a:rPr lang="en-US" sz="1420" noProof="1">
                <a:latin typeface="Calibri CUERPO" charset="0"/>
                <a:ea typeface="Calibri CUERPO" charset="0"/>
                <a:cs typeface="+mn-ea"/>
              </a:rPr>
              <a:t>, la 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domestication </a:t>
            </a:r>
            <a:r>
              <a:rPr lang="en-US" sz="1420" noProof="1">
                <a:latin typeface="Calibri CUERPO" charset="0"/>
                <a:ea typeface="Calibri CUERPO" charset="0"/>
                <a:cs typeface="+mn-ea"/>
              </a:rPr>
              <a:t>de végétales et animales, ainsi que l'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aptitude</a:t>
            </a:r>
            <a:r>
              <a:rPr lang="en-US" sz="1420" noProof="1">
                <a:latin typeface="Calibri CUERPO" charset="0"/>
                <a:ea typeface="Calibri CUERPO" charset="0"/>
                <a:cs typeface="+mn-ea"/>
              </a:rPr>
              <a:t> de son système cognitif à l'</a:t>
            </a:r>
            <a:r>
              <a:rPr lang="en-US" sz="1420" b="1" noProof="1">
                <a:latin typeface="Calibri CUERPO" charset="0"/>
                <a:ea typeface="Calibri CUERPO" charset="0"/>
                <a:cs typeface="+mn-ea"/>
              </a:rPr>
              <a:t>abstraction</a:t>
            </a:r>
            <a:r>
              <a:rPr lang="es-ES" altLang="en-US" sz="1420" noProof="1">
                <a:latin typeface="Calibri CUERPO" charset="0"/>
                <a:ea typeface="Calibri CUERPO" charset="0"/>
                <a:cs typeface="+mn-ea"/>
              </a:rPr>
              <a:t>. Son </a:t>
            </a:r>
            <a:r>
              <a:rPr lang="es-ES" altLang="en-US" sz="1420" b="1" noProof="1">
                <a:latin typeface="Calibri CUERPO" charset="0"/>
                <a:ea typeface="Calibri CUERPO" charset="0"/>
                <a:cs typeface="+mn-ea"/>
              </a:rPr>
              <a:t>volume cerveau </a:t>
            </a:r>
            <a:r>
              <a:rPr lang="es-ES" altLang="en-US" sz="1420" noProof="1">
                <a:latin typeface="Calibri CUERPO" charset="0"/>
                <a:ea typeface="Calibri CUERPO" charset="0"/>
                <a:cs typeface="+mn-ea"/>
              </a:rPr>
              <a:t>est de</a:t>
            </a:r>
            <a:r>
              <a:rPr lang="es-ES" altLang="en-US" sz="1420" b="1" noProof="1">
                <a:latin typeface="Calibri CUERPO" charset="0"/>
                <a:ea typeface="Calibri CUERPO" charset="0"/>
                <a:cs typeface="+mn-ea"/>
              </a:rPr>
              <a:t> 1400 cm3.</a:t>
            </a:r>
            <a:endParaRPr lang="es-ES" altLang="en-US" sz="1420" b="1" noProof="1">
              <a:latin typeface="Calibri CUERPO" charset="0"/>
              <a:ea typeface="Calibri CUERP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805170" y="337709"/>
            <a:ext cx="313258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FIN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2" descr="Resultado de imagen de evolucion del hom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1339" y="2616491"/>
            <a:ext cx="8787685" cy="296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5400" b="1" dirty="0" smtClean="0"/>
              <a:t>LES</a:t>
            </a:r>
            <a:r>
              <a:rPr lang="es-ES" sz="4800" b="1" dirty="0" smtClean="0"/>
              <a:t> </a:t>
            </a:r>
            <a:r>
              <a:rPr lang="es-ES" sz="5400" b="1" dirty="0" smtClean="0"/>
              <a:t>PREMIERS</a:t>
            </a:r>
            <a:r>
              <a:rPr lang="es-ES" sz="4800" b="1" dirty="0" smtClean="0"/>
              <a:t> </a:t>
            </a:r>
            <a:r>
              <a:rPr lang="es-ES" sz="5400" b="1" dirty="0" smtClean="0"/>
              <a:t>PRIMATES</a:t>
            </a:r>
            <a:r>
              <a:rPr lang="es-ES" sz="4800" b="1" dirty="0" smtClean="0"/>
              <a:t> </a:t>
            </a:r>
            <a:endParaRPr lang="es-E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60172" y="3177907"/>
            <a:ext cx="10515600" cy="930454"/>
          </a:xfrm>
        </p:spPr>
        <p:txBody>
          <a:bodyPr/>
          <a:lstStyle/>
          <a:p>
            <a:pPr marL="0" indent="0">
              <a:buNone/>
            </a:pPr>
            <a:r>
              <a:rPr lang="es-ES" dirty="0" err="1" smtClean="0"/>
              <a:t>Avant</a:t>
            </a:r>
            <a:r>
              <a:rPr lang="es-ES" dirty="0" smtClean="0"/>
              <a:t> </a:t>
            </a:r>
            <a:r>
              <a:rPr lang="es-ES" dirty="0" err="1" smtClean="0"/>
              <a:t>d’entrer</a:t>
            </a:r>
            <a:r>
              <a:rPr lang="es-ES" dirty="0" smtClean="0"/>
              <a:t> </a:t>
            </a:r>
            <a:r>
              <a:rPr lang="es-ES" dirty="0" err="1" smtClean="0"/>
              <a:t>dans</a:t>
            </a:r>
            <a:r>
              <a:rPr lang="es-ES" dirty="0" smtClean="0"/>
              <a:t> le </a:t>
            </a:r>
            <a:r>
              <a:rPr lang="es-ES" dirty="0" err="1" smtClean="0"/>
              <a:t>vif</a:t>
            </a:r>
            <a:r>
              <a:rPr lang="es-ES" dirty="0" smtClean="0"/>
              <a:t> du </a:t>
            </a:r>
            <a:r>
              <a:rPr lang="es-ES" dirty="0" err="1" smtClean="0"/>
              <a:t>sujet</a:t>
            </a:r>
            <a:r>
              <a:rPr lang="es-ES" dirty="0" smtClean="0"/>
              <a:t>… </a:t>
            </a:r>
            <a:r>
              <a:rPr lang="es-ES" dirty="0" err="1" smtClean="0"/>
              <a:t>Voilà</a:t>
            </a:r>
            <a:r>
              <a:rPr lang="es-ES" dirty="0" smtClean="0"/>
              <a:t> </a:t>
            </a:r>
            <a:r>
              <a:rPr lang="es-ES" dirty="0" err="1" smtClean="0"/>
              <a:t>deux</a:t>
            </a:r>
            <a:r>
              <a:rPr lang="es-ES" dirty="0" smtClean="0"/>
              <a:t> </a:t>
            </a:r>
            <a:r>
              <a:rPr lang="es-ES" dirty="0" err="1" smtClean="0"/>
              <a:t>arbres</a:t>
            </a:r>
            <a:r>
              <a:rPr lang="es-ES" dirty="0" smtClean="0"/>
              <a:t> </a:t>
            </a:r>
            <a:r>
              <a:rPr lang="es-ES" dirty="0" err="1" smtClean="0"/>
              <a:t>généalogiques</a:t>
            </a:r>
            <a:r>
              <a:rPr lang="es-ES" dirty="0" smtClean="0"/>
              <a:t> des primates </a:t>
            </a:r>
            <a:r>
              <a:rPr lang="es-ES" dirty="0" err="1" smtClean="0"/>
              <a:t>jusqu’à</a:t>
            </a:r>
            <a:r>
              <a:rPr lang="es-ES" dirty="0" smtClean="0"/>
              <a:t> </a:t>
            </a:r>
            <a:r>
              <a:rPr lang="es-ES" dirty="0" err="1" smtClean="0"/>
              <a:t>l’homme</a:t>
            </a:r>
            <a:r>
              <a:rPr lang="es-ES" dirty="0" smtClean="0"/>
              <a:t>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63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3" y="722505"/>
            <a:ext cx="5444543" cy="5450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576" y="457543"/>
            <a:ext cx="6129272" cy="57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60642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000" b="1" dirty="0"/>
              <a:t>SOUS-ORDRES DES PRIMATES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38287" y="1738647"/>
            <a:ext cx="5157787" cy="63105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LES PROSIMIENS </a:t>
            </a:r>
            <a:r>
              <a:rPr lang="es-ES" sz="3200" b="0" dirty="0" smtClean="0"/>
              <a:t>(</a:t>
            </a:r>
            <a:r>
              <a:rPr lang="es-ES" sz="3200" b="0" i="1" dirty="0" err="1" smtClean="0"/>
              <a:t>strepsirhini</a:t>
            </a:r>
            <a:r>
              <a:rPr lang="es-ES" sz="3200" b="0" dirty="0" smtClean="0"/>
              <a:t>)</a:t>
            </a:r>
            <a:endParaRPr lang="es-ES" sz="32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97588" y="1738646"/>
            <a:ext cx="5876746" cy="631056"/>
          </a:xfrm>
        </p:spPr>
        <p:txBody>
          <a:bodyPr>
            <a:noAutofit/>
          </a:bodyPr>
          <a:lstStyle/>
          <a:p>
            <a:r>
              <a:rPr lang="es-ES" sz="3200" dirty="0" smtClean="0"/>
              <a:t>LES HAPLORHINIENS </a:t>
            </a:r>
            <a:r>
              <a:rPr lang="es-ES" sz="3200" b="0" dirty="0" smtClean="0"/>
              <a:t>(</a:t>
            </a:r>
            <a:r>
              <a:rPr lang="es-ES" sz="3200" b="0" i="1" dirty="0" err="1" smtClean="0"/>
              <a:t>haplorhini</a:t>
            </a:r>
            <a:r>
              <a:rPr lang="es-ES" sz="3200" b="0" dirty="0" smtClean="0"/>
              <a:t>)</a:t>
            </a:r>
            <a:endParaRPr lang="es-ES" sz="3200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50883385"/>
              </p:ext>
            </p:extLst>
          </p:nvPr>
        </p:nvGraphicFramePr>
        <p:xfrm>
          <a:off x="6172200" y="2651993"/>
          <a:ext cx="5560454" cy="327613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560454"/>
              </a:tblGrid>
              <a:tr h="1092046">
                <a:tc>
                  <a:txBody>
                    <a:bodyPr/>
                    <a:lstStyle/>
                    <a:p>
                      <a:r>
                        <a:rPr lang="es-ES" sz="2500" dirty="0" smtClean="0"/>
                        <a:t>SINGES</a:t>
                      </a:r>
                      <a:r>
                        <a:rPr lang="es-ES" sz="2500" baseline="0" dirty="0" smtClean="0"/>
                        <a:t> DU NOUVEAU MONDE </a:t>
                      </a:r>
                      <a:r>
                        <a:rPr lang="es-ES" sz="2500" b="0" baseline="0" dirty="0" smtClean="0"/>
                        <a:t>(</a:t>
                      </a:r>
                      <a:r>
                        <a:rPr lang="es-ES" sz="2500" b="0" i="1" baseline="0" dirty="0" err="1" smtClean="0"/>
                        <a:t>platyrhini</a:t>
                      </a:r>
                      <a:r>
                        <a:rPr lang="es-ES" sz="2500" b="0" baseline="0" dirty="0" smtClean="0"/>
                        <a:t>)</a:t>
                      </a:r>
                      <a:endParaRPr lang="es-ES" sz="2500" b="0" dirty="0"/>
                    </a:p>
                  </a:txBody>
                  <a:tcPr/>
                </a:tc>
              </a:tr>
              <a:tr h="1092046">
                <a:tc>
                  <a:txBody>
                    <a:bodyPr/>
                    <a:lstStyle/>
                    <a:p>
                      <a:r>
                        <a:rPr lang="es-ES" sz="2500" b="1" dirty="0" smtClean="0"/>
                        <a:t>SIMIENS</a:t>
                      </a:r>
                      <a:r>
                        <a:rPr lang="es-ES" sz="2500" b="1" baseline="0" dirty="0" smtClean="0"/>
                        <a:t> </a:t>
                      </a:r>
                      <a:r>
                        <a:rPr lang="es-ES" sz="2500" baseline="0" dirty="0" smtClean="0"/>
                        <a:t>(</a:t>
                      </a:r>
                      <a:r>
                        <a:rPr lang="es-ES" sz="2500" i="1" baseline="0" dirty="0" err="1" smtClean="0"/>
                        <a:t>hominoïdes</a:t>
                      </a:r>
                      <a:r>
                        <a:rPr lang="es-ES" sz="2500" baseline="0" dirty="0" smtClean="0"/>
                        <a:t>): </a:t>
                      </a:r>
                      <a:r>
                        <a:rPr lang="es-ES" sz="2500" b="1" baseline="0" dirty="0" err="1" smtClean="0"/>
                        <a:t>L’homme</a:t>
                      </a:r>
                      <a:r>
                        <a:rPr lang="es-ES" sz="2500" baseline="0" dirty="0" smtClean="0"/>
                        <a:t>, le </a:t>
                      </a:r>
                      <a:r>
                        <a:rPr lang="es-ES" sz="2500" baseline="0" dirty="0" err="1" smtClean="0"/>
                        <a:t>gorille</a:t>
                      </a:r>
                      <a:r>
                        <a:rPr lang="es-ES" sz="2500" baseline="0" dirty="0" smtClean="0"/>
                        <a:t> et le </a:t>
                      </a:r>
                      <a:r>
                        <a:rPr lang="es-ES" sz="2500" baseline="0" dirty="0" err="1" smtClean="0"/>
                        <a:t>chimpanzé</a:t>
                      </a:r>
                      <a:endParaRPr lang="es-ES" sz="2500" b="1" dirty="0"/>
                    </a:p>
                  </a:txBody>
                  <a:tcPr/>
                </a:tc>
              </a:tr>
              <a:tr h="1092046">
                <a:tc>
                  <a:txBody>
                    <a:bodyPr/>
                    <a:lstStyle/>
                    <a:p>
                      <a:r>
                        <a:rPr lang="es-ES" sz="2500" b="1" dirty="0" smtClean="0"/>
                        <a:t>SINGES DE</a:t>
                      </a:r>
                      <a:r>
                        <a:rPr lang="es-ES" sz="2500" b="1" baseline="0" dirty="0" smtClean="0"/>
                        <a:t> L’ANCIEN MONDE </a:t>
                      </a:r>
                      <a:r>
                        <a:rPr lang="es-ES" sz="2500" baseline="0" dirty="0" smtClean="0"/>
                        <a:t>(</a:t>
                      </a:r>
                      <a:r>
                        <a:rPr lang="es-ES" sz="2500" i="1" baseline="0" dirty="0" err="1" smtClean="0"/>
                        <a:t>catarhini</a:t>
                      </a:r>
                      <a:r>
                        <a:rPr lang="es-ES" sz="2500" baseline="0" dirty="0" smtClean="0"/>
                        <a:t>) </a:t>
                      </a:r>
                      <a:endParaRPr lang="es-ES" sz="25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Resultado de imagen de prosimie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86" y="2573487"/>
            <a:ext cx="5157787" cy="343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 smtClean="0"/>
              <a:t>L’ORIGINE DES PRIMATES</a:t>
            </a:r>
            <a:endParaRPr lang="es-ES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5935" y="1690688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b="1" dirty="0" smtClean="0"/>
              <a:t>PURGATORIUS </a:t>
            </a:r>
          </a:p>
          <a:p>
            <a:pPr marL="0" indent="0" algn="ctr">
              <a:buNone/>
            </a:pP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11966" y="1690688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b="1" dirty="0" smtClean="0"/>
              <a:t>PLESIADAPIS</a:t>
            </a: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013" y="4226350"/>
            <a:ext cx="3801444" cy="24626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968" y="4226350"/>
            <a:ext cx="4378621" cy="24626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2665" y="2473418"/>
            <a:ext cx="51258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Il</a:t>
            </a:r>
            <a:r>
              <a:rPr lang="es-ES" sz="2400" dirty="0" smtClean="0"/>
              <a:t> </a:t>
            </a:r>
            <a:r>
              <a:rPr lang="es-ES" sz="2400" dirty="0" err="1" smtClean="0"/>
              <a:t>est</a:t>
            </a:r>
            <a:r>
              <a:rPr lang="es-ES" sz="2400" dirty="0" smtClean="0"/>
              <a:t> </a:t>
            </a:r>
            <a:r>
              <a:rPr lang="es-ES" sz="2400" dirty="0" err="1" smtClean="0"/>
              <a:t>apparu</a:t>
            </a:r>
            <a:r>
              <a:rPr lang="es-ES" sz="2400" dirty="0" smtClean="0"/>
              <a:t> </a:t>
            </a:r>
            <a:r>
              <a:rPr lang="es-ES" sz="2400" dirty="0" err="1" smtClean="0"/>
              <a:t>il</a:t>
            </a:r>
            <a:r>
              <a:rPr lang="es-ES" sz="2400" dirty="0" smtClean="0"/>
              <a:t> y a 70 </a:t>
            </a:r>
            <a:r>
              <a:rPr lang="es-ES" sz="2400" dirty="0" err="1" smtClean="0"/>
              <a:t>millions</a:t>
            </a:r>
            <a:r>
              <a:rPr lang="es-ES" sz="2400" dirty="0" smtClean="0"/>
              <a:t> </a:t>
            </a:r>
            <a:r>
              <a:rPr lang="es-ES" sz="2400" dirty="0" err="1" smtClean="0"/>
              <a:t>d’années</a:t>
            </a:r>
            <a:endParaRPr lang="es-E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Il</a:t>
            </a:r>
            <a:r>
              <a:rPr lang="es-ES" sz="2400" dirty="0" smtClean="0"/>
              <a:t> </a:t>
            </a:r>
            <a:r>
              <a:rPr lang="es-ES" sz="2400" dirty="0" err="1" smtClean="0"/>
              <a:t>mangeait</a:t>
            </a:r>
            <a:r>
              <a:rPr lang="es-ES" sz="2400" dirty="0" smtClean="0"/>
              <a:t> des </a:t>
            </a:r>
            <a:r>
              <a:rPr lang="es-ES" sz="2400" dirty="0" err="1" smtClean="0"/>
              <a:t>fleurs</a:t>
            </a:r>
            <a:r>
              <a:rPr lang="es-ES" sz="2400" dirty="0" smtClean="0"/>
              <a:t> et des </a:t>
            </a:r>
            <a:r>
              <a:rPr lang="es-ES" sz="2400" dirty="0" err="1" smtClean="0"/>
              <a:t>fruits</a:t>
            </a:r>
            <a:endParaRPr lang="es-E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Il</a:t>
            </a:r>
            <a:r>
              <a:rPr lang="es-ES" sz="2400" dirty="0" smtClean="0"/>
              <a:t> </a:t>
            </a:r>
            <a:r>
              <a:rPr lang="es-ES" sz="2400" dirty="0" err="1" smtClean="0"/>
              <a:t>n’avait</a:t>
            </a:r>
            <a:r>
              <a:rPr lang="es-ES" sz="2400" dirty="0" smtClean="0"/>
              <a:t> que le </a:t>
            </a:r>
            <a:r>
              <a:rPr lang="es-ES" sz="2400" dirty="0" err="1" smtClean="0"/>
              <a:t>taille</a:t>
            </a:r>
            <a:r>
              <a:rPr lang="es-ES" sz="2400" dirty="0" smtClean="0"/>
              <a:t> </a:t>
            </a:r>
            <a:r>
              <a:rPr lang="es-ES" sz="2400" dirty="0" err="1" smtClean="0"/>
              <a:t>d’un</a:t>
            </a:r>
            <a:r>
              <a:rPr lang="es-ES" sz="2400" dirty="0" smtClean="0"/>
              <a:t> </a:t>
            </a:r>
            <a:r>
              <a:rPr lang="es-ES" sz="2400" dirty="0" err="1" smtClean="0"/>
              <a:t>petit</a:t>
            </a:r>
            <a:r>
              <a:rPr lang="es-ES" sz="2400" dirty="0" smtClean="0"/>
              <a:t> </a:t>
            </a:r>
            <a:r>
              <a:rPr lang="es-ES" sz="2400" dirty="0" err="1" smtClean="0"/>
              <a:t>rat</a:t>
            </a:r>
            <a:endParaRPr lang="es-ES" sz="2400" dirty="0" smtClean="0"/>
          </a:p>
          <a:p>
            <a:pPr marL="342900" indent="-342900">
              <a:buFontTx/>
              <a:buChar char="-"/>
            </a:pP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834414" y="2473418"/>
            <a:ext cx="5136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Il</a:t>
            </a:r>
            <a:r>
              <a:rPr lang="es-ES" sz="2400" dirty="0" smtClean="0"/>
              <a:t> </a:t>
            </a:r>
            <a:r>
              <a:rPr lang="es-ES" sz="2400" dirty="0" err="1" smtClean="0"/>
              <a:t>est</a:t>
            </a:r>
            <a:r>
              <a:rPr lang="es-ES" sz="2400" dirty="0" smtClean="0"/>
              <a:t> </a:t>
            </a:r>
            <a:r>
              <a:rPr lang="es-ES" sz="2400" dirty="0" err="1" smtClean="0"/>
              <a:t>apparu</a:t>
            </a:r>
            <a:r>
              <a:rPr lang="es-ES" sz="2400" dirty="0" smtClean="0"/>
              <a:t> </a:t>
            </a:r>
            <a:r>
              <a:rPr lang="es-ES" sz="2400" dirty="0" err="1" smtClean="0"/>
              <a:t>il</a:t>
            </a:r>
            <a:r>
              <a:rPr lang="es-ES" sz="2400" dirty="0" smtClean="0"/>
              <a:t> y a 60 </a:t>
            </a:r>
            <a:r>
              <a:rPr lang="es-ES" sz="2400" dirty="0" err="1" smtClean="0"/>
              <a:t>millions</a:t>
            </a:r>
            <a:r>
              <a:rPr lang="es-ES" sz="2400" dirty="0" smtClean="0"/>
              <a:t> </a:t>
            </a:r>
            <a:r>
              <a:rPr lang="es-ES" sz="2400" dirty="0" err="1" smtClean="0"/>
              <a:t>d’années</a:t>
            </a:r>
            <a:endParaRPr lang="es-E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Il</a:t>
            </a:r>
            <a:r>
              <a:rPr lang="es-ES" sz="2400" dirty="0" smtClean="0"/>
              <a:t> </a:t>
            </a:r>
            <a:r>
              <a:rPr lang="es-ES" sz="2400" dirty="0" err="1" smtClean="0"/>
              <a:t>était</a:t>
            </a:r>
            <a:r>
              <a:rPr lang="es-ES" sz="2400" dirty="0" smtClean="0"/>
              <a:t> un </a:t>
            </a:r>
            <a:r>
              <a:rPr lang="es-ES" sz="2400" dirty="0" err="1" smtClean="0"/>
              <a:t>mammifère</a:t>
            </a:r>
            <a:r>
              <a:rPr lang="es-ES" sz="2400" dirty="0" smtClean="0"/>
              <a:t> </a:t>
            </a:r>
            <a:r>
              <a:rPr lang="es-ES" sz="2400" dirty="0" err="1" smtClean="0"/>
              <a:t>arboricole</a:t>
            </a:r>
            <a:endParaRPr lang="es-E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Il</a:t>
            </a:r>
            <a:r>
              <a:rPr lang="es-ES" sz="2400" dirty="0" smtClean="0"/>
              <a:t> se </a:t>
            </a:r>
            <a:r>
              <a:rPr lang="es-ES" sz="2400" dirty="0" err="1" smtClean="0"/>
              <a:t>déplaçait</a:t>
            </a:r>
            <a:r>
              <a:rPr lang="es-ES" sz="2400" dirty="0" smtClean="0"/>
              <a:t> à </a:t>
            </a:r>
            <a:r>
              <a:rPr lang="es-ES" sz="2400" dirty="0" err="1" smtClean="0"/>
              <a:t>travers</a:t>
            </a:r>
            <a:r>
              <a:rPr lang="es-ES" sz="2400" dirty="0" smtClean="0"/>
              <a:t> des </a:t>
            </a:r>
            <a:r>
              <a:rPr lang="es-ES" sz="2400" dirty="0" err="1" smtClean="0"/>
              <a:t>branches</a:t>
            </a:r>
            <a:r>
              <a:rPr lang="es-ES" sz="2400" dirty="0" smtClean="0"/>
              <a:t> des </a:t>
            </a:r>
            <a:r>
              <a:rPr lang="es-ES" sz="2400" dirty="0" err="1" smtClean="0"/>
              <a:t>arbres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0001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800" b="1" dirty="0" smtClean="0"/>
              <a:t>L’ÉGYPTE: LE BERCEAU DES CATARHINIENS</a:t>
            </a:r>
            <a:endParaRPr lang="es-ES" sz="4800" b="1" dirty="0"/>
          </a:p>
        </p:txBody>
      </p:sp>
      <p:sp>
        <p:nvSpPr>
          <p:cNvPr id="3" name="Marcador de contenido 2" title="Crâne du Oligopithecus"/>
          <p:cNvSpPr>
            <a:spLocks noGrp="1"/>
          </p:cNvSpPr>
          <p:nvPr>
            <p:ph idx="1"/>
          </p:nvPr>
        </p:nvSpPr>
        <p:spPr>
          <a:xfrm>
            <a:off x="736979" y="1825625"/>
            <a:ext cx="1072713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 err="1" smtClean="0"/>
              <a:t>Il</a:t>
            </a:r>
            <a:r>
              <a:rPr lang="es-ES" dirty="0" smtClean="0"/>
              <a:t> y a </a:t>
            </a:r>
            <a:r>
              <a:rPr lang="es-ES" dirty="0" err="1" smtClean="0"/>
              <a:t>environ</a:t>
            </a:r>
            <a:r>
              <a:rPr lang="es-ES" dirty="0" smtClean="0"/>
              <a:t> 40 </a:t>
            </a:r>
            <a:r>
              <a:rPr lang="es-ES" dirty="0" err="1" smtClean="0"/>
              <a:t>million</a:t>
            </a:r>
            <a:r>
              <a:rPr lang="es-ES" dirty="0" smtClean="0"/>
              <a:t> </a:t>
            </a:r>
            <a:r>
              <a:rPr lang="es-ES" dirty="0" err="1" smtClean="0"/>
              <a:t>d’années</a:t>
            </a:r>
            <a:r>
              <a:rPr lang="es-ES" dirty="0" smtClean="0"/>
              <a:t>, </a:t>
            </a:r>
            <a:r>
              <a:rPr lang="es-ES" dirty="0" err="1" smtClean="0"/>
              <a:t>trois</a:t>
            </a:r>
            <a:r>
              <a:rPr lang="es-ES" dirty="0" smtClean="0"/>
              <a:t> </a:t>
            </a:r>
            <a:r>
              <a:rPr lang="es-ES" dirty="0" err="1" smtClean="0"/>
              <a:t>espèces</a:t>
            </a:r>
            <a:r>
              <a:rPr lang="es-ES" dirty="0" smtClean="0"/>
              <a:t> de </a:t>
            </a:r>
            <a:r>
              <a:rPr lang="es-ES" dirty="0" err="1" smtClean="0"/>
              <a:t>catarhiniens</a:t>
            </a:r>
            <a:r>
              <a:rPr lang="es-ES" dirty="0" smtClean="0"/>
              <a:t> </a:t>
            </a:r>
            <a:r>
              <a:rPr lang="es-ES" dirty="0" err="1" smtClean="0"/>
              <a:t>ont</a:t>
            </a:r>
            <a:r>
              <a:rPr lang="es-ES" dirty="0" smtClean="0"/>
              <a:t> cohabité en </a:t>
            </a:r>
            <a:r>
              <a:rPr lang="es-ES" dirty="0" err="1" smtClean="0"/>
              <a:t>Egypte</a:t>
            </a:r>
            <a:r>
              <a:rPr lang="es-ES" dirty="0" smtClean="0"/>
              <a:t> (</a:t>
            </a:r>
            <a:r>
              <a:rPr lang="la-Latn" i="1" dirty="0" smtClean="0"/>
              <a:t>Aegyptopithecus</a:t>
            </a:r>
            <a:r>
              <a:rPr lang="es-ES" i="1" dirty="0" smtClean="0"/>
              <a:t>, </a:t>
            </a:r>
            <a:r>
              <a:rPr lang="es-ES" i="1" dirty="0" err="1" smtClean="0"/>
              <a:t>Propliopithecus</a:t>
            </a:r>
            <a:r>
              <a:rPr lang="es-ES" i="1" dirty="0" smtClean="0"/>
              <a:t> et </a:t>
            </a:r>
            <a:r>
              <a:rPr lang="es-ES" i="1" dirty="0" err="1" smtClean="0"/>
              <a:t>Oligopithecus</a:t>
            </a:r>
            <a:r>
              <a:rPr lang="es-ES" dirty="0" smtClean="0"/>
              <a:t>). </a:t>
            </a:r>
            <a:r>
              <a:rPr lang="es-ES" dirty="0" err="1" smtClean="0"/>
              <a:t>Ses</a:t>
            </a:r>
            <a:r>
              <a:rPr lang="es-ES" dirty="0" smtClean="0"/>
              <a:t> </a:t>
            </a:r>
            <a:r>
              <a:rPr lang="es-ES" dirty="0" err="1" smtClean="0"/>
              <a:t>fossiles</a:t>
            </a:r>
            <a:r>
              <a:rPr lang="es-ES" dirty="0" smtClean="0"/>
              <a:t> </a:t>
            </a:r>
            <a:r>
              <a:rPr lang="es-ES" dirty="0" err="1" smtClean="0"/>
              <a:t>ont</a:t>
            </a:r>
            <a:r>
              <a:rPr lang="es-ES" dirty="0" smtClean="0"/>
              <a:t> </a:t>
            </a:r>
            <a:r>
              <a:rPr lang="es-ES" dirty="0" err="1" smtClean="0"/>
              <a:t>été</a:t>
            </a:r>
            <a:r>
              <a:rPr lang="es-ES" dirty="0" smtClean="0"/>
              <a:t> </a:t>
            </a:r>
            <a:r>
              <a:rPr lang="es-ES" dirty="0" err="1" smtClean="0"/>
              <a:t>rencontrés</a:t>
            </a:r>
            <a:r>
              <a:rPr lang="es-ES" dirty="0" smtClean="0"/>
              <a:t> à la </a:t>
            </a:r>
            <a:r>
              <a:rPr lang="es-ES" dirty="0" err="1" smtClean="0"/>
              <a:t>région</a:t>
            </a:r>
            <a:r>
              <a:rPr lang="es-ES" dirty="0" smtClean="0"/>
              <a:t> du </a:t>
            </a:r>
            <a:r>
              <a:rPr lang="es-ES" dirty="0" err="1" smtClean="0"/>
              <a:t>Fayoum</a:t>
            </a:r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251562" y="6176963"/>
            <a:ext cx="3424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Site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archéologique</a:t>
            </a:r>
            <a:r>
              <a:rPr lang="es-ES" sz="2000" b="1" dirty="0" smtClean="0"/>
              <a:t> du </a:t>
            </a:r>
            <a:r>
              <a:rPr lang="es-ES" sz="2000" b="1" dirty="0" err="1" smtClean="0"/>
              <a:t>Fayoum</a:t>
            </a:r>
            <a:endParaRPr lang="es-ES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811" y="3561143"/>
            <a:ext cx="2695575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 title="Crâne du Oligopithec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61143"/>
            <a:ext cx="26955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821" y="3561144"/>
            <a:ext cx="3671944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766015" y="6176963"/>
            <a:ext cx="2839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Crâne</a:t>
            </a:r>
            <a:r>
              <a:rPr lang="es-ES" sz="2000" b="1" dirty="0" smtClean="0"/>
              <a:t> du </a:t>
            </a:r>
            <a:r>
              <a:rPr lang="es-ES" sz="2000" b="1" i="1" dirty="0" err="1" smtClean="0"/>
              <a:t>Oligopithecus</a:t>
            </a:r>
            <a:endParaRPr lang="es-ES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029367" y="6176963"/>
            <a:ext cx="3424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Denture</a:t>
            </a:r>
            <a:r>
              <a:rPr lang="es-ES" sz="2000" b="1" dirty="0" smtClean="0"/>
              <a:t> du </a:t>
            </a:r>
            <a:r>
              <a:rPr lang="es-ES" sz="2000" b="1" i="1" dirty="0" err="1" smtClean="0"/>
              <a:t>Propliopithecus</a:t>
            </a:r>
            <a:r>
              <a:rPr lang="es-ES" sz="2000" b="1" dirty="0" smtClean="0"/>
              <a:t>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283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5400" b="1" dirty="0" smtClean="0"/>
              <a:t>L’</a:t>
            </a:r>
            <a:r>
              <a:rPr lang="la-Latn" sz="5400" b="1" i="1" dirty="0" smtClean="0"/>
              <a:t>Aegyptopithecus</a:t>
            </a:r>
            <a:endParaRPr lang="es-ES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000" l="2400" r="99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853" y="3915274"/>
            <a:ext cx="3604947" cy="25955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5" b="98288" l="2344" r="97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156" y="1690688"/>
            <a:ext cx="2438400" cy="20864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8200" y="1750006"/>
            <a:ext cx="673348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 Les </a:t>
            </a:r>
            <a:r>
              <a:rPr lang="es-ES" sz="2800" dirty="0" err="1" smtClean="0"/>
              <a:t>fossiles</a:t>
            </a:r>
            <a:r>
              <a:rPr lang="es-ES" sz="2800" dirty="0" smtClean="0"/>
              <a:t> </a:t>
            </a:r>
            <a:r>
              <a:rPr lang="es-ES" sz="2800" dirty="0" err="1" smtClean="0"/>
              <a:t>d’</a:t>
            </a:r>
            <a:r>
              <a:rPr lang="es-ES" sz="2800" i="1" dirty="0" err="1" smtClean="0"/>
              <a:t>Aegyptopithecus</a:t>
            </a:r>
            <a:r>
              <a:rPr lang="es-ES" sz="2800" dirty="0" smtClean="0"/>
              <a:t> </a:t>
            </a:r>
            <a:r>
              <a:rPr lang="es-ES" sz="2800" dirty="0" err="1" smtClean="0"/>
              <a:t>sont</a:t>
            </a:r>
            <a:r>
              <a:rPr lang="es-ES" sz="2800" dirty="0" smtClean="0"/>
              <a:t> </a:t>
            </a:r>
            <a:r>
              <a:rPr lang="es-ES" sz="2800" dirty="0" err="1" smtClean="0"/>
              <a:t>datés</a:t>
            </a:r>
            <a:r>
              <a:rPr lang="es-ES" sz="2800" dirty="0" smtClean="0"/>
              <a:t> de </a:t>
            </a:r>
            <a:r>
              <a:rPr lang="es-ES" sz="2800" b="1" dirty="0" smtClean="0"/>
              <a:t>29 </a:t>
            </a:r>
            <a:r>
              <a:rPr lang="es-ES" sz="2800" b="1" dirty="0" err="1" smtClean="0"/>
              <a:t>million</a:t>
            </a:r>
            <a:r>
              <a:rPr lang="es-ES" sz="2800" b="1" dirty="0" err="1" smtClean="0"/>
              <a:t>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d’années</a:t>
            </a:r>
            <a:r>
              <a:rPr lang="es-ES" sz="28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/>
              <a:t>Ils</a:t>
            </a:r>
            <a:r>
              <a:rPr lang="es-ES" sz="2800" dirty="0" smtClean="0"/>
              <a:t> </a:t>
            </a:r>
            <a:r>
              <a:rPr lang="es-ES" sz="2800" dirty="0" err="1" smtClean="0"/>
              <a:t>étaient</a:t>
            </a:r>
            <a:r>
              <a:rPr lang="es-ES" sz="2800" dirty="0" smtClean="0"/>
              <a:t> des </a:t>
            </a:r>
            <a:r>
              <a:rPr lang="es-ES" sz="2800" dirty="0" err="1" smtClean="0"/>
              <a:t>petits</a:t>
            </a:r>
            <a:r>
              <a:rPr lang="es-ES" sz="2800" dirty="0" smtClean="0"/>
              <a:t> </a:t>
            </a:r>
            <a:r>
              <a:rPr lang="es-ES" sz="2800" dirty="0" err="1" smtClean="0"/>
              <a:t>singes</a:t>
            </a:r>
            <a:r>
              <a:rPr lang="es-ES" sz="2800" dirty="0" smtClean="0"/>
              <a:t> </a:t>
            </a:r>
            <a:r>
              <a:rPr lang="es-ES" sz="2800" dirty="0" err="1" smtClean="0"/>
              <a:t>qui</a:t>
            </a:r>
            <a:r>
              <a:rPr lang="es-ES" sz="2800" dirty="0" smtClean="0"/>
              <a:t> </a:t>
            </a:r>
            <a:r>
              <a:rPr lang="es-ES" sz="2800" dirty="0" err="1" smtClean="0"/>
              <a:t>habitaient</a:t>
            </a:r>
            <a:r>
              <a:rPr lang="es-ES" sz="2800" dirty="0" smtClean="0"/>
              <a:t> </a:t>
            </a:r>
            <a:r>
              <a:rPr lang="es-ES" sz="2800" dirty="0" err="1" smtClean="0"/>
              <a:t>aux</a:t>
            </a:r>
            <a:r>
              <a:rPr lang="es-ES" sz="2800" dirty="0" smtClean="0"/>
              <a:t> </a:t>
            </a:r>
            <a:r>
              <a:rPr lang="es-ES" sz="2800" b="1" dirty="0" err="1" smtClean="0"/>
              <a:t>fôrets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denses</a:t>
            </a:r>
            <a:r>
              <a:rPr lang="es-ES" sz="2800" dirty="0" smtClean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/>
              <a:t>Ils</a:t>
            </a:r>
            <a:r>
              <a:rPr lang="es-ES" sz="2800" dirty="0" smtClean="0"/>
              <a:t> </a:t>
            </a:r>
            <a:r>
              <a:rPr lang="es-ES" sz="2800" dirty="0" err="1" smtClean="0"/>
              <a:t>avaient</a:t>
            </a:r>
            <a:r>
              <a:rPr lang="es-ES" sz="2800" dirty="0" smtClean="0"/>
              <a:t> un </a:t>
            </a:r>
            <a:r>
              <a:rPr lang="es-ES" sz="2800" dirty="0" err="1" smtClean="0"/>
              <a:t>crâne</a:t>
            </a:r>
            <a:r>
              <a:rPr lang="es-ES" sz="2800" dirty="0" smtClean="0"/>
              <a:t> plus </a:t>
            </a:r>
            <a:r>
              <a:rPr lang="es-ES" sz="2800" dirty="0" err="1" smtClean="0"/>
              <a:t>globuleuse</a:t>
            </a:r>
            <a:r>
              <a:rPr lang="es-ES" sz="2800" dirty="0" smtClean="0"/>
              <a:t> </a:t>
            </a:r>
            <a:r>
              <a:rPr lang="es-ES" sz="2800" dirty="0" err="1" smtClean="0"/>
              <a:t>avec</a:t>
            </a:r>
            <a:r>
              <a:rPr lang="es-ES" sz="2800" dirty="0" smtClean="0"/>
              <a:t> un </a:t>
            </a:r>
            <a:r>
              <a:rPr lang="es-ES" sz="2800" b="1" dirty="0" err="1" smtClean="0"/>
              <a:t>cerveau</a:t>
            </a:r>
            <a:r>
              <a:rPr lang="es-ES" sz="2800" b="1" dirty="0" smtClean="0"/>
              <a:t> plus gros</a:t>
            </a:r>
            <a:r>
              <a:rPr lang="es-ES" sz="2800" dirty="0" smtClean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/>
              <a:t>Sa</a:t>
            </a:r>
            <a:r>
              <a:rPr lang="es-ES" sz="2800" dirty="0" smtClean="0"/>
              <a:t> </a:t>
            </a:r>
            <a:r>
              <a:rPr lang="es-ES" sz="2800" dirty="0" err="1" smtClean="0"/>
              <a:t>denture</a:t>
            </a:r>
            <a:r>
              <a:rPr lang="es-ES" sz="2800" dirty="0" smtClean="0"/>
              <a:t> </a:t>
            </a:r>
            <a:r>
              <a:rPr lang="es-ES" sz="2800" dirty="0" err="1" smtClean="0"/>
              <a:t>était</a:t>
            </a:r>
            <a:r>
              <a:rPr lang="es-ES" sz="2800" dirty="0" smtClean="0"/>
              <a:t> </a:t>
            </a:r>
            <a:r>
              <a:rPr lang="es-ES" sz="2800" dirty="0" err="1" smtClean="0"/>
              <a:t>composée</a:t>
            </a:r>
            <a:r>
              <a:rPr lang="es-ES" sz="2800" dirty="0" smtClean="0"/>
              <a:t> de 32 </a:t>
            </a:r>
            <a:r>
              <a:rPr lang="es-ES" sz="2800" dirty="0" err="1" smtClean="0"/>
              <a:t>dents</a:t>
            </a:r>
            <a:r>
              <a:rPr lang="es-ES" sz="2800" dirty="0" smtClean="0"/>
              <a:t> et </a:t>
            </a:r>
            <a:r>
              <a:rPr lang="es-ES" sz="2800" dirty="0" err="1" smtClean="0"/>
              <a:t>présentait</a:t>
            </a:r>
            <a:r>
              <a:rPr lang="es-ES" sz="2800" dirty="0" smtClean="0"/>
              <a:t> des similitudes </a:t>
            </a:r>
            <a:r>
              <a:rPr lang="es-ES" sz="2800" dirty="0" err="1" smtClean="0"/>
              <a:t>avec</a:t>
            </a:r>
            <a:r>
              <a:rPr lang="es-ES" sz="2800" dirty="0" smtClean="0"/>
              <a:t> </a:t>
            </a:r>
            <a:r>
              <a:rPr lang="es-ES" sz="2800" dirty="0" err="1" smtClean="0"/>
              <a:t>celle</a:t>
            </a:r>
            <a:r>
              <a:rPr lang="es-ES" sz="2800" dirty="0" smtClean="0"/>
              <a:t> des </a:t>
            </a:r>
            <a:r>
              <a:rPr lang="es-ES" sz="2800" dirty="0" err="1" smtClean="0"/>
              <a:t>hominides</a:t>
            </a:r>
            <a:r>
              <a:rPr lang="es-ES" sz="2800" dirty="0" smtClean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/>
              <a:t>Ils</a:t>
            </a:r>
            <a:r>
              <a:rPr lang="es-ES" sz="2800" dirty="0" smtClean="0"/>
              <a:t> se </a:t>
            </a:r>
            <a:r>
              <a:rPr lang="es-ES" sz="2800" dirty="0" err="1" smtClean="0"/>
              <a:t>nourrisaient</a:t>
            </a:r>
            <a:r>
              <a:rPr lang="es-ES" sz="2800" dirty="0" smtClean="0"/>
              <a:t> des </a:t>
            </a:r>
            <a:r>
              <a:rPr lang="es-ES" sz="2800" dirty="0" err="1" smtClean="0"/>
              <a:t>fibres</a:t>
            </a:r>
            <a:r>
              <a:rPr lang="es-ES" sz="2800" dirty="0" smtClean="0"/>
              <a:t> </a:t>
            </a:r>
            <a:r>
              <a:rPr lang="es-ES" sz="2800" dirty="0" err="1" smtClean="0"/>
              <a:t>végétales</a:t>
            </a:r>
            <a:r>
              <a:rPr lang="es-ES" sz="28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endParaRPr lang="es-ES" sz="2800" dirty="0" smtClean="0"/>
          </a:p>
          <a:p>
            <a:endParaRPr lang="es-ES" sz="2800" dirty="0" smtClean="0"/>
          </a:p>
          <a:p>
            <a:pPr marL="457200" indent="-457200">
              <a:buFontTx/>
              <a:buChar char="-"/>
            </a:pPr>
            <a:endParaRPr lang="es-ES" sz="2800" dirty="0" smtClean="0"/>
          </a:p>
          <a:p>
            <a:pPr marL="457200" indent="-457200">
              <a:buFontTx/>
              <a:buChar char="-"/>
            </a:pPr>
            <a:endParaRPr lang="es-ES" sz="2800" dirty="0"/>
          </a:p>
          <a:p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8855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176" y="178179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/>
              <a:t>LES PRÉDÉCESSEURS DES HOMINOÏDES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65175" y="1271731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/>
              <a:t>LE </a:t>
            </a:r>
            <a:r>
              <a:rPr lang="es-ES" sz="3200" i="1" dirty="0" smtClean="0"/>
              <a:t>MOROTOPITHECUS</a:t>
            </a:r>
            <a:endParaRPr lang="es-ES" sz="3200" i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51779" y="2307895"/>
            <a:ext cx="5157787" cy="3684588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Il</a:t>
            </a:r>
            <a:r>
              <a:rPr lang="es-ES" sz="2400" dirty="0" smtClean="0"/>
              <a:t> a habité en </a:t>
            </a:r>
            <a:r>
              <a:rPr lang="es-ES" sz="2400" dirty="0" err="1" smtClean="0"/>
              <a:t>Ouganda</a:t>
            </a:r>
            <a:r>
              <a:rPr lang="es-ES" sz="2400" dirty="0" smtClean="0"/>
              <a:t> </a:t>
            </a:r>
            <a:r>
              <a:rPr lang="es-ES" sz="2400" dirty="0" err="1" smtClean="0"/>
              <a:t>il</a:t>
            </a:r>
            <a:r>
              <a:rPr lang="es-ES" sz="2400" dirty="0" smtClean="0"/>
              <a:t> y a 20 </a:t>
            </a:r>
            <a:r>
              <a:rPr lang="es-ES" sz="2400" dirty="0" err="1" smtClean="0"/>
              <a:t>millions</a:t>
            </a:r>
            <a:r>
              <a:rPr lang="es-ES" sz="2400" dirty="0" smtClean="0"/>
              <a:t> </a:t>
            </a:r>
            <a:r>
              <a:rPr lang="es-ES" sz="2400" dirty="0" err="1" smtClean="0"/>
              <a:t>d’années</a:t>
            </a:r>
            <a:r>
              <a:rPr lang="es-ES" sz="2400" dirty="0" smtClean="0"/>
              <a:t>. </a:t>
            </a:r>
          </a:p>
          <a:p>
            <a:r>
              <a:rPr lang="es-ES" sz="2400" dirty="0" err="1" smtClean="0"/>
              <a:t>Il</a:t>
            </a:r>
            <a:r>
              <a:rPr lang="es-ES" sz="2400" dirty="0" smtClean="0"/>
              <a:t> </a:t>
            </a:r>
            <a:r>
              <a:rPr lang="es-ES" sz="2400" dirty="0" err="1" smtClean="0"/>
              <a:t>pesait</a:t>
            </a:r>
            <a:r>
              <a:rPr lang="es-ES" sz="2400" dirty="0" smtClean="0"/>
              <a:t> </a:t>
            </a:r>
            <a:r>
              <a:rPr lang="es-ES" sz="2400" dirty="0" err="1" smtClean="0"/>
              <a:t>environ</a:t>
            </a:r>
            <a:r>
              <a:rPr lang="es-ES" sz="2400" dirty="0" smtClean="0"/>
              <a:t> 40 kg. </a:t>
            </a:r>
          </a:p>
          <a:p>
            <a:r>
              <a:rPr lang="es-ES" sz="2400" dirty="0" smtClean="0"/>
              <a:t>Des </a:t>
            </a:r>
            <a:r>
              <a:rPr lang="es-ES" sz="2400" dirty="0" err="1" smtClean="0"/>
              <a:t>autres</a:t>
            </a:r>
            <a:r>
              <a:rPr lang="es-ES" sz="2400" dirty="0" smtClean="0"/>
              <a:t> </a:t>
            </a:r>
            <a:r>
              <a:rPr lang="es-ES" sz="2400" dirty="0" err="1" smtClean="0"/>
              <a:t>espèces</a:t>
            </a:r>
            <a:r>
              <a:rPr lang="es-ES" sz="2400" dirty="0" smtClean="0"/>
              <a:t> </a:t>
            </a:r>
            <a:r>
              <a:rPr lang="es-ES" sz="2400" dirty="0" err="1" smtClean="0"/>
              <a:t>comme</a:t>
            </a:r>
            <a:r>
              <a:rPr lang="es-ES" sz="2400" dirty="0" smtClean="0"/>
              <a:t> le </a:t>
            </a:r>
            <a:r>
              <a:rPr lang="es-ES" sz="2400" i="1" dirty="0" err="1" smtClean="0"/>
              <a:t>Kenyapithecus</a:t>
            </a:r>
            <a:r>
              <a:rPr lang="es-ES" sz="2400" dirty="0" smtClean="0"/>
              <a:t> </a:t>
            </a:r>
            <a:r>
              <a:rPr lang="es-ES" sz="2400" dirty="0" err="1" smtClean="0"/>
              <a:t>étaient</a:t>
            </a:r>
            <a:r>
              <a:rPr lang="es-ES" sz="2400" dirty="0" smtClean="0"/>
              <a:t> </a:t>
            </a:r>
            <a:r>
              <a:rPr lang="es-ES" sz="2400" dirty="0" err="1" smtClean="0"/>
              <a:t>très</a:t>
            </a:r>
            <a:r>
              <a:rPr lang="es-ES" sz="2400" dirty="0" smtClean="0"/>
              <a:t> </a:t>
            </a:r>
            <a:r>
              <a:rPr lang="es-ES" sz="2400" dirty="0" err="1" smtClean="0"/>
              <a:t>semblambles</a:t>
            </a:r>
            <a:r>
              <a:rPr lang="es-ES" sz="2400" dirty="0" smtClean="0"/>
              <a:t> à lui. </a:t>
            </a:r>
            <a:endParaRPr lang="es-ES" sz="24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22976" y="1271731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LE </a:t>
            </a:r>
            <a:r>
              <a:rPr lang="es-ES" sz="3200" i="1" dirty="0"/>
              <a:t>PROCONSUL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850002" y="2307895"/>
            <a:ext cx="5183188" cy="3684588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Il</a:t>
            </a:r>
            <a:r>
              <a:rPr lang="es-ES" sz="2400" dirty="0" smtClean="0"/>
              <a:t> y a </a:t>
            </a:r>
            <a:r>
              <a:rPr lang="es-ES" sz="2400" dirty="0" err="1" smtClean="0"/>
              <a:t>quatres</a:t>
            </a:r>
            <a:r>
              <a:rPr lang="es-ES" sz="2400" dirty="0" smtClean="0"/>
              <a:t> </a:t>
            </a:r>
            <a:r>
              <a:rPr lang="es-ES" sz="2400" dirty="0" err="1" smtClean="0"/>
              <a:t>espèces</a:t>
            </a:r>
            <a:r>
              <a:rPr lang="es-ES" sz="2400" dirty="0" smtClean="0"/>
              <a:t> </a:t>
            </a:r>
            <a:r>
              <a:rPr lang="es-ES" sz="2400" dirty="0" err="1" smtClean="0"/>
              <a:t>distinctes</a:t>
            </a:r>
            <a:r>
              <a:rPr lang="es-ES" sz="2400" dirty="0" smtClean="0"/>
              <a:t> de </a:t>
            </a:r>
            <a:r>
              <a:rPr lang="es-ES" sz="2400" i="1" dirty="0" err="1" smtClean="0"/>
              <a:t>Proconsul</a:t>
            </a:r>
            <a:r>
              <a:rPr lang="es-ES" sz="2400" dirty="0"/>
              <a:t> </a:t>
            </a:r>
            <a:r>
              <a:rPr lang="es-ES" sz="2400" dirty="0" err="1" smtClean="0"/>
              <a:t>qui</a:t>
            </a:r>
            <a:r>
              <a:rPr lang="es-ES" sz="2400" dirty="0" smtClean="0"/>
              <a:t> </a:t>
            </a:r>
            <a:r>
              <a:rPr lang="es-ES" sz="2400" dirty="0" err="1" smtClean="0"/>
              <a:t>ont</a:t>
            </a:r>
            <a:r>
              <a:rPr lang="es-ES" sz="2400" dirty="0" smtClean="0"/>
              <a:t> </a:t>
            </a:r>
            <a:r>
              <a:rPr lang="es-ES" sz="2400" dirty="0" err="1" smtClean="0"/>
              <a:t>vécu</a:t>
            </a:r>
            <a:r>
              <a:rPr lang="es-ES" sz="2400" dirty="0" smtClean="0"/>
              <a:t> </a:t>
            </a:r>
            <a:r>
              <a:rPr lang="es-ES" sz="2400" dirty="0" err="1" smtClean="0"/>
              <a:t>au</a:t>
            </a:r>
            <a:r>
              <a:rPr lang="es-ES" sz="2400" dirty="0" smtClean="0"/>
              <a:t> </a:t>
            </a:r>
            <a:r>
              <a:rPr lang="es-ES" sz="2400" dirty="0" err="1" smtClean="0"/>
              <a:t>Kenya</a:t>
            </a:r>
            <a:r>
              <a:rPr lang="es-ES" sz="2400" dirty="0" smtClean="0"/>
              <a:t>.</a:t>
            </a:r>
          </a:p>
          <a:p>
            <a:r>
              <a:rPr lang="es-ES" sz="2400" dirty="0" err="1" smtClean="0"/>
              <a:t>Taille</a:t>
            </a:r>
            <a:r>
              <a:rPr lang="es-ES" sz="2400" dirty="0" smtClean="0"/>
              <a:t>: De 1,15 à 1,40 m</a:t>
            </a:r>
          </a:p>
          <a:p>
            <a:r>
              <a:rPr lang="es-ES" sz="2400" dirty="0" err="1" smtClean="0"/>
              <a:t>Age</a:t>
            </a:r>
            <a:r>
              <a:rPr lang="es-ES" sz="2400" dirty="0" smtClean="0"/>
              <a:t>: 16-22 </a:t>
            </a:r>
            <a:r>
              <a:rPr lang="es-ES" sz="2400" dirty="0" err="1" smtClean="0"/>
              <a:t>millions</a:t>
            </a:r>
            <a:r>
              <a:rPr lang="es-ES" sz="2400" dirty="0" smtClean="0"/>
              <a:t> </a:t>
            </a:r>
            <a:r>
              <a:rPr lang="es-ES" sz="2400" dirty="0" err="1" smtClean="0"/>
              <a:t>d’années</a:t>
            </a:r>
            <a:endParaRPr lang="es-ES" sz="2400" dirty="0" smtClean="0"/>
          </a:p>
          <a:p>
            <a:r>
              <a:rPr lang="es-ES" sz="2400" dirty="0" err="1" smtClean="0"/>
              <a:t>Poids</a:t>
            </a:r>
            <a:r>
              <a:rPr lang="es-ES" sz="2400" dirty="0" smtClean="0"/>
              <a:t>: De 10 à 50 kg</a:t>
            </a:r>
            <a:endParaRPr lang="es-ES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3185" y="4436525"/>
            <a:ext cx="1581766" cy="2625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7" b="89914" l="6024" r="89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9649" y="4572000"/>
            <a:ext cx="3379488" cy="235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/>
          <p:cNvSpPr txBox="1"/>
          <p:nvPr/>
        </p:nvSpPr>
        <p:spPr>
          <a:xfrm>
            <a:off x="1951631" y="2654574"/>
            <a:ext cx="3336879" cy="401648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500" dirty="0" smtClean="0"/>
              <a:t>CHIMPANZÉS</a:t>
            </a:r>
          </a:p>
          <a:p>
            <a:pPr algn="ctr"/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150" dirty="0" err="1" smtClean="0"/>
              <a:t>Age</a:t>
            </a:r>
            <a:r>
              <a:rPr lang="es-ES" sz="2150" dirty="0" smtClean="0"/>
              <a:t>: 15 </a:t>
            </a:r>
            <a:r>
              <a:rPr lang="es-ES" sz="2150" dirty="0" err="1" smtClean="0"/>
              <a:t>millions</a:t>
            </a:r>
            <a:r>
              <a:rPr lang="es-ES" sz="2150" dirty="0" smtClean="0"/>
              <a:t> </a:t>
            </a:r>
            <a:r>
              <a:rPr lang="es-ES" sz="2150" dirty="0" err="1" smtClean="0"/>
              <a:t>d’années</a:t>
            </a:r>
            <a:endParaRPr lang="es-ES" sz="21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150" dirty="0" err="1" smtClean="0"/>
              <a:t>Très</a:t>
            </a:r>
            <a:r>
              <a:rPr lang="es-ES" sz="2150" dirty="0" smtClean="0"/>
              <a:t> </a:t>
            </a:r>
            <a:r>
              <a:rPr lang="es-ES" sz="2150" dirty="0" err="1" smtClean="0"/>
              <a:t>intelligents</a:t>
            </a:r>
            <a:endParaRPr lang="es-ES" sz="21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150" dirty="0" err="1" smtClean="0"/>
              <a:t>Similarité</a:t>
            </a:r>
            <a:r>
              <a:rPr lang="es-ES" sz="2150" dirty="0" smtClean="0"/>
              <a:t> à 99% </a:t>
            </a:r>
            <a:r>
              <a:rPr lang="es-ES" sz="2150" dirty="0" err="1" smtClean="0"/>
              <a:t>avec</a:t>
            </a:r>
            <a:r>
              <a:rPr lang="es-ES" sz="2150" dirty="0" smtClean="0"/>
              <a:t> le </a:t>
            </a:r>
            <a:r>
              <a:rPr lang="es-ES" sz="2150" dirty="0" err="1" smtClean="0"/>
              <a:t>génome</a:t>
            </a:r>
            <a:r>
              <a:rPr lang="es-ES" sz="2150" dirty="0" smtClean="0"/>
              <a:t> </a:t>
            </a:r>
            <a:r>
              <a:rPr lang="es-ES" sz="2150" dirty="0" err="1" smtClean="0"/>
              <a:t>humain</a:t>
            </a:r>
            <a:endParaRPr lang="es-ES" sz="21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endParaRPr lang="es-ES" sz="200" dirty="0" smtClean="0"/>
          </a:p>
          <a:p>
            <a:endParaRPr lang="es-ES" sz="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" dirty="0" smtClean="0"/>
          </a:p>
        </p:txBody>
      </p:sp>
      <p:sp>
        <p:nvSpPr>
          <p:cNvPr id="13" name="CuadroTexto 12"/>
          <p:cNvSpPr txBox="1"/>
          <p:nvPr/>
        </p:nvSpPr>
        <p:spPr>
          <a:xfrm>
            <a:off x="129652" y="95535"/>
            <a:ext cx="11953163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/>
              <a:t>HOMINOÏDES HOMINIDÉS</a:t>
            </a:r>
            <a:endParaRPr lang="es-ES" sz="54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29652" y="1023360"/>
            <a:ext cx="8434316" cy="861774"/>
          </a:xfrm>
          <a:prstGeom prst="rect">
            <a:avLst/>
          </a:prstGeom>
          <a:gradFill>
            <a:gsLst>
              <a:gs pos="68508">
                <a:srgbClr val="D4E8C7"/>
              </a:gs>
              <a:gs pos="0">
                <a:srgbClr val="D5E8C8"/>
              </a:gs>
              <a:gs pos="0">
                <a:schemeClr val="accent6">
                  <a:lumMod val="5000"/>
                  <a:lumOff val="95000"/>
                </a:schemeClr>
              </a:gs>
              <a:gs pos="0">
                <a:schemeClr val="accent6">
                  <a:lumMod val="45000"/>
                  <a:lumOff val="55000"/>
                </a:schemeClr>
              </a:gs>
              <a:gs pos="0">
                <a:schemeClr val="accent6">
                  <a:lumMod val="45000"/>
                  <a:lumOff val="55000"/>
                </a:schemeClr>
              </a:gs>
              <a:gs pos="99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000" dirty="0" smtClean="0"/>
              <a:t>HOMININÉS</a:t>
            </a:r>
            <a:endParaRPr lang="es-ES" sz="5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29653" y="1885133"/>
            <a:ext cx="5131562" cy="769441"/>
          </a:xfrm>
          <a:prstGeom prst="rect">
            <a:avLst/>
          </a:prstGeom>
          <a:gradFill flip="none" rotWithShape="1">
            <a:gsLst>
              <a:gs pos="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HOMININIS</a:t>
            </a:r>
            <a:endParaRPr lang="es-ES" sz="44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557146" y="1023360"/>
            <a:ext cx="3518847" cy="861774"/>
          </a:xfrm>
          <a:prstGeom prst="rect">
            <a:avLst/>
          </a:prstGeom>
          <a:gradFill>
            <a:gsLst>
              <a:gs pos="68508">
                <a:srgbClr val="D4E8C7"/>
              </a:gs>
              <a:gs pos="0">
                <a:srgbClr val="D5E8C8"/>
              </a:gs>
              <a:gs pos="0">
                <a:schemeClr val="accent6">
                  <a:lumMod val="5000"/>
                  <a:lumOff val="95000"/>
                </a:schemeClr>
              </a:gs>
              <a:gs pos="0">
                <a:schemeClr val="accent6">
                  <a:lumMod val="45000"/>
                  <a:lumOff val="55000"/>
                </a:schemeClr>
              </a:gs>
              <a:gs pos="0">
                <a:schemeClr val="accent6">
                  <a:lumMod val="45000"/>
                  <a:lumOff val="55000"/>
                </a:schemeClr>
              </a:gs>
              <a:gs pos="99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2225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5000" dirty="0" smtClean="0"/>
              <a:t>PONGIDÉS</a:t>
            </a:r>
            <a:endParaRPr lang="es-ES" sz="50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268036" y="1885133"/>
            <a:ext cx="3295932" cy="769441"/>
          </a:xfrm>
          <a:prstGeom prst="rect">
            <a:avLst/>
          </a:prstGeom>
          <a:gradFill flip="none" rotWithShape="1">
            <a:gsLst>
              <a:gs pos="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GORILLINIS</a:t>
            </a:r>
            <a:endParaRPr lang="es-ES" sz="44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8563968" y="1885134"/>
            <a:ext cx="3512025" cy="481670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ORANG-OUTANS</a:t>
            </a:r>
          </a:p>
          <a:p>
            <a:endParaRPr lang="es-ES" sz="22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200" dirty="0" err="1" smtClean="0"/>
              <a:t>Age</a:t>
            </a:r>
            <a:r>
              <a:rPr lang="es-ES" sz="2200" dirty="0" smtClean="0"/>
              <a:t>: 15 </a:t>
            </a:r>
            <a:r>
              <a:rPr lang="es-ES" sz="2200" dirty="0" err="1" smtClean="0"/>
              <a:t>millions</a:t>
            </a:r>
            <a:r>
              <a:rPr lang="es-ES" sz="2200" dirty="0" smtClean="0"/>
              <a:t> </a:t>
            </a:r>
            <a:r>
              <a:rPr lang="es-ES" sz="2200" dirty="0" err="1" smtClean="0"/>
              <a:t>d’années</a:t>
            </a:r>
            <a:endParaRPr lang="es-ES" sz="22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200" dirty="0" err="1" smtClean="0"/>
              <a:t>Taille</a:t>
            </a:r>
            <a:r>
              <a:rPr lang="es-ES" sz="2200" dirty="0" smtClean="0"/>
              <a:t>: 1,10- 1,40 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200" dirty="0" err="1" smtClean="0"/>
              <a:t>Poids</a:t>
            </a:r>
            <a:r>
              <a:rPr lang="es-ES" sz="2200" dirty="0" smtClean="0"/>
              <a:t>: 40-80 kg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200" dirty="0" err="1" smtClean="0"/>
              <a:t>Similarité</a:t>
            </a:r>
            <a:r>
              <a:rPr lang="es-ES" sz="2200" dirty="0" smtClean="0"/>
              <a:t> à 97% </a:t>
            </a:r>
            <a:r>
              <a:rPr lang="es-ES" sz="2200" dirty="0" err="1" smtClean="0"/>
              <a:t>avec</a:t>
            </a:r>
            <a:r>
              <a:rPr lang="es-ES" sz="2200" dirty="0" smtClean="0"/>
              <a:t> le </a:t>
            </a:r>
            <a:r>
              <a:rPr lang="es-ES" sz="2200" dirty="0" err="1" smtClean="0"/>
              <a:t>génome</a:t>
            </a:r>
            <a:r>
              <a:rPr lang="es-ES" sz="2200" dirty="0" smtClean="0"/>
              <a:t> </a:t>
            </a:r>
            <a:r>
              <a:rPr lang="es-ES" sz="2200" dirty="0" err="1" smtClean="0"/>
              <a:t>humain</a:t>
            </a:r>
            <a:endParaRPr lang="es-ES" sz="22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endParaRPr lang="es-ES" sz="800" dirty="0"/>
          </a:p>
          <a:p>
            <a:endParaRPr lang="es-ES" sz="800" dirty="0" smtClean="0"/>
          </a:p>
          <a:p>
            <a:endParaRPr lang="es-ES" sz="800" dirty="0"/>
          </a:p>
          <a:p>
            <a:endParaRPr lang="es-ES" sz="800" dirty="0"/>
          </a:p>
          <a:p>
            <a:endParaRPr lang="es-ES" sz="1100" dirty="0"/>
          </a:p>
          <a:p>
            <a:endParaRPr lang="es-ES" sz="1100" dirty="0" smtClean="0"/>
          </a:p>
          <a:p>
            <a:endParaRPr lang="es-ES" sz="1100" dirty="0" smtClean="0"/>
          </a:p>
          <a:p>
            <a:pPr marL="514350" indent="-514350" algn="ctr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514350" indent="-514350" algn="ctr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514350" indent="-514350" algn="ctr">
              <a:buFont typeface="Arial" panose="020B0604020202020204" pitchFamily="34" charset="0"/>
              <a:buChar char="•"/>
            </a:pPr>
            <a:endParaRPr lang="es-ES" sz="800" dirty="0" smtClean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533" y="4979750"/>
            <a:ext cx="2324894" cy="155070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268036" y="2654574"/>
            <a:ext cx="3295932" cy="406265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GORILLES</a:t>
            </a:r>
          </a:p>
          <a:p>
            <a:pPr algn="ctr"/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err="1" smtClean="0"/>
              <a:t>Age</a:t>
            </a:r>
            <a:r>
              <a:rPr lang="es-ES" sz="2200" dirty="0" smtClean="0"/>
              <a:t>: 7 </a:t>
            </a:r>
            <a:r>
              <a:rPr lang="es-ES" sz="2200" dirty="0" err="1" smtClean="0"/>
              <a:t>millions</a:t>
            </a:r>
            <a:r>
              <a:rPr lang="es-ES" sz="2200" dirty="0" smtClean="0"/>
              <a:t> </a:t>
            </a:r>
            <a:r>
              <a:rPr lang="es-ES" sz="2200" dirty="0" err="1" smtClean="0"/>
              <a:t>d’années</a:t>
            </a:r>
            <a:endParaRPr lang="es-E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err="1" smtClean="0"/>
              <a:t>Poids</a:t>
            </a:r>
            <a:r>
              <a:rPr lang="es-ES" sz="2200" dirty="0" smtClean="0"/>
              <a:t>: 70-270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err="1" smtClean="0"/>
              <a:t>Similarité</a:t>
            </a:r>
            <a:r>
              <a:rPr lang="es-ES" sz="2200" dirty="0" smtClean="0"/>
              <a:t> à 98% </a:t>
            </a:r>
            <a:r>
              <a:rPr lang="es-ES" sz="2200" dirty="0" err="1" smtClean="0"/>
              <a:t>avec</a:t>
            </a:r>
            <a:r>
              <a:rPr lang="es-ES" sz="2200" dirty="0" smtClean="0"/>
              <a:t> le </a:t>
            </a:r>
            <a:r>
              <a:rPr lang="es-ES" sz="2200" dirty="0" err="1" smtClean="0"/>
              <a:t>génome</a:t>
            </a:r>
            <a:r>
              <a:rPr lang="es-ES" sz="2200" dirty="0" smtClean="0"/>
              <a:t> </a:t>
            </a:r>
            <a:r>
              <a:rPr lang="es-ES" sz="2200" dirty="0" err="1" smtClean="0"/>
              <a:t>humain</a:t>
            </a:r>
            <a:endParaRPr lang="es-ES" sz="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 smtClean="0"/>
          </a:p>
          <a:p>
            <a:endParaRPr lang="es-ES" sz="800" dirty="0" smtClean="0"/>
          </a:p>
          <a:p>
            <a:endParaRPr lang="es-ES" sz="800" dirty="0"/>
          </a:p>
          <a:p>
            <a:endParaRPr lang="es-E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dirty="0"/>
          </a:p>
          <a:p>
            <a:endParaRPr lang="es-ES" sz="200" dirty="0" smtClean="0"/>
          </a:p>
          <a:p>
            <a:endParaRPr lang="es-ES" sz="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" dirty="0" smtClean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75" y="5056566"/>
            <a:ext cx="1965184" cy="1473888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29652" y="2654574"/>
            <a:ext cx="1821979" cy="4016484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 rot="16200000">
            <a:off x="-832515" y="3939542"/>
            <a:ext cx="374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LES HOMMES</a:t>
            </a:r>
            <a:endParaRPr lang="es-ES" sz="4000" b="1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841" y="5025748"/>
            <a:ext cx="2231037" cy="15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1085</Words>
  <Application>Microsoft Office PowerPoint</Application>
  <PresentationFormat>Panorámica</PresentationFormat>
  <Paragraphs>190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Microsoft YaHei</vt:lpstr>
      <vt:lpstr>SimSun</vt:lpstr>
      <vt:lpstr>SimSun</vt:lpstr>
      <vt:lpstr>Arial</vt:lpstr>
      <vt:lpstr>Calibri</vt:lpstr>
      <vt:lpstr>Calibri CUERPO</vt:lpstr>
      <vt:lpstr>Calibri Light</vt:lpstr>
      <vt:lpstr>Impact</vt:lpstr>
      <vt:lpstr>Tema de Office</vt:lpstr>
      <vt:lpstr>L’ÉVOLUTION DE L’HOMME</vt:lpstr>
      <vt:lpstr>LES PREMIERS PRIMATES </vt:lpstr>
      <vt:lpstr>Presentación de PowerPoint</vt:lpstr>
      <vt:lpstr>SOUS-ORDRES DES PRIMATES </vt:lpstr>
      <vt:lpstr>L’ORIGINE DES PRIMATES</vt:lpstr>
      <vt:lpstr>L’ÉGYPTE: LE BERCEAU DES CATARHINIENS</vt:lpstr>
      <vt:lpstr>L’Aegyptopithecus</vt:lpstr>
      <vt:lpstr>LES PRÉDÉCESSEURS DES HOMINOÏDES</vt:lpstr>
      <vt:lpstr>Presentación de PowerPoint</vt:lpstr>
      <vt:lpstr>SCHÉMA TEMPOREL SUR L'ÉVOLUTION DES HOMINIDÉS</vt:lpstr>
      <vt:lpstr>AUSTRALOPITECUS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L’ÉVOLUTION DE L’HOMME</dc:title>
  <dc:creator>Amaro Sanz Gómez</dc:creator>
  <cp:lastModifiedBy>Amaro Sanz Gómez</cp:lastModifiedBy>
  <cp:revision>48</cp:revision>
  <dcterms:created xsi:type="dcterms:W3CDTF">2016-12-10T12:38:45Z</dcterms:created>
  <dcterms:modified xsi:type="dcterms:W3CDTF">2016-12-11T02:58:02Z</dcterms:modified>
</cp:coreProperties>
</file>