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AA8D-46FE-47BC-9121-A15B9A4DB0F0}" type="datetimeFigureOut">
              <a:rPr lang="fr-FR" smtClean="0"/>
              <a:t>22/02/2015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A4D9-59ED-4E90-8DFC-3CCD6F374AD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94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2A4D9-59ED-4E90-8DFC-3CCD6F374AD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0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petitprincedeparis.fr/menu_cl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/>
          <a:lstStyle/>
          <a:p>
            <a:pPr algn="ctr"/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Qu’est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-ce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qu’on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mange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 France?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234082" y="908720"/>
            <a:ext cx="8514382" cy="568863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1.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Remue-méninges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sur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la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nourriture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:</a:t>
            </a:r>
          </a:p>
          <a:p>
            <a:pPr marL="0" lvl="0" indent="0">
              <a:lnSpc>
                <a:spcPct val="115000"/>
              </a:lnSpc>
              <a:buClr>
                <a:srgbClr val="0F6FC6"/>
              </a:buClr>
              <a:buNone/>
            </a:pPr>
            <a:r>
              <a:rPr lang="it-IT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       </a:t>
            </a:r>
          </a:p>
          <a:p>
            <a:pPr marL="0" lvl="0" indent="0">
              <a:lnSpc>
                <a:spcPct val="115000"/>
              </a:lnSpc>
              <a:buClr>
                <a:srgbClr val="0F6FC6"/>
              </a:buClr>
              <a:buNone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crêpes	  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baguettes</a:t>
            </a:r>
            <a:r>
              <a:rPr lang="it-IT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fromages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macarons</a:t>
            </a:r>
            <a:endParaRPr lang="it-IT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it-IT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it-IT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    </a:t>
            </a:r>
          </a:p>
          <a:p>
            <a:pPr marL="0" indent="0">
              <a:lnSpc>
                <a:spcPct val="115000"/>
              </a:lnSpc>
              <a:buNone/>
            </a:pPr>
            <a:endParaRPr lang="it-IT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it-IT" dirty="0" err="1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croissants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it-IT" dirty="0" err="1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escargots</a:t>
            </a:r>
            <a:r>
              <a:rPr lang="it-IT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Arial"/>
                <a:ea typeface="Times New Roman"/>
              </a:rPr>
              <a:t>huîtres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   </a:t>
            </a:r>
            <a:r>
              <a:rPr lang="it-IT" dirty="0" smtClean="0">
                <a:solidFill>
                  <a:srgbClr val="000000"/>
                </a:solidFill>
                <a:latin typeface="Arial"/>
                <a:ea typeface="Times New Roman"/>
              </a:rPr>
              <a:t>  la </a:t>
            </a:r>
            <a:r>
              <a:rPr lang="it-IT" dirty="0" err="1">
                <a:solidFill>
                  <a:srgbClr val="000000"/>
                </a:solidFill>
                <a:latin typeface="Arial"/>
                <a:ea typeface="Times New Roman"/>
              </a:rPr>
              <a:t>bûche</a:t>
            </a:r>
            <a:endParaRPr lang="it-IT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7" y="2410304"/>
            <a:ext cx="2004381" cy="144016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10304"/>
            <a:ext cx="1922904" cy="145405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6" y="2410304"/>
            <a:ext cx="2088232" cy="144016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6" y="5013176"/>
            <a:ext cx="1980042" cy="134076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82" y="4983119"/>
            <a:ext cx="1879600" cy="134769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41" y="5013176"/>
            <a:ext cx="2007662" cy="134769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19" y="4983119"/>
            <a:ext cx="1825752" cy="136975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10304"/>
            <a:ext cx="1676400" cy="14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459432"/>
            <a:ext cx="7467600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2600" b="1" dirty="0"/>
              <a:t/>
            </a:r>
            <a:br>
              <a:rPr lang="it-IT" sz="2600" b="1" dirty="0"/>
            </a:b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2600" b="1" dirty="0"/>
              <a:t/>
            </a:r>
            <a:br>
              <a:rPr lang="it-IT" sz="2600" b="1" dirty="0"/>
            </a:b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2600" b="1" dirty="0"/>
              <a:t/>
            </a:r>
            <a:br>
              <a:rPr lang="it-IT" sz="2600" b="1" dirty="0"/>
            </a:b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2600" b="1" dirty="0"/>
              <a:t/>
            </a:r>
            <a:br>
              <a:rPr lang="it-IT" sz="2600" b="1" dirty="0"/>
            </a:b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sz="2600" b="1" dirty="0" smtClean="0"/>
              <a:t>2</a:t>
            </a:r>
            <a:r>
              <a:rPr lang="it-IT" sz="2600" b="1" dirty="0"/>
              <a:t>. La </a:t>
            </a:r>
            <a:r>
              <a:rPr lang="it-IT" sz="2600" b="1" dirty="0" err="1"/>
              <a:t>différence</a:t>
            </a:r>
            <a:r>
              <a:rPr lang="it-IT" sz="2600" b="1" dirty="0"/>
              <a:t> </a:t>
            </a:r>
            <a:r>
              <a:rPr lang="it-IT" sz="2600" b="1" dirty="0" err="1"/>
              <a:t>entre</a:t>
            </a:r>
            <a:r>
              <a:rPr lang="it-IT" sz="2600" b="1" dirty="0"/>
              <a:t> le </a:t>
            </a:r>
            <a:r>
              <a:rPr lang="it-IT" sz="2600" b="1" dirty="0" err="1"/>
              <a:t>repas</a:t>
            </a:r>
            <a:r>
              <a:rPr lang="it-IT" sz="2600" b="1" dirty="0"/>
              <a:t> </a:t>
            </a:r>
            <a:r>
              <a:rPr lang="it-IT" sz="2600" b="1" dirty="0" err="1"/>
              <a:t>français</a:t>
            </a:r>
            <a:r>
              <a:rPr lang="it-IT" sz="2600" b="1" dirty="0"/>
              <a:t> et </a:t>
            </a:r>
            <a:r>
              <a:rPr lang="it-IT" sz="2600" b="1" dirty="0" err="1"/>
              <a:t>celui</a:t>
            </a:r>
            <a:r>
              <a:rPr lang="it-IT" sz="2600" b="1" dirty="0"/>
              <a:t> </a:t>
            </a:r>
            <a:r>
              <a:rPr lang="it-IT" sz="2600" b="1" dirty="0" err="1"/>
              <a:t>italien</a:t>
            </a:r>
            <a:r>
              <a:rPr lang="it-IT" sz="2600" b="1" dirty="0" smtClean="0"/>
              <a:t>:</a:t>
            </a:r>
            <a:br>
              <a:rPr lang="it-IT" sz="2600" b="1" dirty="0" smtClean="0"/>
            </a:br>
            <a:r>
              <a:rPr lang="it-IT" sz="2600" b="1" dirty="0" smtClean="0"/>
              <a:t/>
            </a:r>
            <a:br>
              <a:rPr lang="it-IT" sz="2600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					</a:t>
            </a:r>
            <a:endParaRPr lang="it-IT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791272" cy="5112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767521"/>
            <a:ext cx="1656184" cy="85268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05" y="764705"/>
            <a:ext cx="1728192" cy="86409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9592" y="306896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Entrée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Plat</a:t>
            </a:r>
            <a:r>
              <a:rPr lang="it-IT" b="1" dirty="0" smtClean="0">
                <a:solidFill>
                  <a:schemeClr val="bg1"/>
                </a:solidFill>
              </a:rPr>
              <a:t> de </a:t>
            </a:r>
            <a:r>
              <a:rPr lang="it-IT" b="1" dirty="0" err="1" smtClean="0">
                <a:solidFill>
                  <a:schemeClr val="bg1"/>
                </a:solidFill>
              </a:rPr>
              <a:t>résistance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Plateau de </a:t>
            </a:r>
            <a:r>
              <a:rPr lang="it-IT" b="1" dirty="0" err="1" smtClean="0">
                <a:solidFill>
                  <a:schemeClr val="bg1"/>
                </a:solidFill>
              </a:rPr>
              <a:t>fromages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err="1" smtClean="0">
                <a:solidFill>
                  <a:schemeClr val="bg1"/>
                </a:solidFill>
              </a:rPr>
              <a:t>Desserts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61" y="1628801"/>
            <a:ext cx="3713955" cy="511256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580112" y="2927003"/>
            <a:ext cx="1872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Antipasto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Primo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Secondo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Contorno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Frutta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Dolce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836712"/>
          </a:xfrm>
        </p:spPr>
        <p:txBody>
          <a:bodyPr>
            <a:normAutofit/>
          </a:bodyPr>
          <a:lstStyle/>
          <a:p>
            <a:pPr algn="ctr"/>
            <a:r>
              <a:rPr lang="it-IT" sz="2700" b="1" dirty="0" smtClean="0"/>
              <a:t>Le </a:t>
            </a:r>
            <a:r>
              <a:rPr lang="fr-FR" sz="2700" b="1" dirty="0" smtClean="0"/>
              <a:t>repas</a:t>
            </a:r>
            <a:r>
              <a:rPr lang="it-IT" sz="2700" b="1" dirty="0" smtClean="0"/>
              <a:t> en France</a:t>
            </a:r>
            <a:r>
              <a:rPr lang="it-IT" sz="2400" b="1" dirty="0" smtClean="0"/>
              <a:t>:</a:t>
            </a:r>
            <a:endParaRPr 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86408" y="836712"/>
            <a:ext cx="8418040" cy="576064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: </a:t>
            </a:r>
          </a:p>
          <a:p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0F6FC6"/>
              </a:buClr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 de résistance : </a:t>
            </a:r>
          </a:p>
          <a:p>
            <a:pPr marL="0" lvl="0" indent="0">
              <a:buClr>
                <a:srgbClr val="0F6FC6"/>
              </a:buClr>
              <a:buNone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de la viande ou du poisson </a:t>
            </a:r>
            <a:r>
              <a:rPr lang="fr-FR" sz="2000" dirty="0">
                <a:solidFill>
                  <a:srgbClr val="000000"/>
                </a:solidFill>
                <a:latin typeface="Tahoma"/>
                <a:ea typeface="Times New Roman"/>
              </a:rPr>
              <a:t>servis avec des p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</a:rPr>
              <a:t>âtes, du riz, des pommes de terre ou des légumes grillés ou cuits à la vapeur:</a:t>
            </a:r>
          </a:p>
          <a:p>
            <a:pPr marL="0" lvl="0" indent="0">
              <a:buClr>
                <a:srgbClr val="0F6FC6"/>
              </a:buClr>
              <a:buNone/>
            </a:pPr>
            <a:endParaRPr lang="fr-FR" sz="2000" dirty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8" y="1268761"/>
            <a:ext cx="2418072" cy="15841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68761"/>
            <a:ext cx="2160240" cy="15841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1"/>
            <a:ext cx="2245423" cy="15841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12905" y="2876010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Une salade</a:t>
            </a:r>
            <a:endParaRPr lang="fr-FR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04870" y="2906788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Une omelette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86795" y="2876010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Une soupe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8" y="4653136"/>
            <a:ext cx="3352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57192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18" y="4809433"/>
            <a:ext cx="3524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480720"/>
          </a:xfrm>
        </p:spPr>
        <p:txBody>
          <a:bodyPr/>
          <a:lstStyle/>
          <a:p>
            <a:pPr>
              <a:buClr>
                <a:srgbClr val="0F6FC6"/>
              </a:buClr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Plateau de fromages 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>
                <a:srgbClr val="0F6FC6"/>
              </a:buClr>
              <a:buNone/>
            </a:pPr>
            <a:r>
              <a:rPr lang="fr-FR" sz="2000" dirty="0">
                <a:solidFill>
                  <a:srgbClr val="000000"/>
                </a:solidFill>
                <a:latin typeface="Arial"/>
              </a:rPr>
              <a:t>f</a:t>
            </a: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romages de chèvre, de brebis, à pâte molle, à </a:t>
            </a:r>
            <a:r>
              <a:rPr lang="fr-FR" sz="2000" dirty="0">
                <a:solidFill>
                  <a:srgbClr val="000000"/>
                </a:solidFill>
                <a:latin typeface="Arial"/>
              </a:rPr>
              <a:t>pâte </a:t>
            </a: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dure, à </a:t>
            </a:r>
            <a:r>
              <a:rPr lang="fr-FR" sz="2000" dirty="0">
                <a:solidFill>
                  <a:srgbClr val="000000"/>
                </a:solidFill>
                <a:latin typeface="Arial"/>
              </a:rPr>
              <a:t>pâte </a:t>
            </a: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mi-dure:</a:t>
            </a:r>
          </a:p>
          <a:p>
            <a:pPr marL="0" lvl="0" indent="0">
              <a:buClr>
                <a:srgbClr val="0F6FC6"/>
              </a:buClr>
              <a:buNone/>
            </a:pPr>
            <a:endParaRPr lang="fr-FR" sz="2000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sz="2000" dirty="0" smtClean="0">
              <a:solidFill>
                <a:srgbClr val="000000"/>
              </a:solidFill>
              <a:latin typeface="Arial"/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sz="2000" dirty="0">
              <a:solidFill>
                <a:srgbClr val="000000"/>
              </a:solidFill>
              <a:latin typeface="Arial"/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sz="2000" dirty="0" smtClean="0">
              <a:solidFill>
                <a:srgbClr val="000000"/>
              </a:solidFill>
              <a:latin typeface="Arial"/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dirty="0">
              <a:solidFill>
                <a:srgbClr val="002060"/>
              </a:solidFill>
            </a:endParaRPr>
          </a:p>
          <a:p>
            <a:pPr lvl="0">
              <a:buClr>
                <a:srgbClr val="0F6FC6"/>
              </a:buClr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Desserts 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fr-F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/>
              </a:rPr>
              <a:t> des yaourts, des fruits et/ou des gâteaux:</a:t>
            </a:r>
          </a:p>
          <a:p>
            <a:pPr marL="0" indent="0">
              <a:buNone/>
            </a:pPr>
            <a:endParaRPr lang="fr-FR" sz="20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fr-FR" sz="2000" dirty="0" smtClean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3" y="1124743"/>
            <a:ext cx="3384376" cy="21602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30226"/>
            <a:ext cx="10112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148063" y="1481588"/>
            <a:ext cx="31983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Il faut présenter </a:t>
            </a:r>
          </a:p>
          <a:p>
            <a:r>
              <a:rPr lang="fr-FR" sz="2200" dirty="0" smtClean="0"/>
              <a:t>au moins cinq variétés </a:t>
            </a:r>
          </a:p>
          <a:p>
            <a:r>
              <a:rPr lang="fr-FR" sz="2200" dirty="0" smtClean="0"/>
              <a:t>différentes de </a:t>
            </a:r>
          </a:p>
          <a:p>
            <a:r>
              <a:rPr lang="fr-FR" sz="2200" dirty="0" smtClean="0"/>
              <a:t>fromages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3"/>
            <a:ext cx="2592288" cy="151216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71" y="4291224"/>
            <a:ext cx="2304256" cy="162003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43" y="4299608"/>
            <a:ext cx="2448272" cy="162003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62361" y="6060485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salade de fruits</a:t>
            </a:r>
            <a:endParaRPr lang="fr-FR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905765" y="6076792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fondant au chocolat</a:t>
            </a:r>
            <a:endParaRPr lang="fr-FR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6285262" y="607074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éclairs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289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643192" cy="6480720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Clr>
                <a:srgbClr val="0F6FC6"/>
              </a:buClr>
              <a:buNone/>
            </a:pPr>
            <a:r>
              <a:rPr lang="it-IT" sz="35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3</a:t>
            </a:r>
            <a:r>
              <a:rPr lang="fr-FR" sz="35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. </a:t>
            </a:r>
            <a:r>
              <a:rPr lang="fr-FR" sz="3500" b="1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En suivant les sollicitations des élèves on témoigne les spécificités des habitudes françaises en matière de nourriture:</a:t>
            </a:r>
          </a:p>
          <a:p>
            <a:pPr marL="0" lvl="0" indent="0">
              <a:lnSpc>
                <a:spcPct val="115000"/>
              </a:lnSpc>
              <a:buClr>
                <a:srgbClr val="0F6FC6"/>
              </a:buClr>
              <a:buNone/>
            </a:pPr>
            <a:endParaRPr lang="fr-FR" b="1" dirty="0" smtClean="0"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fr-FR" sz="2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 </a:t>
            </a:r>
            <a:r>
              <a:rPr lang="fr-FR" sz="2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pain (différents types de </a:t>
            </a:r>
            <a:r>
              <a:rPr lang="fr-FR" sz="2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baguettes: </a:t>
            </a:r>
            <a:r>
              <a:rPr lang="fr-FR" sz="2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blanche, de campagne, multicéréales, saupoudrée de graines ou non) </a:t>
            </a:r>
            <a:r>
              <a:rPr lang="fr-FR" sz="26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et l’idée d’acheter des tranches de pain déjà prêtes.</a:t>
            </a:r>
            <a:endParaRPr lang="it-IT" sz="26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fr-FR" sz="26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Quand on mange les </a:t>
            </a:r>
            <a:r>
              <a:rPr lang="fr-FR" sz="2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crêpes?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2 février, c’est la Chandeleur, appelée aussi la Fête des Chandelles. Tous les ans, la tradition veut que l’on cuisine plein de délicieuses crêpes à déguster avec famille et copains.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Cette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tradition se rapporte à un mythe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selon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lequel si on ne faisait pas de crêpes le jour de la chandeleur, le blé serait carié pour l’année. On dit d’ailleurs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fr-F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fr-F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D’ailleurs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en faisant les crêpes, il faut respecter une autre coutume, celle de la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pièce d’or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En effet, les paysans faisaient sauter la première crêpe avec la main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droite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tout en tenant une pièce d’or dans la main gauche.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Celui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qui retourne sa crêpe avec adresse, qui ne la laisse pas tomber à terre ou qui ne la rattrape pas sous la forme navrante de quelque linge fripé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celui-là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aura du bonheur jusqu'à la Chandeleur prochaine.</a:t>
            </a:r>
            <a:endParaRPr lang="fr-FR" sz="2600" dirty="0" smtClean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fr-FR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17534" y="3860037"/>
            <a:ext cx="3528392" cy="6586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point ne veut de blé charbonneux </a:t>
            </a:r>
            <a:endParaRPr lang="fr-FR" sz="16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fr-F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 </a:t>
            </a:r>
            <a:r>
              <a:rPr lang="fr-F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crêpes à la </a:t>
            </a:r>
            <a:r>
              <a:rPr lang="fr-FR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Chandeleur </a:t>
            </a:r>
            <a:endParaRPr lang="fr-FR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71078" y="3712305"/>
            <a:ext cx="3103735" cy="95410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rgbClr val="0070C0"/>
                </a:solidFill>
              </a:rPr>
              <a:t>À la Chandeleur </a:t>
            </a:r>
          </a:p>
          <a:p>
            <a:pPr algn="ctr"/>
            <a:r>
              <a:rPr lang="fr-FR" sz="1400" i="1" dirty="0" smtClean="0">
                <a:solidFill>
                  <a:srgbClr val="0070C0"/>
                </a:solidFill>
              </a:rPr>
              <a:t>Il faut faire sauter la crêpe </a:t>
            </a:r>
          </a:p>
          <a:p>
            <a:pPr algn="ctr"/>
            <a:r>
              <a:rPr lang="fr-FR" sz="1400" i="1" dirty="0" smtClean="0">
                <a:solidFill>
                  <a:srgbClr val="0070C0"/>
                </a:solidFill>
              </a:rPr>
              <a:t>Avec une pièce dorée</a:t>
            </a:r>
          </a:p>
          <a:p>
            <a:pPr algn="ctr"/>
            <a:r>
              <a:rPr lang="fr-FR" sz="1400" i="1" dirty="0" smtClean="0">
                <a:solidFill>
                  <a:srgbClr val="0070C0"/>
                </a:solidFill>
              </a:rPr>
              <a:t>Pour avoir de l’argent toute l’année</a:t>
            </a:r>
            <a:endParaRPr lang="fr-FR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571184" cy="63367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fr-FR" sz="1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Comment on cuisine les escargots: ils sont farcis avec du persil, de l’ail, du sel et du poivre et cuits au four </a:t>
            </a:r>
            <a:r>
              <a:rPr lang="fr-FR" sz="19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: (</a:t>
            </a:r>
            <a:r>
              <a:rPr lang="fr-FR" sz="1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Les escargots de Bourgogne).</a:t>
            </a:r>
          </a:p>
          <a:p>
            <a:pPr lvl="0">
              <a:lnSpc>
                <a:spcPct val="115000"/>
              </a:lnSpc>
              <a:buClr>
                <a:srgbClr val="0F6FC6"/>
              </a:buClr>
            </a:pPr>
            <a:r>
              <a:rPr lang="fr-FR" sz="19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La différence entre le croissant italien et le croissant français. Ce dernier est vide</a:t>
            </a:r>
            <a:r>
              <a:rPr lang="fr-FR" sz="19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marL="0" lvl="0" indent="0">
              <a:lnSpc>
                <a:spcPct val="115000"/>
              </a:lnSpc>
              <a:buClr>
                <a:srgbClr val="0F6FC6"/>
              </a:buClr>
              <a:buNone/>
            </a:pPr>
            <a:endParaRPr lang="fr-FR" sz="16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buNone/>
            </a:pPr>
            <a:r>
              <a:rPr lang="it-IT" sz="22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4</a:t>
            </a:r>
            <a:r>
              <a:rPr lang="fr-FR" sz="22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. </a:t>
            </a:r>
            <a:r>
              <a:rPr lang="fr-FR" sz="2200" b="1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Exercice de grammaire: Le </a:t>
            </a:r>
            <a:r>
              <a:rPr lang="fr-FR" sz="2200" b="1" dirty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p</a:t>
            </a:r>
            <a:r>
              <a:rPr lang="fr-FR" sz="2200" b="1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assé composé</a:t>
            </a:r>
          </a:p>
          <a:p>
            <a:pPr marL="0" lvl="0" indent="0">
              <a:buNone/>
            </a:pPr>
            <a:r>
              <a:rPr lang="fr-FR" sz="1900" dirty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Consigne: Complétez les </a:t>
            </a:r>
            <a:r>
              <a:rPr lang="fr-FR" sz="19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phrases suivantes </a:t>
            </a:r>
            <a:r>
              <a:rPr lang="fr-FR" sz="1900" dirty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avec le verbe qui convient au passé </a:t>
            </a:r>
            <a:r>
              <a:rPr lang="fr-FR" sz="19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composé</a:t>
            </a:r>
            <a:r>
              <a:rPr lang="fr-FR" sz="1900" dirty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 </a:t>
            </a:r>
            <a:r>
              <a:rPr lang="fr-FR" sz="1900" dirty="0" smtClean="0">
                <a:solidFill>
                  <a:srgbClr val="0F6FC6">
                    <a:lumMod val="75000"/>
                  </a:srgbClr>
                </a:solidFill>
                <a:ea typeface="Times New Roman"/>
                <a:cs typeface="Times New Roman"/>
              </a:rPr>
              <a:t>en faisant attention à l’accord du participe passé.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000" dirty="0" smtClean="0"/>
              <a:t>Jean </a:t>
            </a:r>
            <a:r>
              <a:rPr lang="fr-FR" sz="2000" dirty="0"/>
              <a:t>et Louis ….............(acheter) deux baguettes, mais ils les </a:t>
            </a:r>
            <a:r>
              <a:rPr lang="fr-FR" sz="2000" dirty="0" smtClean="0"/>
              <a:t>…............................(</a:t>
            </a:r>
            <a:r>
              <a:rPr lang="fr-FR" sz="2000" dirty="0"/>
              <a:t>manger) avant de rentrer chez eux.</a:t>
            </a:r>
            <a:endParaRPr lang="it-IT" sz="2000" dirty="0"/>
          </a:p>
          <a:p>
            <a:pPr marL="457200" indent="-457200">
              <a:buFont typeface="+mj-lt"/>
              <a:buAutoNum type="alphaLcParenR"/>
            </a:pPr>
            <a:r>
              <a:rPr lang="fr-FR" sz="2000" dirty="0" smtClean="0"/>
              <a:t>Anne </a:t>
            </a:r>
            <a:r>
              <a:rPr lang="fr-FR" sz="2000" dirty="0"/>
              <a:t>et Sophie </a:t>
            </a:r>
            <a:r>
              <a:rPr lang="fr-FR" sz="2000" dirty="0" smtClean="0"/>
              <a:t>…………...............(</a:t>
            </a:r>
            <a:r>
              <a:rPr lang="fr-FR" sz="2000" dirty="0"/>
              <a:t>aller) faire des courses au supermarché où elles </a:t>
            </a:r>
            <a:r>
              <a:rPr lang="fr-FR" sz="2000" dirty="0" smtClean="0"/>
              <a:t>………...........(</a:t>
            </a:r>
            <a:r>
              <a:rPr lang="fr-FR" sz="2000" dirty="0"/>
              <a:t>rencontrer) Guillaume.</a:t>
            </a:r>
            <a:endParaRPr lang="it-IT" sz="2000" dirty="0"/>
          </a:p>
          <a:p>
            <a:pPr marL="457200" indent="-457200">
              <a:buFont typeface="+mj-lt"/>
              <a:buAutoNum type="alphaLcParenR"/>
            </a:pPr>
            <a:r>
              <a:rPr lang="fr-FR" sz="2000" dirty="0" smtClean="0"/>
              <a:t>Catherine …....................(</a:t>
            </a:r>
            <a:r>
              <a:rPr lang="fr-FR" sz="2000" dirty="0"/>
              <a:t>rincer) la salade et elle ….......... </a:t>
            </a:r>
            <a:r>
              <a:rPr lang="fr-FR" sz="2000" dirty="0" smtClean="0"/>
              <a:t>……………(couper) les </a:t>
            </a:r>
            <a:r>
              <a:rPr lang="fr-FR" sz="2000" dirty="0"/>
              <a:t>tomates pour préparer son entrée</a:t>
            </a:r>
            <a:r>
              <a:rPr lang="fr-FR" sz="2000" dirty="0" smtClean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000" dirty="0"/>
              <a:t>Nicolas et moi ….............(cuire) le canard à l'orange dans la casserole mais nous l' </a:t>
            </a:r>
            <a:r>
              <a:rPr lang="fr-FR" sz="2000" dirty="0" smtClean="0"/>
              <a:t>…................................. </a:t>
            </a:r>
            <a:r>
              <a:rPr lang="fr-FR" sz="2000" dirty="0"/>
              <a:t>(brûler</a:t>
            </a:r>
            <a:r>
              <a:rPr lang="fr-FR" sz="2000" dirty="0" smtClean="0"/>
              <a:t>).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000" dirty="0"/>
              <a:t>Pendant les fêtes de Noël, on …............ (rôtir) la dinde farcie aux châtaignes</a:t>
            </a:r>
            <a:r>
              <a:rPr lang="fr-FR" sz="2000" dirty="0" smtClean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000" dirty="0"/>
              <a:t>Qu'est-ce que vous …............ (boire) au restaurant hier soir? </a:t>
            </a:r>
            <a:r>
              <a:rPr lang="fr-FR" sz="2000" dirty="0" smtClean="0"/>
              <a:t> J’….........................(</a:t>
            </a:r>
            <a:r>
              <a:rPr lang="fr-FR" sz="2000" dirty="0"/>
              <a:t>prendre) un verre de Bordeaux qui nous …...................... </a:t>
            </a:r>
            <a:r>
              <a:rPr lang="fr-FR" sz="2000" dirty="0" smtClean="0"/>
              <a:t>………(</a:t>
            </a:r>
            <a:r>
              <a:rPr lang="fr-FR" sz="2000" dirty="0"/>
              <a:t>servir) avec un plateau de fromages.</a:t>
            </a:r>
            <a:endParaRPr lang="it-IT" sz="2000" dirty="0"/>
          </a:p>
          <a:p>
            <a:pPr marL="457200" lvl="0" indent="-457200">
              <a:buFont typeface="+mj-lt"/>
              <a:buAutoNum type="alphaLcParenR"/>
            </a:pPr>
            <a:endParaRPr lang="fr-FR" sz="2200" dirty="0">
              <a:solidFill>
                <a:srgbClr val="0F6FC6">
                  <a:lumMod val="75000"/>
                </a:srgbClr>
              </a:solidFill>
              <a:ea typeface="Times New Roman"/>
              <a:cs typeface="Times New Roman"/>
            </a:endParaRPr>
          </a:p>
          <a:p>
            <a:pPr marL="0" lvl="0" indent="0">
              <a:buNone/>
            </a:pPr>
            <a:endParaRPr lang="fr-FR" sz="2200" dirty="0">
              <a:solidFill>
                <a:srgbClr val="0F6FC6">
                  <a:lumMod val="75000"/>
                </a:srgbClr>
              </a:solidFill>
              <a:ea typeface="Times New Roman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6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643192" cy="5853264"/>
          </a:xfrm>
        </p:spPr>
        <p:txBody>
          <a:bodyPr>
            <a:normAutofit/>
          </a:bodyPr>
          <a:lstStyle/>
          <a:p>
            <a:pPr marL="0" lvl="0" indent="0">
              <a:buClr>
                <a:srgbClr val="0F6FC6"/>
              </a:buClr>
              <a:buNone/>
            </a:pPr>
            <a:r>
              <a:rPr lang="fr-FR" sz="2200" b="1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5. La tâche finale (activité créative):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   (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production écrite du menu et présentation orale du repas)</a:t>
            </a:r>
            <a:endParaRPr lang="it-IT" sz="2000" dirty="0">
              <a:latin typeface="Calibri"/>
              <a:ea typeface="Times New Roman"/>
              <a:cs typeface="Times New Roman"/>
            </a:endParaRPr>
          </a:p>
          <a:p>
            <a:pPr lvl="1" algn="just">
              <a:lnSpc>
                <a:spcPct val="150000"/>
              </a:lnSpc>
            </a:pP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réez 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un menu en suivant les caractéristiques du repas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français, ensuite, échangez-le 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avec votre camarade. </a:t>
            </a:r>
            <a:endParaRPr lang="fr-FR" sz="20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640080" lvl="2" indent="0" algn="just">
              <a:lnSpc>
                <a:spcPct val="150000"/>
              </a:lnSpc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Voilà 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le repas que vous avez mangé hier 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soir chez </a:t>
            </a:r>
            <a:r>
              <a:rPr lang="fr-FR" sz="20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votre copain. Racontez-nous ce que vous avez goûté et donnez vos impressions</a:t>
            </a: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marL="640080" lvl="2" indent="0" algn="just">
              <a:lnSpc>
                <a:spcPct val="150000"/>
              </a:lnSpc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Si vous le souhaitez vous pouvez consulter les sites de ces deux restaurants français: </a:t>
            </a:r>
          </a:p>
          <a:p>
            <a:pPr marL="640080" lvl="2" indent="0" algn="just">
              <a:lnSpc>
                <a:spcPct val="150000"/>
              </a:lnSpc>
              <a:buNone/>
            </a:pP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Times New Roman"/>
                <a:cs typeface="Times New Roman"/>
                <a:hlinkClick r:id="rId2"/>
              </a:rPr>
              <a:t>http</a:t>
            </a:r>
            <a:r>
              <a:rPr lang="it-IT" sz="2000" dirty="0">
                <a:solidFill>
                  <a:schemeClr val="accent5">
                    <a:lumMod val="50000"/>
                  </a:schemeClr>
                </a:solidFill>
                <a:latin typeface="Calibri"/>
                <a:ea typeface="Times New Roman"/>
                <a:cs typeface="Times New Roman"/>
                <a:hlinkClick r:id="rId2"/>
              </a:rPr>
              <a:t>://</a:t>
            </a:r>
            <a:r>
              <a:rPr lang="it-IT" sz="2000" dirty="0" smtClean="0">
                <a:solidFill>
                  <a:schemeClr val="accent5">
                    <a:lumMod val="50000"/>
                  </a:schemeClr>
                </a:solidFill>
                <a:latin typeface="Calibri"/>
                <a:ea typeface="Times New Roman"/>
                <a:cs typeface="Times New Roman"/>
                <a:hlinkClick r:id="rId2"/>
              </a:rPr>
              <a:t>www.lepetitprincedeparis.fr/menu_cl1.html</a:t>
            </a:r>
            <a:endParaRPr lang="it-IT" sz="2000" dirty="0" smtClean="0">
              <a:solidFill>
                <a:schemeClr val="accent5">
                  <a:lumMod val="50000"/>
                </a:schemeClr>
              </a:solidFill>
              <a:latin typeface="Calibri"/>
              <a:ea typeface="Times New Roman"/>
              <a:cs typeface="Times New Roman"/>
              <a:hlinkClick r:id="rId2"/>
            </a:endParaRPr>
          </a:p>
          <a:p>
            <a:pPr marL="640080" lvl="2" indent="0" algn="just">
              <a:lnSpc>
                <a:spcPct val="150000"/>
              </a:lnSpc>
              <a:buNone/>
            </a:pPr>
            <a:r>
              <a:rPr lang="it-IT" sz="2000" dirty="0">
                <a:solidFill>
                  <a:srgbClr val="002060"/>
                </a:solidFill>
                <a:latin typeface="Calibri"/>
                <a:ea typeface="Times New Roman"/>
                <a:cs typeface="Times New Roman"/>
                <a:hlinkClick r:id="rId2"/>
              </a:rPr>
              <a:t>http://</a:t>
            </a:r>
            <a:r>
              <a:rPr lang="it-IT" sz="2000" dirty="0" smtClean="0">
                <a:solidFill>
                  <a:srgbClr val="002060"/>
                </a:solidFill>
                <a:latin typeface="Calibri"/>
                <a:ea typeface="Times New Roman"/>
                <a:cs typeface="Times New Roman"/>
                <a:hlinkClick r:id="rId2"/>
              </a:rPr>
              <a:t>www.restaurant-aupetitriche.com/notre-carte.php</a:t>
            </a:r>
            <a:endParaRPr lang="it-IT" sz="2000" dirty="0" smtClean="0">
              <a:solidFill>
                <a:srgbClr val="002060"/>
              </a:solidFill>
              <a:latin typeface="Calibri"/>
              <a:ea typeface="Times New Roman"/>
              <a:cs typeface="Times New Roman"/>
              <a:hlinkClick r:id="rId2"/>
            </a:endParaRPr>
          </a:p>
          <a:p>
            <a:pPr marL="0" lvl="0" indent="0">
              <a:buClr>
                <a:srgbClr val="0F6FC6"/>
              </a:buClr>
              <a:buNone/>
            </a:pPr>
            <a:endParaRPr lang="fr-FR" sz="2200" b="1" dirty="0"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938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du temps: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Points: 1 – 4  (1 heure)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Point: 5  (1 heure)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5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350</TotalTime>
  <Words>689</Words>
  <Application>Microsoft Office PowerPoint</Application>
  <PresentationFormat>Presentazione su schermo (4:3)</PresentationFormat>
  <Paragraphs>103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Loggia</vt:lpstr>
      <vt:lpstr>Qu’est-ce qu’on mange en France?</vt:lpstr>
      <vt:lpstr>          2. La différence entre le repas français et celui italien:        </vt:lpstr>
      <vt:lpstr>Le repas en France: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</dc:creator>
  <cp:lastModifiedBy>Ila</cp:lastModifiedBy>
  <cp:revision>92</cp:revision>
  <dcterms:created xsi:type="dcterms:W3CDTF">2015-02-21T18:13:15Z</dcterms:created>
  <dcterms:modified xsi:type="dcterms:W3CDTF">2015-02-22T16:47:16Z</dcterms:modified>
</cp:coreProperties>
</file>