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2" r:id="rId4"/>
    <p:sldId id="276" r:id="rId5"/>
    <p:sldId id="258" r:id="rId6"/>
    <p:sldId id="268" r:id="rId7"/>
    <p:sldId id="259" r:id="rId8"/>
    <p:sldId id="260" r:id="rId9"/>
    <p:sldId id="275" r:id="rId10"/>
    <p:sldId id="261" r:id="rId11"/>
    <p:sldId id="269" r:id="rId12"/>
    <p:sldId id="270" r:id="rId13"/>
    <p:sldId id="271" r:id="rId14"/>
    <p:sldId id="262" r:id="rId15"/>
    <p:sldId id="263" r:id="rId16"/>
    <p:sldId id="273" r:id="rId17"/>
    <p:sldId id="274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23/04/2013</a:t>
            </a:fld>
            <a:endParaRPr lang="fr-BE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23/04/2013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23/04/2013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23/04/2013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23/04/2013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23/04/2013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23/04/2013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23/04/2013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23/04/2013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23/04/2013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23/04/2013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23/04/2013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iki/Slobodan_Milo%C5%A1evi%C4%87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fr.wikipedia.org/wiki/Ratko_Mladi%C4%87" TargetMode="External"/><Relationship Id="rId4" Type="http://schemas.openxmlformats.org/officeDocument/2006/relationships/hyperlink" Target="http://fr.wikipedia.org/wiki/Radovan_Karad%C5%BEi%C4%87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//upload.wikimedia.org/wikipedia/commons/b/bb/Flag_of_the_Red_Crystal.sv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//upload.wikimedia.org/wikipedia/commons/b/b6/Croixrouge_logos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iki/Hermann_G%C3%B6rin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fr.wikipedia.org/wiki/Joachim_von_Ribbentrop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6137" y="2480702"/>
            <a:ext cx="8136904" cy="83099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br-FR" sz="4800" dirty="0" smtClean="0">
                <a:solidFill>
                  <a:srgbClr val="C00000"/>
                </a:solidFill>
                <a:latin typeface="Arial Rounded MT Bold" pitchFamily="34" charset="0"/>
              </a:rPr>
              <a:t>Ar justis gastiz etrevroadel</a:t>
            </a:r>
            <a:endParaRPr lang="br-FR" sz="4800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51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560" y="620688"/>
            <a:ext cx="78488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r-FR" sz="3200" b="1" dirty="0" smtClean="0">
                <a:latin typeface="Trebuchet MS" pitchFamily="34" charset="0"/>
              </a:rPr>
              <a:t>Torfed a-enep Mab-den:</a:t>
            </a:r>
          </a:p>
          <a:p>
            <a:endParaRPr lang="br-FR" sz="3200" b="1" dirty="0" smtClean="0">
              <a:latin typeface="Trebuchet MS" pitchFamily="34" charset="0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br-FR" sz="3200" dirty="0">
                <a:latin typeface="Trebuchet MS" pitchFamily="34" charset="0"/>
              </a:rPr>
              <a:t> </a:t>
            </a:r>
            <a:r>
              <a:rPr lang="br-FR" sz="3200" dirty="0" smtClean="0">
                <a:latin typeface="Trebuchet MS" pitchFamily="34" charset="0"/>
              </a:rPr>
              <a:t>Gouennlazh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br-FR" sz="3200" dirty="0">
                <a:latin typeface="Trebuchet MS" pitchFamily="34" charset="0"/>
              </a:rPr>
              <a:t> </a:t>
            </a:r>
            <a:r>
              <a:rPr lang="br-FR" sz="3200" dirty="0" err="1" smtClean="0">
                <a:latin typeface="Trebuchet MS" pitchFamily="34" charset="0"/>
              </a:rPr>
              <a:t>Apartheid</a:t>
            </a:r>
            <a:endParaRPr lang="br-FR" sz="3200" dirty="0" smtClean="0">
              <a:latin typeface="Trebuchet MS" pitchFamily="34" charset="0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br-FR" sz="3200" dirty="0">
                <a:latin typeface="Trebuchet MS" pitchFamily="34" charset="0"/>
              </a:rPr>
              <a:t> </a:t>
            </a:r>
            <a:r>
              <a:rPr lang="br-FR" sz="3200" dirty="0" smtClean="0">
                <a:latin typeface="Trebuchet MS" pitchFamily="34" charset="0"/>
              </a:rPr>
              <a:t>Lazhañ enebourien politikel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br-FR" sz="3200" dirty="0">
                <a:latin typeface="Trebuchet MS" pitchFamily="34" charset="0"/>
              </a:rPr>
              <a:t> </a:t>
            </a:r>
            <a:r>
              <a:rPr lang="br-FR" sz="3200" dirty="0" smtClean="0">
                <a:latin typeface="Trebuchet MS" pitchFamily="34" charset="0"/>
              </a:rPr>
              <a:t>Dilec’hiañ poblañsoù </a:t>
            </a:r>
            <a:r>
              <a:rPr lang="br-FR" sz="3200" dirty="0" err="1" smtClean="0">
                <a:latin typeface="Trebuchet MS" pitchFamily="34" charset="0"/>
              </a:rPr>
              <a:t>sivil</a:t>
            </a:r>
            <a:endParaRPr lang="br-FR" sz="3200" dirty="0" smtClean="0">
              <a:latin typeface="Trebuchet MS" pitchFamily="34" charset="0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br-FR" sz="3200" dirty="0">
                <a:latin typeface="Trebuchet MS" pitchFamily="34" charset="0"/>
              </a:rPr>
              <a:t> </a:t>
            </a:r>
            <a:r>
              <a:rPr lang="br-FR" sz="3200" dirty="0" smtClean="0">
                <a:latin typeface="Trebuchet MS" pitchFamily="34" charset="0"/>
              </a:rPr>
              <a:t>Lakaat tud dindan sklaverezh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br-FR" sz="3200" dirty="0">
                <a:latin typeface="Trebuchet MS" pitchFamily="34" charset="0"/>
              </a:rPr>
              <a:t> </a:t>
            </a:r>
            <a:r>
              <a:rPr lang="br-FR" sz="3200" dirty="0" smtClean="0">
                <a:latin typeface="Trebuchet MS" pitchFamily="34" charset="0"/>
              </a:rPr>
              <a:t>Gwallañ </a:t>
            </a:r>
            <a:r>
              <a:rPr lang="br-FR" sz="3200" dirty="0" err="1" smtClean="0">
                <a:latin typeface="Trebuchet MS" pitchFamily="34" charset="0"/>
              </a:rPr>
              <a:t>siviled</a:t>
            </a:r>
            <a:endParaRPr lang="br-FR" sz="3200" dirty="0" smtClean="0">
              <a:latin typeface="Trebuchet MS" pitchFamily="34" charset="0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br-FR" sz="3200" dirty="0">
                <a:latin typeface="Trebuchet MS" pitchFamily="34" charset="0"/>
              </a:rPr>
              <a:t> </a:t>
            </a:r>
            <a:r>
              <a:rPr lang="br-FR" sz="3200" dirty="0" smtClean="0">
                <a:latin typeface="Trebuchet MS" pitchFamily="34" charset="0"/>
              </a:rPr>
              <a:t>Implijout armoù distruj bras</a:t>
            </a:r>
            <a:endParaRPr lang="br-FR" sz="32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62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" t="2292" r="3297" b="3692"/>
          <a:stretch/>
        </p:blipFill>
        <p:spPr>
          <a:xfrm>
            <a:off x="179512" y="260648"/>
            <a:ext cx="8787014" cy="468052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79512" y="5085184"/>
            <a:ext cx="8640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r-FR" dirty="0" smtClean="0">
                <a:latin typeface="Trebuchet MS" pitchFamily="34" charset="0"/>
              </a:rPr>
              <a:t>Anvet eo</a:t>
            </a:r>
            <a:r>
              <a:rPr lang="br-FR" b="1" dirty="0" smtClean="0">
                <a:latin typeface="Trebuchet MS" pitchFamily="34" charset="0"/>
              </a:rPr>
              <a:t> TPI </a:t>
            </a:r>
            <a:r>
              <a:rPr lang="br-FR" dirty="0" smtClean="0">
                <a:latin typeface="Trebuchet MS" pitchFamily="34" charset="0"/>
              </a:rPr>
              <a:t>(Lez-varn gastiz etrevroadel) ul lez-varn savet gant ABU e Den Haag evit barn an torfedoù brezel. Daou zo: hini brezel Yougoslavia (1991-2001) hag hini gouennlazh Rwanda (1994)</a:t>
            </a:r>
          </a:p>
          <a:p>
            <a:r>
              <a:rPr lang="br-FR" dirty="0" smtClean="0">
                <a:latin typeface="Trebuchet MS" pitchFamily="34" charset="0"/>
              </a:rPr>
              <a:t>161 den zo bet barnet betek henn gant TPIY: </a:t>
            </a:r>
            <a:r>
              <a:rPr lang="fr-FR" dirty="0">
                <a:latin typeface="Trebuchet MS" pitchFamily="34" charset="0"/>
                <a:hlinkClick r:id="rId3" tooltip="Slobodan Milošević"/>
              </a:rPr>
              <a:t>Slobodan </a:t>
            </a:r>
            <a:r>
              <a:rPr lang="fr-FR" dirty="0" err="1">
                <a:latin typeface="Trebuchet MS" pitchFamily="34" charset="0"/>
                <a:hlinkClick r:id="rId3" tooltip="Slobodan Milošević"/>
              </a:rPr>
              <a:t>Milošević</a:t>
            </a:r>
            <a:r>
              <a:rPr lang="fr-FR" dirty="0">
                <a:latin typeface="Trebuchet MS" pitchFamily="34" charset="0"/>
              </a:rPr>
              <a:t>, </a:t>
            </a:r>
            <a:r>
              <a:rPr lang="fr-FR" dirty="0" smtClean="0">
                <a:latin typeface="Trebuchet MS" pitchFamily="34" charset="0"/>
                <a:hlinkClick r:id="rId4" tooltip="Radovan Karadžić"/>
              </a:rPr>
              <a:t>Radovan </a:t>
            </a:r>
            <a:r>
              <a:rPr lang="fr-FR" dirty="0" err="1">
                <a:latin typeface="Trebuchet MS" pitchFamily="34" charset="0"/>
                <a:hlinkClick r:id="rId4" tooltip="Radovan Karadžić"/>
              </a:rPr>
              <a:t>Karadžić</a:t>
            </a:r>
            <a:r>
              <a:rPr lang="fr-FR" dirty="0">
                <a:latin typeface="Trebuchet MS" pitchFamily="34" charset="0"/>
              </a:rPr>
              <a:t>, </a:t>
            </a:r>
            <a:r>
              <a:rPr lang="fr-FR" dirty="0" smtClean="0">
                <a:solidFill>
                  <a:srgbClr val="002060"/>
                </a:solidFill>
                <a:latin typeface="Trebuchet MS" pitchFamily="34" charset="0"/>
              </a:rPr>
              <a:t>R</a:t>
            </a:r>
            <a:r>
              <a:rPr lang="fr-FR" dirty="0" smtClean="0">
                <a:latin typeface="Trebuchet MS" pitchFamily="34" charset="0"/>
                <a:hlinkClick r:id="rId5" tooltip="Ratko Mladić"/>
              </a:rPr>
              <a:t>atko </a:t>
            </a:r>
            <a:r>
              <a:rPr lang="fr-FR" dirty="0" err="1" smtClean="0">
                <a:latin typeface="Trebuchet MS" pitchFamily="34" charset="0"/>
                <a:hlinkClick r:id="rId5" tooltip="Ratko Mladić"/>
              </a:rPr>
              <a:t>Mladić</a:t>
            </a:r>
            <a:r>
              <a:rPr lang="fr-FR" dirty="0">
                <a:latin typeface="Trebuchet MS" pitchFamily="34" charset="0"/>
              </a:rPr>
              <a:t>.</a:t>
            </a:r>
            <a:endParaRPr lang="br-FR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6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89856" y="5373216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r-FR" dirty="0" smtClean="0">
                <a:latin typeface="Trebuchet MS" pitchFamily="34" charset="0"/>
              </a:rPr>
              <a:t>Dibaoe 2002 eo savet e Den Haag (Izel vroioù) ar </a:t>
            </a:r>
            <a:r>
              <a:rPr lang="br-FR" b="1" dirty="0" smtClean="0">
                <a:latin typeface="Trebuchet MS" pitchFamily="34" charset="0"/>
              </a:rPr>
              <a:t>CPI </a:t>
            </a:r>
            <a:r>
              <a:rPr lang="br-FR" dirty="0" smtClean="0">
                <a:latin typeface="Trebuchet MS" pitchFamily="34" charset="0"/>
              </a:rPr>
              <a:t>(Lez gastiz etrevroadel) e karg da varn an dorfedourien vrezel (eus n’eus forzh peseurt Stad). Un aozadur padus eo.</a:t>
            </a:r>
            <a:endParaRPr lang="br-FR" dirty="0">
              <a:latin typeface="Trebuchet MS" pitchFamily="34" charset="0"/>
            </a:endParaRPr>
          </a:p>
        </p:txBody>
      </p:sp>
      <p:pic>
        <p:nvPicPr>
          <p:cNvPr id="6146" name="Picture 2" descr="http://www.lyonmun.com/wp-content/uploads/2013/03/cour-penale-internationale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688" y="2780928"/>
            <a:ext cx="2673344" cy="230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reopen911.info/News/wp-content/uploads/CP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332656"/>
            <a:ext cx="519780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60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akaractu.com/photo/art/default/5254029-7840800.jpg?v=136152346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5"/>
            <a:ext cx="8235552" cy="549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23528" y="5949280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r-FR" dirty="0" smtClean="0">
                <a:latin typeface="Trebuchet MS" pitchFamily="34" charset="0"/>
              </a:rPr>
              <a:t>E miz Kerzu 2011 e krog prosez </a:t>
            </a:r>
            <a:r>
              <a:rPr lang="br-FR" dirty="0" err="1" smtClean="0">
                <a:latin typeface="Trebuchet MS" pitchFamily="34" charset="0"/>
              </a:rPr>
              <a:t>Laurent</a:t>
            </a:r>
            <a:r>
              <a:rPr lang="br-FR" dirty="0" smtClean="0">
                <a:latin typeface="Trebuchet MS" pitchFamily="34" charset="0"/>
              </a:rPr>
              <a:t> </a:t>
            </a:r>
            <a:r>
              <a:rPr lang="br-FR" dirty="0" err="1" smtClean="0">
                <a:latin typeface="Trebuchet MS" pitchFamily="34" charset="0"/>
              </a:rPr>
              <a:t>Gbagbo</a:t>
            </a:r>
            <a:r>
              <a:rPr lang="br-FR" dirty="0" smtClean="0">
                <a:latin typeface="Trebuchet MS" pitchFamily="34" charset="0"/>
              </a:rPr>
              <a:t> (bet prezidant ar Republik en Aod an Olifant) dirak CPI e Den Haag.</a:t>
            </a:r>
            <a:endParaRPr lang="br-FR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29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0"/>
          <a:stretch/>
        </p:blipFill>
        <p:spPr>
          <a:xfrm>
            <a:off x="107504" y="908720"/>
            <a:ext cx="8911936" cy="417646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19192" y="5557882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r-FR" dirty="0" smtClean="0">
                <a:latin typeface="Trebuchet MS" pitchFamily="34" charset="0"/>
              </a:rPr>
              <a:t>N’eo ket anavezet c’hoazh ar CPI gant holl Stadoù ABU.</a:t>
            </a:r>
            <a:endParaRPr lang="br-FR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92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pload.wikimedia.org/wikipedia/commons/1/17/Rumsfeld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23" y="764704"/>
            <a:ext cx="3280290" cy="4104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61680" y="5085184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r-FR" dirty="0" smtClean="0">
                <a:latin typeface="Trebuchet MS" pitchFamily="34" charset="0"/>
              </a:rPr>
              <a:t>Donald Romsfeld en doa aotreet arme SUA da jahinañ e toulloù-bac’h </a:t>
            </a:r>
            <a:r>
              <a:rPr lang="br-FR" dirty="0">
                <a:latin typeface="Trebuchet MS" pitchFamily="34" charset="0"/>
              </a:rPr>
              <a:t>Abou </a:t>
            </a:r>
            <a:r>
              <a:rPr lang="br-FR" dirty="0" smtClean="0">
                <a:latin typeface="Trebuchet MS" pitchFamily="34" charset="0"/>
              </a:rPr>
              <a:t>Ghraib pe e Guantánamo</a:t>
            </a:r>
            <a:r>
              <a:rPr lang="br-FR" dirty="0">
                <a:latin typeface="Trebuchet MS" pitchFamily="34" charset="0"/>
              </a:rPr>
              <a:t>.</a:t>
            </a:r>
          </a:p>
        </p:txBody>
      </p:sp>
      <p:pic>
        <p:nvPicPr>
          <p:cNvPr id="5124" name="Picture 4" descr="http://cdn-lejdd.ladmedia.fr/var/lejdd/storage/images/media/images/archivesphotoscmc/international/ramzan-kadyrov-le-president-tchetchene-et-vladimir-poutine-pensent-avoir-pacifie-le-territoire./328774-2-fre-FR/Ramzan-Kadyrov-le-president-tchetchene-et-Vladimir-Poutine-pensent-avoir-pacifie-le-territoire._pics_3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1" y="1412776"/>
            <a:ext cx="4830297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427984" y="5085184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r-FR" dirty="0" smtClean="0">
                <a:latin typeface="Trebuchet MS" pitchFamily="34" charset="0"/>
              </a:rPr>
              <a:t>Niverus a oa bet an torfedoù brezel </a:t>
            </a:r>
            <a:r>
              <a:rPr lang="br-FR" dirty="0">
                <a:latin typeface="Trebuchet MS" pitchFamily="34" charset="0"/>
              </a:rPr>
              <a:t>e Tchetchenia dindan </a:t>
            </a:r>
            <a:r>
              <a:rPr lang="br-FR" dirty="0" smtClean="0">
                <a:latin typeface="Trebuchet MS" pitchFamily="34" charset="0"/>
              </a:rPr>
              <a:t>urzhioù </a:t>
            </a:r>
            <a:r>
              <a:rPr lang="br-FR" dirty="0" err="1" smtClean="0">
                <a:latin typeface="Trebuchet MS" pitchFamily="34" charset="0"/>
              </a:rPr>
              <a:t>Ramzan</a:t>
            </a:r>
            <a:r>
              <a:rPr lang="br-FR" dirty="0" smtClean="0">
                <a:latin typeface="Trebuchet MS" pitchFamily="34" charset="0"/>
              </a:rPr>
              <a:t> </a:t>
            </a:r>
            <a:r>
              <a:rPr lang="br-FR" dirty="0" err="1" smtClean="0">
                <a:latin typeface="Trebuchet MS" pitchFamily="34" charset="0"/>
              </a:rPr>
              <a:t>Kadirov</a:t>
            </a:r>
            <a:r>
              <a:rPr lang="br-FR" dirty="0" smtClean="0">
                <a:latin typeface="Trebuchet MS" pitchFamily="34" charset="0"/>
              </a:rPr>
              <a:t> ha </a:t>
            </a:r>
            <a:r>
              <a:rPr lang="br-FR" dirty="0" err="1" smtClean="0">
                <a:latin typeface="Trebuchet MS" pitchFamily="34" charset="0"/>
              </a:rPr>
              <a:t>Vladimir</a:t>
            </a:r>
            <a:r>
              <a:rPr lang="br-FR" dirty="0" smtClean="0">
                <a:latin typeface="Trebuchet MS" pitchFamily="34" charset="0"/>
              </a:rPr>
              <a:t> Poutine. </a:t>
            </a:r>
            <a:endParaRPr lang="br-FR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53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3" t="5161" r="3978" b="5001"/>
          <a:stretch/>
        </p:blipFill>
        <p:spPr>
          <a:xfrm>
            <a:off x="251520" y="404664"/>
            <a:ext cx="8712968" cy="528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79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resseurop.eu/files/images/article/Tom-Assad.jpg?1305207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92696"/>
            <a:ext cx="878177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95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24.xooimage.com/files/7/a/a/henri-dunant-10f1cb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8640"/>
            <a:ext cx="5904656" cy="582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23528" y="6165304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r-FR" dirty="0" smtClean="0">
                <a:latin typeface="Trebuchet MS" pitchFamily="34" charset="0"/>
              </a:rPr>
              <a:t>1864: Krouet eo ar Groaz ruz gant </a:t>
            </a:r>
            <a:r>
              <a:rPr lang="br-FR" dirty="0" err="1" smtClean="0">
                <a:latin typeface="Trebuchet MS" pitchFamily="34" charset="0"/>
              </a:rPr>
              <a:t>Henri</a:t>
            </a:r>
            <a:r>
              <a:rPr lang="br-FR" dirty="0" smtClean="0">
                <a:latin typeface="Trebuchet MS" pitchFamily="34" charset="0"/>
              </a:rPr>
              <a:t> </a:t>
            </a:r>
            <a:r>
              <a:rPr lang="br-FR" dirty="0" err="1" smtClean="0">
                <a:latin typeface="Trebuchet MS" pitchFamily="34" charset="0"/>
              </a:rPr>
              <a:t>Dunant</a:t>
            </a:r>
            <a:endParaRPr lang="br-FR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26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Flag of the Red Crystal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501008"/>
            <a:ext cx="4107023" cy="2736304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395536" y="5229200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Trebuchet MS" pitchFamily="34" charset="0"/>
              </a:rPr>
              <a:t>Ar c’</a:t>
            </a:r>
            <a:r>
              <a:rPr lang="fr-FR" sz="2000" dirty="0" err="1" smtClean="0">
                <a:latin typeface="Trebuchet MS" pitchFamily="34" charset="0"/>
              </a:rPr>
              <a:t>hristal</a:t>
            </a:r>
            <a:r>
              <a:rPr lang="fr-FR" sz="2000" dirty="0" smtClean="0">
                <a:latin typeface="Trebuchet MS" pitchFamily="34" charset="0"/>
              </a:rPr>
              <a:t> ruz: </a:t>
            </a:r>
          </a:p>
          <a:p>
            <a:r>
              <a:rPr lang="fr-FR" sz="2000" dirty="0" smtClean="0">
                <a:latin typeface="Trebuchet MS" pitchFamily="34" charset="0"/>
              </a:rPr>
              <a:t>an </a:t>
            </a:r>
            <a:r>
              <a:rPr lang="fr-FR" sz="2000" dirty="0" err="1" smtClean="0">
                <a:latin typeface="Trebuchet MS" pitchFamily="34" charset="0"/>
              </a:rPr>
              <a:t>tredearouez</a:t>
            </a:r>
            <a:r>
              <a:rPr lang="fr-FR" sz="2000" dirty="0" smtClean="0">
                <a:latin typeface="Trebuchet MS" pitchFamily="34" charset="0"/>
              </a:rPr>
              <a:t> </a:t>
            </a:r>
            <a:r>
              <a:rPr lang="fr-FR" sz="2000" dirty="0" err="1" smtClean="0">
                <a:latin typeface="Trebuchet MS" pitchFamily="34" charset="0"/>
              </a:rPr>
              <a:t>lik</a:t>
            </a:r>
            <a:r>
              <a:rPr lang="fr-FR" sz="2000" dirty="0" smtClean="0">
                <a:latin typeface="Trebuchet MS" pitchFamily="34" charset="0"/>
              </a:rPr>
              <a:t> </a:t>
            </a:r>
            <a:r>
              <a:rPr lang="fr-FR" sz="2000" dirty="0" err="1" smtClean="0">
                <a:latin typeface="Trebuchet MS" pitchFamily="34" charset="0"/>
              </a:rPr>
              <a:t>asantet</a:t>
            </a:r>
            <a:r>
              <a:rPr lang="fr-FR" sz="2000" dirty="0" smtClean="0">
                <a:latin typeface="Trebuchet MS" pitchFamily="34" charset="0"/>
              </a:rPr>
              <a:t> </a:t>
            </a:r>
            <a:r>
              <a:rPr lang="fr-FR" sz="2000" dirty="0" smtClean="0">
                <a:latin typeface="Trebuchet MS" pitchFamily="34" charset="0"/>
              </a:rPr>
              <a:t>e 2007</a:t>
            </a:r>
            <a:endParaRPr lang="fr-FR" sz="2000" dirty="0">
              <a:latin typeface="Trebuchet MS" pitchFamily="34" charset="0"/>
            </a:endParaRPr>
          </a:p>
        </p:txBody>
      </p:sp>
      <p:pic>
        <p:nvPicPr>
          <p:cNvPr id="1028" name="Picture 4" descr="File:Croixrouge logo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19" y="260648"/>
            <a:ext cx="4512501" cy="33843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0/0c/Symbol_of_the_League_of_Nations.svg/200px-Symbol_of_the_League_of_Nation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65162"/>
            <a:ext cx="5256584" cy="349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15685" y="5229200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r-FR" dirty="0" smtClean="0">
                <a:latin typeface="Trebuchet MS" pitchFamily="34" charset="0"/>
              </a:rPr>
              <a:t>E 1919 eo krouet KAB (Kevredigezh ar Broadoù) evit mirout ar peoc’h.</a:t>
            </a:r>
          </a:p>
          <a:p>
            <a:r>
              <a:rPr lang="br-FR" dirty="0" smtClean="0">
                <a:latin typeface="Trebuchet MS" pitchFamily="34" charset="0"/>
              </a:rPr>
              <a:t>Staliet e oa KAB e </a:t>
            </a:r>
            <a:r>
              <a:rPr lang="br-FR" dirty="0" err="1" smtClean="0">
                <a:latin typeface="Trebuchet MS" pitchFamily="34" charset="0"/>
              </a:rPr>
              <a:t>Geneva</a:t>
            </a:r>
            <a:r>
              <a:rPr lang="br-FR" dirty="0" smtClean="0">
                <a:latin typeface="Trebuchet MS" pitchFamily="34" charset="0"/>
              </a:rPr>
              <a:t>.</a:t>
            </a:r>
            <a:endParaRPr lang="br-FR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6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herodote.net/Images/Nurembergproc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6632"/>
            <a:ext cx="6984776" cy="549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51520" y="5733256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r-FR" dirty="0" smtClean="0">
                <a:latin typeface="Trebuchet MS" pitchFamily="34" charset="0"/>
              </a:rPr>
              <a:t>E 1945 eo bet barnet gant ar re Unanet 24 nazi e </a:t>
            </a:r>
            <a:r>
              <a:rPr lang="br-FR" b="1" dirty="0" smtClean="0">
                <a:latin typeface="Trebuchet MS" pitchFamily="34" charset="0"/>
              </a:rPr>
              <a:t>prosez </a:t>
            </a:r>
            <a:r>
              <a:rPr lang="br-FR" b="1" dirty="0" err="1" smtClean="0">
                <a:latin typeface="Trebuchet MS" pitchFamily="34" charset="0"/>
              </a:rPr>
              <a:t>Nürnberg</a:t>
            </a:r>
            <a:r>
              <a:rPr lang="br-FR" dirty="0" smtClean="0">
                <a:latin typeface="Trebuchet MS" pitchFamily="34" charset="0"/>
              </a:rPr>
              <a:t>: 12 zo kondaonet da vezañ krouget (</a:t>
            </a:r>
            <a:r>
              <a:rPr lang="br-FR" dirty="0" err="1" smtClean="0">
                <a:latin typeface="Trebuchet MS" pitchFamily="34" charset="0"/>
                <a:hlinkClick r:id="rId3" tooltip="Hermann Göring"/>
              </a:rPr>
              <a:t>Hermann</a:t>
            </a:r>
            <a:r>
              <a:rPr lang="br-FR" dirty="0" smtClean="0">
                <a:latin typeface="Trebuchet MS" pitchFamily="34" charset="0"/>
                <a:hlinkClick r:id="rId3" tooltip="Hermann Göring"/>
              </a:rPr>
              <a:t> </a:t>
            </a:r>
            <a:r>
              <a:rPr lang="br-FR" dirty="0" err="1">
                <a:latin typeface="Trebuchet MS" pitchFamily="34" charset="0"/>
                <a:hlinkClick r:id="rId3" tooltip="Hermann Göring"/>
              </a:rPr>
              <a:t>Göring</a:t>
            </a:r>
            <a:r>
              <a:rPr lang="br-FR" dirty="0">
                <a:latin typeface="Trebuchet MS" pitchFamily="34" charset="0"/>
              </a:rPr>
              <a:t> </a:t>
            </a:r>
            <a:r>
              <a:rPr lang="br-FR" dirty="0" smtClean="0">
                <a:latin typeface="Trebuchet MS" pitchFamily="34" charset="0"/>
              </a:rPr>
              <a:t>(en em lazhañ a ra a-raok) pe </a:t>
            </a:r>
            <a:r>
              <a:rPr lang="br-FR" dirty="0" smtClean="0">
                <a:latin typeface="Trebuchet MS" pitchFamily="34" charset="0"/>
                <a:hlinkClick r:id="rId4" tooltip="Joachim von Ribbentrop"/>
              </a:rPr>
              <a:t>Von </a:t>
            </a:r>
            <a:r>
              <a:rPr lang="br-FR" dirty="0" err="1" smtClean="0">
                <a:latin typeface="Trebuchet MS" pitchFamily="34" charset="0"/>
                <a:hlinkClick r:id="rId4" tooltip="Joachim von Ribbentrop"/>
              </a:rPr>
              <a:t>Ribbentrop</a:t>
            </a:r>
            <a:r>
              <a:rPr lang="br-FR" dirty="0" smtClean="0">
                <a:latin typeface="Trebuchet MS" pitchFamily="34" charset="0"/>
              </a:rPr>
              <a:t>) Re all zo kondaonet da vont en toull bac’h pe didamallet.</a:t>
            </a:r>
            <a:endParaRPr lang="br-FR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30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pouruneconstituante.fr/IMG/jpg/dud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866" y="116631"/>
            <a:ext cx="6348469" cy="598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03109" y="6283728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r-FR" dirty="0" smtClean="0">
                <a:latin typeface="Trebuchet MS" pitchFamily="34" charset="0"/>
              </a:rPr>
              <a:t>E 1948 eo skrivet </a:t>
            </a:r>
            <a:r>
              <a:rPr lang="br-FR" b="1" dirty="0" smtClean="0">
                <a:latin typeface="Trebuchet MS" pitchFamily="34" charset="0"/>
              </a:rPr>
              <a:t>Disklêriadur hollvedel gwirioù Mab-den </a:t>
            </a:r>
            <a:r>
              <a:rPr lang="br-FR" dirty="0" smtClean="0">
                <a:latin typeface="Trebuchet MS" pitchFamily="34" charset="0"/>
              </a:rPr>
              <a:t>gant ABU</a:t>
            </a:r>
            <a:endParaRPr lang="br-FR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75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9478" y="5949280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r-FR" dirty="0" smtClean="0">
                <a:latin typeface="Trebuchet MS" pitchFamily="34" charset="0"/>
              </a:rPr>
              <a:t>E 1949 eo sinet </a:t>
            </a:r>
            <a:r>
              <a:rPr lang="br-FR" b="1" dirty="0" err="1" smtClean="0">
                <a:latin typeface="Trebuchet MS" pitchFamily="34" charset="0"/>
              </a:rPr>
              <a:t>kendivizadoù</a:t>
            </a:r>
            <a:r>
              <a:rPr lang="br-FR" b="1" dirty="0" smtClean="0">
                <a:latin typeface="Trebuchet MS" pitchFamily="34" charset="0"/>
              </a:rPr>
              <a:t> </a:t>
            </a:r>
            <a:r>
              <a:rPr lang="br-FR" b="1" dirty="0" err="1" smtClean="0">
                <a:latin typeface="Trebuchet MS" pitchFamily="34" charset="0"/>
              </a:rPr>
              <a:t>Geneva</a:t>
            </a:r>
            <a:r>
              <a:rPr lang="br-FR" dirty="0" smtClean="0">
                <a:latin typeface="Trebuchet MS" pitchFamily="34" charset="0"/>
              </a:rPr>
              <a:t>. Hiziv eo asantet ar reolennoù brezel-mañ en un doare ofisiel gant holl Stadoù ar bed.</a:t>
            </a:r>
            <a:endParaRPr lang="br-FR" dirty="0">
              <a:latin typeface="Trebuchet MS" pitchFamily="34" charset="0"/>
            </a:endParaRPr>
          </a:p>
        </p:txBody>
      </p:sp>
      <p:pic>
        <p:nvPicPr>
          <p:cNvPr id="3074" name="Picture 2" descr="http://fr.academic.ru/pictures/frwiki/79/Original_Geneva_Conventio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2"/>
            <a:ext cx="7680853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55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27584" y="1268760"/>
            <a:ext cx="77768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r-FR" sz="2800" b="1" dirty="0" err="1" smtClean="0">
                <a:latin typeface="Trebuchet MS" pitchFamily="34" charset="0"/>
              </a:rPr>
              <a:t>Kendivizadoù</a:t>
            </a:r>
            <a:r>
              <a:rPr lang="br-FR" sz="2800" b="1" dirty="0" smtClean="0">
                <a:latin typeface="Trebuchet MS" pitchFamily="34" charset="0"/>
              </a:rPr>
              <a:t> </a:t>
            </a:r>
            <a:r>
              <a:rPr lang="br-FR" sz="2800" b="1" dirty="0" err="1" smtClean="0">
                <a:latin typeface="Trebuchet MS" pitchFamily="34" charset="0"/>
              </a:rPr>
              <a:t>Geneva</a:t>
            </a:r>
            <a:r>
              <a:rPr lang="br-FR" sz="2800" b="1" dirty="0" smtClean="0">
                <a:latin typeface="Trebuchet MS" pitchFamily="34" charset="0"/>
              </a:rPr>
              <a:t>:</a:t>
            </a:r>
          </a:p>
          <a:p>
            <a:endParaRPr lang="br-FR" sz="2800" b="1" dirty="0" smtClean="0">
              <a:latin typeface="Trebuchet MS" pitchFamily="34" charset="0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br-FR" sz="2800" dirty="0">
                <a:latin typeface="Trebuchet MS" pitchFamily="34" charset="0"/>
              </a:rPr>
              <a:t> </a:t>
            </a:r>
            <a:r>
              <a:rPr lang="br-FR" sz="2800" dirty="0" smtClean="0">
                <a:latin typeface="Trebuchet MS" pitchFamily="34" charset="0"/>
              </a:rPr>
              <a:t>Doujañ ouzh ar Groaz ruz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br-FR" sz="2800" dirty="0">
                <a:latin typeface="Trebuchet MS" pitchFamily="34" charset="0"/>
              </a:rPr>
              <a:t> </a:t>
            </a:r>
            <a:r>
              <a:rPr lang="br-FR" sz="2800" dirty="0" smtClean="0">
                <a:latin typeface="Trebuchet MS" pitchFamily="34" charset="0"/>
              </a:rPr>
              <a:t>Doujañ ouzh ar brizonidi vrezel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br-FR" sz="2800" dirty="0">
                <a:latin typeface="Trebuchet MS" pitchFamily="34" charset="0"/>
              </a:rPr>
              <a:t> </a:t>
            </a:r>
            <a:r>
              <a:rPr lang="br-FR" sz="2800" dirty="0" smtClean="0">
                <a:latin typeface="Trebuchet MS" pitchFamily="34" charset="0"/>
              </a:rPr>
              <a:t>Chom hep jahinañ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br-FR" sz="2800" dirty="0">
                <a:latin typeface="Trebuchet MS" pitchFamily="34" charset="0"/>
              </a:rPr>
              <a:t> </a:t>
            </a:r>
            <a:r>
              <a:rPr lang="br-FR" sz="2800" dirty="0" smtClean="0">
                <a:latin typeface="Trebuchet MS" pitchFamily="34" charset="0"/>
              </a:rPr>
              <a:t>Chom hep lakaat bugale da vrezeliñ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br-FR" sz="2800" dirty="0">
                <a:latin typeface="Trebuchet MS" pitchFamily="34" charset="0"/>
              </a:rPr>
              <a:t> </a:t>
            </a:r>
            <a:r>
              <a:rPr lang="br-FR" sz="2800" dirty="0" smtClean="0">
                <a:latin typeface="Trebuchet MS" pitchFamily="34" charset="0"/>
              </a:rPr>
              <a:t>Doujañ ouzh ar </a:t>
            </a:r>
            <a:r>
              <a:rPr lang="br-FR" sz="2800" dirty="0" err="1" smtClean="0">
                <a:latin typeface="Trebuchet MS" pitchFamily="34" charset="0"/>
              </a:rPr>
              <a:t>siviled</a:t>
            </a:r>
            <a:endParaRPr lang="br-FR" sz="2800" dirty="0" smtClean="0">
              <a:latin typeface="Trebuchet MS" pitchFamily="34" charset="0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br-FR" sz="2800" dirty="0">
                <a:latin typeface="Trebuchet MS" pitchFamily="34" charset="0"/>
              </a:rPr>
              <a:t> </a:t>
            </a:r>
            <a:r>
              <a:rPr lang="br-FR" sz="2800" dirty="0" err="1" smtClean="0">
                <a:latin typeface="Trebuchet MS" pitchFamily="34" charset="0"/>
              </a:rPr>
              <a:t>Ostajed</a:t>
            </a:r>
            <a:r>
              <a:rPr lang="br-FR" sz="2800" dirty="0" smtClean="0">
                <a:latin typeface="Trebuchet MS" pitchFamily="34" charset="0"/>
              </a:rPr>
              <a:t> difennet</a:t>
            </a:r>
          </a:p>
        </p:txBody>
      </p:sp>
    </p:spTree>
    <p:extLst>
      <p:ext uri="{BB962C8B-B14F-4D97-AF65-F5344CB8AC3E}">
        <p14:creationId xmlns:p14="http://schemas.microsoft.com/office/powerpoint/2010/main" val="177492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560" y="692696"/>
            <a:ext cx="77768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r-FR" sz="2800" dirty="0" smtClean="0">
                <a:latin typeface="Trebuchet MS" pitchFamily="34" charset="0"/>
              </a:rPr>
              <a:t>Emglevioù CCAC pe CCW (</a:t>
            </a:r>
            <a:r>
              <a:rPr lang="br-FR" sz="2800" dirty="0" err="1" smtClean="0">
                <a:latin typeface="Trebuchet MS" pitchFamily="34" charset="0"/>
              </a:rPr>
              <a:t>kendivizadoù</a:t>
            </a:r>
            <a:r>
              <a:rPr lang="br-FR" sz="2800" dirty="0" smtClean="0">
                <a:latin typeface="Trebuchet MS" pitchFamily="34" charset="0"/>
              </a:rPr>
              <a:t> war implij armoù klasek zo)</a:t>
            </a:r>
          </a:p>
          <a:p>
            <a:r>
              <a:rPr lang="br-FR" sz="2800" dirty="0" smtClean="0">
                <a:latin typeface="Trebuchet MS" pitchFamily="34" charset="0"/>
              </a:rPr>
              <a:t>Sinet gant 64 Stad e 1983 evit chom hep implijout armoù zo: minoù, napalm, laser...</a:t>
            </a:r>
            <a:endParaRPr lang="br-FR" sz="2800" dirty="0">
              <a:latin typeface="Trebuchet MS" pitchFamily="34" charset="0"/>
            </a:endParaRPr>
          </a:p>
        </p:txBody>
      </p:sp>
      <p:pic>
        <p:nvPicPr>
          <p:cNvPr id="1026" name="Picture 2" descr="http://medias.lepost.fr/ill/2009/02/27/h-20-1438368-12357159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08920"/>
            <a:ext cx="539541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53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275</TotalTime>
  <Words>385</Words>
  <Application>Microsoft Office PowerPoint</Application>
  <PresentationFormat>Affichage à l'écran (4:3)</PresentationFormat>
  <Paragraphs>35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Apex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Erwan</dc:creator>
  <cp:lastModifiedBy>Erwan</cp:lastModifiedBy>
  <cp:revision>23</cp:revision>
  <dcterms:created xsi:type="dcterms:W3CDTF">2013-04-03T08:44:30Z</dcterms:created>
  <dcterms:modified xsi:type="dcterms:W3CDTF">2013-04-23T07:25:53Z</dcterms:modified>
</cp:coreProperties>
</file>