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87" r:id="rId6"/>
    <p:sldId id="288" r:id="rId7"/>
    <p:sldId id="289" r:id="rId8"/>
    <p:sldId id="290" r:id="rId9"/>
    <p:sldId id="331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B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B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B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B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B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B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B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B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B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fr-B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B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6AD5-457B-420D-A9B8-0004D9BA1F77}" type="datetimeFigureOut">
              <a:rPr lang="fr-BE" smtClean="0"/>
              <a:pPr/>
              <a:t>08-05-17</a:t>
            </a:fld>
            <a:endParaRPr lang="fr-B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969C-70EF-4096-85D8-E2D601AE05ED}" type="slidenum">
              <a:rPr lang="fr-BE" smtClean="0"/>
              <a:pPr/>
              <a:t>‹Nº›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urea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7750"/>
            <a:ext cx="9144000" cy="581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sz="3200" dirty="0">
                <a:latin typeface="Haettenschweiler" pitchFamily="34" charset="0"/>
              </a:rPr>
              <a:t>De la plume au clavier… et au-delà </a:t>
            </a:r>
            <a:r>
              <a:rPr lang="fr-FR" sz="3200" dirty="0" smtClean="0">
                <a:latin typeface="Haettenschweiler" pitchFamily="34" charset="0"/>
              </a:rPr>
              <a:t>: enjeux </a:t>
            </a:r>
            <a:r>
              <a:rPr lang="fr-FR" sz="3200" dirty="0">
                <a:latin typeface="Haettenschweiler" pitchFamily="34" charset="0"/>
              </a:rPr>
              <a:t>et recommandations</a:t>
            </a:r>
            <a:endParaRPr lang="fr-BE" sz="3200" dirty="0">
              <a:latin typeface="Haettenschweiler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494116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s-MX" sz="1800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I Coloquio de metodología y didáctica de las nuevas tecnologías</a:t>
            </a:r>
            <a:br>
              <a:rPr lang="es-MX" sz="1800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</a:br>
            <a:r>
              <a:rPr lang="es-MX" sz="1800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aplicadas a la enseñanza del francés</a:t>
            </a:r>
            <a:endParaRPr lang="es-ES" sz="1800" dirty="0" smtClean="0">
              <a:solidFill>
                <a:schemeClr val="bg2">
                  <a:lumMod val="90000"/>
                </a:schemeClr>
              </a:solidFill>
              <a:latin typeface="Haettenschweiler" pitchFamily="34" charset="0"/>
            </a:endParaRPr>
          </a:p>
          <a:p>
            <a:pPr algn="r"/>
            <a:r>
              <a:rPr lang="es-ES" sz="1800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Alliance </a:t>
            </a:r>
            <a:r>
              <a:rPr lang="es-ES" sz="1800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Française</a:t>
            </a:r>
            <a:r>
              <a:rPr lang="es-ES" sz="1800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de Puebla, 12 </a:t>
            </a:r>
            <a:r>
              <a:rPr lang="es-ES" sz="1800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mai</a:t>
            </a:r>
            <a:r>
              <a:rPr lang="es-ES" sz="1800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2017</a:t>
            </a:r>
            <a:endParaRPr lang="es-ES" sz="2000" dirty="0" smtClean="0">
              <a:solidFill>
                <a:schemeClr val="bg2">
                  <a:lumMod val="90000"/>
                </a:schemeClr>
              </a:solidFill>
              <a:latin typeface="Haettenschweiler" pitchFamily="34" charset="0"/>
            </a:endParaRPr>
          </a:p>
          <a:p>
            <a:pPr algn="r"/>
            <a:r>
              <a:rPr lang="es-ES" sz="1800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Haydée Silva</a:t>
            </a:r>
          </a:p>
          <a:p>
            <a:pPr algn="r"/>
            <a:r>
              <a:rPr lang="es-ES" sz="1800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Facultad de Filosofía y Letras, UNAM</a:t>
            </a:r>
            <a:endParaRPr lang="fr-BE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Favoriser un apprentissage explicite et en situation.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Encourager le développement des compétences heuristiques.</a:t>
            </a:r>
            <a:endParaRPr lang="fr-FR" sz="24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Haettenschweiler" pitchFamily="34" charset="0"/>
              </a:rPr>
              <a:t>1. Prendre en compte</a:t>
            </a:r>
            <a:br>
              <a:rPr lang="fr-FR" dirty="0" smtClean="0">
                <a:latin typeface="Haettenschweiler" pitchFamily="34" charset="0"/>
              </a:rPr>
            </a:br>
            <a:r>
              <a:rPr lang="fr-FR" dirty="0" smtClean="0">
                <a:latin typeface="Haettenschweiler" pitchFamily="34" charset="0"/>
              </a:rPr>
              <a:t> le caractère multidimensionnel de l’écriture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84994" name="Picture 2" descr="Résultats de recherche d'images pour « cerveau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736304" cy="33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</a:endParaRPr>
          </a:p>
          <a:p>
            <a:pPr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</a:endParaRPr>
          </a:p>
          <a:p>
            <a:pPr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</a:endParaRPr>
          </a:p>
          <a:p>
            <a:pPr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</a:endParaRPr>
          </a:p>
          <a:p>
            <a:pPr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</a:endParaRP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Réduire l’écart entre pratiques de classe et pratiques sociales.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Privilégier la production d’écrits plausibles, probables ou nécessaires.</a:t>
            </a:r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Haettenschweiler" pitchFamily="34" charset="0"/>
              </a:rPr>
              <a:t>2. Réduire l’écart</a:t>
            </a:r>
            <a:br>
              <a:rPr lang="fr-FR" dirty="0" smtClean="0">
                <a:latin typeface="Haettenschweiler" pitchFamily="34" charset="0"/>
              </a:rPr>
            </a:br>
            <a:r>
              <a:rPr lang="fr-FR" dirty="0" smtClean="0">
                <a:latin typeface="Haettenschweiler" pitchFamily="34" charset="0"/>
              </a:rPr>
              <a:t>avec les pratiques d’écriture authentiques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83970" name="Picture 2" descr="Résultats de recherche d'images pour « pont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2667564" cy="2081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Exploiter les stratégies déjà acquises.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Renforcer les stratégies en cours d’acquisition.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Favoriser l’épanouissement d’une compétence plurilingue et pluriculturelle.</a:t>
            </a: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3. Adopter une visée plurielle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4984"/>
            <a:ext cx="3000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3016"/>
            <a:ext cx="8219256" cy="2553147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Tenir compte de l’impact des représentations sur la performance d’écriture et sur l’adéquation du produit aux normes visées.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Interroger et éventuellement remettre en cause en ces représentations.</a:t>
            </a:r>
            <a:endParaRPr lang="fr-FR" sz="24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Haettenschweiler" pitchFamily="34" charset="0"/>
              </a:rPr>
              <a:t>4. Travailler de manière explicite</a:t>
            </a:r>
            <a:br>
              <a:rPr lang="fr-FR" dirty="0" smtClean="0">
                <a:latin typeface="Haettenschweiler" pitchFamily="34" charset="0"/>
              </a:rPr>
            </a:br>
            <a:r>
              <a:rPr lang="fr-FR" dirty="0" smtClean="0">
                <a:latin typeface="Haettenschweiler" pitchFamily="34" charset="0"/>
              </a:rPr>
              <a:t>sur les représentations 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sp>
        <p:nvSpPr>
          <p:cNvPr id="81922" name="AutoShape 2" descr="Résultats de recherche d'images pour « interpretatio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81924" name="Picture 4" descr="Résultats de recherche d'images pour « interpretation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556792"/>
            <a:ext cx="2232248" cy="1926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Reconnaître qu’oral et écrit sont très souvent entrelacés en situation authentique de communication.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Prévoir des phases de travail à l’oral pour préparer, accompagner ou réajuster l’écrit.</a:t>
            </a:r>
            <a:endParaRPr lang="fr-FR" sz="24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5. Établir un lien étroit entre oral et écrit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80898" name="Picture 2" descr="Résultats de recherche d'images pour « parler ecrir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2664296" cy="311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1600200"/>
            <a:ext cx="4968552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Faire découvrir des modèles textuels issus de la culture étrangère avant d’inviter à les produire.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Montrer qu’un texte appartient toujours à un champ plus vaste mais déjà connu.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Dédramatiser la situation d’écriture.</a:t>
            </a:r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6. Imbriquer la production et la réception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sp>
        <p:nvSpPr>
          <p:cNvPr id="79874" name="AutoShape 2" descr="Résultats de recherche d'images pour « copiste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79876" name="Picture 4" descr="Résultats de recherche d'images pour « copist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827550" cy="2489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1700808"/>
            <a:ext cx="5760640" cy="4425355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Amener les apprenants à ne plus se focaliser exclusivement sur les unités d’ordre minimal, au profit d’une vision plus large de la production de textes.</a:t>
            </a:r>
          </a:p>
          <a:p>
            <a:pPr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Haettenschweiler" pitchFamily="34" charset="0"/>
              </a:rPr>
              <a:t>7. Veiller à l’équilibre entre</a:t>
            </a:r>
            <a:br>
              <a:rPr lang="fr-FR" dirty="0" smtClean="0">
                <a:latin typeface="Haettenschweiler" pitchFamily="34" charset="0"/>
              </a:rPr>
            </a:br>
            <a:r>
              <a:rPr lang="fr-FR" dirty="0" smtClean="0">
                <a:latin typeface="Haettenschweiler" pitchFamily="34" charset="0"/>
              </a:rPr>
              <a:t>processus de bas et de haut niveau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sp>
        <p:nvSpPr>
          <p:cNvPr id="78850" name="AutoShape 2" descr="Résultats de recherche d'images pour « jumelles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8852" name="AutoShape 4" descr="Résultats de recherche d'images pour « jumelles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8854" name="AutoShape 6" descr="Résultats de recherche d'images pour « jumelles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78856" name="Picture 8" descr="Résultats de recherche d'images pour « jumelles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376264" cy="2475992"/>
          </a:xfrm>
          <a:prstGeom prst="rect">
            <a:avLst/>
          </a:prstGeom>
          <a:noFill/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3898217"/>
            <a:ext cx="2232248" cy="19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Accompagner l’ensemble du processus : </a:t>
            </a:r>
          </a:p>
          <a:p>
            <a:pPr lvl="1">
              <a:buSzPct val="50000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Réflexion métacognitive sur le rapport personnel</a:t>
            </a:r>
            <a:br>
              <a:rPr lang="fr-FR" sz="2400" dirty="0" smtClean="0">
                <a:latin typeface="Berlin Sans FB" pitchFamily="34" charset="0"/>
                <a:sym typeface="Wingdings"/>
              </a:rPr>
            </a:br>
            <a:r>
              <a:rPr lang="fr-FR" sz="2400" dirty="0" smtClean="0">
                <a:latin typeface="Berlin Sans FB" pitchFamily="34" charset="0"/>
                <a:sym typeface="Wingdings"/>
              </a:rPr>
              <a:t>à l’écriture.</a:t>
            </a:r>
          </a:p>
          <a:p>
            <a:pPr lvl="1">
              <a:buSzPct val="50000"/>
            </a:pPr>
            <a:r>
              <a:rPr lang="fr-FR" sz="2400" u="sng" dirty="0" smtClean="0">
                <a:latin typeface="Berlin Sans FB" pitchFamily="34" charset="0"/>
                <a:sym typeface="Wingdings"/>
              </a:rPr>
              <a:t>Planification</a:t>
            </a:r>
            <a:r>
              <a:rPr lang="fr-FR" sz="2400" dirty="0" smtClean="0">
                <a:latin typeface="Berlin Sans FB" pitchFamily="34" charset="0"/>
                <a:sym typeface="Wingdings"/>
              </a:rPr>
              <a:t>.</a:t>
            </a:r>
          </a:p>
          <a:p>
            <a:pPr lvl="1">
              <a:buSzPct val="50000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Exécution ou mise en texte.</a:t>
            </a:r>
          </a:p>
          <a:p>
            <a:pPr lvl="1">
              <a:buSzPct val="50000"/>
            </a:pPr>
            <a:r>
              <a:rPr lang="fr-FR" sz="2400" u="sng" dirty="0" smtClean="0">
                <a:latin typeface="Berlin Sans FB" pitchFamily="34" charset="0"/>
                <a:sym typeface="Wingdings"/>
              </a:rPr>
              <a:t>Révision</a:t>
            </a:r>
            <a:r>
              <a:rPr lang="fr-FR" sz="2400" dirty="0" smtClean="0">
                <a:latin typeface="Berlin Sans FB" pitchFamily="34" charset="0"/>
                <a:sym typeface="Wingdings"/>
              </a:rPr>
              <a:t> = contrôle + </a:t>
            </a:r>
            <a:r>
              <a:rPr lang="fr-FR" sz="2400" dirty="0" err="1" smtClean="0">
                <a:latin typeface="Berlin Sans FB" pitchFamily="34" charset="0"/>
                <a:sym typeface="Wingdings"/>
              </a:rPr>
              <a:t>remédiation</a:t>
            </a:r>
            <a:r>
              <a:rPr lang="fr-FR" sz="2400" dirty="0" smtClean="0">
                <a:latin typeface="Berlin Sans FB" pitchFamily="34" charset="0"/>
                <a:sym typeface="Wingdings"/>
              </a:rPr>
              <a:t>.</a:t>
            </a:r>
          </a:p>
          <a:p>
            <a:pPr marL="342900" lvl="1" indent="-342900"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8. Inclure planification, exécution et révision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77828" name="Picture 4" descr="Résultats de recherche d'images pour « revision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93096"/>
            <a:ext cx="2016224" cy="1710486"/>
          </a:xfrm>
          <a:prstGeom prst="rect">
            <a:avLst/>
          </a:prstGeom>
          <a:noFill/>
        </p:spPr>
      </p:pic>
      <p:pic>
        <p:nvPicPr>
          <p:cNvPr id="77830" name="Picture 6" descr="Résultats de recherche d'images pour « ecrire 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2520280" cy="1450777"/>
          </a:xfrm>
          <a:prstGeom prst="rect">
            <a:avLst/>
          </a:prstGeom>
          <a:noFill/>
        </p:spPr>
      </p:pic>
      <p:pic>
        <p:nvPicPr>
          <p:cNvPr id="77832" name="Picture 8" descr="Résultats de recherche d'images pour « reviser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21088"/>
            <a:ext cx="1905000" cy="1571626"/>
          </a:xfrm>
          <a:prstGeom prst="rect">
            <a:avLst/>
          </a:prstGeom>
          <a:noFill/>
        </p:spPr>
      </p:pic>
      <p:pic>
        <p:nvPicPr>
          <p:cNvPr id="7170" name="Picture 2" descr="Résultats de recherche d'images pour « avertissement png 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509120"/>
            <a:ext cx="427680" cy="368846"/>
          </a:xfrm>
          <a:prstGeom prst="rect">
            <a:avLst/>
          </a:prstGeom>
          <a:noFill/>
        </p:spPr>
      </p:pic>
      <p:pic>
        <p:nvPicPr>
          <p:cNvPr id="11" name="Picture 2" descr="Résultats de recherche d'images pour « avertissement png 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509120"/>
            <a:ext cx="427680" cy="36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19256" cy="2769171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Évaluation par le professeur.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Co-évaluation.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Évaluation par les pairs.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Auto-évaluation.</a:t>
            </a:r>
            <a:endParaRPr lang="fr-FR" sz="20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9. Recourir à des modes de révision variés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76802" name="Picture 2" descr="Résultats de recherche d'images pour « etudier ensembl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340768"/>
            <a:ext cx="2922805" cy="1838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1600200"/>
            <a:ext cx="4896544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Faire varier la longueur et la matérialité graphique des textes.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Diversifier les thèmes, les genres, les destinataires, l’intention, le niveau de formalisation, le lien à l’oral, entre autres.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Explorer différents dispositifs de travail.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Guider les apprenants dans leur découverte du travail d’équipe.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Haettenschweiler" pitchFamily="34" charset="0"/>
              </a:rPr>
              <a:t>10. Présenter une gamme diversifiée</a:t>
            </a:r>
            <a:br>
              <a:rPr lang="fr-FR" dirty="0" smtClean="0">
                <a:latin typeface="Haettenschweiler" pitchFamily="34" charset="0"/>
              </a:rPr>
            </a:br>
            <a:r>
              <a:rPr lang="fr-FR" dirty="0" smtClean="0">
                <a:latin typeface="Haettenschweiler" pitchFamily="34" charset="0"/>
              </a:rPr>
              <a:t>de produits et de dispositifs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312368" cy="328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Conférence :</a:t>
            </a:r>
          </a:p>
          <a:p>
            <a:pPr lvl="1"/>
            <a:r>
              <a:rPr lang="fr-FR" sz="2400" dirty="0" smtClean="0">
                <a:latin typeface="Berlin Sans FB" pitchFamily="34" charset="0"/>
              </a:rPr>
              <a:t>Enjeux.</a:t>
            </a:r>
            <a:endParaRPr lang="es-ES" sz="2400" dirty="0" smtClean="0">
              <a:latin typeface="Berlin Sans FB" pitchFamily="34" charset="0"/>
            </a:endParaRPr>
          </a:p>
          <a:p>
            <a:pPr lvl="1"/>
            <a:r>
              <a:rPr lang="fr-FR" sz="2400" dirty="0" smtClean="0">
                <a:latin typeface="Berlin Sans FB" pitchFamily="34" charset="0"/>
              </a:rPr>
              <a:t>Recommandations.</a:t>
            </a:r>
            <a:endParaRPr lang="es-ES" sz="2400" dirty="0" smtClean="0">
              <a:latin typeface="Berlin Sans FB" pitchFamily="34" charset="0"/>
            </a:endParaRPr>
          </a:p>
          <a:p>
            <a:pPr lvl="1"/>
            <a:r>
              <a:rPr lang="fr-FR" sz="2400" dirty="0" smtClean="0">
                <a:latin typeface="Berlin Sans FB" pitchFamily="34" charset="0"/>
              </a:rPr>
              <a:t>Pistes d’application.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Atelier :</a:t>
            </a:r>
          </a:p>
          <a:p>
            <a:pPr lvl="1"/>
            <a:r>
              <a:rPr lang="fr-FR" sz="2400" dirty="0" smtClean="0">
                <a:latin typeface="Berlin Sans FB" pitchFamily="34" charset="0"/>
              </a:rPr>
              <a:t>Mises en pratique.</a:t>
            </a:r>
            <a:endParaRPr lang="es-ES" sz="2400" dirty="0" smtClean="0">
              <a:latin typeface="Berlin Sans FB" pitchFamily="34" charset="0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Une intervention en deux volets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30722" name="Picture 2" descr="Résultats de recherche d'images pour « theorie  pratiqu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340768"/>
            <a:ext cx="4263025" cy="3948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Permettre aux apprenants de choisir les activités, les thèmes, les moments, les modalités d’écriture.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Promouvoir une position active, facteur de motivation. </a:t>
            </a:r>
            <a:endParaRPr lang="fr-FR" sz="24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Haettenschweiler" pitchFamily="34" charset="0"/>
              </a:rPr>
              <a:t>11. Laisser l’initiative aux apprenants</a:t>
            </a:r>
            <a:br>
              <a:rPr lang="fr-FR" dirty="0" smtClean="0">
                <a:latin typeface="Haettenschweiler" pitchFamily="34" charset="0"/>
              </a:rPr>
            </a:br>
            <a:r>
              <a:rPr lang="fr-FR" dirty="0" smtClean="0">
                <a:latin typeface="Haettenschweiler" pitchFamily="34" charset="0"/>
              </a:rPr>
              <a:t>aussi souvent que possible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74754" name="Picture 2" descr="Résultats de recherche d'images pour « au volant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96952"/>
            <a:ext cx="2553249" cy="3013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Formuler avec précision ses objectifs en lien avec l’écriture.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Définir le type et la nature de la tâche à réaliser.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Indiquer clairement la production attendue.</a:t>
            </a:r>
            <a:endParaRPr lang="fr-FR" sz="24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12. Formuler avec soin ses objectifs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73730" name="Picture 2" descr="Résultats de recherche d'images pour « cibl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3178696" cy="341724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Blocs-notes partagés.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Correcteurs.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Dictionnaires.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Générateurs</a:t>
            </a:r>
            <a:br>
              <a:rPr lang="fr-FR" sz="2400" dirty="0" smtClean="0">
                <a:latin typeface="Berlin Sans FB" pitchFamily="34" charset="0"/>
                <a:sym typeface="Wingdings"/>
              </a:rPr>
            </a:br>
            <a:r>
              <a:rPr lang="fr-FR" sz="2400" dirty="0" smtClean="0">
                <a:latin typeface="Berlin Sans FB" pitchFamily="34" charset="0"/>
                <a:sym typeface="Wingdings"/>
              </a:rPr>
              <a:t>de nuages de mots.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err="1" smtClean="0">
                <a:latin typeface="Berlin Sans FB" pitchFamily="34" charset="0"/>
              </a:rPr>
              <a:t>Idéateurs</a:t>
            </a:r>
            <a:r>
              <a:rPr lang="fr-FR" sz="2400" dirty="0" smtClean="0">
                <a:latin typeface="Berlin Sans FB" pitchFamily="34" charset="0"/>
              </a:rPr>
              <a:t>.</a:t>
            </a:r>
          </a:p>
          <a:p>
            <a:pPr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III. Pistes d’application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72706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312368" cy="1656184"/>
          </a:xfrm>
          <a:prstGeom prst="rect">
            <a:avLst/>
          </a:prstGeom>
          <a:noFill/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707904" y="1844824"/>
            <a:ext cx="5112568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"/>
              <a:defRPr/>
            </a:pPr>
            <a:r>
              <a:rPr lang="fr-FR" sz="2400" dirty="0" smtClean="0">
                <a:latin typeface="Berlin Sans FB" pitchFamily="34" charset="0"/>
              </a:rPr>
              <a:t>Logiciels de gestion bibliographique.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"/>
              <a:defRPr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Logiciels dédiés.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"/>
              <a:defRPr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Outils </a:t>
            </a:r>
            <a:r>
              <a:rPr lang="fr-FR" sz="2400" dirty="0" err="1" smtClean="0">
                <a:latin typeface="Berlin Sans FB" pitchFamily="34" charset="0"/>
                <a:sym typeface="Wingdings"/>
              </a:rPr>
              <a:t>lexicométriques</a:t>
            </a:r>
            <a:r>
              <a:rPr lang="fr-FR" sz="2400" dirty="0" smtClean="0">
                <a:latin typeface="Berlin Sans FB" pitchFamily="34" charset="0"/>
                <a:sym typeface="Wingdings"/>
              </a:rPr>
              <a:t>.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"/>
              <a:defRPr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Post-</a:t>
            </a:r>
            <a:r>
              <a:rPr lang="fr-FR" sz="2400" dirty="0" err="1" smtClean="0">
                <a:latin typeface="Berlin Sans FB" pitchFamily="34" charset="0"/>
                <a:sym typeface="Wingdings"/>
              </a:rPr>
              <a:t>it</a:t>
            </a:r>
            <a:r>
              <a:rPr lang="fr-FR" sz="2400" dirty="0" smtClean="0">
                <a:latin typeface="Berlin Sans FB" pitchFamily="34" charset="0"/>
                <a:sym typeface="Wingdings"/>
              </a:rPr>
              <a:t> virtuels.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"/>
              <a:defRPr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Sites d’accompagnement.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"/>
              <a:defRPr/>
            </a:pPr>
            <a:r>
              <a:rPr lang="fr-FR" sz="2400" dirty="0" err="1" smtClean="0">
                <a:latin typeface="Berlin Sans FB" pitchFamily="34" charset="0"/>
                <a:sym typeface="Wingdings"/>
              </a:rPr>
              <a:t>Télévoteurs</a:t>
            </a:r>
            <a:r>
              <a:rPr lang="fr-FR" sz="2400" dirty="0" smtClean="0">
                <a:latin typeface="Berlin Sans FB" pitchFamily="34" charset="0"/>
                <a:sym typeface="Wingdings"/>
              </a:rPr>
              <a:t>.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"/>
              <a:defRPr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Traducteurs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  <a:sym typeface="Wingdings"/>
              </a:rPr>
              <a:t>.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"/>
              <a:defRPr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…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  <a:sym typeface="Wingding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5373216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400" dirty="0" smtClean="0">
                <a:solidFill>
                  <a:srgbClr val="CC9900"/>
                </a:solidFill>
                <a:latin typeface="Berlin Sans FB" pitchFamily="34" charset="0"/>
              </a:rPr>
              <a:t>Et vous, quels outils connaissez-vous ?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2400" dirty="0" smtClean="0">
                <a:solidFill>
                  <a:srgbClr val="CC9900"/>
                </a:solidFill>
                <a:latin typeface="Berlin Sans FB" pitchFamily="34" charset="0"/>
              </a:rPr>
              <a:t>Quels outils utilisez-vous en classe 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BE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89040"/>
            <a:ext cx="8219256" cy="2337123"/>
          </a:xfrm>
        </p:spPr>
        <p:txBody>
          <a:bodyPr>
            <a:normAutofit/>
          </a:bodyPr>
          <a:lstStyle/>
          <a:p>
            <a:pPr algn="ctr">
              <a:buSzPct val="50000"/>
              <a:buNone/>
            </a:pPr>
            <a:r>
              <a:rPr lang="fr-FR" sz="2400" dirty="0" smtClean="0">
                <a:solidFill>
                  <a:srgbClr val="CC9900"/>
                </a:solidFill>
                <a:latin typeface="Berlin Sans FB" pitchFamily="34" charset="0"/>
              </a:rPr>
              <a:t>Haydée Silva</a:t>
            </a:r>
          </a:p>
          <a:p>
            <a:pPr algn="ctr">
              <a:buSzPct val="50000"/>
              <a:buNone/>
            </a:pPr>
            <a:r>
              <a:rPr lang="fr-FR" sz="2400" dirty="0" smtClean="0">
                <a:latin typeface="Berlin Sans FB" pitchFamily="34" charset="0"/>
              </a:rPr>
              <a:t>silva8a@unam.mx</a:t>
            </a:r>
          </a:p>
          <a:p>
            <a:pPr algn="ctr">
              <a:buSzPct val="50000"/>
              <a:buNone/>
            </a:pPr>
            <a:r>
              <a:rPr lang="fr-FR" sz="2400" dirty="0" smtClean="0">
                <a:latin typeface="Berlin Sans FB" pitchFamily="34" charset="0"/>
              </a:rPr>
              <a:t>http://lewebpedagogique.com/jeulangue</a:t>
            </a:r>
          </a:p>
          <a:p>
            <a:pPr algn="ctr">
              <a:buSzPct val="50000"/>
              <a:buNone/>
            </a:pPr>
            <a:r>
              <a:rPr lang="fr-FR" sz="2400" dirty="0" smtClean="0">
                <a:latin typeface="Berlin Sans FB" pitchFamily="34" charset="0"/>
              </a:rPr>
              <a:t>https://unam.academia.edu/HaydéeSilva </a:t>
            </a:r>
            <a:endParaRPr lang="fr-FR" sz="24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71682" name="Picture 2" descr="Résultats de recherche d'images pour « merci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8680"/>
            <a:ext cx="2719189" cy="271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800" dirty="0" smtClean="0">
                <a:latin typeface="Berlin Sans FB" pitchFamily="34" charset="0"/>
              </a:rPr>
              <a:t>Scripturales &gt; Cadrages &gt; Capsules</a:t>
            </a:r>
          </a:p>
          <a:p>
            <a:pPr lvl="0"/>
            <a:endParaRPr lang="fr-FR" dirty="0" smtClean="0">
              <a:latin typeface="Berlin Sans FB" pitchFamily="34" charset="0"/>
            </a:endParaRPr>
          </a:p>
          <a:p>
            <a:pPr lvl="0"/>
            <a:endParaRPr lang="fr-FR" sz="2000" dirty="0" smtClean="0">
              <a:latin typeface="Berlin Sans FB" pitchFamily="34" charset="0"/>
            </a:endParaRPr>
          </a:p>
          <a:p>
            <a:pPr lvl="0"/>
            <a:endParaRPr lang="fr-FR" dirty="0" smtClean="0">
              <a:latin typeface="Berlin Sans FB" pitchFamily="34" charset="0"/>
            </a:endParaRPr>
          </a:p>
          <a:p>
            <a:pPr lvl="0">
              <a:buNone/>
            </a:pPr>
            <a:endParaRPr lang="fr-FR" dirty="0" smtClean="0">
              <a:latin typeface="Berlin Sans FB" pitchFamily="34" charset="0"/>
            </a:endParaRPr>
          </a:p>
          <a:p>
            <a:pPr lvl="0" algn="ctr">
              <a:buNone/>
            </a:pPr>
            <a:r>
              <a:rPr lang="fr-FR" sz="2000" dirty="0" smtClean="0">
                <a:latin typeface="Berlin Sans FB" pitchFamily="34" charset="0"/>
              </a:rPr>
              <a:t>http://lewebpedagogique.com/scripturales/cadrages/capsules/</a:t>
            </a: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I. Enjeux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1026" name="Picture 2" descr="SCRIPTUR@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6923847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lvl="0"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</a:endParaRPr>
          </a:p>
          <a:p>
            <a:pPr lvl="0"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</a:endParaRPr>
          </a:p>
          <a:p>
            <a:pPr lvl="0"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Diversification des pratiques de lecture et écriture en lien avec les technologies.</a:t>
            </a:r>
          </a:p>
          <a:p>
            <a:pPr lvl="0"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Transformations linguistiques et discursives, mais aussi des interactions et des situations de communication.</a:t>
            </a:r>
          </a:p>
          <a:p>
            <a:pPr lvl="0"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Modification de la frontière oral/écrit.</a:t>
            </a:r>
          </a:p>
          <a:p>
            <a:pPr lvl="0"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Apparition constante de nouveaux outils.</a:t>
            </a:r>
          </a:p>
          <a:p>
            <a:pPr lvl="0" algn="ctr">
              <a:buNone/>
            </a:pPr>
            <a:r>
              <a:rPr lang="fr-FR" sz="2400" dirty="0" smtClean="0">
                <a:latin typeface="Berlin Sans FB" pitchFamily="34" charset="0"/>
                <a:sym typeface="Wingdings"/>
              </a:rPr>
              <a:t></a:t>
            </a:r>
            <a:endParaRPr lang="fr-FR" sz="2400" dirty="0" smtClean="0">
              <a:solidFill>
                <a:srgbClr val="663300"/>
              </a:solidFill>
              <a:latin typeface="Berlin Sans FB" pitchFamily="34" charset="0"/>
              <a:sym typeface="Wingdings"/>
            </a:endParaRPr>
          </a:p>
          <a:p>
            <a:pPr lvl="0">
              <a:buNone/>
            </a:pPr>
            <a:r>
              <a:rPr lang="fr-FR" sz="2400" dirty="0" smtClean="0">
                <a:solidFill>
                  <a:srgbClr val="663300"/>
                </a:solidFill>
                <a:latin typeface="Berlin Sans FB" pitchFamily="34" charset="0"/>
                <a:sym typeface="Wingdings"/>
              </a:rPr>
              <a:t>	</a:t>
            </a:r>
            <a:r>
              <a:rPr lang="fr-FR" sz="2400" dirty="0" smtClean="0">
                <a:latin typeface="Berlin Sans FB" pitchFamily="34" charset="0"/>
              </a:rPr>
              <a:t>Communication écrite </a:t>
            </a:r>
            <a:r>
              <a:rPr lang="fr-FR" sz="2400" dirty="0" err="1" smtClean="0">
                <a:latin typeface="Berlin Sans FB" pitchFamily="34" charset="0"/>
              </a:rPr>
              <a:t>médiée</a:t>
            </a:r>
            <a:r>
              <a:rPr lang="fr-FR" sz="2400" dirty="0" smtClean="0">
                <a:latin typeface="Berlin Sans FB" pitchFamily="34" charset="0"/>
              </a:rPr>
              <a:t> par les technologies (</a:t>
            </a:r>
            <a:r>
              <a:rPr lang="fr-FR" sz="2400" dirty="0" err="1" smtClean="0">
                <a:latin typeface="Berlin Sans FB" pitchFamily="34" charset="0"/>
              </a:rPr>
              <a:t>CEMT</a:t>
            </a:r>
            <a:r>
              <a:rPr lang="fr-FR" sz="2400" dirty="0" smtClean="0">
                <a:latin typeface="Berlin Sans FB" pitchFamily="34" charset="0"/>
              </a:rPr>
              <a:t>).</a:t>
            </a: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Un contexte en évolution</a:t>
            </a:r>
            <a:endParaRPr lang="fr-BE" dirty="0"/>
          </a:p>
        </p:txBody>
      </p:sp>
      <p:pic>
        <p:nvPicPr>
          <p:cNvPr id="29698" name="Picture 2" descr="Résultats de recherche d'images pour « evolution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3240360" cy="1275461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Ensemble des nouvelles formes d’échanges basés sur l’écrit  </a:t>
            </a:r>
            <a:r>
              <a:rPr lang="fr-FR" sz="2400" dirty="0" smtClean="0">
                <a:latin typeface="Berlin Sans FB" pitchFamily="34" charset="0"/>
                <a:sym typeface="Wingdings"/>
              </a:rPr>
              <a:t></a:t>
            </a:r>
            <a:r>
              <a:rPr lang="fr-FR" sz="2400" dirty="0" smtClean="0">
                <a:latin typeface="Berlin Sans FB" pitchFamily="34" charset="0"/>
              </a:rPr>
              <a:t> nouveaux genres.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Impact sur la motivation des apprenants.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Élargissement voire enrichissement du champ +  risque de clivages.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Nouveaux défis en classe de langue.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Haettenschweiler" pitchFamily="34" charset="0"/>
              </a:rPr>
              <a:t>Communication écrite </a:t>
            </a:r>
            <a:r>
              <a:rPr lang="fr-FR" dirty="0" err="1" smtClean="0">
                <a:latin typeface="Haettenschweiler" pitchFamily="34" charset="0"/>
              </a:rPr>
              <a:t>médiée</a:t>
            </a:r>
            <a:r>
              <a:rPr lang="fr-FR" dirty="0" smtClean="0">
                <a:latin typeface="Haettenschweiler" pitchFamily="34" charset="0"/>
              </a:rPr>
              <a:t> par les technologies</a:t>
            </a:r>
            <a:endParaRPr lang="fr-BE" dirty="0"/>
          </a:p>
        </p:txBody>
      </p:sp>
      <p:pic>
        <p:nvPicPr>
          <p:cNvPr id="89090" name="Picture 2" descr="Résultats de recherche d'images pour « gap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2520280" cy="1887778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Écriture = activité complexe.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Place croissante d’une littératie multimodale.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Besoin d’un enseignement spécifique en LE en lien avec L1.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Accent sur les processus de réflexion et d’action propices à l’écriture.</a:t>
            </a:r>
          </a:p>
          <a:p>
            <a:pPr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Écrire en langue étrangère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88066" name="Picture 2" descr="Résultats de recherche d'images pour « reflexion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3016"/>
            <a:ext cx="2376264" cy="2468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</a:endParaRPr>
          </a:p>
          <a:p>
            <a:pPr>
              <a:buSzPct val="50000"/>
              <a:buFont typeface="Wingdings" pitchFamily="2" charset="2"/>
              <a:buChar char=""/>
            </a:pPr>
            <a:endParaRPr lang="fr-FR" sz="2400" dirty="0" smtClean="0">
              <a:latin typeface="Berlin Sans FB" pitchFamily="34" charset="0"/>
            </a:endParaRP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Se tenir informé de l’évolution des ressources et réfléchir à la manière dont elles peuvent être intégrées dans les activités d’apprentissage.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Effectuer un choix éclairé.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Guider les apprenants dans l’utilisation optimale des ressources et promouvoir des stratégies efficaces.</a:t>
            </a:r>
          </a:p>
          <a:p>
            <a:pPr>
              <a:buSzPct val="50000"/>
              <a:buFont typeface="Wingdings" pitchFamily="2" charset="2"/>
              <a:buChar char=""/>
            </a:pPr>
            <a:r>
              <a:rPr lang="fr-FR" sz="2400" dirty="0" smtClean="0">
                <a:latin typeface="Berlin Sans FB" pitchFamily="34" charset="0"/>
              </a:rPr>
              <a:t>Faire prendre conscience autant des avantages que des inconvénients du recours à la technologie.</a:t>
            </a: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Défis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87042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1296144" cy="133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140968"/>
            <a:ext cx="8219256" cy="2985195"/>
          </a:xfrm>
        </p:spPr>
        <p:txBody>
          <a:bodyPr>
            <a:normAutofit/>
          </a:bodyPr>
          <a:lstStyle/>
          <a:p>
            <a:pPr indent="14288">
              <a:buSzPct val="50000"/>
              <a:buNone/>
            </a:pPr>
            <a:r>
              <a:rPr lang="fr-FR" sz="2400" dirty="0" smtClean="0">
                <a:latin typeface="Berlin Sans FB" pitchFamily="34" charset="0"/>
              </a:rPr>
              <a:t>Voir Silva, H. (2010).</a:t>
            </a:r>
          </a:p>
          <a:p>
            <a:pPr indent="14288">
              <a:buSzPct val="50000"/>
              <a:buNone/>
            </a:pPr>
            <a:r>
              <a:rPr lang="fr-FR" sz="2400" dirty="0" smtClean="0">
                <a:latin typeface="Berlin Sans FB" pitchFamily="34" charset="0"/>
              </a:rPr>
              <a:t>« Des matrices ludiques pour favoriser l’apprentissage de l’écriture à l’université », Y. </a:t>
            </a:r>
            <a:r>
              <a:rPr lang="fr-FR" sz="2400" dirty="0" err="1" smtClean="0">
                <a:latin typeface="Berlin Sans FB" pitchFamily="34" charset="0"/>
              </a:rPr>
              <a:t>Cansigno</a:t>
            </a:r>
            <a:r>
              <a:rPr lang="fr-FR" sz="2400" dirty="0" smtClean="0">
                <a:latin typeface="Berlin Sans FB" pitchFamily="34" charset="0"/>
              </a:rPr>
              <a:t>, O. </a:t>
            </a:r>
            <a:r>
              <a:rPr lang="fr-FR" sz="2400" dirty="0" err="1" smtClean="0">
                <a:latin typeface="Berlin Sans FB" pitchFamily="34" charset="0"/>
              </a:rPr>
              <a:t>Dezutter</a:t>
            </a:r>
            <a:r>
              <a:rPr lang="fr-FR" sz="2400" dirty="0" smtClean="0">
                <a:latin typeface="Berlin Sans FB" pitchFamily="34" charset="0"/>
              </a:rPr>
              <a:t>, H. Silva, &amp; F. </a:t>
            </a:r>
            <a:r>
              <a:rPr lang="fr-FR" sz="2400" dirty="0" err="1" smtClean="0">
                <a:latin typeface="Berlin Sans FB" pitchFamily="34" charset="0"/>
              </a:rPr>
              <a:t>Bleys</a:t>
            </a:r>
            <a:r>
              <a:rPr lang="fr-FR" sz="2400" dirty="0" smtClean="0">
                <a:latin typeface="Berlin Sans FB" pitchFamily="34" charset="0"/>
              </a:rPr>
              <a:t> (</a:t>
            </a:r>
            <a:r>
              <a:rPr lang="fr-FR" sz="2400" dirty="0" err="1" smtClean="0">
                <a:latin typeface="Berlin Sans FB" pitchFamily="34" charset="0"/>
              </a:rPr>
              <a:t>éds</a:t>
            </a:r>
            <a:r>
              <a:rPr lang="fr-FR" sz="2400" dirty="0" smtClean="0">
                <a:latin typeface="Berlin Sans FB" pitchFamily="34" charset="0"/>
              </a:rPr>
              <a:t>.), </a:t>
            </a:r>
            <a:r>
              <a:rPr lang="fr-FR" sz="2400" i="1" dirty="0" smtClean="0">
                <a:latin typeface="Berlin Sans FB" pitchFamily="34" charset="0"/>
              </a:rPr>
              <a:t>Défis d’écriture: développer la compétence scripturale en français langue seconde ou étrangère à l’université </a:t>
            </a:r>
            <a:r>
              <a:rPr lang="fr-FR" sz="2400" dirty="0" smtClean="0">
                <a:latin typeface="Berlin Sans FB" pitchFamily="34" charset="0"/>
              </a:rPr>
              <a:t>(135-170). </a:t>
            </a:r>
            <a:r>
              <a:rPr lang="fr-FR" sz="2400" dirty="0" err="1" smtClean="0">
                <a:latin typeface="Berlin Sans FB" pitchFamily="34" charset="0"/>
              </a:rPr>
              <a:t>México</a:t>
            </a:r>
            <a:r>
              <a:rPr lang="fr-FR" sz="2400" dirty="0" smtClean="0">
                <a:latin typeface="Berlin Sans FB" pitchFamily="34" charset="0"/>
              </a:rPr>
              <a:t> : </a:t>
            </a:r>
            <a:r>
              <a:rPr lang="fr-FR" sz="2400" dirty="0" err="1" smtClean="0">
                <a:latin typeface="Berlin Sans FB" pitchFamily="34" charset="0"/>
              </a:rPr>
              <a:t>Universidad</a:t>
            </a:r>
            <a:r>
              <a:rPr lang="fr-FR" sz="2400" dirty="0" smtClean="0">
                <a:latin typeface="Berlin Sans FB" pitchFamily="34" charset="0"/>
              </a:rPr>
              <a:t> </a:t>
            </a:r>
            <a:r>
              <a:rPr lang="fr-FR" sz="2400" dirty="0" err="1" smtClean="0">
                <a:latin typeface="Berlin Sans FB" pitchFamily="34" charset="0"/>
              </a:rPr>
              <a:t>Autónoma</a:t>
            </a:r>
            <a:r>
              <a:rPr lang="fr-FR" sz="2400" dirty="0" smtClean="0">
                <a:latin typeface="Berlin Sans FB" pitchFamily="34" charset="0"/>
              </a:rPr>
              <a:t> </a:t>
            </a:r>
            <a:r>
              <a:rPr lang="fr-FR" sz="2400" dirty="0" err="1" smtClean="0">
                <a:latin typeface="Berlin Sans FB" pitchFamily="34" charset="0"/>
              </a:rPr>
              <a:t>Metropolitana</a:t>
            </a:r>
            <a:r>
              <a:rPr lang="fr-FR" sz="2400" dirty="0" smtClean="0">
                <a:latin typeface="Berlin Sans FB" pitchFamily="34" charset="0"/>
              </a:rPr>
              <a:t>, Université de Sherbrooke, </a:t>
            </a:r>
            <a:r>
              <a:rPr lang="fr-FR" sz="2400" dirty="0" err="1" smtClean="0">
                <a:latin typeface="Berlin Sans FB" pitchFamily="34" charset="0"/>
              </a:rPr>
              <a:t>CONACYT</a:t>
            </a:r>
            <a:r>
              <a:rPr lang="fr-FR" sz="2400" dirty="0" smtClean="0">
                <a:latin typeface="Berlin Sans FB" pitchFamily="34" charset="0"/>
              </a:rPr>
              <a:t>.</a:t>
            </a:r>
            <a:endParaRPr lang="fr-FR" sz="2400" dirty="0" smtClean="0">
              <a:latin typeface="Berlin Sans FB" pitchFamily="34" charset="0"/>
              <a:sym typeface="Wingdings"/>
            </a:endParaRPr>
          </a:p>
          <a:p>
            <a:endParaRPr lang="fr-B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III. Recommandations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pic>
        <p:nvPicPr>
          <p:cNvPr id="86018" name="Picture 2" descr="http://www.my-business-plan.fr/sites/default/files/styles/grande-image/public/fichiers/documents-et-images/fiches-pratiques/conseils%20pitch.jpg?itok=aADin_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234025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60648"/>
            <a:ext cx="8208912" cy="58326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Prendre en compte  le caractère multidimensionnel de l’écriture.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Réduire l’écart avec les pratiques d’écriture authentiques. </a:t>
            </a:r>
            <a:endParaRPr lang="es-ES" dirty="0" smtClean="0"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Adopter une visée plurilingue et pluriculturelle.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Travailler de manière explicite sur les représentations.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Établir un lien étroit entre oral et écrit.</a:t>
            </a:r>
            <a:endParaRPr lang="es-ES" dirty="0" smtClean="0"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Imbriquer la production et la réception.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Veiller à l’équilibre entre processus de bas et de haut niveau.</a:t>
            </a:r>
            <a:endParaRPr lang="es-ES" dirty="0" smtClean="0"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Inclure planification, exécution et révision.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Recourir à des modes de révision variés.</a:t>
            </a:r>
            <a:endParaRPr lang="es-ES" dirty="0" smtClean="0"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Présenter une gamme diversifiée de produits et de dispositifs.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Laisser l’initiative aux apprenants aussi souvent que possible.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Formuler avec soin ses objectifs.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fr-BE" dirty="0">
              <a:latin typeface="Berlin Sans FB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Haettenschweiler" pitchFamily="34" charset="0"/>
              </a:rPr>
              <a:t>12 recommandations</a:t>
            </a:r>
            <a:endParaRPr lang="fr-B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De la plume au clavier… et au-delà : enjeux et recommandations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967</Words>
  <Application>Microsoft Office PowerPoint</Application>
  <PresentationFormat>Presentación en pantalla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De la plume au clavier… et au-delà : enjeux et recommandations</vt:lpstr>
      <vt:lpstr>Une intervention en deux volets</vt:lpstr>
      <vt:lpstr>I. Enjeux</vt:lpstr>
      <vt:lpstr>Un contexte en évolution</vt:lpstr>
      <vt:lpstr>Communication écrite médiée par les technologies</vt:lpstr>
      <vt:lpstr>Écrire en langue étrangère</vt:lpstr>
      <vt:lpstr>Défis</vt:lpstr>
      <vt:lpstr>III. Recommandations</vt:lpstr>
      <vt:lpstr>12 recommandations</vt:lpstr>
      <vt:lpstr>1. Prendre en compte  le caractère multidimensionnel de l’écriture</vt:lpstr>
      <vt:lpstr>2. Réduire l’écart avec les pratiques d’écriture authentiques</vt:lpstr>
      <vt:lpstr>3. Adopter une visée plurielle</vt:lpstr>
      <vt:lpstr>4. Travailler de manière explicite sur les représentations </vt:lpstr>
      <vt:lpstr>5. Établir un lien étroit entre oral et écrit</vt:lpstr>
      <vt:lpstr>6. Imbriquer la production et la réception</vt:lpstr>
      <vt:lpstr>7. Veiller à l’équilibre entre processus de bas et de haut niveau</vt:lpstr>
      <vt:lpstr>8. Inclure planification, exécution et révision</vt:lpstr>
      <vt:lpstr>9. Recourir à des modes de révision variés</vt:lpstr>
      <vt:lpstr>10. Présenter une gamme diversifiée de produits et de dispositifs</vt:lpstr>
      <vt:lpstr>11. Laisser l’initiative aux apprenants aussi souvent que possible</vt:lpstr>
      <vt:lpstr>12. Formuler avec soin ses objectifs</vt:lpstr>
      <vt:lpstr>III. Pistes d’application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plume au clavier… et au-delà : enjeux et recommandations</dc:title>
  <dc:creator>Dip</dc:creator>
  <cp:lastModifiedBy>Dip</cp:lastModifiedBy>
  <cp:revision>23</cp:revision>
  <dcterms:created xsi:type="dcterms:W3CDTF">2017-05-08T02:09:38Z</dcterms:created>
  <dcterms:modified xsi:type="dcterms:W3CDTF">2017-05-08T16:27:10Z</dcterms:modified>
</cp:coreProperties>
</file>