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28/02/2017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28/02/2017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28/02/2017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28/02/2017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28/02/2017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28/02/2017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28/02/2017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2132856"/>
            <a:ext cx="7772400" cy="1470025"/>
          </a:xfrm>
        </p:spPr>
        <p:txBody>
          <a:bodyPr/>
          <a:lstStyle/>
          <a:p>
            <a:r>
              <a:rPr lang="fr-FR" dirty="0" smtClean="0"/>
              <a:t>	ABECEDAIRE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LA BATAILLE D’ARRAS – AVRIL 1917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9656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 comme neige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Le mardi </a:t>
            </a:r>
            <a:r>
              <a:rPr lang="fr-FR" dirty="0"/>
              <a:t>10 </a:t>
            </a:r>
            <a:r>
              <a:rPr lang="fr-FR" dirty="0" smtClean="0"/>
              <a:t>avril, alors que quelques pièces d’Arras </a:t>
            </a:r>
            <a:r>
              <a:rPr lang="fr-FR" dirty="0"/>
              <a:t>tirent l</a:t>
            </a:r>
            <a:r>
              <a:rPr lang="fr-FR" dirty="0" smtClean="0"/>
              <a:t>eurs </a:t>
            </a:r>
            <a:r>
              <a:rPr lang="fr-FR" dirty="0"/>
              <a:t>derniers </a:t>
            </a:r>
            <a:r>
              <a:rPr lang="fr-FR" dirty="0" smtClean="0"/>
              <a:t>obus, le temps est déplorable. Il est même tombé un </a:t>
            </a:r>
            <a:r>
              <a:rPr lang="fr-FR" dirty="0"/>
              <a:t>peu de neige.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274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B comme Beffroi</a:t>
            </a:r>
            <a:endParaRPr lang="fr-FR" sz="3200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340468"/>
            <a:ext cx="5111750" cy="3718277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74220"/>
          </a:xfrm>
        </p:spPr>
        <p:txBody>
          <a:bodyPr>
            <a:noAutofit/>
          </a:bodyPr>
          <a:lstStyle/>
          <a:p>
            <a:r>
              <a:rPr lang="fr-FR" sz="1800" dirty="0"/>
              <a:t>L</a:t>
            </a:r>
            <a:r>
              <a:rPr lang="fr-FR" sz="1800" dirty="0" smtClean="0"/>
              <a:t>es </a:t>
            </a:r>
            <a:r>
              <a:rPr lang="fr-FR" sz="1800" dirty="0"/>
              <a:t>Arrageois sont </a:t>
            </a:r>
            <a:r>
              <a:rPr lang="fr-FR" sz="1800" dirty="0" smtClean="0"/>
              <a:t>fiers de leur hôtel de ville. Mais  le problème de sa reconstruction se pose. </a:t>
            </a:r>
            <a:r>
              <a:rPr lang="fr-FR" sz="1800" dirty="0"/>
              <a:t>Ce Beffroi, cette Halle </a:t>
            </a:r>
            <a:r>
              <a:rPr lang="fr-FR" sz="1800" dirty="0" smtClean="0"/>
              <a:t>Echevinale, c'était </a:t>
            </a:r>
            <a:r>
              <a:rPr lang="fr-FR" sz="1800" dirty="0"/>
              <a:t>un legs glorieux transmis par leurs </a:t>
            </a:r>
            <a:r>
              <a:rPr lang="fr-FR" sz="1800" dirty="0" smtClean="0"/>
              <a:t>ancêtres. Le </a:t>
            </a:r>
            <a:r>
              <a:rPr lang="fr-FR" sz="1800" dirty="0" err="1"/>
              <a:t>voeu</a:t>
            </a:r>
            <a:r>
              <a:rPr lang="fr-FR" sz="1800" dirty="0"/>
              <a:t> de la plupart des Atrébates est de revoir leur cher Beffroi là où ils l'ont toujours admiré, avec à ses pieds, son bel Hôtel de Ville et cela, dans le cadre gracieux et pittoresque de ses places </a:t>
            </a:r>
            <a:r>
              <a:rPr lang="fr-FR" sz="1800" dirty="0" smtClean="0"/>
              <a:t>restaurées. Ils veulent revoir le beffroi  tel qu’il a toujours été.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922588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3008313" cy="1162050"/>
          </a:xfrm>
        </p:spPr>
        <p:txBody>
          <a:bodyPr/>
          <a:lstStyle/>
          <a:p>
            <a:r>
              <a:rPr lang="fr-FR" dirty="0" smtClean="0"/>
              <a:t>LETTRES MANQUANTES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16016" y="1340768"/>
            <a:ext cx="3600400" cy="4896544"/>
          </a:xfrm>
        </p:spPr>
        <p:txBody>
          <a:bodyPr/>
          <a:lstStyle/>
          <a:p>
            <a:r>
              <a:rPr lang="fr-FR" dirty="0" smtClean="0"/>
              <a:t>I</a:t>
            </a:r>
          </a:p>
          <a:p>
            <a:r>
              <a:rPr lang="fr-FR" dirty="0" smtClean="0"/>
              <a:t>J</a:t>
            </a:r>
          </a:p>
          <a:p>
            <a:r>
              <a:rPr lang="fr-FR" dirty="0" smtClean="0"/>
              <a:t>K</a:t>
            </a:r>
          </a:p>
          <a:p>
            <a:r>
              <a:rPr lang="fr-FR" dirty="0" smtClean="0"/>
              <a:t>N</a:t>
            </a:r>
          </a:p>
          <a:p>
            <a:r>
              <a:rPr lang="fr-FR" dirty="0" smtClean="0"/>
              <a:t>Q</a:t>
            </a:r>
          </a:p>
          <a:p>
            <a:r>
              <a:rPr lang="fr-FR" dirty="0" smtClean="0"/>
              <a:t>W</a:t>
            </a:r>
          </a:p>
          <a:p>
            <a:r>
              <a:rPr lang="fr-FR" dirty="0" smtClean="0"/>
              <a:t>X</a:t>
            </a:r>
          </a:p>
          <a:p>
            <a:r>
              <a:rPr lang="fr-FR" dirty="0"/>
              <a:t>Z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9552" y="2420888"/>
            <a:ext cx="3008313" cy="1129804"/>
          </a:xfrm>
        </p:spPr>
        <p:txBody>
          <a:bodyPr/>
          <a:lstStyle/>
          <a:p>
            <a:r>
              <a:rPr lang="fr-FR" dirty="0" smtClean="0"/>
              <a:t>SEULES LES LETTRES X ET Z NE SONT PAS INTEGREES A L’ABECEDAIRE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7060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 comme Imprimerie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C’est une cave, </a:t>
            </a:r>
            <a:r>
              <a:rPr lang="fr-FR" dirty="0">
                <a:solidFill>
                  <a:prstClr val="black"/>
                </a:solidFill>
              </a:rPr>
              <a:t>sous une </a:t>
            </a:r>
            <a:r>
              <a:rPr lang="fr-FR" dirty="0" smtClean="0">
                <a:solidFill>
                  <a:prstClr val="black"/>
                </a:solidFill>
              </a:rPr>
              <a:t>pauvre maison dévastée, </a:t>
            </a:r>
            <a:r>
              <a:rPr lang="fr-FR" dirty="0" smtClean="0"/>
              <a:t>qui va servir d’abri aux membres du </a:t>
            </a:r>
            <a:r>
              <a:rPr lang="fr-FR" i="1" dirty="0" smtClean="0"/>
              <a:t>Lion d’Arras</a:t>
            </a:r>
            <a:r>
              <a:rPr lang="fr-FR" dirty="0" smtClean="0"/>
              <a:t> qui vont recopier </a:t>
            </a:r>
            <a:r>
              <a:rPr lang="fr-FR" dirty="0"/>
              <a:t>pour l'envoyer à </a:t>
            </a:r>
            <a:r>
              <a:rPr lang="fr-FR" dirty="0" smtClean="0"/>
              <a:t>l'impri</a:t>
            </a:r>
            <a:r>
              <a:rPr lang="fr-FR" dirty="0"/>
              <a:t>m</a:t>
            </a:r>
            <a:r>
              <a:rPr lang="fr-FR" dirty="0" smtClean="0"/>
              <a:t>erie </a:t>
            </a:r>
            <a:r>
              <a:rPr lang="fr-FR" dirty="0"/>
              <a:t>la première partie </a:t>
            </a:r>
            <a:r>
              <a:rPr lang="fr-FR" dirty="0" smtClean="0"/>
              <a:t>d’un long article dont ils ignorent </a:t>
            </a:r>
            <a:r>
              <a:rPr lang="fr-FR" dirty="0"/>
              <a:t>encore quelles </a:t>
            </a:r>
            <a:r>
              <a:rPr lang="fr-FR" dirty="0" smtClean="0"/>
              <a:t>seront </a:t>
            </a:r>
            <a:r>
              <a:rPr lang="fr-FR" dirty="0"/>
              <a:t>l'importance et la portée de la </a:t>
            </a:r>
            <a:r>
              <a:rPr lang="fr-FR" dirty="0" smtClean="0"/>
              <a:t>victoire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4271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 comme Jour  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Le jour en est </a:t>
            </a:r>
            <a:r>
              <a:rPr lang="fr-FR" dirty="0" smtClean="0"/>
              <a:t>venu, celui qui doit rendre à la ville d’Arras sa liberté. Dans son dernier </a:t>
            </a:r>
            <a:r>
              <a:rPr lang="fr-FR" dirty="0"/>
              <a:t>numéro </a:t>
            </a:r>
            <a:r>
              <a:rPr lang="fr-FR" dirty="0" smtClean="0"/>
              <a:t>la rédaction du Lion d’Arras avait clos la </a:t>
            </a:r>
            <a:r>
              <a:rPr lang="fr-FR" dirty="0"/>
              <a:t>journée du 2 avril par une longue </a:t>
            </a:r>
            <a:r>
              <a:rPr lang="fr-FR" dirty="0" smtClean="0"/>
              <a:t>lignée </a:t>
            </a:r>
            <a:r>
              <a:rPr lang="fr-FR" dirty="0"/>
              <a:t>de points ; ce n'était pas une fin </a:t>
            </a:r>
            <a:r>
              <a:rPr lang="fr-FR" dirty="0" smtClean="0"/>
              <a:t>mais </a:t>
            </a:r>
            <a:r>
              <a:rPr lang="fr-FR" dirty="0"/>
              <a:t>une interruption </a:t>
            </a:r>
            <a:r>
              <a:rPr lang="fr-FR" dirty="0" smtClean="0"/>
              <a:t>le journal s’inclinait </a:t>
            </a:r>
            <a:r>
              <a:rPr lang="fr-FR" dirty="0"/>
              <a:t>devant le devoir du silence. Aujourd'hui </a:t>
            </a:r>
            <a:r>
              <a:rPr lang="fr-FR" dirty="0" smtClean="0"/>
              <a:t>il peut poursuivre sa longue narration au « jour le jour » des combats qui vont suivre…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551269"/>
            <a:ext cx="4041775" cy="3198500"/>
          </a:xfrm>
        </p:spPr>
      </p:pic>
    </p:spTree>
    <p:extLst>
      <p:ext uri="{BB962C8B-B14F-4D97-AF65-F5344CB8AC3E}">
        <p14:creationId xmlns:p14="http://schemas.microsoft.com/office/powerpoint/2010/main" val="2291648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Q comme quinze 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dirty="0" smtClean="0"/>
              <a:t>La police </a:t>
            </a:r>
            <a:r>
              <a:rPr lang="fr-FR" dirty="0"/>
              <a:t>est </a:t>
            </a:r>
            <a:r>
              <a:rPr lang="fr-FR" dirty="0" smtClean="0"/>
              <a:t>allée </a:t>
            </a:r>
            <a:r>
              <a:rPr lang="fr-FR" dirty="0"/>
              <a:t>porter </a:t>
            </a:r>
            <a:r>
              <a:rPr lang="fr-FR" dirty="0" smtClean="0"/>
              <a:t>à domicile </a:t>
            </a:r>
            <a:r>
              <a:rPr lang="fr-FR" dirty="0"/>
              <a:t>chez </a:t>
            </a:r>
            <a:r>
              <a:rPr lang="fr-FR" dirty="0" smtClean="0"/>
              <a:t>tous </a:t>
            </a:r>
            <a:r>
              <a:rPr lang="fr-FR" dirty="0"/>
              <a:t>les </a:t>
            </a:r>
            <a:r>
              <a:rPr lang="fr-FR" dirty="0" smtClean="0"/>
              <a:t>habitants l’ordre de </a:t>
            </a:r>
            <a:r>
              <a:rPr lang="fr-FR" dirty="0"/>
              <a:t>la </a:t>
            </a:r>
            <a:r>
              <a:rPr lang="fr-FR" dirty="0" smtClean="0"/>
              <a:t>Place </a:t>
            </a:r>
            <a:r>
              <a:rPr lang="fr-FR" dirty="0"/>
              <a:t>suivant : La population est invitée à quitter Arras dès demain </a:t>
            </a:r>
            <a:r>
              <a:rPr lang="fr-FR" dirty="0" smtClean="0"/>
              <a:t>matin</a:t>
            </a:r>
            <a:r>
              <a:rPr lang="fr-FR" dirty="0"/>
              <a:t>, avec </a:t>
            </a:r>
            <a:r>
              <a:rPr lang="fr-FR" dirty="0" smtClean="0"/>
              <a:t>laissez-passer de </a:t>
            </a:r>
            <a:r>
              <a:rPr lang="fr-FR" dirty="0"/>
              <a:t>quinze jours </a:t>
            </a:r>
            <a:r>
              <a:rPr lang="fr-FR" dirty="0" smtClean="0"/>
              <a:t>renouvelables</a:t>
            </a:r>
            <a:r>
              <a:rPr lang="fr-FR" dirty="0"/>
              <a:t>, pour </a:t>
            </a:r>
            <a:r>
              <a:rPr lang="fr-FR" dirty="0" smtClean="0"/>
              <a:t>éviter </a:t>
            </a:r>
            <a:r>
              <a:rPr lang="fr-FR" dirty="0"/>
              <a:t>les dangers résultant des bombardements </a:t>
            </a:r>
            <a:r>
              <a:rPr lang="fr-FR" dirty="0" smtClean="0"/>
              <a:t>et émissions </a:t>
            </a:r>
            <a:r>
              <a:rPr lang="fr-FR" dirty="0"/>
              <a:t>de gaz. Des </a:t>
            </a:r>
            <a:r>
              <a:rPr lang="fr-FR" dirty="0" smtClean="0"/>
              <a:t>automobiles militaires conduiront </a:t>
            </a:r>
            <a:r>
              <a:rPr lang="fr-FR" dirty="0"/>
              <a:t>les habitants au dehors. Les départs sont prévus </a:t>
            </a:r>
            <a:r>
              <a:rPr lang="fr-FR" dirty="0" smtClean="0"/>
              <a:t>pour </a:t>
            </a:r>
            <a:r>
              <a:rPr lang="fr-FR" dirty="0"/>
              <a:t>demain entre 8 et 10 heures </a:t>
            </a:r>
            <a:r>
              <a:rPr lang="fr-FR" dirty="0" smtClean="0"/>
              <a:t>du matin</a:t>
            </a:r>
            <a:r>
              <a:rPr lang="fr-FR" dirty="0"/>
              <a:t>. L'autorité militaire exhorte spécialement les parents à éloigner les enfants de </a:t>
            </a:r>
            <a:r>
              <a:rPr lang="fr-FR" dirty="0" smtClean="0"/>
              <a:t>moins </a:t>
            </a:r>
            <a:r>
              <a:rPr lang="fr-FR" dirty="0"/>
              <a:t>de dix ans. On comprend la fièvre qui règne en ville. Certes il est tentant d'aller passer à</a:t>
            </a:r>
            <a:r>
              <a:rPr lang="fr-FR" dirty="0" smtClean="0"/>
              <a:t> l'arrière </a:t>
            </a:r>
            <a:r>
              <a:rPr lang="fr-FR" dirty="0"/>
              <a:t>une quinzaine de jours en un moment comme </a:t>
            </a:r>
            <a:r>
              <a:rPr lang="fr-FR" dirty="0" smtClean="0"/>
              <a:t>celui-ci </a:t>
            </a:r>
            <a:r>
              <a:rPr lang="fr-FR" dirty="0"/>
              <a:t>; mais après trente mois de </a:t>
            </a:r>
            <a:r>
              <a:rPr lang="fr-FR" dirty="0" smtClean="0"/>
              <a:t>bombardements la population civile d'Arras </a:t>
            </a:r>
            <a:r>
              <a:rPr lang="fr-FR" dirty="0"/>
              <a:t>est </a:t>
            </a:r>
            <a:r>
              <a:rPr lang="fr-FR" dirty="0" smtClean="0"/>
              <a:t>préparée aux pires désastres</a:t>
            </a:r>
            <a:r>
              <a:rPr lang="fr-FR" dirty="0"/>
              <a:t>. 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668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W comme Wilson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La Place a envoyé chercher </a:t>
            </a:r>
            <a:r>
              <a:rPr lang="fr-FR" dirty="0" smtClean="0"/>
              <a:t>à </a:t>
            </a:r>
            <a:r>
              <a:rPr lang="fr-FR" dirty="0"/>
              <a:t>Aubigny le courrier des deux derniers jours ; c'est ainsi qu'Arras apprend vers le soir la teneur du message du </a:t>
            </a:r>
            <a:r>
              <a:rPr lang="fr-FR" dirty="0" smtClean="0"/>
              <a:t>président Wilson.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518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W comme </a:t>
            </a:r>
            <a:r>
              <a:rPr lang="fr-FR" dirty="0" err="1" smtClean="0"/>
              <a:t>Wimy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/>
              <a:t>Une bonne nouvelle : c'est un soldat qui l'apporte dans un délire de joie : </a:t>
            </a:r>
            <a:r>
              <a:rPr lang="fr-FR" dirty="0" smtClean="0"/>
              <a:t>« 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/>
              <a:t>have </a:t>
            </a:r>
            <a:r>
              <a:rPr lang="fr-FR" dirty="0" err="1" smtClean="0"/>
              <a:t>captured</a:t>
            </a:r>
            <a:r>
              <a:rPr lang="fr-FR" dirty="0" smtClean="0"/>
              <a:t> </a:t>
            </a:r>
            <a:r>
              <a:rPr lang="fr-FR" dirty="0" err="1"/>
              <a:t>Wimy</a:t>
            </a:r>
            <a:r>
              <a:rPr lang="fr-FR" dirty="0"/>
              <a:t> Ridge ». </a:t>
            </a:r>
            <a:r>
              <a:rPr lang="fr-FR" dirty="0" err="1"/>
              <a:t>Wimy</a:t>
            </a:r>
            <a:r>
              <a:rPr lang="fr-FR" dirty="0"/>
              <a:t> </a:t>
            </a:r>
            <a:r>
              <a:rPr lang="fr-FR" dirty="0" smtClean="0"/>
              <a:t>Ridge, </a:t>
            </a:r>
            <a:r>
              <a:rPr lang="fr-FR" dirty="0"/>
              <a:t>c'est la fameuse crête de </a:t>
            </a:r>
            <a:r>
              <a:rPr lang="fr-FR" dirty="0" smtClean="0"/>
              <a:t>Vimy</a:t>
            </a:r>
            <a:r>
              <a:rPr lang="fr-FR" dirty="0"/>
              <a:t>, attaquée ce matin par les Canadiens. La falaise de </a:t>
            </a:r>
            <a:r>
              <a:rPr lang="fr-FR" dirty="0" smtClean="0"/>
              <a:t>Vimy </a:t>
            </a:r>
            <a:r>
              <a:rPr lang="fr-FR" dirty="0"/>
              <a:t>et le village organisé de St Laurent-</a:t>
            </a:r>
            <a:r>
              <a:rPr lang="fr-FR" dirty="0" err="1"/>
              <a:t>Blangy</a:t>
            </a:r>
            <a:r>
              <a:rPr lang="fr-FR" dirty="0"/>
              <a:t> constituaient les points les plus formidables du front d'attaque.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8222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K comme Kronprinz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Des milieux militaires disent, sans que le fait puisse encore être donné comme absolument certain, qu'un ordre du kronprinz </a:t>
            </a:r>
            <a:r>
              <a:rPr lang="fr-FR" dirty="0" err="1"/>
              <a:t>Rupprecht</a:t>
            </a:r>
            <a:r>
              <a:rPr lang="fr-FR" dirty="0"/>
              <a:t> a été trouvé, portant que les positions actuelles devaient être tenues jusqu'au 15 avril. Nous sommes le 9...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5530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501</Words>
  <Application>Microsoft Office PowerPoint</Application>
  <PresentationFormat>Affichage à l'écran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 ABECEDAIRE</vt:lpstr>
      <vt:lpstr>B comme Beffroi</vt:lpstr>
      <vt:lpstr>LETTRES MANQUANTES</vt:lpstr>
      <vt:lpstr>I</vt:lpstr>
      <vt:lpstr>J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ABECEDAIRE</dc:title>
  <dc:creator>stjo</dc:creator>
  <cp:lastModifiedBy>CDI</cp:lastModifiedBy>
  <cp:revision>9</cp:revision>
  <dcterms:created xsi:type="dcterms:W3CDTF">2016-10-03T13:33:19Z</dcterms:created>
  <dcterms:modified xsi:type="dcterms:W3CDTF">2017-02-28T13:59:28Z</dcterms:modified>
</cp:coreProperties>
</file>