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57" r:id="rId5"/>
    <p:sldId id="258" r:id="rId6"/>
    <p:sldId id="259" r:id="rId7"/>
    <p:sldId id="260" r:id="rId8"/>
    <p:sldId id="262" r:id="rId9"/>
    <p:sldId id="261"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78DFFD1B-6DFD-4B2D-8760-67B294619479}" type="datetimeFigureOut">
              <a:rPr lang="fr-FR" smtClean="0"/>
              <a:t>06/09/2021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8DFFD1B-6DFD-4B2D-8760-67B294619479}" type="datetimeFigureOut">
              <a:rPr lang="fr-FR" smtClean="0"/>
              <a:t>06/09/2021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8DFFD1B-6DFD-4B2D-8760-67B294619479}" type="datetimeFigureOut">
              <a:rPr lang="fr-FR" smtClean="0"/>
              <a:t>06/09/2021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8DFFD1B-6DFD-4B2D-8760-67B294619479}" type="datetimeFigureOut">
              <a:rPr lang="fr-FR" smtClean="0"/>
              <a:t>06/09/2021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FFD1B-6DFD-4B2D-8760-67B294619479}" type="datetimeFigureOut">
              <a:rPr lang="fr-FR" smtClean="0"/>
              <a:t>06/09/2021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78DFFD1B-6DFD-4B2D-8760-67B294619479}" type="datetimeFigureOut">
              <a:rPr lang="fr-FR" smtClean="0"/>
              <a:t>06/09/2021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78DFFD1B-6DFD-4B2D-8760-67B294619479}" type="datetimeFigureOut">
              <a:rPr lang="fr-FR" smtClean="0"/>
              <a:t>06/09/2021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78DFFD1B-6DFD-4B2D-8760-67B294619479}" type="datetimeFigureOut">
              <a:rPr lang="fr-FR" smtClean="0"/>
              <a:t>06/09/2021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FFD1B-6DFD-4B2D-8760-67B294619479}" type="datetimeFigureOut">
              <a:rPr lang="fr-FR" smtClean="0"/>
              <a:t>06/09/2021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FFD1B-6DFD-4B2D-8760-67B294619479}" type="datetimeFigureOut">
              <a:rPr lang="fr-FR" smtClean="0"/>
              <a:t>06/09/2021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FFD1B-6DFD-4B2D-8760-67B294619479}" type="datetimeFigureOut">
              <a:rPr lang="fr-FR" smtClean="0"/>
              <a:t>06/09/2021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EEEDFB3-4C61-49B3-AA95-BECC2F35E3F0}"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FFD1B-6DFD-4B2D-8760-67B294619479}" type="datetimeFigureOut">
              <a:rPr lang="fr-FR" smtClean="0"/>
              <a:t>06/09/2021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EDFB3-4C61-49B3-AA95-BECC2F35E3F0}"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r-FR"/>
          </a:p>
        </p:txBody>
      </p:sp>
      <p:pic>
        <p:nvPicPr>
          <p:cNvPr id="15362" name="Picture 2" descr="Le littoral en transition, dix ans après Xynthia: le Grand site de la Presqu’île de Giens se recompose (4/5)"/>
          <p:cNvPicPr>
            <a:picLocks noChangeAspect="1" noChangeArrowheads="1"/>
          </p:cNvPicPr>
          <p:nvPr/>
        </p:nvPicPr>
        <p:blipFill>
          <a:blip r:embed="rId2"/>
          <a:srcRect/>
          <a:stretch>
            <a:fillRect/>
          </a:stretch>
        </p:blipFill>
        <p:spPr bwMode="auto">
          <a:xfrm>
            <a:off x="1142976" y="1214422"/>
            <a:ext cx="7100174" cy="4500594"/>
          </a:xfrm>
          <a:prstGeom prst="rect">
            <a:avLst/>
          </a:prstGeom>
          <a:noFill/>
        </p:spPr>
      </p:pic>
      <p:sp>
        <p:nvSpPr>
          <p:cNvPr id="5" name="TextBox 4"/>
          <p:cNvSpPr txBox="1"/>
          <p:nvPr/>
        </p:nvSpPr>
        <p:spPr>
          <a:xfrm>
            <a:off x="1000100" y="357166"/>
            <a:ext cx="7358114" cy="477054"/>
          </a:xfrm>
          <a:prstGeom prst="rect">
            <a:avLst/>
          </a:prstGeom>
          <a:noFill/>
        </p:spPr>
        <p:txBody>
          <a:bodyPr wrap="square" rtlCol="0">
            <a:spAutoFit/>
          </a:bodyPr>
          <a:lstStyle/>
          <a:p>
            <a:pPr algn="ctr"/>
            <a:r>
              <a:rPr lang="fr-FR" sz="2500" dirty="0" smtClean="0"/>
              <a:t>Le tombolo ouest : une formation sableuse très fragile</a:t>
            </a:r>
            <a:endParaRPr lang="fr-FR" sz="2500" dirty="0"/>
          </a:p>
        </p:txBody>
      </p:sp>
      <p:sp>
        <p:nvSpPr>
          <p:cNvPr id="6" name="Right Arrow 5"/>
          <p:cNvSpPr/>
          <p:nvPr/>
        </p:nvSpPr>
        <p:spPr>
          <a:xfrm>
            <a:off x="3571868" y="3357562"/>
            <a:ext cx="1000132" cy="28575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fr-FR" dirty="0"/>
              <a:t>Une quantité importante de sable a été prélevée sur le tombolo pour réaliser des travaux :</a:t>
            </a:r>
            <a:br>
              <a:rPr lang="fr-FR" dirty="0"/>
            </a:br>
            <a:r>
              <a:rPr lang="fr-FR" dirty="0" smtClean="0"/>
              <a:t>- au </a:t>
            </a:r>
            <a:r>
              <a:rPr lang="fr-FR" dirty="0"/>
              <a:t>XVIIème et XVIIIème siècle, lors de l'agrandissement du port de Toulon</a:t>
            </a:r>
            <a:r>
              <a:rPr lang="fr-FR" dirty="0" smtClean="0"/>
              <a:t>.</a:t>
            </a:r>
          </a:p>
          <a:p>
            <a:pPr algn="just">
              <a:buNone/>
            </a:pPr>
            <a:r>
              <a:rPr lang="fr-FR" dirty="0"/>
              <a:t/>
            </a:r>
            <a:br>
              <a:rPr lang="fr-FR" dirty="0"/>
            </a:br>
            <a:r>
              <a:rPr lang="fr-FR" dirty="0" smtClean="0"/>
              <a:t>- au </a:t>
            </a:r>
            <a:r>
              <a:rPr lang="fr-FR" dirty="0"/>
              <a:t>XIXème siècle, lors de l'aménagement des tables salantes</a:t>
            </a:r>
            <a:r>
              <a:rPr lang="fr-FR" dirty="0" smtClean="0"/>
              <a:t>.</a:t>
            </a:r>
          </a:p>
          <a:p>
            <a:pPr algn="just">
              <a:buNone/>
            </a:pPr>
            <a:r>
              <a:rPr lang="fr-FR" dirty="0"/>
              <a:t/>
            </a:r>
            <a:br>
              <a:rPr lang="fr-FR" dirty="0"/>
            </a:br>
            <a:r>
              <a:rPr lang="fr-FR" dirty="0"/>
              <a:t>Ces différentes actions ont réduit d'une façon importante et irréversible la largeur initiale du tombolo.</a:t>
            </a:r>
          </a:p>
          <a:p>
            <a:endParaRPr lang="fr-FR" dirty="0"/>
          </a:p>
        </p:txBody>
      </p:sp>
      <p:sp>
        <p:nvSpPr>
          <p:cNvPr id="4" name="Title 1"/>
          <p:cNvSpPr>
            <a:spLocks noGrp="1"/>
          </p:cNvSpPr>
          <p:nvPr>
            <p:ph type="title"/>
          </p:nvPr>
        </p:nvSpPr>
        <p:spPr/>
        <p:txBody>
          <a:bodyPr/>
          <a:lstStyle/>
          <a:p>
            <a:r>
              <a:rPr lang="fr-FR" dirty="0" smtClean="0"/>
              <a:t>Un peu d’histoire…</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fr-FR" dirty="0" smtClean="0"/>
              <a:t>Un peu d’histoire…</a:t>
            </a:r>
            <a:endParaRPr lang="fr-FR" dirty="0"/>
          </a:p>
        </p:txBody>
      </p:sp>
      <p:sp>
        <p:nvSpPr>
          <p:cNvPr id="3" name="Content Placeholder 2"/>
          <p:cNvSpPr>
            <a:spLocks noGrp="1"/>
          </p:cNvSpPr>
          <p:nvPr>
            <p:ph idx="1"/>
          </p:nvPr>
        </p:nvSpPr>
        <p:spPr>
          <a:xfrm>
            <a:off x="428596" y="1142984"/>
            <a:ext cx="8229600" cy="5500726"/>
          </a:xfrm>
        </p:spPr>
        <p:txBody>
          <a:bodyPr>
            <a:noAutofit/>
          </a:bodyPr>
          <a:lstStyle/>
          <a:p>
            <a:pPr algn="just"/>
            <a:r>
              <a:rPr lang="fr-FR" sz="1700" dirty="0"/>
              <a:t>En 1969, </a:t>
            </a:r>
            <a:r>
              <a:rPr lang="fr-FR" sz="1700" dirty="0" smtClean="0"/>
              <a:t>le </a:t>
            </a:r>
            <a:r>
              <a:rPr lang="fr-FR" sz="1700" dirty="0"/>
              <a:t>lancement de la création d'une route goudronnée </a:t>
            </a:r>
            <a:r>
              <a:rPr lang="fr-FR" sz="1700" dirty="0" smtClean="0"/>
              <a:t>entre </a:t>
            </a:r>
            <a:r>
              <a:rPr lang="fr-FR" sz="1700" dirty="0"/>
              <a:t>l'</a:t>
            </a:r>
            <a:r>
              <a:rPr lang="fr-FR" sz="1700" dirty="0" err="1"/>
              <a:t>Almamarre</a:t>
            </a:r>
            <a:r>
              <a:rPr lang="fr-FR" sz="1700" dirty="0"/>
              <a:t> et Giens afin de décongestionner la route de la Capte durant la période </a:t>
            </a:r>
            <a:r>
              <a:rPr lang="fr-FR" sz="1700" dirty="0" smtClean="0"/>
              <a:t>estival se fait. </a:t>
            </a:r>
          </a:p>
          <a:p>
            <a:pPr algn="just"/>
            <a:r>
              <a:rPr lang="fr-FR" sz="1700" dirty="0" smtClean="0"/>
              <a:t>Une </a:t>
            </a:r>
            <a:r>
              <a:rPr lang="fr-FR" sz="1700" dirty="0"/>
              <a:t>conduite d'eau potable </a:t>
            </a:r>
            <a:r>
              <a:rPr lang="fr-FR" sz="1700" dirty="0" smtClean="0"/>
              <a:t>sera </a:t>
            </a:r>
            <a:r>
              <a:rPr lang="fr-FR" sz="1700" dirty="0"/>
              <a:t>également posée en 1970 à environ 20m à 30m du </a:t>
            </a:r>
            <a:r>
              <a:rPr lang="fr-FR" sz="1700" dirty="0" smtClean="0"/>
              <a:t>rivage afin </a:t>
            </a:r>
            <a:r>
              <a:rPr lang="fr-FR" sz="1700" dirty="0"/>
              <a:t>de renforcer l'alimentation de Giens, ainsi qu'une ligne électrique aérienne de haute tension. </a:t>
            </a:r>
          </a:p>
          <a:p>
            <a:pPr algn="just"/>
            <a:r>
              <a:rPr lang="fr-FR" sz="1700" dirty="0"/>
              <a:t>L'ensemble de ces travaux de terrassement va détruire partiellement la végétation qui fixait le sable</a:t>
            </a:r>
            <a:r>
              <a:rPr lang="fr-FR" sz="1700" dirty="0" smtClean="0"/>
              <a:t>.</a:t>
            </a:r>
            <a:endParaRPr lang="fr-FR" sz="1700" dirty="0"/>
          </a:p>
          <a:p>
            <a:pPr algn="just">
              <a:buNone/>
            </a:pPr>
            <a:r>
              <a:rPr lang="fr-FR" sz="1700" dirty="0" smtClean="0"/>
              <a:t> </a:t>
            </a:r>
            <a:r>
              <a:rPr lang="fr-FR" sz="1700" dirty="0"/>
              <a:t/>
            </a:r>
            <a:br>
              <a:rPr lang="fr-FR" sz="1700" dirty="0"/>
            </a:br>
            <a:r>
              <a:rPr lang="fr-FR" sz="1700" dirty="0"/>
              <a:t>A ce moment là, plusieurs phénomènes vont venir aggraver rapidement la déstabilisation de la dune </a:t>
            </a:r>
            <a:r>
              <a:rPr lang="fr-FR" sz="1700" dirty="0" smtClean="0"/>
              <a:t>:</a:t>
            </a:r>
          </a:p>
          <a:p>
            <a:pPr algn="just">
              <a:buNone/>
            </a:pPr>
            <a:r>
              <a:rPr lang="fr-FR" sz="1700" dirty="0" smtClean="0"/>
              <a:t>		- </a:t>
            </a:r>
            <a:r>
              <a:rPr lang="fr-FR" sz="1700" dirty="0"/>
              <a:t>la mise en place d'ouvrages lourds (enrochements et palissades de rondins) destinés à protéger cette route de la </a:t>
            </a:r>
            <a:r>
              <a:rPr lang="fr-FR" sz="1700" dirty="0" smtClean="0"/>
              <a:t>mer</a:t>
            </a:r>
          </a:p>
          <a:p>
            <a:pPr algn="just">
              <a:buNone/>
            </a:pPr>
            <a:r>
              <a:rPr lang="fr-FR" sz="1700" dirty="0" smtClean="0"/>
              <a:t>		- </a:t>
            </a:r>
            <a:r>
              <a:rPr lang="fr-FR" sz="1700" dirty="0"/>
              <a:t>le nettoyage régulier de la plage durant le tiers de l'année afin qu'elle soit "bien propre". Ceci va éliminer tous les bancs de posidonies mortes qui recouvraient le sable et le protégeaient des coups de mer et du </a:t>
            </a:r>
            <a:r>
              <a:rPr lang="fr-FR" sz="1700" dirty="0" smtClean="0"/>
              <a:t>vent. </a:t>
            </a:r>
            <a:r>
              <a:rPr lang="fr-FR" sz="1700" dirty="0"/>
              <a:t>A ce jour, le ramassage des posidonies est beaucoup plus ponctuel</a:t>
            </a:r>
            <a:r>
              <a:rPr lang="fr-FR" sz="1700" dirty="0" smtClean="0"/>
              <a:t>.</a:t>
            </a:r>
          </a:p>
          <a:p>
            <a:pPr>
              <a:buNone/>
            </a:pPr>
            <a:r>
              <a:rPr lang="fr-FR" sz="1700" dirty="0"/>
              <a:t>	</a:t>
            </a:r>
            <a:r>
              <a:rPr lang="fr-FR" sz="1700" dirty="0" smtClean="0"/>
              <a:t>	- </a:t>
            </a:r>
            <a:r>
              <a:rPr lang="fr-FR" sz="1700" dirty="0"/>
              <a:t>l'absence d'apports sédimentaires par l'ouest ne permet pas de compenser tout le sable qui est déplacé des zones sensibles</a:t>
            </a:r>
            <a:r>
              <a:rPr lang="fr-FR" sz="1700" dirty="0" smtClean="0"/>
              <a:t>,</a:t>
            </a:r>
          </a:p>
          <a:p>
            <a:pPr>
              <a:buNone/>
            </a:pPr>
            <a:r>
              <a:rPr lang="fr-FR" sz="1700" dirty="0" smtClean="0"/>
              <a:t>		- </a:t>
            </a:r>
            <a:r>
              <a:rPr lang="fr-FR" sz="1700" dirty="0"/>
              <a:t>la montée lente, mais régulière du niveau marin ne peut qu'aggraver la situation</a:t>
            </a:r>
          </a:p>
          <a:p>
            <a:pPr algn="just">
              <a:buNone/>
            </a:pPr>
            <a:endParaRPr lang="fr-FR"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http://www.histoire-eau-hyeres.fr/400-geologie/461/461-13-rte_sel-cana_aep-bg.jpg"/>
          <p:cNvPicPr>
            <a:picLocks noChangeAspect="1" noChangeArrowheads="1"/>
          </p:cNvPicPr>
          <p:nvPr/>
        </p:nvPicPr>
        <p:blipFill>
          <a:blip r:embed="rId2"/>
          <a:srcRect/>
          <a:stretch>
            <a:fillRect/>
          </a:stretch>
        </p:blipFill>
        <p:spPr bwMode="auto">
          <a:xfrm>
            <a:off x="1500188" y="1285875"/>
            <a:ext cx="5715000" cy="4286250"/>
          </a:xfrm>
          <a:prstGeom prst="rect">
            <a:avLst/>
          </a:prstGeom>
          <a:noFill/>
          <a:ln w="9525">
            <a:noFill/>
            <a:miter lim="800000"/>
            <a:headEnd/>
            <a:tailEnd/>
          </a:ln>
        </p:spPr>
      </p:pic>
      <p:sp>
        <p:nvSpPr>
          <p:cNvPr id="13315" name="TextBox 5"/>
          <p:cNvSpPr txBox="1">
            <a:spLocks noChangeArrowheads="1"/>
          </p:cNvSpPr>
          <p:nvPr/>
        </p:nvSpPr>
        <p:spPr bwMode="auto">
          <a:xfrm>
            <a:off x="1214438" y="428625"/>
            <a:ext cx="6286500" cy="476250"/>
          </a:xfrm>
          <a:prstGeom prst="rect">
            <a:avLst/>
          </a:prstGeom>
          <a:noFill/>
          <a:ln w="9525">
            <a:noFill/>
            <a:miter lim="800000"/>
            <a:headEnd/>
            <a:tailEnd/>
          </a:ln>
        </p:spPr>
        <p:txBody>
          <a:bodyPr>
            <a:spAutoFit/>
          </a:bodyPr>
          <a:lstStyle/>
          <a:p>
            <a:r>
              <a:rPr lang="fr-FR" sz="2500" b="1" dirty="0" smtClean="0">
                <a:latin typeface="Calibri" pitchFamily="34" charset="0"/>
              </a:rPr>
              <a:t>La plage de l’</a:t>
            </a:r>
            <a:r>
              <a:rPr lang="fr-FR" sz="2500" b="1" dirty="0" err="1" smtClean="0">
                <a:latin typeface="Calibri" pitchFamily="34" charset="0"/>
              </a:rPr>
              <a:t>Almanarre</a:t>
            </a:r>
            <a:r>
              <a:rPr lang="fr-FR" sz="2500" b="1" dirty="0" smtClean="0">
                <a:latin typeface="Calibri" pitchFamily="34" charset="0"/>
              </a:rPr>
              <a:t> aujourd’hui…</a:t>
            </a:r>
            <a:endParaRPr lang="fr-FR" sz="2500" b="1" dirty="0">
              <a:latin typeface="Calibri" pitchFamily="34" charset="0"/>
            </a:endParaRPr>
          </a:p>
        </p:txBody>
      </p:sp>
      <p:sp>
        <p:nvSpPr>
          <p:cNvPr id="13316" name="TextBox 6"/>
          <p:cNvSpPr txBox="1">
            <a:spLocks noChangeArrowheads="1"/>
          </p:cNvSpPr>
          <p:nvPr/>
        </p:nvSpPr>
        <p:spPr bwMode="auto">
          <a:xfrm>
            <a:off x="928688" y="5929313"/>
            <a:ext cx="7143750" cy="646331"/>
          </a:xfrm>
          <a:prstGeom prst="rect">
            <a:avLst/>
          </a:prstGeom>
          <a:noFill/>
          <a:ln w="9525">
            <a:noFill/>
            <a:miter lim="800000"/>
            <a:headEnd/>
            <a:tailEnd/>
          </a:ln>
        </p:spPr>
        <p:txBody>
          <a:bodyPr>
            <a:spAutoFit/>
          </a:bodyPr>
          <a:lstStyle/>
          <a:p>
            <a:pPr algn="ctr"/>
            <a:r>
              <a:rPr lang="fr-FR" b="1" dirty="0">
                <a:latin typeface="Calibri" pitchFamily="34" charset="0"/>
              </a:rPr>
              <a:t>Trace de l’ancienne palissade et de l’ancienne conduite d’eau </a:t>
            </a:r>
            <a:r>
              <a:rPr lang="fr-FR" b="1" dirty="0" smtClean="0">
                <a:latin typeface="Calibri" pitchFamily="34" charset="0"/>
              </a:rPr>
              <a:t>potable </a:t>
            </a:r>
            <a:r>
              <a:rPr lang="fr-FR" b="1" dirty="0" smtClean="0">
                <a:latin typeface="Calibri" pitchFamily="34" charset="0"/>
              </a:rPr>
              <a:t>(située à 20m du rivage en 1970)</a:t>
            </a:r>
            <a:endParaRPr lang="fr-FR"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histoire-eau-hyeres.fr/400-geologie/461/461-17-rte_sel-plage_posi-bg.jpg"/>
          <p:cNvPicPr>
            <a:picLocks noChangeAspect="1" noChangeArrowheads="1"/>
          </p:cNvPicPr>
          <p:nvPr/>
        </p:nvPicPr>
        <p:blipFill>
          <a:blip r:embed="rId2"/>
          <a:srcRect/>
          <a:stretch>
            <a:fillRect/>
          </a:stretch>
        </p:blipFill>
        <p:spPr bwMode="auto">
          <a:xfrm>
            <a:off x="0" y="0"/>
            <a:ext cx="5143504" cy="3857628"/>
          </a:xfrm>
          <a:prstGeom prst="rect">
            <a:avLst/>
          </a:prstGeom>
          <a:noFill/>
          <a:ln w="9525">
            <a:noFill/>
            <a:miter lim="800000"/>
            <a:headEnd/>
            <a:tailEnd/>
          </a:ln>
        </p:spPr>
      </p:pic>
      <p:pic>
        <p:nvPicPr>
          <p:cNvPr id="26628" name="Picture 4" descr="http://www.histoire-eau-hyeres.fr/400-geologie/461/461-16-rte_sel-plage_propre-bg.jpg"/>
          <p:cNvPicPr>
            <a:picLocks noChangeAspect="1" noChangeArrowheads="1"/>
          </p:cNvPicPr>
          <p:nvPr/>
        </p:nvPicPr>
        <p:blipFill>
          <a:blip r:embed="rId3"/>
          <a:srcRect/>
          <a:stretch>
            <a:fillRect/>
          </a:stretch>
        </p:blipFill>
        <p:spPr bwMode="auto">
          <a:xfrm>
            <a:off x="4286248" y="3214686"/>
            <a:ext cx="4857752" cy="3643314"/>
          </a:xfrm>
          <a:prstGeom prst="rect">
            <a:avLst/>
          </a:prstGeom>
          <a:noFill/>
          <a:ln w="9525">
            <a:noFill/>
            <a:miter lim="800000"/>
            <a:headEnd/>
            <a:tailEnd/>
          </a:ln>
        </p:spPr>
      </p:pic>
      <p:sp>
        <p:nvSpPr>
          <p:cNvPr id="14340" name="TextBox 3"/>
          <p:cNvSpPr txBox="1">
            <a:spLocks noChangeArrowheads="1"/>
          </p:cNvSpPr>
          <p:nvPr/>
        </p:nvSpPr>
        <p:spPr bwMode="auto">
          <a:xfrm>
            <a:off x="5143504" y="642918"/>
            <a:ext cx="3357558" cy="1200329"/>
          </a:xfrm>
          <a:prstGeom prst="rect">
            <a:avLst/>
          </a:prstGeom>
          <a:noFill/>
          <a:ln w="9525">
            <a:noFill/>
            <a:miter lim="800000"/>
            <a:headEnd/>
            <a:tailEnd/>
          </a:ln>
        </p:spPr>
        <p:txBody>
          <a:bodyPr wrap="square">
            <a:spAutoFit/>
          </a:bodyPr>
          <a:lstStyle/>
          <a:p>
            <a:r>
              <a:rPr lang="fr-FR" b="1" dirty="0">
                <a:latin typeface="Calibri" pitchFamily="34" charset="0"/>
              </a:rPr>
              <a:t>Plage </a:t>
            </a:r>
            <a:r>
              <a:rPr lang="fr-FR" b="1" dirty="0" smtClean="0">
                <a:latin typeface="Calibri" pitchFamily="34" charset="0"/>
              </a:rPr>
              <a:t>de l’</a:t>
            </a:r>
            <a:r>
              <a:rPr lang="fr-FR" b="1" dirty="0" err="1" smtClean="0">
                <a:latin typeface="Calibri" pitchFamily="34" charset="0"/>
              </a:rPr>
              <a:t>Almanarre</a:t>
            </a:r>
            <a:r>
              <a:rPr lang="fr-FR" b="1" dirty="0" smtClean="0">
                <a:latin typeface="Calibri" pitchFamily="34" charset="0"/>
              </a:rPr>
              <a:t> non </a:t>
            </a:r>
            <a:r>
              <a:rPr lang="fr-FR" b="1" dirty="0">
                <a:latin typeface="Calibri" pitchFamily="34" charset="0"/>
              </a:rPr>
              <a:t>nettoyée avec les mattes de posidonies (protection </a:t>
            </a:r>
            <a:r>
              <a:rPr lang="fr-FR" b="1" dirty="0" smtClean="0">
                <a:latin typeface="Calibri" pitchFamily="34" charset="0"/>
              </a:rPr>
              <a:t>normale de la dune)</a:t>
            </a:r>
            <a:endParaRPr lang="fr-FR" b="1" dirty="0">
              <a:latin typeface="Calibri" pitchFamily="34" charset="0"/>
            </a:endParaRPr>
          </a:p>
        </p:txBody>
      </p:sp>
      <p:sp>
        <p:nvSpPr>
          <p:cNvPr id="5" name="TextBox 4"/>
          <p:cNvSpPr txBox="1">
            <a:spLocks noChangeArrowheads="1"/>
          </p:cNvSpPr>
          <p:nvPr/>
        </p:nvSpPr>
        <p:spPr bwMode="auto">
          <a:xfrm>
            <a:off x="642910" y="5786454"/>
            <a:ext cx="3643313" cy="923330"/>
          </a:xfrm>
          <a:prstGeom prst="rect">
            <a:avLst/>
          </a:prstGeom>
          <a:noFill/>
          <a:ln w="9525">
            <a:noFill/>
            <a:miter lim="800000"/>
            <a:headEnd/>
            <a:tailEnd/>
          </a:ln>
        </p:spPr>
        <p:txBody>
          <a:bodyPr>
            <a:spAutoFit/>
          </a:bodyPr>
          <a:lstStyle/>
          <a:p>
            <a:r>
              <a:rPr lang="fr-FR" b="1" dirty="0" smtClean="0">
                <a:latin typeface="Calibri" pitchFamily="34" charset="0"/>
              </a:rPr>
              <a:t>Plage de l’</a:t>
            </a:r>
            <a:r>
              <a:rPr lang="fr-FR" b="1" dirty="0" err="1" smtClean="0">
                <a:latin typeface="Calibri" pitchFamily="34" charset="0"/>
              </a:rPr>
              <a:t>Almanarre</a:t>
            </a:r>
            <a:r>
              <a:rPr lang="fr-FR" b="1" dirty="0" smtClean="0">
                <a:latin typeface="Calibri" pitchFamily="34" charset="0"/>
              </a:rPr>
              <a:t> </a:t>
            </a:r>
            <a:r>
              <a:rPr lang="fr-FR" b="1" dirty="0">
                <a:latin typeface="Calibri" pitchFamily="34" charset="0"/>
              </a:rPr>
              <a:t>nettoyée (faible protection </a:t>
            </a:r>
            <a:r>
              <a:rPr lang="fr-FR" b="1" dirty="0" smtClean="0">
                <a:latin typeface="Calibri" pitchFamily="34" charset="0"/>
              </a:rPr>
              <a:t>de la dune face </a:t>
            </a:r>
            <a:r>
              <a:rPr lang="fr-FR" b="1" dirty="0">
                <a:latin typeface="Calibri" pitchFamily="34" charset="0"/>
              </a:rPr>
              <a:t>aux vagues et au vent)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istoire-eau-hyeres.fr/400-geologie/461/461-18-rte_sel-plage_effondre-bg.jpg"/>
          <p:cNvPicPr>
            <a:picLocks noChangeAspect="1" noChangeArrowheads="1"/>
          </p:cNvPicPr>
          <p:nvPr/>
        </p:nvPicPr>
        <p:blipFill>
          <a:blip r:embed="rId2"/>
          <a:srcRect/>
          <a:stretch>
            <a:fillRect/>
          </a:stretch>
        </p:blipFill>
        <p:spPr bwMode="auto">
          <a:xfrm>
            <a:off x="928688" y="142875"/>
            <a:ext cx="7500937" cy="5562600"/>
          </a:xfrm>
          <a:prstGeom prst="rect">
            <a:avLst/>
          </a:prstGeom>
          <a:noFill/>
          <a:ln w="9525">
            <a:noFill/>
            <a:miter lim="800000"/>
            <a:headEnd/>
            <a:tailEnd/>
          </a:ln>
        </p:spPr>
      </p:pic>
      <p:sp>
        <p:nvSpPr>
          <p:cNvPr id="15363" name="TextBox 2"/>
          <p:cNvSpPr txBox="1">
            <a:spLocks noChangeArrowheads="1"/>
          </p:cNvSpPr>
          <p:nvPr/>
        </p:nvSpPr>
        <p:spPr bwMode="auto">
          <a:xfrm>
            <a:off x="1071563" y="5857875"/>
            <a:ext cx="7429500" cy="369888"/>
          </a:xfrm>
          <a:prstGeom prst="rect">
            <a:avLst/>
          </a:prstGeom>
          <a:noFill/>
          <a:ln w="9525">
            <a:noFill/>
            <a:miter lim="800000"/>
            <a:headEnd/>
            <a:tailEnd/>
          </a:ln>
        </p:spPr>
        <p:txBody>
          <a:bodyPr>
            <a:spAutoFit/>
          </a:bodyPr>
          <a:lstStyle/>
          <a:p>
            <a:pPr algn="ctr"/>
            <a:r>
              <a:rPr lang="fr-FR" b="1">
                <a:latin typeface="Calibri" pitchFamily="34" charset="0"/>
              </a:rPr>
              <a:t>Remblais qui s’effondre sous la force des vagues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histoire-eau-hyeres.fr/400-geologie/461/461-29-rte_sel-breche1-bg.jpg"/>
          <p:cNvPicPr>
            <a:picLocks noChangeAspect="1" noChangeArrowheads="1"/>
          </p:cNvPicPr>
          <p:nvPr/>
        </p:nvPicPr>
        <p:blipFill>
          <a:blip r:embed="rId2"/>
          <a:srcRect/>
          <a:stretch>
            <a:fillRect/>
          </a:stretch>
        </p:blipFill>
        <p:spPr bwMode="auto">
          <a:xfrm>
            <a:off x="857250" y="214313"/>
            <a:ext cx="7358063" cy="5518150"/>
          </a:xfrm>
          <a:prstGeom prst="rect">
            <a:avLst/>
          </a:prstGeom>
          <a:noFill/>
          <a:ln w="9525">
            <a:noFill/>
            <a:miter lim="800000"/>
            <a:headEnd/>
            <a:tailEnd/>
          </a:ln>
        </p:spPr>
      </p:pic>
      <p:sp>
        <p:nvSpPr>
          <p:cNvPr id="16387" name="Rectangle 2"/>
          <p:cNvSpPr>
            <a:spLocks noChangeArrowheads="1"/>
          </p:cNvSpPr>
          <p:nvPr/>
        </p:nvSpPr>
        <p:spPr bwMode="auto">
          <a:xfrm>
            <a:off x="500063" y="5857875"/>
            <a:ext cx="8001000" cy="646113"/>
          </a:xfrm>
          <a:prstGeom prst="rect">
            <a:avLst/>
          </a:prstGeom>
          <a:noFill/>
          <a:ln w="9525">
            <a:noFill/>
            <a:miter lim="800000"/>
            <a:headEnd/>
            <a:tailEnd/>
          </a:ln>
        </p:spPr>
        <p:txBody>
          <a:bodyPr>
            <a:spAutoFit/>
          </a:bodyPr>
          <a:lstStyle/>
          <a:p>
            <a:r>
              <a:rPr lang="fr-FR" b="1">
                <a:latin typeface="Calibri" pitchFamily="34" charset="0"/>
              </a:rPr>
              <a:t>Le cordon dunaire de protection a été emporté à droite dans le canal de ceinture. </a:t>
            </a:r>
          </a:p>
          <a:p>
            <a:r>
              <a:rPr lang="fr-FR" b="1">
                <a:latin typeface="Calibri" pitchFamily="34" charset="0"/>
              </a:rPr>
              <a:t>La mer est à moins de 10m du bord de la route.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fyooyzbm.filerobot.com/v7/https:/static01.nicematin.com/media/npo/xlarge/2016/04/routedusel.jpg?w=480&amp;h=382&amp;gravity=auto&amp;func=crop"/>
          <p:cNvPicPr>
            <a:picLocks noChangeAspect="1" noChangeArrowheads="1"/>
          </p:cNvPicPr>
          <p:nvPr/>
        </p:nvPicPr>
        <p:blipFill>
          <a:blip r:embed="rId2"/>
          <a:srcRect/>
          <a:stretch>
            <a:fillRect/>
          </a:stretch>
        </p:blipFill>
        <p:spPr bwMode="auto">
          <a:xfrm>
            <a:off x="2500266" y="928670"/>
            <a:ext cx="6643734" cy="5287306"/>
          </a:xfrm>
          <a:prstGeom prst="rect">
            <a:avLst/>
          </a:prstGeom>
          <a:noFill/>
        </p:spPr>
      </p:pic>
      <p:sp>
        <p:nvSpPr>
          <p:cNvPr id="3" name="TextBox 2"/>
          <p:cNvSpPr txBox="1"/>
          <p:nvPr/>
        </p:nvSpPr>
        <p:spPr>
          <a:xfrm>
            <a:off x="1928794" y="285728"/>
            <a:ext cx="5213607" cy="477054"/>
          </a:xfrm>
          <a:prstGeom prst="rect">
            <a:avLst/>
          </a:prstGeom>
          <a:noFill/>
        </p:spPr>
        <p:txBody>
          <a:bodyPr wrap="none" rtlCol="0">
            <a:spAutoFit/>
          </a:bodyPr>
          <a:lstStyle/>
          <a:p>
            <a:r>
              <a:rPr lang="fr-FR" sz="2500" b="1" dirty="0" smtClean="0"/>
              <a:t>Circulation sur la plage de l’</a:t>
            </a:r>
            <a:r>
              <a:rPr lang="fr-FR" sz="2500" b="1" dirty="0" err="1" smtClean="0"/>
              <a:t>Almanarre</a:t>
            </a:r>
            <a:endParaRPr lang="fr-FR" sz="2500" b="1" dirty="0"/>
          </a:p>
        </p:txBody>
      </p:sp>
      <p:sp>
        <p:nvSpPr>
          <p:cNvPr id="4" name="Rectangle 3"/>
          <p:cNvSpPr/>
          <p:nvPr/>
        </p:nvSpPr>
        <p:spPr>
          <a:xfrm>
            <a:off x="142844" y="2786058"/>
            <a:ext cx="2286016" cy="3416320"/>
          </a:xfrm>
          <a:prstGeom prst="rect">
            <a:avLst/>
          </a:prstGeom>
        </p:spPr>
        <p:txBody>
          <a:bodyPr wrap="square">
            <a:spAutoFit/>
          </a:bodyPr>
          <a:lstStyle/>
          <a:p>
            <a:pPr algn="ctr"/>
            <a:r>
              <a:rPr lang="fr-FR" i="1" dirty="0">
                <a:solidFill>
                  <a:srgbClr val="00B0F0"/>
                </a:solidFill>
              </a:rPr>
              <a:t>"Cette fermeture intervient chaque année, une fois la saison estivale terminée, pour limiter les effondrements de la voirie, plus fragile lorsque le soubassement est gorgé d’eau par les intempéries.</a:t>
            </a:r>
            <a:r>
              <a:rPr lang="fr-FR" dirty="0">
                <a:solidFill>
                  <a:srgbClr val="00B0F0"/>
                </a:solidFill>
              </a:rPr>
              <a:t>" explique la Ville d'Hyères.</a:t>
            </a:r>
          </a:p>
        </p:txBody>
      </p:sp>
      <p:sp>
        <p:nvSpPr>
          <p:cNvPr id="5" name="TextBox 4"/>
          <p:cNvSpPr txBox="1"/>
          <p:nvPr/>
        </p:nvSpPr>
        <p:spPr>
          <a:xfrm>
            <a:off x="142844" y="928670"/>
            <a:ext cx="2285984" cy="1477328"/>
          </a:xfrm>
          <a:prstGeom prst="rect">
            <a:avLst/>
          </a:prstGeom>
          <a:noFill/>
        </p:spPr>
        <p:txBody>
          <a:bodyPr wrap="square" rtlCol="0">
            <a:spAutoFit/>
          </a:bodyPr>
          <a:lstStyle/>
          <a:p>
            <a:r>
              <a:rPr lang="fr-FR" dirty="0" smtClean="0"/>
              <a:t>Chaque hiver, la route du sel est fermée à la circulation avant de rouvrir au mois d’avril ou mai</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2500306"/>
            <a:ext cx="5214958" cy="369332"/>
          </a:xfrm>
          <a:prstGeom prst="rect">
            <a:avLst/>
          </a:prstGeom>
        </p:spPr>
        <p:txBody>
          <a:bodyPr wrap="square">
            <a:spAutoFit/>
          </a:bodyPr>
          <a:lstStyle/>
          <a:p>
            <a:r>
              <a:rPr lang="fr-FR" b="1" dirty="0" smtClean="0">
                <a:solidFill>
                  <a:srgbClr val="FF0000"/>
                </a:solidFill>
              </a:rPr>
              <a:t>https://www.youtube.com/watch?v=RYbWPBYqvns</a:t>
            </a:r>
            <a:endParaRPr lang="fr-FR" b="1" dirty="0">
              <a:solidFill>
                <a:srgbClr val="FF0000"/>
              </a:solidFill>
            </a:endParaRPr>
          </a:p>
        </p:txBody>
      </p:sp>
      <p:sp>
        <p:nvSpPr>
          <p:cNvPr id="3" name="TextBox 2"/>
          <p:cNvSpPr txBox="1"/>
          <p:nvPr/>
        </p:nvSpPr>
        <p:spPr>
          <a:xfrm>
            <a:off x="1928794" y="857232"/>
            <a:ext cx="5214974" cy="1169551"/>
          </a:xfrm>
          <a:prstGeom prst="rect">
            <a:avLst/>
          </a:prstGeom>
          <a:noFill/>
        </p:spPr>
        <p:txBody>
          <a:bodyPr wrap="square" rtlCol="0">
            <a:spAutoFit/>
          </a:bodyPr>
          <a:lstStyle/>
          <a:p>
            <a:pPr algn="ctr"/>
            <a:r>
              <a:rPr lang="fr-FR" sz="2500" dirty="0" smtClean="0"/>
              <a:t>Les moyens de protection actuels</a:t>
            </a:r>
          </a:p>
          <a:p>
            <a:endParaRPr lang="fr-FR" sz="2500" dirty="0"/>
          </a:p>
          <a:p>
            <a:pPr algn="ctr"/>
            <a:r>
              <a:rPr lang="fr-FR" sz="2000" dirty="0" smtClean="0"/>
              <a:t>Voir la vidéo en cliquant sur le lien ci-dessous</a:t>
            </a:r>
            <a:endParaRPr lang="fr-FR"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290</Words>
  <Application>Microsoft Office PowerPoint</Application>
  <PresentationFormat>On-screen Show (4:3)</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Un peu d’histoire…</vt:lpstr>
      <vt:lpstr>Un peu d’histoire…</vt:lpstr>
      <vt:lpstr>Slide 4</vt:lpstr>
      <vt:lpstr>Slide 5</vt:lpstr>
      <vt:lpstr>Slide 6</vt:lpstr>
      <vt:lpstr>Slide 7</vt:lpstr>
      <vt:lpstr>Slide 8</vt:lpstr>
      <vt:lpstr>Slide 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NLN</dc:creator>
  <cp:lastModifiedBy>NLN</cp:lastModifiedBy>
  <cp:revision>2</cp:revision>
  <dcterms:created xsi:type="dcterms:W3CDTF">2021-09-06T13:08:33Z</dcterms:created>
  <dcterms:modified xsi:type="dcterms:W3CDTF">2021-09-06T13:33:41Z</dcterms:modified>
</cp:coreProperties>
</file>