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10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37540-CA72-4734-A927-9CF3643E9634}" type="datetimeFigureOut">
              <a:rPr lang="fr-FR" smtClean="0"/>
              <a:t>07/06/2013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9CD8B-36B0-4D6A-9E9A-E812DE62B1C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9CD8B-36B0-4D6A-9E9A-E812DE62B1CA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9CD8B-36B0-4D6A-9E9A-E812DE62B1CA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109D-42D5-404B-AB41-9841962165C2}" type="datetimeFigureOut">
              <a:rPr lang="fr-FR" smtClean="0"/>
              <a:pPr/>
              <a:t>07/06/2013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0D31-DC58-4BC1-AE4F-DF6991E1C2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109D-42D5-404B-AB41-9841962165C2}" type="datetimeFigureOut">
              <a:rPr lang="fr-FR" smtClean="0"/>
              <a:pPr/>
              <a:t>07/06/2013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0D31-DC58-4BC1-AE4F-DF6991E1C2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109D-42D5-404B-AB41-9841962165C2}" type="datetimeFigureOut">
              <a:rPr lang="fr-FR" smtClean="0"/>
              <a:pPr/>
              <a:t>07/06/2013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0D31-DC58-4BC1-AE4F-DF6991E1C2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109D-42D5-404B-AB41-9841962165C2}" type="datetimeFigureOut">
              <a:rPr lang="fr-FR" smtClean="0"/>
              <a:pPr/>
              <a:t>07/06/2013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0D31-DC58-4BC1-AE4F-DF6991E1C2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109D-42D5-404B-AB41-9841962165C2}" type="datetimeFigureOut">
              <a:rPr lang="fr-FR" smtClean="0"/>
              <a:pPr/>
              <a:t>07/06/2013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0D31-DC58-4BC1-AE4F-DF6991E1C2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109D-42D5-404B-AB41-9841962165C2}" type="datetimeFigureOut">
              <a:rPr lang="fr-FR" smtClean="0"/>
              <a:pPr/>
              <a:t>07/06/2013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0D31-DC58-4BC1-AE4F-DF6991E1C2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109D-42D5-404B-AB41-9841962165C2}" type="datetimeFigureOut">
              <a:rPr lang="fr-FR" smtClean="0"/>
              <a:pPr/>
              <a:t>07/06/2013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0D31-DC58-4BC1-AE4F-DF6991E1C2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109D-42D5-404B-AB41-9841962165C2}" type="datetimeFigureOut">
              <a:rPr lang="fr-FR" smtClean="0"/>
              <a:pPr/>
              <a:t>07/06/2013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0D31-DC58-4BC1-AE4F-DF6991E1C2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109D-42D5-404B-AB41-9841962165C2}" type="datetimeFigureOut">
              <a:rPr lang="fr-FR" smtClean="0"/>
              <a:pPr/>
              <a:t>07/06/2013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0D31-DC58-4BC1-AE4F-DF6991E1C2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109D-42D5-404B-AB41-9841962165C2}" type="datetimeFigureOut">
              <a:rPr lang="fr-FR" smtClean="0"/>
              <a:pPr/>
              <a:t>07/06/2013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0D31-DC58-4BC1-AE4F-DF6991E1C2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109D-42D5-404B-AB41-9841962165C2}" type="datetimeFigureOut">
              <a:rPr lang="fr-FR" smtClean="0"/>
              <a:pPr/>
              <a:t>07/06/2013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0D31-DC58-4BC1-AE4F-DF6991E1C2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E109D-42D5-404B-AB41-9841962165C2}" type="datetimeFigureOut">
              <a:rPr lang="fr-FR" smtClean="0"/>
              <a:pPr/>
              <a:t>07/06/2013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80D31-DC58-4BC1-AE4F-DF6991E1C2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5596949" y="780959"/>
            <a:ext cx="439838" cy="4282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2791428" y="1911752"/>
            <a:ext cx="439838" cy="4282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006660" y="869015"/>
            <a:ext cx="3255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Une mégapole de plus de 10 millions d’habitants</a:t>
            </a:r>
            <a:endParaRPr lang="fr-FR" sz="1200" dirty="0"/>
          </a:p>
        </p:txBody>
      </p:sp>
      <p:sp>
        <p:nvSpPr>
          <p:cNvPr id="12" name="Ellipse 11"/>
          <p:cNvSpPr/>
          <p:nvPr/>
        </p:nvSpPr>
        <p:spPr>
          <a:xfrm>
            <a:off x="5705011" y="1287521"/>
            <a:ext cx="266218" cy="2430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6003727" y="1287459"/>
            <a:ext cx="2991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Villes de plus d’1 million d’habitants</a:t>
            </a:r>
            <a:endParaRPr lang="fr-FR" sz="1200" dirty="0"/>
          </a:p>
        </p:txBody>
      </p:sp>
      <p:sp>
        <p:nvSpPr>
          <p:cNvPr id="14" name="Ellipse 13"/>
          <p:cNvSpPr/>
          <p:nvPr/>
        </p:nvSpPr>
        <p:spPr>
          <a:xfrm>
            <a:off x="3914172" y="3775275"/>
            <a:ext cx="266218" cy="2430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3150243" y="951053"/>
            <a:ext cx="266218" cy="2430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4180390" y="5198962"/>
            <a:ext cx="266218" cy="2430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5053913" y="2125362"/>
            <a:ext cx="214497" cy="214652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toile à 4 branches 20"/>
          <p:cNvSpPr/>
          <p:nvPr/>
        </p:nvSpPr>
        <p:spPr>
          <a:xfrm>
            <a:off x="5034987" y="2106592"/>
            <a:ext cx="231494" cy="185195"/>
          </a:xfrm>
          <a:prstGeom prst="star4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Étoile à 4 branches 21"/>
          <p:cNvSpPr/>
          <p:nvPr/>
        </p:nvSpPr>
        <p:spPr>
          <a:xfrm>
            <a:off x="5789472" y="5960182"/>
            <a:ext cx="231494" cy="185195"/>
          </a:xfrm>
          <a:prstGeom prst="star4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6152219" y="5931042"/>
            <a:ext cx="2991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Siège du Parlement de l’UE)</a:t>
            </a:r>
            <a:endParaRPr lang="fr-FR" sz="1200" dirty="0"/>
          </a:p>
        </p:txBody>
      </p:sp>
      <p:sp>
        <p:nvSpPr>
          <p:cNvPr id="27" name="Étoile à 5 branches 26"/>
          <p:cNvSpPr/>
          <p:nvPr/>
        </p:nvSpPr>
        <p:spPr>
          <a:xfrm>
            <a:off x="5782981" y="6271932"/>
            <a:ext cx="208345" cy="196770"/>
          </a:xfrm>
          <a:prstGeom prst="star5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6152219" y="6194363"/>
            <a:ext cx="2991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</a:t>
            </a:r>
            <a:r>
              <a:rPr lang="fr-FR" sz="1200" dirty="0" smtClean="0"/>
              <a:t>apitale européenne de la culture (2004, 2013)</a:t>
            </a:r>
            <a:endParaRPr lang="fr-FR" sz="1200" dirty="0"/>
          </a:p>
        </p:txBody>
      </p:sp>
      <p:sp>
        <p:nvSpPr>
          <p:cNvPr id="29" name="Étoile à 5 branches 28"/>
          <p:cNvSpPr/>
          <p:nvPr/>
        </p:nvSpPr>
        <p:spPr>
          <a:xfrm>
            <a:off x="4208964" y="5205955"/>
            <a:ext cx="208345" cy="196770"/>
          </a:xfrm>
          <a:prstGeom prst="star5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49"/>
          <p:cNvGrpSpPr/>
          <p:nvPr/>
        </p:nvGrpSpPr>
        <p:grpSpPr>
          <a:xfrm>
            <a:off x="272143" y="783771"/>
            <a:ext cx="5138057" cy="5138058"/>
            <a:chOff x="272143" y="783771"/>
            <a:chExt cx="5138057" cy="5138058"/>
          </a:xfrm>
        </p:grpSpPr>
        <p:sp>
          <p:nvSpPr>
            <p:cNvPr id="30" name="Forme libre 29"/>
            <p:cNvSpPr/>
            <p:nvPr/>
          </p:nvSpPr>
          <p:spPr>
            <a:xfrm>
              <a:off x="272143" y="794657"/>
              <a:ext cx="5007428" cy="5127172"/>
            </a:xfrm>
            <a:custGeom>
              <a:avLst/>
              <a:gdLst>
                <a:gd name="connsiteX0" fmla="*/ 2841171 w 5007428"/>
                <a:gd name="connsiteY0" fmla="*/ 0 h 5127172"/>
                <a:gd name="connsiteX1" fmla="*/ 2536371 w 5007428"/>
                <a:gd name="connsiteY1" fmla="*/ 108857 h 5127172"/>
                <a:gd name="connsiteX2" fmla="*/ 2460171 w 5007428"/>
                <a:gd name="connsiteY2" fmla="*/ 544286 h 5127172"/>
                <a:gd name="connsiteX3" fmla="*/ 1894114 w 5007428"/>
                <a:gd name="connsiteY3" fmla="*/ 816429 h 5127172"/>
                <a:gd name="connsiteX4" fmla="*/ 1915886 w 5007428"/>
                <a:gd name="connsiteY4" fmla="*/ 936172 h 5127172"/>
                <a:gd name="connsiteX5" fmla="*/ 1992086 w 5007428"/>
                <a:gd name="connsiteY5" fmla="*/ 957943 h 5127172"/>
                <a:gd name="connsiteX6" fmla="*/ 1763486 w 5007428"/>
                <a:gd name="connsiteY6" fmla="*/ 1045029 h 5127172"/>
                <a:gd name="connsiteX7" fmla="*/ 1426028 w 5007428"/>
                <a:gd name="connsiteY7" fmla="*/ 1001486 h 5127172"/>
                <a:gd name="connsiteX8" fmla="*/ 1404257 w 5007428"/>
                <a:gd name="connsiteY8" fmla="*/ 762000 h 5127172"/>
                <a:gd name="connsiteX9" fmla="*/ 1175657 w 5007428"/>
                <a:gd name="connsiteY9" fmla="*/ 772886 h 5127172"/>
                <a:gd name="connsiteX10" fmla="*/ 1317171 w 5007428"/>
                <a:gd name="connsiteY10" fmla="*/ 1393372 h 5127172"/>
                <a:gd name="connsiteX11" fmla="*/ 827314 w 5007428"/>
                <a:gd name="connsiteY11" fmla="*/ 1447800 h 5127172"/>
                <a:gd name="connsiteX12" fmla="*/ 664028 w 5007428"/>
                <a:gd name="connsiteY12" fmla="*/ 1230086 h 5127172"/>
                <a:gd name="connsiteX13" fmla="*/ 0 w 5007428"/>
                <a:gd name="connsiteY13" fmla="*/ 1382486 h 5127172"/>
                <a:gd name="connsiteX14" fmla="*/ 32657 w 5007428"/>
                <a:gd name="connsiteY14" fmla="*/ 1491343 h 5127172"/>
                <a:gd name="connsiteX15" fmla="*/ 174171 w 5007428"/>
                <a:gd name="connsiteY15" fmla="*/ 1480457 h 5127172"/>
                <a:gd name="connsiteX16" fmla="*/ 195943 w 5007428"/>
                <a:gd name="connsiteY16" fmla="*/ 1611086 h 5127172"/>
                <a:gd name="connsiteX17" fmla="*/ 54428 w 5007428"/>
                <a:gd name="connsiteY17" fmla="*/ 1643743 h 5127172"/>
                <a:gd name="connsiteX18" fmla="*/ 174171 w 5007428"/>
                <a:gd name="connsiteY18" fmla="*/ 1850572 h 5127172"/>
                <a:gd name="connsiteX19" fmla="*/ 283028 w 5007428"/>
                <a:gd name="connsiteY19" fmla="*/ 1796143 h 5127172"/>
                <a:gd name="connsiteX20" fmla="*/ 849086 w 5007428"/>
                <a:gd name="connsiteY20" fmla="*/ 2068286 h 5127172"/>
                <a:gd name="connsiteX21" fmla="*/ 849086 w 5007428"/>
                <a:gd name="connsiteY21" fmla="*/ 2177143 h 5127172"/>
                <a:gd name="connsiteX22" fmla="*/ 1219200 w 5007428"/>
                <a:gd name="connsiteY22" fmla="*/ 2209800 h 5127172"/>
                <a:gd name="connsiteX23" fmla="*/ 957943 w 5007428"/>
                <a:gd name="connsiteY23" fmla="*/ 2231572 h 5127172"/>
                <a:gd name="connsiteX24" fmla="*/ 979714 w 5007428"/>
                <a:gd name="connsiteY24" fmla="*/ 2438400 h 5127172"/>
                <a:gd name="connsiteX25" fmla="*/ 1153886 w 5007428"/>
                <a:gd name="connsiteY25" fmla="*/ 2721429 h 5127172"/>
                <a:gd name="connsiteX26" fmla="*/ 1382486 w 5007428"/>
                <a:gd name="connsiteY26" fmla="*/ 2917372 h 5127172"/>
                <a:gd name="connsiteX27" fmla="*/ 1317171 w 5007428"/>
                <a:gd name="connsiteY27" fmla="*/ 3102429 h 5127172"/>
                <a:gd name="connsiteX28" fmla="*/ 1524000 w 5007428"/>
                <a:gd name="connsiteY28" fmla="*/ 3309257 h 5127172"/>
                <a:gd name="connsiteX29" fmla="*/ 1524000 w 5007428"/>
                <a:gd name="connsiteY29" fmla="*/ 3537857 h 5127172"/>
                <a:gd name="connsiteX30" fmla="*/ 1360714 w 5007428"/>
                <a:gd name="connsiteY30" fmla="*/ 3222172 h 5127172"/>
                <a:gd name="connsiteX31" fmla="*/ 1251857 w 5007428"/>
                <a:gd name="connsiteY31" fmla="*/ 3712029 h 5127172"/>
                <a:gd name="connsiteX32" fmla="*/ 1143000 w 5007428"/>
                <a:gd name="connsiteY32" fmla="*/ 4332514 h 5127172"/>
                <a:gd name="connsiteX33" fmla="*/ 990600 w 5007428"/>
                <a:gd name="connsiteY33" fmla="*/ 4463143 h 5127172"/>
                <a:gd name="connsiteX34" fmla="*/ 1186543 w 5007428"/>
                <a:gd name="connsiteY34" fmla="*/ 4691743 h 5127172"/>
                <a:gd name="connsiteX35" fmla="*/ 1981200 w 5007428"/>
                <a:gd name="connsiteY35" fmla="*/ 4942114 h 5127172"/>
                <a:gd name="connsiteX36" fmla="*/ 2057400 w 5007428"/>
                <a:gd name="connsiteY36" fmla="*/ 4865914 h 5127172"/>
                <a:gd name="connsiteX37" fmla="*/ 2373086 w 5007428"/>
                <a:gd name="connsiteY37" fmla="*/ 4963886 h 5127172"/>
                <a:gd name="connsiteX38" fmla="*/ 2590800 w 5007428"/>
                <a:gd name="connsiteY38" fmla="*/ 5127172 h 5127172"/>
                <a:gd name="connsiteX39" fmla="*/ 3069771 w 5007428"/>
                <a:gd name="connsiteY39" fmla="*/ 5116286 h 5127172"/>
                <a:gd name="connsiteX40" fmla="*/ 3015343 w 5007428"/>
                <a:gd name="connsiteY40" fmla="*/ 4844143 h 5127172"/>
                <a:gd name="connsiteX41" fmla="*/ 3178628 w 5007428"/>
                <a:gd name="connsiteY41" fmla="*/ 4582886 h 5127172"/>
                <a:gd name="connsiteX42" fmla="*/ 3439886 w 5007428"/>
                <a:gd name="connsiteY42" fmla="*/ 4463143 h 5127172"/>
                <a:gd name="connsiteX43" fmla="*/ 4016828 w 5007428"/>
                <a:gd name="connsiteY43" fmla="*/ 4539343 h 5127172"/>
                <a:gd name="connsiteX44" fmla="*/ 4245428 w 5007428"/>
                <a:gd name="connsiteY44" fmla="*/ 4691743 h 5127172"/>
                <a:gd name="connsiteX45" fmla="*/ 4528457 w 5007428"/>
                <a:gd name="connsiteY45" fmla="*/ 4659086 h 5127172"/>
                <a:gd name="connsiteX46" fmla="*/ 4920343 w 5007428"/>
                <a:gd name="connsiteY46" fmla="*/ 4234543 h 5127172"/>
                <a:gd name="connsiteX47" fmla="*/ 4985657 w 5007428"/>
                <a:gd name="connsiteY47" fmla="*/ 4016829 h 5127172"/>
                <a:gd name="connsiteX48" fmla="*/ 4648200 w 5007428"/>
                <a:gd name="connsiteY48" fmla="*/ 3984172 h 5127172"/>
                <a:gd name="connsiteX49" fmla="*/ 4702628 w 5007428"/>
                <a:gd name="connsiteY49" fmla="*/ 3712029 h 5127172"/>
                <a:gd name="connsiteX50" fmla="*/ 4528457 w 5007428"/>
                <a:gd name="connsiteY50" fmla="*/ 3494314 h 5127172"/>
                <a:gd name="connsiteX51" fmla="*/ 4746171 w 5007428"/>
                <a:gd name="connsiteY51" fmla="*/ 3363686 h 5127172"/>
                <a:gd name="connsiteX52" fmla="*/ 4626428 w 5007428"/>
                <a:gd name="connsiteY52" fmla="*/ 2993572 h 5127172"/>
                <a:gd name="connsiteX53" fmla="*/ 4517571 w 5007428"/>
                <a:gd name="connsiteY53" fmla="*/ 2721429 h 5127172"/>
                <a:gd name="connsiteX54" fmla="*/ 4223657 w 5007428"/>
                <a:gd name="connsiteY54" fmla="*/ 2873829 h 5127172"/>
                <a:gd name="connsiteX55" fmla="*/ 4419600 w 5007428"/>
                <a:gd name="connsiteY55" fmla="*/ 2394857 h 5127172"/>
                <a:gd name="connsiteX56" fmla="*/ 4811486 w 5007428"/>
                <a:gd name="connsiteY56" fmla="*/ 2035629 h 5127172"/>
                <a:gd name="connsiteX57" fmla="*/ 4822371 w 5007428"/>
                <a:gd name="connsiteY57" fmla="*/ 1643743 h 5127172"/>
                <a:gd name="connsiteX58" fmla="*/ 5007428 w 5007428"/>
                <a:gd name="connsiteY58" fmla="*/ 1186543 h 5127172"/>
                <a:gd name="connsiteX59" fmla="*/ 4430486 w 5007428"/>
                <a:gd name="connsiteY59" fmla="*/ 1110343 h 5127172"/>
                <a:gd name="connsiteX60" fmla="*/ 4310743 w 5007428"/>
                <a:gd name="connsiteY60" fmla="*/ 914400 h 5127172"/>
                <a:gd name="connsiteX61" fmla="*/ 3973286 w 5007428"/>
                <a:gd name="connsiteY61" fmla="*/ 903514 h 5127172"/>
                <a:gd name="connsiteX62" fmla="*/ 3701143 w 5007428"/>
                <a:gd name="connsiteY62" fmla="*/ 707572 h 5127172"/>
                <a:gd name="connsiteX63" fmla="*/ 3701143 w 5007428"/>
                <a:gd name="connsiteY63" fmla="*/ 544286 h 5127172"/>
                <a:gd name="connsiteX64" fmla="*/ 3592286 w 5007428"/>
                <a:gd name="connsiteY64" fmla="*/ 685800 h 5127172"/>
                <a:gd name="connsiteX65" fmla="*/ 3472543 w 5007428"/>
                <a:gd name="connsiteY65" fmla="*/ 631372 h 5127172"/>
                <a:gd name="connsiteX66" fmla="*/ 3265714 w 5007428"/>
                <a:gd name="connsiteY66" fmla="*/ 359229 h 5127172"/>
                <a:gd name="connsiteX67" fmla="*/ 2971800 w 5007428"/>
                <a:gd name="connsiteY67" fmla="*/ 206829 h 5127172"/>
                <a:gd name="connsiteX68" fmla="*/ 2841171 w 5007428"/>
                <a:gd name="connsiteY68" fmla="*/ 0 h 5127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5007428" h="5127172">
                  <a:moveTo>
                    <a:pt x="2841171" y="0"/>
                  </a:moveTo>
                  <a:lnTo>
                    <a:pt x="2536371" y="108857"/>
                  </a:lnTo>
                  <a:lnTo>
                    <a:pt x="2460171" y="544286"/>
                  </a:lnTo>
                  <a:lnTo>
                    <a:pt x="1894114" y="816429"/>
                  </a:lnTo>
                  <a:lnTo>
                    <a:pt x="1915886" y="936172"/>
                  </a:lnTo>
                  <a:lnTo>
                    <a:pt x="1992086" y="957943"/>
                  </a:lnTo>
                  <a:lnTo>
                    <a:pt x="1763486" y="1045029"/>
                  </a:lnTo>
                  <a:lnTo>
                    <a:pt x="1426028" y="1001486"/>
                  </a:lnTo>
                  <a:lnTo>
                    <a:pt x="1404257" y="762000"/>
                  </a:lnTo>
                  <a:lnTo>
                    <a:pt x="1175657" y="772886"/>
                  </a:lnTo>
                  <a:lnTo>
                    <a:pt x="1317171" y="1393372"/>
                  </a:lnTo>
                  <a:lnTo>
                    <a:pt x="827314" y="1447800"/>
                  </a:lnTo>
                  <a:lnTo>
                    <a:pt x="664028" y="1230086"/>
                  </a:lnTo>
                  <a:lnTo>
                    <a:pt x="0" y="1382486"/>
                  </a:lnTo>
                  <a:lnTo>
                    <a:pt x="32657" y="1491343"/>
                  </a:lnTo>
                  <a:lnTo>
                    <a:pt x="174171" y="1480457"/>
                  </a:lnTo>
                  <a:lnTo>
                    <a:pt x="195943" y="1611086"/>
                  </a:lnTo>
                  <a:lnTo>
                    <a:pt x="54428" y="1643743"/>
                  </a:lnTo>
                  <a:lnTo>
                    <a:pt x="174171" y="1850572"/>
                  </a:lnTo>
                  <a:lnTo>
                    <a:pt x="283028" y="1796143"/>
                  </a:lnTo>
                  <a:lnTo>
                    <a:pt x="849086" y="2068286"/>
                  </a:lnTo>
                  <a:lnTo>
                    <a:pt x="849086" y="2177143"/>
                  </a:lnTo>
                  <a:lnTo>
                    <a:pt x="1219200" y="2209800"/>
                  </a:lnTo>
                  <a:lnTo>
                    <a:pt x="957943" y="2231572"/>
                  </a:lnTo>
                  <a:lnTo>
                    <a:pt x="979714" y="2438400"/>
                  </a:lnTo>
                  <a:lnTo>
                    <a:pt x="1153886" y="2721429"/>
                  </a:lnTo>
                  <a:lnTo>
                    <a:pt x="1382486" y="2917372"/>
                  </a:lnTo>
                  <a:lnTo>
                    <a:pt x="1317171" y="3102429"/>
                  </a:lnTo>
                  <a:lnTo>
                    <a:pt x="1524000" y="3309257"/>
                  </a:lnTo>
                  <a:lnTo>
                    <a:pt x="1524000" y="3537857"/>
                  </a:lnTo>
                  <a:lnTo>
                    <a:pt x="1360714" y="3222172"/>
                  </a:lnTo>
                  <a:lnTo>
                    <a:pt x="1251857" y="3712029"/>
                  </a:lnTo>
                  <a:lnTo>
                    <a:pt x="1143000" y="4332514"/>
                  </a:lnTo>
                  <a:lnTo>
                    <a:pt x="990600" y="4463143"/>
                  </a:lnTo>
                  <a:lnTo>
                    <a:pt x="1186543" y="4691743"/>
                  </a:lnTo>
                  <a:lnTo>
                    <a:pt x="1981200" y="4942114"/>
                  </a:lnTo>
                  <a:lnTo>
                    <a:pt x="2057400" y="4865914"/>
                  </a:lnTo>
                  <a:lnTo>
                    <a:pt x="2373086" y="4963886"/>
                  </a:lnTo>
                  <a:lnTo>
                    <a:pt x="2590800" y="5127172"/>
                  </a:lnTo>
                  <a:lnTo>
                    <a:pt x="3069771" y="5116286"/>
                  </a:lnTo>
                  <a:lnTo>
                    <a:pt x="3015343" y="4844143"/>
                  </a:lnTo>
                  <a:lnTo>
                    <a:pt x="3178628" y="4582886"/>
                  </a:lnTo>
                  <a:lnTo>
                    <a:pt x="3439886" y="4463143"/>
                  </a:lnTo>
                  <a:lnTo>
                    <a:pt x="4016828" y="4539343"/>
                  </a:lnTo>
                  <a:lnTo>
                    <a:pt x="4245428" y="4691743"/>
                  </a:lnTo>
                  <a:lnTo>
                    <a:pt x="4528457" y="4659086"/>
                  </a:lnTo>
                  <a:lnTo>
                    <a:pt x="4920343" y="4234543"/>
                  </a:lnTo>
                  <a:lnTo>
                    <a:pt x="4985657" y="4016829"/>
                  </a:lnTo>
                  <a:lnTo>
                    <a:pt x="4648200" y="3984172"/>
                  </a:lnTo>
                  <a:lnTo>
                    <a:pt x="4702628" y="3712029"/>
                  </a:lnTo>
                  <a:lnTo>
                    <a:pt x="4528457" y="3494314"/>
                  </a:lnTo>
                  <a:lnTo>
                    <a:pt x="4746171" y="3363686"/>
                  </a:lnTo>
                  <a:lnTo>
                    <a:pt x="4626428" y="2993572"/>
                  </a:lnTo>
                  <a:lnTo>
                    <a:pt x="4517571" y="2721429"/>
                  </a:lnTo>
                  <a:lnTo>
                    <a:pt x="4223657" y="2873829"/>
                  </a:lnTo>
                  <a:lnTo>
                    <a:pt x="4419600" y="2394857"/>
                  </a:lnTo>
                  <a:lnTo>
                    <a:pt x="4811486" y="2035629"/>
                  </a:lnTo>
                  <a:lnTo>
                    <a:pt x="4822371" y="1643743"/>
                  </a:lnTo>
                  <a:lnTo>
                    <a:pt x="5007428" y="1186543"/>
                  </a:lnTo>
                  <a:lnTo>
                    <a:pt x="4430486" y="1110343"/>
                  </a:lnTo>
                  <a:lnTo>
                    <a:pt x="4310743" y="914400"/>
                  </a:lnTo>
                  <a:lnTo>
                    <a:pt x="3973286" y="903514"/>
                  </a:lnTo>
                  <a:lnTo>
                    <a:pt x="3701143" y="707572"/>
                  </a:lnTo>
                  <a:lnTo>
                    <a:pt x="3701143" y="544286"/>
                  </a:lnTo>
                  <a:lnTo>
                    <a:pt x="3592286" y="685800"/>
                  </a:lnTo>
                  <a:lnTo>
                    <a:pt x="3472543" y="631372"/>
                  </a:lnTo>
                  <a:lnTo>
                    <a:pt x="3265714" y="359229"/>
                  </a:lnTo>
                  <a:lnTo>
                    <a:pt x="2971800" y="206829"/>
                  </a:lnTo>
                  <a:lnTo>
                    <a:pt x="2841171" y="0"/>
                  </a:lnTo>
                  <a:close/>
                </a:path>
              </a:pathLst>
            </a:cu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Forme libre 30"/>
            <p:cNvSpPr/>
            <p:nvPr/>
          </p:nvSpPr>
          <p:spPr>
            <a:xfrm>
              <a:off x="2286000" y="1763486"/>
              <a:ext cx="1676400" cy="1034143"/>
            </a:xfrm>
            <a:custGeom>
              <a:avLst/>
              <a:gdLst>
                <a:gd name="connsiteX0" fmla="*/ 0 w 1676400"/>
                <a:gd name="connsiteY0" fmla="*/ 0 h 1034143"/>
                <a:gd name="connsiteX1" fmla="*/ 533400 w 1676400"/>
                <a:gd name="connsiteY1" fmla="*/ 239485 h 1034143"/>
                <a:gd name="connsiteX2" fmla="*/ 772886 w 1676400"/>
                <a:gd name="connsiteY2" fmla="*/ 370114 h 1034143"/>
                <a:gd name="connsiteX3" fmla="*/ 859971 w 1676400"/>
                <a:gd name="connsiteY3" fmla="*/ 533400 h 1034143"/>
                <a:gd name="connsiteX4" fmla="*/ 947057 w 1676400"/>
                <a:gd name="connsiteY4" fmla="*/ 620485 h 1034143"/>
                <a:gd name="connsiteX5" fmla="*/ 1284514 w 1676400"/>
                <a:gd name="connsiteY5" fmla="*/ 533400 h 1034143"/>
                <a:gd name="connsiteX6" fmla="*/ 1676400 w 1676400"/>
                <a:gd name="connsiteY6" fmla="*/ 1034143 h 1034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400" h="1034143">
                  <a:moveTo>
                    <a:pt x="0" y="0"/>
                  </a:moveTo>
                  <a:lnTo>
                    <a:pt x="533400" y="239485"/>
                  </a:lnTo>
                  <a:cubicBezTo>
                    <a:pt x="662214" y="301171"/>
                    <a:pt x="718458" y="321128"/>
                    <a:pt x="772886" y="370114"/>
                  </a:cubicBezTo>
                  <a:cubicBezTo>
                    <a:pt x="827315" y="419100"/>
                    <a:pt x="830943" y="491672"/>
                    <a:pt x="859971" y="533400"/>
                  </a:cubicBezTo>
                  <a:cubicBezTo>
                    <a:pt x="888999" y="575128"/>
                    <a:pt x="876300" y="620485"/>
                    <a:pt x="947057" y="620485"/>
                  </a:cubicBezTo>
                  <a:cubicBezTo>
                    <a:pt x="1017814" y="620485"/>
                    <a:pt x="1162957" y="464457"/>
                    <a:pt x="1284514" y="533400"/>
                  </a:cubicBezTo>
                  <a:cubicBezTo>
                    <a:pt x="1406071" y="602343"/>
                    <a:pt x="1541235" y="818243"/>
                    <a:pt x="1676400" y="1034143"/>
                  </a:cubicBezTo>
                </a:path>
              </a:pathLst>
            </a:cu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Forme libre 32"/>
            <p:cNvSpPr/>
            <p:nvPr/>
          </p:nvSpPr>
          <p:spPr>
            <a:xfrm>
              <a:off x="1469571" y="2663371"/>
              <a:ext cx="1872343" cy="569686"/>
            </a:xfrm>
            <a:custGeom>
              <a:avLst/>
              <a:gdLst>
                <a:gd name="connsiteX0" fmla="*/ 1872343 w 1872343"/>
                <a:gd name="connsiteY0" fmla="*/ 569686 h 569686"/>
                <a:gd name="connsiteX1" fmla="*/ 1785258 w 1872343"/>
                <a:gd name="connsiteY1" fmla="*/ 221343 h 569686"/>
                <a:gd name="connsiteX2" fmla="*/ 1404258 w 1872343"/>
                <a:gd name="connsiteY2" fmla="*/ 3629 h 569686"/>
                <a:gd name="connsiteX3" fmla="*/ 1132115 w 1872343"/>
                <a:gd name="connsiteY3" fmla="*/ 243115 h 569686"/>
                <a:gd name="connsiteX4" fmla="*/ 642258 w 1872343"/>
                <a:gd name="connsiteY4" fmla="*/ 362858 h 569686"/>
                <a:gd name="connsiteX5" fmla="*/ 446315 w 1872343"/>
                <a:gd name="connsiteY5" fmla="*/ 243115 h 569686"/>
                <a:gd name="connsiteX6" fmla="*/ 0 w 1872343"/>
                <a:gd name="connsiteY6" fmla="*/ 362858 h 56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2343" h="569686">
                  <a:moveTo>
                    <a:pt x="1872343" y="569686"/>
                  </a:moveTo>
                  <a:cubicBezTo>
                    <a:pt x="1867807" y="442686"/>
                    <a:pt x="1863272" y="315686"/>
                    <a:pt x="1785258" y="221343"/>
                  </a:cubicBezTo>
                  <a:cubicBezTo>
                    <a:pt x="1707244" y="127000"/>
                    <a:pt x="1513115" y="0"/>
                    <a:pt x="1404258" y="3629"/>
                  </a:cubicBezTo>
                  <a:cubicBezTo>
                    <a:pt x="1295401" y="7258"/>
                    <a:pt x="1259115" y="183244"/>
                    <a:pt x="1132115" y="243115"/>
                  </a:cubicBezTo>
                  <a:cubicBezTo>
                    <a:pt x="1005115" y="302986"/>
                    <a:pt x="756558" y="362858"/>
                    <a:pt x="642258" y="362858"/>
                  </a:cubicBezTo>
                  <a:cubicBezTo>
                    <a:pt x="527958" y="362858"/>
                    <a:pt x="553358" y="243115"/>
                    <a:pt x="446315" y="243115"/>
                  </a:cubicBezTo>
                  <a:cubicBezTo>
                    <a:pt x="339272" y="243115"/>
                    <a:pt x="169636" y="302986"/>
                    <a:pt x="0" y="362858"/>
                  </a:cubicBezTo>
                </a:path>
              </a:pathLst>
            </a:cu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Forme libre 33"/>
            <p:cNvSpPr/>
            <p:nvPr/>
          </p:nvSpPr>
          <p:spPr>
            <a:xfrm>
              <a:off x="3962400" y="2699657"/>
              <a:ext cx="522514" cy="2616200"/>
            </a:xfrm>
            <a:custGeom>
              <a:avLst/>
              <a:gdLst>
                <a:gd name="connsiteX0" fmla="*/ 522514 w 522514"/>
                <a:gd name="connsiteY0" fmla="*/ 0 h 2616200"/>
                <a:gd name="connsiteX1" fmla="*/ 97971 w 522514"/>
                <a:gd name="connsiteY1" fmla="*/ 544286 h 2616200"/>
                <a:gd name="connsiteX2" fmla="*/ 65314 w 522514"/>
                <a:gd name="connsiteY2" fmla="*/ 1306286 h 2616200"/>
                <a:gd name="connsiteX3" fmla="*/ 76200 w 522514"/>
                <a:gd name="connsiteY3" fmla="*/ 1621972 h 2616200"/>
                <a:gd name="connsiteX4" fmla="*/ 32657 w 522514"/>
                <a:gd name="connsiteY4" fmla="*/ 2090057 h 2616200"/>
                <a:gd name="connsiteX5" fmla="*/ 87086 w 522514"/>
                <a:gd name="connsiteY5" fmla="*/ 2264229 h 2616200"/>
                <a:gd name="connsiteX6" fmla="*/ 0 w 522514"/>
                <a:gd name="connsiteY6" fmla="*/ 2427514 h 2616200"/>
                <a:gd name="connsiteX7" fmla="*/ 87086 w 522514"/>
                <a:gd name="connsiteY7" fmla="*/ 2590800 h 2616200"/>
                <a:gd name="connsiteX8" fmla="*/ 87086 w 522514"/>
                <a:gd name="connsiteY8" fmla="*/ 2579914 h 261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2514" h="2616200">
                  <a:moveTo>
                    <a:pt x="522514" y="0"/>
                  </a:moveTo>
                  <a:cubicBezTo>
                    <a:pt x="348342" y="163286"/>
                    <a:pt x="174171" y="326572"/>
                    <a:pt x="97971" y="544286"/>
                  </a:cubicBezTo>
                  <a:cubicBezTo>
                    <a:pt x="21771" y="762000"/>
                    <a:pt x="68943" y="1126672"/>
                    <a:pt x="65314" y="1306286"/>
                  </a:cubicBezTo>
                  <a:cubicBezTo>
                    <a:pt x="61685" y="1485900"/>
                    <a:pt x="81643" y="1491343"/>
                    <a:pt x="76200" y="1621972"/>
                  </a:cubicBezTo>
                  <a:cubicBezTo>
                    <a:pt x="70757" y="1752601"/>
                    <a:pt x="30843" y="1983014"/>
                    <a:pt x="32657" y="2090057"/>
                  </a:cubicBezTo>
                  <a:cubicBezTo>
                    <a:pt x="34471" y="2197100"/>
                    <a:pt x="92529" y="2207986"/>
                    <a:pt x="87086" y="2264229"/>
                  </a:cubicBezTo>
                  <a:cubicBezTo>
                    <a:pt x="81643" y="2320472"/>
                    <a:pt x="0" y="2373086"/>
                    <a:pt x="0" y="2427514"/>
                  </a:cubicBezTo>
                  <a:cubicBezTo>
                    <a:pt x="0" y="2481942"/>
                    <a:pt x="72572" y="2565400"/>
                    <a:pt x="87086" y="2590800"/>
                  </a:cubicBezTo>
                  <a:cubicBezTo>
                    <a:pt x="101600" y="2616200"/>
                    <a:pt x="94343" y="2598057"/>
                    <a:pt x="87086" y="2579914"/>
                  </a:cubicBezTo>
                </a:path>
              </a:pathLst>
            </a:cu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Forme libre 34"/>
            <p:cNvSpPr/>
            <p:nvPr/>
          </p:nvSpPr>
          <p:spPr>
            <a:xfrm>
              <a:off x="3829050" y="5095875"/>
              <a:ext cx="142875" cy="171450"/>
            </a:xfrm>
            <a:custGeom>
              <a:avLst/>
              <a:gdLst>
                <a:gd name="connsiteX0" fmla="*/ 87086 w 87086"/>
                <a:gd name="connsiteY0" fmla="*/ 0 h 130629"/>
                <a:gd name="connsiteX1" fmla="*/ 0 w 87086"/>
                <a:gd name="connsiteY1" fmla="*/ 130629 h 130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086" h="130629">
                  <a:moveTo>
                    <a:pt x="87086" y="0"/>
                  </a:moveTo>
                  <a:lnTo>
                    <a:pt x="0" y="130629"/>
                  </a:lnTo>
                </a:path>
              </a:pathLst>
            </a:cu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Forme libre 35"/>
            <p:cNvSpPr/>
            <p:nvPr/>
          </p:nvSpPr>
          <p:spPr>
            <a:xfrm>
              <a:off x="4724400" y="783771"/>
              <a:ext cx="685800" cy="2075544"/>
            </a:xfrm>
            <a:custGeom>
              <a:avLst/>
              <a:gdLst>
                <a:gd name="connsiteX0" fmla="*/ 685800 w 685800"/>
                <a:gd name="connsiteY0" fmla="*/ 2013858 h 2075544"/>
                <a:gd name="connsiteX1" fmla="*/ 381000 w 685800"/>
                <a:gd name="connsiteY1" fmla="*/ 2013858 h 2075544"/>
                <a:gd name="connsiteX2" fmla="*/ 370114 w 685800"/>
                <a:gd name="connsiteY2" fmla="*/ 1643743 h 2075544"/>
                <a:gd name="connsiteX3" fmla="*/ 664029 w 685800"/>
                <a:gd name="connsiteY3" fmla="*/ 990600 h 2075544"/>
                <a:gd name="connsiteX4" fmla="*/ 489857 w 685800"/>
                <a:gd name="connsiteY4" fmla="*/ 566058 h 2075544"/>
                <a:gd name="connsiteX5" fmla="*/ 0 w 685800"/>
                <a:gd name="connsiteY5" fmla="*/ 0 h 2075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5800" h="2075544">
                  <a:moveTo>
                    <a:pt x="685800" y="2013858"/>
                  </a:moveTo>
                  <a:cubicBezTo>
                    <a:pt x="559707" y="2044701"/>
                    <a:pt x="433614" y="2075544"/>
                    <a:pt x="381000" y="2013858"/>
                  </a:cubicBezTo>
                  <a:cubicBezTo>
                    <a:pt x="328386" y="1952172"/>
                    <a:pt x="322943" y="1814286"/>
                    <a:pt x="370114" y="1643743"/>
                  </a:cubicBezTo>
                  <a:cubicBezTo>
                    <a:pt x="417286" y="1473200"/>
                    <a:pt x="644072" y="1170214"/>
                    <a:pt x="664029" y="990600"/>
                  </a:cubicBezTo>
                  <a:cubicBezTo>
                    <a:pt x="683986" y="810986"/>
                    <a:pt x="600528" y="731158"/>
                    <a:pt x="489857" y="566058"/>
                  </a:cubicBezTo>
                  <a:cubicBezTo>
                    <a:pt x="379186" y="400958"/>
                    <a:pt x="189593" y="200479"/>
                    <a:pt x="0" y="0"/>
                  </a:cubicBezTo>
                </a:path>
              </a:pathLst>
            </a:cu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Forme libre 36"/>
            <p:cNvSpPr/>
            <p:nvPr/>
          </p:nvSpPr>
          <p:spPr>
            <a:xfrm>
              <a:off x="1787072" y="4343400"/>
              <a:ext cx="818243" cy="1099457"/>
            </a:xfrm>
            <a:custGeom>
              <a:avLst/>
              <a:gdLst>
                <a:gd name="connsiteX0" fmla="*/ 640442 w 818243"/>
                <a:gd name="connsiteY0" fmla="*/ 1099457 h 1099457"/>
                <a:gd name="connsiteX1" fmla="*/ 814614 w 818243"/>
                <a:gd name="connsiteY1" fmla="*/ 870857 h 1099457"/>
                <a:gd name="connsiteX2" fmla="*/ 662214 w 818243"/>
                <a:gd name="connsiteY2" fmla="*/ 566057 h 1099457"/>
                <a:gd name="connsiteX3" fmla="*/ 368299 w 818243"/>
                <a:gd name="connsiteY3" fmla="*/ 391886 h 1099457"/>
                <a:gd name="connsiteX4" fmla="*/ 139699 w 818243"/>
                <a:gd name="connsiteY4" fmla="*/ 250371 h 1099457"/>
                <a:gd name="connsiteX5" fmla="*/ 19957 w 818243"/>
                <a:gd name="connsiteY5" fmla="*/ 97971 h 1099457"/>
                <a:gd name="connsiteX6" fmla="*/ 19957 w 818243"/>
                <a:gd name="connsiteY6" fmla="*/ 0 h 1099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8243" h="1099457">
                  <a:moveTo>
                    <a:pt x="640442" y="1099457"/>
                  </a:moveTo>
                  <a:cubicBezTo>
                    <a:pt x="725713" y="1029607"/>
                    <a:pt x="810985" y="959757"/>
                    <a:pt x="814614" y="870857"/>
                  </a:cubicBezTo>
                  <a:cubicBezTo>
                    <a:pt x="818243" y="781957"/>
                    <a:pt x="736600" y="645886"/>
                    <a:pt x="662214" y="566057"/>
                  </a:cubicBezTo>
                  <a:cubicBezTo>
                    <a:pt x="587828" y="486229"/>
                    <a:pt x="455385" y="444500"/>
                    <a:pt x="368299" y="391886"/>
                  </a:cubicBezTo>
                  <a:cubicBezTo>
                    <a:pt x="281213" y="339272"/>
                    <a:pt x="197756" y="299357"/>
                    <a:pt x="139699" y="250371"/>
                  </a:cubicBezTo>
                  <a:cubicBezTo>
                    <a:pt x="81642" y="201385"/>
                    <a:pt x="39914" y="139700"/>
                    <a:pt x="19957" y="97971"/>
                  </a:cubicBezTo>
                  <a:cubicBezTo>
                    <a:pt x="0" y="56243"/>
                    <a:pt x="9978" y="28121"/>
                    <a:pt x="19957" y="0"/>
                  </a:cubicBezTo>
                </a:path>
              </a:pathLst>
            </a:cu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orme libre 37"/>
            <p:cNvSpPr/>
            <p:nvPr/>
          </p:nvSpPr>
          <p:spPr>
            <a:xfrm>
              <a:off x="4016829" y="3679371"/>
              <a:ext cx="500742" cy="304800"/>
            </a:xfrm>
            <a:custGeom>
              <a:avLst/>
              <a:gdLst>
                <a:gd name="connsiteX0" fmla="*/ 500742 w 500742"/>
                <a:gd name="connsiteY0" fmla="*/ 0 h 304800"/>
                <a:gd name="connsiteX1" fmla="*/ 413657 w 500742"/>
                <a:gd name="connsiteY1" fmla="*/ 54429 h 304800"/>
                <a:gd name="connsiteX2" fmla="*/ 348342 w 500742"/>
                <a:gd name="connsiteY2" fmla="*/ 283029 h 304800"/>
                <a:gd name="connsiteX3" fmla="*/ 250371 w 500742"/>
                <a:gd name="connsiteY3" fmla="*/ 185058 h 304800"/>
                <a:gd name="connsiteX4" fmla="*/ 0 w 500742"/>
                <a:gd name="connsiteY4" fmla="*/ 239486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742" h="304800">
                  <a:moveTo>
                    <a:pt x="500742" y="0"/>
                  </a:moveTo>
                  <a:cubicBezTo>
                    <a:pt x="469899" y="3628"/>
                    <a:pt x="439057" y="7257"/>
                    <a:pt x="413657" y="54429"/>
                  </a:cubicBezTo>
                  <a:cubicBezTo>
                    <a:pt x="388257" y="101601"/>
                    <a:pt x="375556" y="261258"/>
                    <a:pt x="348342" y="283029"/>
                  </a:cubicBezTo>
                  <a:cubicBezTo>
                    <a:pt x="321128" y="304800"/>
                    <a:pt x="308428" y="192315"/>
                    <a:pt x="250371" y="185058"/>
                  </a:cubicBezTo>
                  <a:cubicBezTo>
                    <a:pt x="192314" y="177801"/>
                    <a:pt x="96157" y="208643"/>
                    <a:pt x="0" y="239486"/>
                  </a:cubicBezTo>
                </a:path>
              </a:pathLst>
            </a:cu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" name="Groupe 50"/>
          <p:cNvGrpSpPr/>
          <p:nvPr/>
        </p:nvGrpSpPr>
        <p:grpSpPr>
          <a:xfrm>
            <a:off x="1475014" y="1054554"/>
            <a:ext cx="3649202" cy="4285640"/>
            <a:chOff x="1475014" y="1054554"/>
            <a:chExt cx="3649202" cy="4285640"/>
          </a:xfrm>
        </p:grpSpPr>
        <p:sp>
          <p:nvSpPr>
            <p:cNvPr id="39" name="Rectangle 38"/>
            <p:cNvSpPr/>
            <p:nvPr/>
          </p:nvSpPr>
          <p:spPr>
            <a:xfrm>
              <a:off x="2598964" y="5150304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94414" y="529317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789339" y="4369254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999014" y="207372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475014" y="2997654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475014" y="249282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294289" y="1054554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75464" y="504552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418239" y="418827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027714" y="390252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5132614" y="2197554"/>
            <a:ext cx="48752" cy="47015"/>
          </a:xfrm>
          <a:prstGeom prst="rect">
            <a:avLst/>
          </a:prstGeom>
          <a:solidFill>
            <a:schemeClr val="tx1"/>
          </a:solidFill>
          <a:ln w="127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7" name="Connecteur droit 76"/>
          <p:cNvCxnSpPr/>
          <p:nvPr/>
        </p:nvCxnSpPr>
        <p:spPr>
          <a:xfrm>
            <a:off x="5500468" y="0"/>
            <a:ext cx="70338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Étoile à 5 branches 89"/>
          <p:cNvSpPr/>
          <p:nvPr/>
        </p:nvSpPr>
        <p:spPr>
          <a:xfrm>
            <a:off x="3187304" y="950836"/>
            <a:ext cx="208345" cy="196770"/>
          </a:xfrm>
          <a:prstGeom prst="star5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ZoneTexte 98"/>
          <p:cNvSpPr txBox="1"/>
          <p:nvPr/>
        </p:nvSpPr>
        <p:spPr>
          <a:xfrm>
            <a:off x="2704012" y="1985553"/>
            <a:ext cx="551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PARIS</a:t>
            </a:r>
            <a:endParaRPr lang="fr-FR" sz="1200" b="1" i="1" dirty="0"/>
          </a:p>
        </p:txBody>
      </p:sp>
      <p:sp>
        <p:nvSpPr>
          <p:cNvPr id="100" name="ZoneTexte 99"/>
          <p:cNvSpPr txBox="1"/>
          <p:nvPr/>
        </p:nvSpPr>
        <p:spPr>
          <a:xfrm>
            <a:off x="3457303" y="3705496"/>
            <a:ext cx="479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Lyon</a:t>
            </a:r>
            <a:endParaRPr lang="fr-FR" sz="1200" b="1" i="1" dirty="0"/>
          </a:p>
        </p:txBody>
      </p:sp>
      <p:sp>
        <p:nvSpPr>
          <p:cNvPr id="101" name="ZoneTexte 100"/>
          <p:cNvSpPr txBox="1"/>
          <p:nvPr/>
        </p:nvSpPr>
        <p:spPr>
          <a:xfrm>
            <a:off x="4223656" y="5386249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Marseille</a:t>
            </a:r>
            <a:endParaRPr lang="fr-FR" sz="1200" b="1" i="1" dirty="0"/>
          </a:p>
        </p:txBody>
      </p:sp>
      <p:sp>
        <p:nvSpPr>
          <p:cNvPr id="102" name="ZoneTexte 101"/>
          <p:cNvSpPr txBox="1"/>
          <p:nvPr/>
        </p:nvSpPr>
        <p:spPr>
          <a:xfrm>
            <a:off x="3413761" y="95794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Lille</a:t>
            </a:r>
            <a:endParaRPr lang="fr-FR" sz="1200" b="1" i="1" dirty="0"/>
          </a:p>
        </p:txBody>
      </p:sp>
      <p:sp>
        <p:nvSpPr>
          <p:cNvPr id="104" name="ZoneTexte 103"/>
          <p:cNvSpPr txBox="1"/>
          <p:nvPr/>
        </p:nvSpPr>
        <p:spPr>
          <a:xfrm>
            <a:off x="1854924" y="4271552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Bordeaux</a:t>
            </a:r>
            <a:endParaRPr lang="fr-FR" sz="1200" b="1" i="1" dirty="0"/>
          </a:p>
        </p:txBody>
      </p:sp>
      <p:sp>
        <p:nvSpPr>
          <p:cNvPr id="105" name="ZoneTexte 104"/>
          <p:cNvSpPr txBox="1"/>
          <p:nvPr/>
        </p:nvSpPr>
        <p:spPr>
          <a:xfrm>
            <a:off x="1319347" y="3056705"/>
            <a:ext cx="6355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Nantes</a:t>
            </a:r>
            <a:endParaRPr lang="fr-FR" sz="1200" b="1" i="1" dirty="0"/>
          </a:p>
        </p:txBody>
      </p:sp>
      <p:sp>
        <p:nvSpPr>
          <p:cNvPr id="106" name="ZoneTexte 105"/>
          <p:cNvSpPr txBox="1"/>
          <p:nvPr/>
        </p:nvSpPr>
        <p:spPr>
          <a:xfrm>
            <a:off x="4376054" y="1881049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Strasbourg</a:t>
            </a:r>
            <a:endParaRPr lang="fr-FR" sz="1200" b="1" i="1" dirty="0"/>
          </a:p>
        </p:txBody>
      </p:sp>
      <p:sp>
        <p:nvSpPr>
          <p:cNvPr id="107" name="ZoneTexte 106"/>
          <p:cNvSpPr txBox="1"/>
          <p:nvPr/>
        </p:nvSpPr>
        <p:spPr>
          <a:xfrm>
            <a:off x="5550740" y="0"/>
            <a:ext cx="3062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L’emprise croissante de l’espace urbain</a:t>
            </a:r>
            <a:endParaRPr lang="fr-FR" sz="1400" b="1" dirty="0"/>
          </a:p>
        </p:txBody>
      </p:sp>
      <p:sp>
        <p:nvSpPr>
          <p:cNvPr id="116" name="ZoneTexte 115"/>
          <p:cNvSpPr txBox="1"/>
          <p:nvPr/>
        </p:nvSpPr>
        <p:spPr>
          <a:xfrm>
            <a:off x="5476469" y="353046"/>
            <a:ext cx="327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L’urbanisation se développe  au sein  d’une armature urbaine fortement hiérarchisée</a:t>
            </a:r>
            <a:endParaRPr lang="fr-FR" sz="1200" dirty="0"/>
          </a:p>
        </p:txBody>
      </p:sp>
      <p:sp>
        <p:nvSpPr>
          <p:cNvPr id="117" name="ZoneTexte 116"/>
          <p:cNvSpPr txBox="1"/>
          <p:nvPr/>
        </p:nvSpPr>
        <p:spPr>
          <a:xfrm>
            <a:off x="6027173" y="1684112"/>
            <a:ext cx="2991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Villes de plus de 500 000 habitants</a:t>
            </a:r>
            <a:endParaRPr lang="fr-FR" sz="1200" dirty="0"/>
          </a:p>
        </p:txBody>
      </p:sp>
      <p:sp>
        <p:nvSpPr>
          <p:cNvPr id="118" name="Ellipse 117"/>
          <p:cNvSpPr/>
          <p:nvPr/>
        </p:nvSpPr>
        <p:spPr>
          <a:xfrm>
            <a:off x="5725485" y="1721333"/>
            <a:ext cx="214497" cy="214652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1396313" y="2901216"/>
            <a:ext cx="214497" cy="214652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1687259" y="4272817"/>
            <a:ext cx="214497" cy="214652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2490822" y="5090235"/>
            <a:ext cx="214497" cy="214652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4998495" y="4951689"/>
            <a:ext cx="214497" cy="214652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ZoneTexte 123"/>
          <p:cNvSpPr txBox="1"/>
          <p:nvPr/>
        </p:nvSpPr>
        <p:spPr>
          <a:xfrm>
            <a:off x="2658488" y="4881152"/>
            <a:ext cx="751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Toulouse</a:t>
            </a:r>
            <a:endParaRPr lang="fr-FR" sz="1200" b="1" i="1" dirty="0"/>
          </a:p>
        </p:txBody>
      </p:sp>
      <p:sp>
        <p:nvSpPr>
          <p:cNvPr id="125" name="ZoneTexte 124"/>
          <p:cNvSpPr txBox="1"/>
          <p:nvPr/>
        </p:nvSpPr>
        <p:spPr>
          <a:xfrm>
            <a:off x="4916778" y="5075116"/>
            <a:ext cx="462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Nice</a:t>
            </a:r>
            <a:endParaRPr lang="fr-FR" sz="1200" b="1" i="1" dirty="0"/>
          </a:p>
        </p:txBody>
      </p:sp>
      <p:sp>
        <p:nvSpPr>
          <p:cNvPr id="126" name="Ellipse 125"/>
          <p:cNvSpPr/>
          <p:nvPr/>
        </p:nvSpPr>
        <p:spPr>
          <a:xfrm>
            <a:off x="5622134" y="2525430"/>
            <a:ext cx="371475" cy="333375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1304925" y="2329296"/>
            <a:ext cx="371475" cy="333375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6152219" y="2494372"/>
            <a:ext cx="2991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Ex d’une aire urbaine couvrant les 2/3 d’un département</a:t>
            </a:r>
            <a:endParaRPr lang="fr-FR" sz="12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5665796" y="2019122"/>
            <a:ext cx="3478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Une influence urbaine croissante qui  intègre de vastes  espaces ruraux</a:t>
            </a:r>
            <a:endParaRPr lang="fr-FR" sz="1200" u="sng" dirty="0"/>
          </a:p>
        </p:txBody>
      </p:sp>
      <p:sp>
        <p:nvSpPr>
          <p:cNvPr id="130" name="ZoneTexte 129"/>
          <p:cNvSpPr txBox="1"/>
          <p:nvPr/>
        </p:nvSpPr>
        <p:spPr>
          <a:xfrm>
            <a:off x="1166947" y="2245937"/>
            <a:ext cx="6440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Rennes</a:t>
            </a:r>
            <a:endParaRPr lang="fr-FR" sz="1200" i="1" dirty="0"/>
          </a:p>
        </p:txBody>
      </p:sp>
      <p:sp>
        <p:nvSpPr>
          <p:cNvPr id="131" name="ZoneTexte 130"/>
          <p:cNvSpPr txBox="1"/>
          <p:nvPr/>
        </p:nvSpPr>
        <p:spPr>
          <a:xfrm>
            <a:off x="5467613" y="3178999"/>
            <a:ext cx="3676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Une métropolisation dominée par la capitale et marquée par l’ambition des pôles régionaux</a:t>
            </a:r>
            <a:endParaRPr lang="fr-FR" sz="1400" b="1" dirty="0"/>
          </a:p>
        </p:txBody>
      </p:sp>
      <p:sp>
        <p:nvSpPr>
          <p:cNvPr id="135" name="Bouée 134"/>
          <p:cNvSpPr/>
          <p:nvPr/>
        </p:nvSpPr>
        <p:spPr>
          <a:xfrm>
            <a:off x="2660074" y="1759529"/>
            <a:ext cx="720435" cy="748144"/>
          </a:xfrm>
          <a:prstGeom prst="donut">
            <a:avLst>
              <a:gd name="adj" fmla="val 9810"/>
            </a:avLst>
          </a:prstGeom>
          <a:solidFill>
            <a:srgbClr val="7030A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6" name="Bouée 135"/>
          <p:cNvSpPr/>
          <p:nvPr/>
        </p:nvSpPr>
        <p:spPr>
          <a:xfrm>
            <a:off x="5644739" y="3681351"/>
            <a:ext cx="387059" cy="372339"/>
          </a:xfrm>
          <a:prstGeom prst="donut">
            <a:avLst>
              <a:gd name="adj" fmla="val 9810"/>
            </a:avLst>
          </a:prstGeom>
          <a:solidFill>
            <a:srgbClr val="7030A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6152219" y="3632423"/>
            <a:ext cx="2991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Paris ville mondiale  :  concentration de pouvoirs politiques, économiques et </a:t>
            </a:r>
            <a:r>
              <a:rPr lang="fr-FR" sz="1200" dirty="0" smtClean="0"/>
              <a:t>culturels</a:t>
            </a:r>
            <a:endParaRPr lang="fr-FR" sz="1200" dirty="0"/>
          </a:p>
        </p:txBody>
      </p:sp>
      <p:sp>
        <p:nvSpPr>
          <p:cNvPr id="138" name="ZoneTexte 137"/>
          <p:cNvSpPr txBox="1"/>
          <p:nvPr/>
        </p:nvSpPr>
        <p:spPr>
          <a:xfrm>
            <a:off x="5578245" y="4221776"/>
            <a:ext cx="3565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Inscrire les pôles régionaux dans le réseau des métropoles européennes </a:t>
            </a:r>
            <a:r>
              <a:rPr lang="fr-FR" sz="1200" u="sng" dirty="0" smtClean="0"/>
              <a:t> </a:t>
            </a:r>
            <a:r>
              <a:rPr lang="fr-FR" sz="1200" u="sng" dirty="0" smtClean="0"/>
              <a:t>: ex d’atouts et images de marque</a:t>
            </a:r>
            <a:endParaRPr lang="fr-FR" sz="1200" u="sng" dirty="0"/>
          </a:p>
        </p:txBody>
      </p:sp>
      <p:sp>
        <p:nvSpPr>
          <p:cNvPr id="139" name="Losange 138"/>
          <p:cNvSpPr/>
          <p:nvPr/>
        </p:nvSpPr>
        <p:spPr>
          <a:xfrm>
            <a:off x="3934691" y="3796146"/>
            <a:ext cx="221672" cy="249382"/>
          </a:xfrm>
          <a:prstGeom prst="diamond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Losange 139"/>
          <p:cNvSpPr/>
          <p:nvPr/>
        </p:nvSpPr>
        <p:spPr>
          <a:xfrm>
            <a:off x="5734718" y="4885021"/>
            <a:ext cx="221672" cy="249382"/>
          </a:xfrm>
          <a:prstGeom prst="diamond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ZoneTexte 140"/>
          <p:cNvSpPr txBox="1"/>
          <p:nvPr/>
        </p:nvSpPr>
        <p:spPr>
          <a:xfrm>
            <a:off x="6152219" y="4841924"/>
            <a:ext cx="2991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Foires et congrès internationaux</a:t>
            </a:r>
            <a:endParaRPr lang="fr-FR" sz="1200" dirty="0"/>
          </a:p>
        </p:txBody>
      </p:sp>
      <p:sp>
        <p:nvSpPr>
          <p:cNvPr id="142" name="Hexagone 141"/>
          <p:cNvSpPr/>
          <p:nvPr/>
        </p:nvSpPr>
        <p:spPr>
          <a:xfrm>
            <a:off x="2438400" y="5043054"/>
            <a:ext cx="304800" cy="290946"/>
          </a:xfrm>
          <a:prstGeom prst="hexag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Hexagone 142"/>
          <p:cNvSpPr/>
          <p:nvPr/>
        </p:nvSpPr>
        <p:spPr>
          <a:xfrm>
            <a:off x="5776065" y="5252456"/>
            <a:ext cx="175419" cy="195030"/>
          </a:xfrm>
          <a:prstGeom prst="hexag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ZoneTexte 143"/>
          <p:cNvSpPr txBox="1"/>
          <p:nvPr/>
        </p:nvSpPr>
        <p:spPr>
          <a:xfrm>
            <a:off x="6152219" y="5190784"/>
            <a:ext cx="2991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Industrie et recherche aéronautique, aérospatiale</a:t>
            </a:r>
            <a:endParaRPr lang="fr-FR" sz="1200" dirty="0"/>
          </a:p>
        </p:txBody>
      </p:sp>
      <p:sp>
        <p:nvSpPr>
          <p:cNvPr id="145" name="Rectangle 144"/>
          <p:cNvSpPr/>
          <p:nvPr/>
        </p:nvSpPr>
        <p:spPr>
          <a:xfrm>
            <a:off x="1371599" y="2840182"/>
            <a:ext cx="290945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Rectangle 145"/>
          <p:cNvSpPr/>
          <p:nvPr/>
        </p:nvSpPr>
        <p:spPr>
          <a:xfrm>
            <a:off x="5809315" y="6650183"/>
            <a:ext cx="221673" cy="20781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ZoneTexte 146"/>
          <p:cNvSpPr txBox="1"/>
          <p:nvPr/>
        </p:nvSpPr>
        <p:spPr>
          <a:xfrm>
            <a:off x="6152219" y="6581001"/>
            <a:ext cx="2991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</a:t>
            </a:r>
            <a:r>
              <a:rPr lang="fr-FR" sz="1200" dirty="0" smtClean="0"/>
              <a:t>apitale verte de l’Europe (2013)</a:t>
            </a:r>
            <a:endParaRPr lang="fr-FR" sz="1200" dirty="0"/>
          </a:p>
        </p:txBody>
      </p:sp>
      <p:sp>
        <p:nvSpPr>
          <p:cNvPr id="84" name="ZoneTexte 83"/>
          <p:cNvSpPr txBox="1"/>
          <p:nvPr/>
        </p:nvSpPr>
        <p:spPr>
          <a:xfrm>
            <a:off x="6177523" y="5627552"/>
            <a:ext cx="14443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Nanotechnologie</a:t>
            </a:r>
            <a:endParaRPr lang="fr-FR" sz="1200" dirty="0"/>
          </a:p>
        </p:txBody>
      </p:sp>
      <p:sp>
        <p:nvSpPr>
          <p:cNvPr id="85" name="ZoneTexte 84"/>
          <p:cNvSpPr txBox="1"/>
          <p:nvPr/>
        </p:nvSpPr>
        <p:spPr>
          <a:xfrm>
            <a:off x="4281387" y="4242777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Grenoble</a:t>
            </a:r>
            <a:endParaRPr lang="fr-FR" sz="1200" b="1" i="1" dirty="0"/>
          </a:p>
        </p:txBody>
      </p:sp>
      <p:sp>
        <p:nvSpPr>
          <p:cNvPr id="86" name="Triangle isocèle 85"/>
          <p:cNvSpPr/>
          <p:nvPr/>
        </p:nvSpPr>
        <p:spPr>
          <a:xfrm>
            <a:off x="4375052" y="4121834"/>
            <a:ext cx="168813" cy="168812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Triangle isocèle 86"/>
          <p:cNvSpPr/>
          <p:nvPr/>
        </p:nvSpPr>
        <p:spPr>
          <a:xfrm>
            <a:off x="5802223" y="5634141"/>
            <a:ext cx="168813" cy="168812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500"/>
                            </p:stCondLst>
                            <p:childTnLst>
                              <p:par>
                                <p:cTn id="1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000"/>
                            </p:stCondLst>
                            <p:childTnLst>
                              <p:par>
                                <p:cTn id="1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00"/>
                            </p:stCondLst>
                            <p:childTnLst>
                              <p:par>
                                <p:cTn id="1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0"/>
                            </p:stCondLst>
                            <p:childTnLst>
                              <p:par>
                                <p:cTn id="1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500"/>
                            </p:stCondLst>
                            <p:childTnLst>
                              <p:par>
                                <p:cTn id="1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"/>
                            </p:stCondLst>
                            <p:childTnLst>
                              <p:par>
                                <p:cTn id="2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000"/>
                            </p:stCondLst>
                            <p:childTnLst>
                              <p:par>
                                <p:cTn id="2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500"/>
                            </p:stCondLst>
                            <p:childTnLst>
                              <p:par>
                                <p:cTn id="2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3000"/>
                            </p:stCondLst>
                            <p:childTnLst>
                              <p:par>
                                <p:cTn id="2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500"/>
                            </p:stCondLst>
                            <p:childTnLst>
                              <p:par>
                                <p:cTn id="2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4000"/>
                            </p:stCondLst>
                            <p:childTnLst>
                              <p:par>
                                <p:cTn id="2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4500"/>
                            </p:stCondLst>
                            <p:childTnLst>
                              <p:par>
                                <p:cTn id="2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000"/>
                            </p:stCondLst>
                            <p:childTnLst>
                              <p:par>
                                <p:cTn id="2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6000"/>
                            </p:stCondLst>
                            <p:childTnLst>
                              <p:par>
                                <p:cTn id="2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6500"/>
                            </p:stCondLst>
                            <p:childTnLst>
                              <p:par>
                                <p:cTn id="2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7000"/>
                            </p:stCondLst>
                            <p:childTnLst>
                              <p:par>
                                <p:cTn id="2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7500"/>
                            </p:stCondLst>
                            <p:childTnLst>
                              <p:par>
                                <p:cTn id="301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8000"/>
                            </p:stCondLst>
                            <p:childTnLst>
                              <p:par>
                                <p:cTn id="30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8500"/>
                            </p:stCondLst>
                            <p:childTnLst>
                              <p:par>
                                <p:cTn id="3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9000"/>
                            </p:stCondLst>
                            <p:childTnLst>
                              <p:par>
                                <p:cTn id="3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9500"/>
                            </p:stCondLst>
                            <p:childTnLst>
                              <p:par>
                                <p:cTn id="3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22" grpId="0" animBg="1"/>
      <p:bldP spid="27" grpId="0" animBg="1"/>
      <p:bldP spid="107" grpId="0"/>
      <p:bldP spid="116" grpId="0"/>
      <p:bldP spid="118" grpId="0" animBg="1"/>
      <p:bldP spid="126" grpId="0" animBg="1"/>
      <p:bldP spid="129" grpId="0"/>
      <p:bldP spid="131" grpId="0"/>
      <p:bldP spid="136" grpId="0" animBg="1"/>
      <p:bldP spid="138" grpId="0"/>
      <p:bldP spid="140" grpId="0" animBg="1"/>
      <p:bldP spid="143" grpId="0" animBg="1"/>
      <p:bldP spid="146" grpId="0" animBg="1"/>
      <p:bldP spid="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2791428" y="1911752"/>
            <a:ext cx="439838" cy="4282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914172" y="3775275"/>
            <a:ext cx="266218" cy="2430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3150243" y="951053"/>
            <a:ext cx="266218" cy="2430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4180390" y="5198962"/>
            <a:ext cx="266218" cy="2430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5053913" y="2125362"/>
            <a:ext cx="214497" cy="214652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toile à 4 branches 20"/>
          <p:cNvSpPr/>
          <p:nvPr/>
        </p:nvSpPr>
        <p:spPr>
          <a:xfrm>
            <a:off x="5034987" y="2106592"/>
            <a:ext cx="231494" cy="185195"/>
          </a:xfrm>
          <a:prstGeom prst="star4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Étoile à 5 branches 28"/>
          <p:cNvSpPr/>
          <p:nvPr/>
        </p:nvSpPr>
        <p:spPr>
          <a:xfrm>
            <a:off x="4208964" y="5205955"/>
            <a:ext cx="208345" cy="196770"/>
          </a:xfrm>
          <a:prstGeom prst="star5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272143" y="794657"/>
            <a:ext cx="5007428" cy="5127172"/>
          </a:xfrm>
          <a:custGeom>
            <a:avLst/>
            <a:gdLst>
              <a:gd name="connsiteX0" fmla="*/ 2841171 w 5007428"/>
              <a:gd name="connsiteY0" fmla="*/ 0 h 5127172"/>
              <a:gd name="connsiteX1" fmla="*/ 2536371 w 5007428"/>
              <a:gd name="connsiteY1" fmla="*/ 108857 h 5127172"/>
              <a:gd name="connsiteX2" fmla="*/ 2460171 w 5007428"/>
              <a:gd name="connsiteY2" fmla="*/ 544286 h 5127172"/>
              <a:gd name="connsiteX3" fmla="*/ 1894114 w 5007428"/>
              <a:gd name="connsiteY3" fmla="*/ 816429 h 5127172"/>
              <a:gd name="connsiteX4" fmla="*/ 1915886 w 5007428"/>
              <a:gd name="connsiteY4" fmla="*/ 936172 h 5127172"/>
              <a:gd name="connsiteX5" fmla="*/ 1992086 w 5007428"/>
              <a:gd name="connsiteY5" fmla="*/ 957943 h 5127172"/>
              <a:gd name="connsiteX6" fmla="*/ 1763486 w 5007428"/>
              <a:gd name="connsiteY6" fmla="*/ 1045029 h 5127172"/>
              <a:gd name="connsiteX7" fmla="*/ 1426028 w 5007428"/>
              <a:gd name="connsiteY7" fmla="*/ 1001486 h 5127172"/>
              <a:gd name="connsiteX8" fmla="*/ 1404257 w 5007428"/>
              <a:gd name="connsiteY8" fmla="*/ 762000 h 5127172"/>
              <a:gd name="connsiteX9" fmla="*/ 1175657 w 5007428"/>
              <a:gd name="connsiteY9" fmla="*/ 772886 h 5127172"/>
              <a:gd name="connsiteX10" fmla="*/ 1317171 w 5007428"/>
              <a:gd name="connsiteY10" fmla="*/ 1393372 h 5127172"/>
              <a:gd name="connsiteX11" fmla="*/ 827314 w 5007428"/>
              <a:gd name="connsiteY11" fmla="*/ 1447800 h 5127172"/>
              <a:gd name="connsiteX12" fmla="*/ 664028 w 5007428"/>
              <a:gd name="connsiteY12" fmla="*/ 1230086 h 5127172"/>
              <a:gd name="connsiteX13" fmla="*/ 0 w 5007428"/>
              <a:gd name="connsiteY13" fmla="*/ 1382486 h 5127172"/>
              <a:gd name="connsiteX14" fmla="*/ 32657 w 5007428"/>
              <a:gd name="connsiteY14" fmla="*/ 1491343 h 5127172"/>
              <a:gd name="connsiteX15" fmla="*/ 174171 w 5007428"/>
              <a:gd name="connsiteY15" fmla="*/ 1480457 h 5127172"/>
              <a:gd name="connsiteX16" fmla="*/ 195943 w 5007428"/>
              <a:gd name="connsiteY16" fmla="*/ 1611086 h 5127172"/>
              <a:gd name="connsiteX17" fmla="*/ 54428 w 5007428"/>
              <a:gd name="connsiteY17" fmla="*/ 1643743 h 5127172"/>
              <a:gd name="connsiteX18" fmla="*/ 174171 w 5007428"/>
              <a:gd name="connsiteY18" fmla="*/ 1850572 h 5127172"/>
              <a:gd name="connsiteX19" fmla="*/ 283028 w 5007428"/>
              <a:gd name="connsiteY19" fmla="*/ 1796143 h 5127172"/>
              <a:gd name="connsiteX20" fmla="*/ 849086 w 5007428"/>
              <a:gd name="connsiteY20" fmla="*/ 2068286 h 5127172"/>
              <a:gd name="connsiteX21" fmla="*/ 849086 w 5007428"/>
              <a:gd name="connsiteY21" fmla="*/ 2177143 h 5127172"/>
              <a:gd name="connsiteX22" fmla="*/ 1219200 w 5007428"/>
              <a:gd name="connsiteY22" fmla="*/ 2209800 h 5127172"/>
              <a:gd name="connsiteX23" fmla="*/ 957943 w 5007428"/>
              <a:gd name="connsiteY23" fmla="*/ 2231572 h 5127172"/>
              <a:gd name="connsiteX24" fmla="*/ 979714 w 5007428"/>
              <a:gd name="connsiteY24" fmla="*/ 2438400 h 5127172"/>
              <a:gd name="connsiteX25" fmla="*/ 1153886 w 5007428"/>
              <a:gd name="connsiteY25" fmla="*/ 2721429 h 5127172"/>
              <a:gd name="connsiteX26" fmla="*/ 1382486 w 5007428"/>
              <a:gd name="connsiteY26" fmla="*/ 2917372 h 5127172"/>
              <a:gd name="connsiteX27" fmla="*/ 1317171 w 5007428"/>
              <a:gd name="connsiteY27" fmla="*/ 3102429 h 5127172"/>
              <a:gd name="connsiteX28" fmla="*/ 1524000 w 5007428"/>
              <a:gd name="connsiteY28" fmla="*/ 3309257 h 5127172"/>
              <a:gd name="connsiteX29" fmla="*/ 1524000 w 5007428"/>
              <a:gd name="connsiteY29" fmla="*/ 3537857 h 5127172"/>
              <a:gd name="connsiteX30" fmla="*/ 1360714 w 5007428"/>
              <a:gd name="connsiteY30" fmla="*/ 3222172 h 5127172"/>
              <a:gd name="connsiteX31" fmla="*/ 1251857 w 5007428"/>
              <a:gd name="connsiteY31" fmla="*/ 3712029 h 5127172"/>
              <a:gd name="connsiteX32" fmla="*/ 1143000 w 5007428"/>
              <a:gd name="connsiteY32" fmla="*/ 4332514 h 5127172"/>
              <a:gd name="connsiteX33" fmla="*/ 990600 w 5007428"/>
              <a:gd name="connsiteY33" fmla="*/ 4463143 h 5127172"/>
              <a:gd name="connsiteX34" fmla="*/ 1186543 w 5007428"/>
              <a:gd name="connsiteY34" fmla="*/ 4691743 h 5127172"/>
              <a:gd name="connsiteX35" fmla="*/ 1981200 w 5007428"/>
              <a:gd name="connsiteY35" fmla="*/ 4942114 h 5127172"/>
              <a:gd name="connsiteX36" fmla="*/ 2057400 w 5007428"/>
              <a:gd name="connsiteY36" fmla="*/ 4865914 h 5127172"/>
              <a:gd name="connsiteX37" fmla="*/ 2373086 w 5007428"/>
              <a:gd name="connsiteY37" fmla="*/ 4963886 h 5127172"/>
              <a:gd name="connsiteX38" fmla="*/ 2590800 w 5007428"/>
              <a:gd name="connsiteY38" fmla="*/ 5127172 h 5127172"/>
              <a:gd name="connsiteX39" fmla="*/ 3069771 w 5007428"/>
              <a:gd name="connsiteY39" fmla="*/ 5116286 h 5127172"/>
              <a:gd name="connsiteX40" fmla="*/ 3015343 w 5007428"/>
              <a:gd name="connsiteY40" fmla="*/ 4844143 h 5127172"/>
              <a:gd name="connsiteX41" fmla="*/ 3178628 w 5007428"/>
              <a:gd name="connsiteY41" fmla="*/ 4582886 h 5127172"/>
              <a:gd name="connsiteX42" fmla="*/ 3439886 w 5007428"/>
              <a:gd name="connsiteY42" fmla="*/ 4463143 h 5127172"/>
              <a:gd name="connsiteX43" fmla="*/ 4016828 w 5007428"/>
              <a:gd name="connsiteY43" fmla="*/ 4539343 h 5127172"/>
              <a:gd name="connsiteX44" fmla="*/ 4245428 w 5007428"/>
              <a:gd name="connsiteY44" fmla="*/ 4691743 h 5127172"/>
              <a:gd name="connsiteX45" fmla="*/ 4528457 w 5007428"/>
              <a:gd name="connsiteY45" fmla="*/ 4659086 h 5127172"/>
              <a:gd name="connsiteX46" fmla="*/ 4920343 w 5007428"/>
              <a:gd name="connsiteY46" fmla="*/ 4234543 h 5127172"/>
              <a:gd name="connsiteX47" fmla="*/ 4985657 w 5007428"/>
              <a:gd name="connsiteY47" fmla="*/ 4016829 h 5127172"/>
              <a:gd name="connsiteX48" fmla="*/ 4648200 w 5007428"/>
              <a:gd name="connsiteY48" fmla="*/ 3984172 h 5127172"/>
              <a:gd name="connsiteX49" fmla="*/ 4702628 w 5007428"/>
              <a:gd name="connsiteY49" fmla="*/ 3712029 h 5127172"/>
              <a:gd name="connsiteX50" fmla="*/ 4528457 w 5007428"/>
              <a:gd name="connsiteY50" fmla="*/ 3494314 h 5127172"/>
              <a:gd name="connsiteX51" fmla="*/ 4746171 w 5007428"/>
              <a:gd name="connsiteY51" fmla="*/ 3363686 h 5127172"/>
              <a:gd name="connsiteX52" fmla="*/ 4626428 w 5007428"/>
              <a:gd name="connsiteY52" fmla="*/ 2993572 h 5127172"/>
              <a:gd name="connsiteX53" fmla="*/ 4517571 w 5007428"/>
              <a:gd name="connsiteY53" fmla="*/ 2721429 h 5127172"/>
              <a:gd name="connsiteX54" fmla="*/ 4223657 w 5007428"/>
              <a:gd name="connsiteY54" fmla="*/ 2873829 h 5127172"/>
              <a:gd name="connsiteX55" fmla="*/ 4419600 w 5007428"/>
              <a:gd name="connsiteY55" fmla="*/ 2394857 h 5127172"/>
              <a:gd name="connsiteX56" fmla="*/ 4811486 w 5007428"/>
              <a:gd name="connsiteY56" fmla="*/ 2035629 h 5127172"/>
              <a:gd name="connsiteX57" fmla="*/ 4822371 w 5007428"/>
              <a:gd name="connsiteY57" fmla="*/ 1643743 h 5127172"/>
              <a:gd name="connsiteX58" fmla="*/ 5007428 w 5007428"/>
              <a:gd name="connsiteY58" fmla="*/ 1186543 h 5127172"/>
              <a:gd name="connsiteX59" fmla="*/ 4430486 w 5007428"/>
              <a:gd name="connsiteY59" fmla="*/ 1110343 h 5127172"/>
              <a:gd name="connsiteX60" fmla="*/ 4310743 w 5007428"/>
              <a:gd name="connsiteY60" fmla="*/ 914400 h 5127172"/>
              <a:gd name="connsiteX61" fmla="*/ 3973286 w 5007428"/>
              <a:gd name="connsiteY61" fmla="*/ 903514 h 5127172"/>
              <a:gd name="connsiteX62" fmla="*/ 3701143 w 5007428"/>
              <a:gd name="connsiteY62" fmla="*/ 707572 h 5127172"/>
              <a:gd name="connsiteX63" fmla="*/ 3701143 w 5007428"/>
              <a:gd name="connsiteY63" fmla="*/ 544286 h 5127172"/>
              <a:gd name="connsiteX64" fmla="*/ 3592286 w 5007428"/>
              <a:gd name="connsiteY64" fmla="*/ 685800 h 5127172"/>
              <a:gd name="connsiteX65" fmla="*/ 3472543 w 5007428"/>
              <a:gd name="connsiteY65" fmla="*/ 631372 h 5127172"/>
              <a:gd name="connsiteX66" fmla="*/ 3265714 w 5007428"/>
              <a:gd name="connsiteY66" fmla="*/ 359229 h 5127172"/>
              <a:gd name="connsiteX67" fmla="*/ 2971800 w 5007428"/>
              <a:gd name="connsiteY67" fmla="*/ 206829 h 5127172"/>
              <a:gd name="connsiteX68" fmla="*/ 2841171 w 5007428"/>
              <a:gd name="connsiteY68" fmla="*/ 0 h 5127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5007428" h="5127172">
                <a:moveTo>
                  <a:pt x="2841171" y="0"/>
                </a:moveTo>
                <a:lnTo>
                  <a:pt x="2536371" y="108857"/>
                </a:lnTo>
                <a:lnTo>
                  <a:pt x="2460171" y="544286"/>
                </a:lnTo>
                <a:lnTo>
                  <a:pt x="1894114" y="816429"/>
                </a:lnTo>
                <a:lnTo>
                  <a:pt x="1915886" y="936172"/>
                </a:lnTo>
                <a:lnTo>
                  <a:pt x="1992086" y="957943"/>
                </a:lnTo>
                <a:lnTo>
                  <a:pt x="1763486" y="1045029"/>
                </a:lnTo>
                <a:lnTo>
                  <a:pt x="1426028" y="1001486"/>
                </a:lnTo>
                <a:lnTo>
                  <a:pt x="1404257" y="762000"/>
                </a:lnTo>
                <a:lnTo>
                  <a:pt x="1175657" y="772886"/>
                </a:lnTo>
                <a:lnTo>
                  <a:pt x="1317171" y="1393372"/>
                </a:lnTo>
                <a:lnTo>
                  <a:pt x="827314" y="1447800"/>
                </a:lnTo>
                <a:lnTo>
                  <a:pt x="664028" y="1230086"/>
                </a:lnTo>
                <a:lnTo>
                  <a:pt x="0" y="1382486"/>
                </a:lnTo>
                <a:lnTo>
                  <a:pt x="32657" y="1491343"/>
                </a:lnTo>
                <a:lnTo>
                  <a:pt x="174171" y="1480457"/>
                </a:lnTo>
                <a:lnTo>
                  <a:pt x="195943" y="1611086"/>
                </a:lnTo>
                <a:lnTo>
                  <a:pt x="54428" y="1643743"/>
                </a:lnTo>
                <a:lnTo>
                  <a:pt x="174171" y="1850572"/>
                </a:lnTo>
                <a:lnTo>
                  <a:pt x="283028" y="1796143"/>
                </a:lnTo>
                <a:lnTo>
                  <a:pt x="849086" y="2068286"/>
                </a:lnTo>
                <a:lnTo>
                  <a:pt x="849086" y="2177143"/>
                </a:lnTo>
                <a:lnTo>
                  <a:pt x="1219200" y="2209800"/>
                </a:lnTo>
                <a:lnTo>
                  <a:pt x="957943" y="2231572"/>
                </a:lnTo>
                <a:lnTo>
                  <a:pt x="979714" y="2438400"/>
                </a:lnTo>
                <a:lnTo>
                  <a:pt x="1153886" y="2721429"/>
                </a:lnTo>
                <a:lnTo>
                  <a:pt x="1382486" y="2917372"/>
                </a:lnTo>
                <a:lnTo>
                  <a:pt x="1317171" y="3102429"/>
                </a:lnTo>
                <a:lnTo>
                  <a:pt x="1524000" y="3309257"/>
                </a:lnTo>
                <a:lnTo>
                  <a:pt x="1524000" y="3537857"/>
                </a:lnTo>
                <a:lnTo>
                  <a:pt x="1360714" y="3222172"/>
                </a:lnTo>
                <a:lnTo>
                  <a:pt x="1251857" y="3712029"/>
                </a:lnTo>
                <a:lnTo>
                  <a:pt x="1143000" y="4332514"/>
                </a:lnTo>
                <a:lnTo>
                  <a:pt x="990600" y="4463143"/>
                </a:lnTo>
                <a:lnTo>
                  <a:pt x="1186543" y="4691743"/>
                </a:lnTo>
                <a:lnTo>
                  <a:pt x="1981200" y="4942114"/>
                </a:lnTo>
                <a:lnTo>
                  <a:pt x="2057400" y="4865914"/>
                </a:lnTo>
                <a:lnTo>
                  <a:pt x="2373086" y="4963886"/>
                </a:lnTo>
                <a:lnTo>
                  <a:pt x="2590800" y="5127172"/>
                </a:lnTo>
                <a:lnTo>
                  <a:pt x="3069771" y="5116286"/>
                </a:lnTo>
                <a:lnTo>
                  <a:pt x="3015343" y="4844143"/>
                </a:lnTo>
                <a:lnTo>
                  <a:pt x="3178628" y="4582886"/>
                </a:lnTo>
                <a:lnTo>
                  <a:pt x="3439886" y="4463143"/>
                </a:lnTo>
                <a:lnTo>
                  <a:pt x="4016828" y="4539343"/>
                </a:lnTo>
                <a:lnTo>
                  <a:pt x="4245428" y="4691743"/>
                </a:lnTo>
                <a:lnTo>
                  <a:pt x="4528457" y="4659086"/>
                </a:lnTo>
                <a:lnTo>
                  <a:pt x="4920343" y="4234543"/>
                </a:lnTo>
                <a:lnTo>
                  <a:pt x="4985657" y="4016829"/>
                </a:lnTo>
                <a:lnTo>
                  <a:pt x="4648200" y="3984172"/>
                </a:lnTo>
                <a:lnTo>
                  <a:pt x="4702628" y="3712029"/>
                </a:lnTo>
                <a:lnTo>
                  <a:pt x="4528457" y="3494314"/>
                </a:lnTo>
                <a:lnTo>
                  <a:pt x="4746171" y="3363686"/>
                </a:lnTo>
                <a:lnTo>
                  <a:pt x="4626428" y="2993572"/>
                </a:lnTo>
                <a:lnTo>
                  <a:pt x="4517571" y="2721429"/>
                </a:lnTo>
                <a:lnTo>
                  <a:pt x="4223657" y="2873829"/>
                </a:lnTo>
                <a:lnTo>
                  <a:pt x="4419600" y="2394857"/>
                </a:lnTo>
                <a:lnTo>
                  <a:pt x="4811486" y="2035629"/>
                </a:lnTo>
                <a:lnTo>
                  <a:pt x="4822371" y="1643743"/>
                </a:lnTo>
                <a:lnTo>
                  <a:pt x="5007428" y="1186543"/>
                </a:lnTo>
                <a:lnTo>
                  <a:pt x="4430486" y="1110343"/>
                </a:lnTo>
                <a:lnTo>
                  <a:pt x="4310743" y="914400"/>
                </a:lnTo>
                <a:lnTo>
                  <a:pt x="3973286" y="903514"/>
                </a:lnTo>
                <a:lnTo>
                  <a:pt x="3701143" y="707572"/>
                </a:lnTo>
                <a:lnTo>
                  <a:pt x="3701143" y="544286"/>
                </a:lnTo>
                <a:lnTo>
                  <a:pt x="3592286" y="685800"/>
                </a:lnTo>
                <a:lnTo>
                  <a:pt x="3472543" y="631372"/>
                </a:lnTo>
                <a:lnTo>
                  <a:pt x="3265714" y="359229"/>
                </a:lnTo>
                <a:lnTo>
                  <a:pt x="2971800" y="206829"/>
                </a:lnTo>
                <a:lnTo>
                  <a:pt x="2841171" y="0"/>
                </a:lnTo>
                <a:close/>
              </a:path>
            </a:pathLst>
          </a:cu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" name="Groupe 50"/>
          <p:cNvGrpSpPr/>
          <p:nvPr/>
        </p:nvGrpSpPr>
        <p:grpSpPr>
          <a:xfrm>
            <a:off x="1475014" y="1054554"/>
            <a:ext cx="3649202" cy="4285640"/>
            <a:chOff x="1475014" y="1054554"/>
            <a:chExt cx="3649202" cy="4285640"/>
          </a:xfrm>
        </p:grpSpPr>
        <p:sp>
          <p:nvSpPr>
            <p:cNvPr id="39" name="Rectangle 38"/>
            <p:cNvSpPr/>
            <p:nvPr/>
          </p:nvSpPr>
          <p:spPr>
            <a:xfrm>
              <a:off x="2598964" y="5150304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94414" y="529317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789339" y="4369254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999014" y="207372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475014" y="2997654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475014" y="249282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294289" y="1054554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75464" y="504552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418239" y="418827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027714" y="3902529"/>
              <a:ext cx="48752" cy="47015"/>
            </a:xfrm>
            <a:prstGeom prst="rect">
              <a:avLst/>
            </a:prstGeom>
            <a:solidFill>
              <a:schemeClr val="tx1"/>
            </a:solidFill>
            <a:ln w="12700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5132614" y="2197554"/>
            <a:ext cx="48752" cy="47015"/>
          </a:xfrm>
          <a:prstGeom prst="rect">
            <a:avLst/>
          </a:prstGeom>
          <a:solidFill>
            <a:schemeClr val="tx1"/>
          </a:solidFill>
          <a:ln w="127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7" name="Connecteur droit 76"/>
          <p:cNvCxnSpPr/>
          <p:nvPr/>
        </p:nvCxnSpPr>
        <p:spPr>
          <a:xfrm>
            <a:off x="5500468" y="0"/>
            <a:ext cx="70338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Étoile à 5 branches 89"/>
          <p:cNvSpPr/>
          <p:nvPr/>
        </p:nvSpPr>
        <p:spPr>
          <a:xfrm>
            <a:off x="3187304" y="950836"/>
            <a:ext cx="208345" cy="196770"/>
          </a:xfrm>
          <a:prstGeom prst="star5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ZoneTexte 98"/>
          <p:cNvSpPr txBox="1"/>
          <p:nvPr/>
        </p:nvSpPr>
        <p:spPr>
          <a:xfrm>
            <a:off x="2704012" y="1985553"/>
            <a:ext cx="551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PARIS</a:t>
            </a:r>
            <a:endParaRPr lang="fr-FR" sz="1200" b="1" i="1" dirty="0"/>
          </a:p>
        </p:txBody>
      </p:sp>
      <p:sp>
        <p:nvSpPr>
          <p:cNvPr id="100" name="ZoneTexte 99"/>
          <p:cNvSpPr txBox="1"/>
          <p:nvPr/>
        </p:nvSpPr>
        <p:spPr>
          <a:xfrm>
            <a:off x="4005943" y="3480413"/>
            <a:ext cx="479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Lyon</a:t>
            </a:r>
            <a:endParaRPr lang="fr-FR" sz="1200" b="1" i="1" dirty="0"/>
          </a:p>
        </p:txBody>
      </p:sp>
      <p:sp>
        <p:nvSpPr>
          <p:cNvPr id="101" name="ZoneTexte 100"/>
          <p:cNvSpPr txBox="1"/>
          <p:nvPr/>
        </p:nvSpPr>
        <p:spPr>
          <a:xfrm>
            <a:off x="4223656" y="5386249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Marseille</a:t>
            </a:r>
            <a:endParaRPr lang="fr-FR" sz="1200" b="1" i="1" dirty="0"/>
          </a:p>
        </p:txBody>
      </p:sp>
      <p:sp>
        <p:nvSpPr>
          <p:cNvPr id="102" name="ZoneTexte 101"/>
          <p:cNvSpPr txBox="1"/>
          <p:nvPr/>
        </p:nvSpPr>
        <p:spPr>
          <a:xfrm>
            <a:off x="3413761" y="95794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Lille</a:t>
            </a:r>
            <a:endParaRPr lang="fr-FR" sz="1200" b="1" i="1" dirty="0"/>
          </a:p>
        </p:txBody>
      </p:sp>
      <p:sp>
        <p:nvSpPr>
          <p:cNvPr id="104" name="ZoneTexte 103"/>
          <p:cNvSpPr txBox="1"/>
          <p:nvPr/>
        </p:nvSpPr>
        <p:spPr>
          <a:xfrm>
            <a:off x="1854924" y="4271552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Bordeaux</a:t>
            </a:r>
            <a:endParaRPr lang="fr-FR" sz="1200" b="1" i="1" dirty="0"/>
          </a:p>
        </p:txBody>
      </p:sp>
      <p:sp>
        <p:nvSpPr>
          <p:cNvPr id="105" name="ZoneTexte 104"/>
          <p:cNvSpPr txBox="1"/>
          <p:nvPr/>
        </p:nvSpPr>
        <p:spPr>
          <a:xfrm>
            <a:off x="1319347" y="3056705"/>
            <a:ext cx="6355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Nantes</a:t>
            </a:r>
            <a:endParaRPr lang="fr-FR" sz="1200" b="1" i="1" dirty="0"/>
          </a:p>
        </p:txBody>
      </p:sp>
      <p:sp>
        <p:nvSpPr>
          <p:cNvPr id="106" name="ZoneTexte 105"/>
          <p:cNvSpPr txBox="1"/>
          <p:nvPr/>
        </p:nvSpPr>
        <p:spPr>
          <a:xfrm>
            <a:off x="4908548" y="1876514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err="1" smtClean="0"/>
              <a:t>Strasb</a:t>
            </a:r>
            <a:endParaRPr lang="fr-FR" sz="1200" b="1" i="1" dirty="0"/>
          </a:p>
        </p:txBody>
      </p:sp>
      <p:sp>
        <p:nvSpPr>
          <p:cNvPr id="107" name="ZoneTexte 106"/>
          <p:cNvSpPr txBox="1"/>
          <p:nvPr/>
        </p:nvSpPr>
        <p:spPr>
          <a:xfrm>
            <a:off x="5550740" y="174171"/>
            <a:ext cx="3593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Des mouvements de population entre attractions et répulsions</a:t>
            </a:r>
            <a:endParaRPr lang="fr-FR" sz="1400" b="1" dirty="0"/>
          </a:p>
        </p:txBody>
      </p:sp>
      <p:sp>
        <p:nvSpPr>
          <p:cNvPr id="116" name="ZoneTexte 115"/>
          <p:cNvSpPr txBox="1"/>
          <p:nvPr/>
        </p:nvSpPr>
        <p:spPr>
          <a:xfrm>
            <a:off x="5504157" y="999815"/>
            <a:ext cx="3275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L’attraction vers la France</a:t>
            </a:r>
            <a:endParaRPr lang="fr-FR" sz="1200" dirty="0"/>
          </a:p>
        </p:txBody>
      </p:sp>
      <p:sp>
        <p:nvSpPr>
          <p:cNvPr id="119" name="Ellipse 118"/>
          <p:cNvSpPr/>
          <p:nvPr/>
        </p:nvSpPr>
        <p:spPr>
          <a:xfrm>
            <a:off x="1396313" y="2901216"/>
            <a:ext cx="214497" cy="214652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1687259" y="4272817"/>
            <a:ext cx="214497" cy="214652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2490822" y="5090235"/>
            <a:ext cx="214497" cy="214652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4998495" y="4951689"/>
            <a:ext cx="214497" cy="214652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ZoneTexte 123"/>
          <p:cNvSpPr txBox="1"/>
          <p:nvPr/>
        </p:nvSpPr>
        <p:spPr>
          <a:xfrm>
            <a:off x="2658488" y="4881152"/>
            <a:ext cx="751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Toulouse</a:t>
            </a:r>
            <a:endParaRPr lang="fr-FR" sz="1200" b="1" i="1" dirty="0"/>
          </a:p>
        </p:txBody>
      </p:sp>
      <p:sp>
        <p:nvSpPr>
          <p:cNvPr id="125" name="ZoneTexte 124"/>
          <p:cNvSpPr txBox="1"/>
          <p:nvPr/>
        </p:nvSpPr>
        <p:spPr>
          <a:xfrm>
            <a:off x="4916778" y="5075116"/>
            <a:ext cx="462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Nice</a:t>
            </a:r>
            <a:endParaRPr lang="fr-FR" sz="1200" b="1" i="1" dirty="0"/>
          </a:p>
        </p:txBody>
      </p:sp>
      <p:sp>
        <p:nvSpPr>
          <p:cNvPr id="127" name="Ellipse 126"/>
          <p:cNvSpPr/>
          <p:nvPr/>
        </p:nvSpPr>
        <p:spPr>
          <a:xfrm>
            <a:off x="1304925" y="2329296"/>
            <a:ext cx="371475" cy="333375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ZoneTexte 129"/>
          <p:cNvSpPr txBox="1"/>
          <p:nvPr/>
        </p:nvSpPr>
        <p:spPr>
          <a:xfrm>
            <a:off x="1166947" y="2245937"/>
            <a:ext cx="6440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Rennes</a:t>
            </a:r>
            <a:endParaRPr lang="fr-FR" sz="1200" i="1" dirty="0"/>
          </a:p>
        </p:txBody>
      </p:sp>
      <p:sp>
        <p:nvSpPr>
          <p:cNvPr id="135" name="Bouée 134"/>
          <p:cNvSpPr/>
          <p:nvPr/>
        </p:nvSpPr>
        <p:spPr>
          <a:xfrm>
            <a:off x="2660074" y="1759529"/>
            <a:ext cx="720435" cy="748144"/>
          </a:xfrm>
          <a:prstGeom prst="donut">
            <a:avLst>
              <a:gd name="adj" fmla="val 9810"/>
            </a:avLst>
          </a:prstGeom>
          <a:solidFill>
            <a:srgbClr val="7030A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9" name="Losange 138"/>
          <p:cNvSpPr/>
          <p:nvPr/>
        </p:nvSpPr>
        <p:spPr>
          <a:xfrm>
            <a:off x="3934691" y="3796146"/>
            <a:ext cx="221672" cy="24938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Hexagone 141"/>
          <p:cNvSpPr/>
          <p:nvPr/>
        </p:nvSpPr>
        <p:spPr>
          <a:xfrm>
            <a:off x="2438400" y="5043054"/>
            <a:ext cx="304800" cy="290946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Rectangle 144"/>
          <p:cNvSpPr/>
          <p:nvPr/>
        </p:nvSpPr>
        <p:spPr>
          <a:xfrm>
            <a:off x="1371599" y="2840182"/>
            <a:ext cx="290945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Flèche vers le haut 152"/>
          <p:cNvSpPr/>
          <p:nvPr/>
        </p:nvSpPr>
        <p:spPr>
          <a:xfrm>
            <a:off x="3647049" y="5463699"/>
            <a:ext cx="644236" cy="789710"/>
          </a:xfrm>
          <a:prstGeom prst="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Flèche vers le haut 153"/>
          <p:cNvSpPr/>
          <p:nvPr/>
        </p:nvSpPr>
        <p:spPr>
          <a:xfrm rot="19008276">
            <a:off x="4969226" y="5319408"/>
            <a:ext cx="434918" cy="557975"/>
          </a:xfrm>
          <a:prstGeom prst="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ZoneTexte 154"/>
          <p:cNvSpPr txBox="1"/>
          <p:nvPr/>
        </p:nvSpPr>
        <p:spPr>
          <a:xfrm>
            <a:off x="3024554" y="6396335"/>
            <a:ext cx="159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Afrique du Nord</a:t>
            </a:r>
          </a:p>
          <a:p>
            <a:r>
              <a:rPr lang="fr-FR" sz="1200" dirty="0" smtClean="0"/>
              <a:t>Afrique subsaharienne</a:t>
            </a:r>
            <a:endParaRPr lang="fr-FR" sz="1200" dirty="0"/>
          </a:p>
        </p:txBody>
      </p:sp>
      <p:sp>
        <p:nvSpPr>
          <p:cNvPr id="156" name="ZoneTexte 155"/>
          <p:cNvSpPr txBox="1"/>
          <p:nvPr/>
        </p:nvSpPr>
        <p:spPr>
          <a:xfrm>
            <a:off x="4597790" y="5859418"/>
            <a:ext cx="916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Europe balkanique</a:t>
            </a:r>
            <a:endParaRPr lang="fr-FR" sz="1200" dirty="0"/>
          </a:p>
        </p:txBody>
      </p:sp>
      <p:sp>
        <p:nvSpPr>
          <p:cNvPr id="157" name="Flèche vers le haut 156"/>
          <p:cNvSpPr/>
          <p:nvPr/>
        </p:nvSpPr>
        <p:spPr>
          <a:xfrm rot="19753021">
            <a:off x="5683179" y="1321658"/>
            <a:ext cx="434928" cy="418941"/>
          </a:xfrm>
          <a:prstGeom prst="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ZoneTexte 157"/>
          <p:cNvSpPr txBox="1"/>
          <p:nvPr/>
        </p:nvSpPr>
        <p:spPr>
          <a:xfrm>
            <a:off x="6248417" y="1390472"/>
            <a:ext cx="1418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Flux d’immigrés</a:t>
            </a:r>
            <a:endParaRPr lang="fr-FR" sz="1200" dirty="0"/>
          </a:p>
        </p:txBody>
      </p:sp>
      <p:sp>
        <p:nvSpPr>
          <p:cNvPr id="159" name="ZoneTexte 158"/>
          <p:cNvSpPr txBox="1"/>
          <p:nvPr/>
        </p:nvSpPr>
        <p:spPr>
          <a:xfrm>
            <a:off x="6248293" y="2447337"/>
            <a:ext cx="2586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Les  mouvements  </a:t>
            </a:r>
            <a:r>
              <a:rPr lang="fr-FR" sz="1200" dirty="0" smtClean="0"/>
              <a:t>frontaliers pendulaires  </a:t>
            </a:r>
            <a:r>
              <a:rPr lang="fr-FR" sz="1200" dirty="0" smtClean="0"/>
              <a:t>: l’attraction des salaires des pays voisins</a:t>
            </a:r>
            <a:endParaRPr lang="fr-FR" sz="1200" dirty="0"/>
          </a:p>
        </p:txBody>
      </p:sp>
      <p:sp>
        <p:nvSpPr>
          <p:cNvPr id="161" name="ZoneTexte 160"/>
          <p:cNvSpPr txBox="1"/>
          <p:nvPr/>
        </p:nvSpPr>
        <p:spPr>
          <a:xfrm>
            <a:off x="4353877" y="1255689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Lux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2" name="ZoneTexte 161"/>
          <p:cNvSpPr txBox="1"/>
          <p:nvPr/>
        </p:nvSpPr>
        <p:spPr>
          <a:xfrm>
            <a:off x="5169803" y="2324832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All.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3" name="ZoneTexte 162"/>
          <p:cNvSpPr txBox="1"/>
          <p:nvPr/>
        </p:nvSpPr>
        <p:spPr>
          <a:xfrm>
            <a:off x="4677434" y="3168894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Suisse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8" name="Forme libre 167"/>
          <p:cNvSpPr/>
          <p:nvPr/>
        </p:nvSpPr>
        <p:spPr>
          <a:xfrm rot="19033850">
            <a:off x="4437013" y="1584067"/>
            <a:ext cx="213613" cy="231062"/>
          </a:xfrm>
          <a:custGeom>
            <a:avLst/>
            <a:gdLst>
              <a:gd name="connsiteX0" fmla="*/ 0 w 337625"/>
              <a:gd name="connsiteY0" fmla="*/ 295422 h 295422"/>
              <a:gd name="connsiteX1" fmla="*/ 337625 w 337625"/>
              <a:gd name="connsiteY1" fmla="*/ 0 h 29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7625" h="295422">
                <a:moveTo>
                  <a:pt x="0" y="295422"/>
                </a:moveTo>
                <a:lnTo>
                  <a:pt x="337625" y="0"/>
                </a:lnTo>
              </a:path>
            </a:pathLst>
          </a:custGeom>
          <a:ln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Forme libre 168"/>
          <p:cNvSpPr/>
          <p:nvPr/>
        </p:nvSpPr>
        <p:spPr>
          <a:xfrm rot="2812002">
            <a:off x="5745574" y="2485108"/>
            <a:ext cx="218962" cy="229337"/>
          </a:xfrm>
          <a:custGeom>
            <a:avLst/>
            <a:gdLst>
              <a:gd name="connsiteX0" fmla="*/ 0 w 337625"/>
              <a:gd name="connsiteY0" fmla="*/ 295422 h 295422"/>
              <a:gd name="connsiteX1" fmla="*/ 337625 w 337625"/>
              <a:gd name="connsiteY1" fmla="*/ 0 h 29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7625" h="295422">
                <a:moveTo>
                  <a:pt x="0" y="295422"/>
                </a:moveTo>
                <a:lnTo>
                  <a:pt x="337625" y="0"/>
                </a:lnTo>
              </a:path>
            </a:pathLst>
          </a:custGeom>
          <a:ln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Forme libre 169"/>
          <p:cNvSpPr/>
          <p:nvPr/>
        </p:nvSpPr>
        <p:spPr>
          <a:xfrm rot="2812002">
            <a:off x="4956332" y="2346330"/>
            <a:ext cx="218962" cy="229337"/>
          </a:xfrm>
          <a:custGeom>
            <a:avLst/>
            <a:gdLst>
              <a:gd name="connsiteX0" fmla="*/ 0 w 337625"/>
              <a:gd name="connsiteY0" fmla="*/ 295422 h 295422"/>
              <a:gd name="connsiteX1" fmla="*/ 337625 w 337625"/>
              <a:gd name="connsiteY1" fmla="*/ 0 h 29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7625" h="295422">
                <a:moveTo>
                  <a:pt x="0" y="295422"/>
                </a:moveTo>
                <a:lnTo>
                  <a:pt x="337625" y="0"/>
                </a:lnTo>
              </a:path>
            </a:pathLst>
          </a:custGeom>
          <a:ln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Forme libre 171"/>
          <p:cNvSpPr/>
          <p:nvPr/>
        </p:nvSpPr>
        <p:spPr>
          <a:xfrm rot="20075848">
            <a:off x="4718692" y="3498811"/>
            <a:ext cx="243401" cy="245037"/>
          </a:xfrm>
          <a:custGeom>
            <a:avLst/>
            <a:gdLst>
              <a:gd name="connsiteX0" fmla="*/ 0 w 337625"/>
              <a:gd name="connsiteY0" fmla="*/ 295422 h 295422"/>
              <a:gd name="connsiteX1" fmla="*/ 337625 w 337625"/>
              <a:gd name="connsiteY1" fmla="*/ 0 h 29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7625" h="295422">
                <a:moveTo>
                  <a:pt x="0" y="295422"/>
                </a:moveTo>
                <a:lnTo>
                  <a:pt x="337625" y="0"/>
                </a:lnTo>
              </a:path>
            </a:pathLst>
          </a:custGeom>
          <a:ln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ZoneTexte 172"/>
          <p:cNvSpPr txBox="1"/>
          <p:nvPr/>
        </p:nvSpPr>
        <p:spPr>
          <a:xfrm>
            <a:off x="5544015" y="1965461"/>
            <a:ext cx="3275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L’attraction hors de France</a:t>
            </a: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5584320" y="3187006"/>
            <a:ext cx="3275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Des dynamismes internes contrastés</a:t>
            </a:r>
            <a:endParaRPr lang="fr-FR" sz="1200" dirty="0"/>
          </a:p>
        </p:txBody>
      </p:sp>
      <p:sp>
        <p:nvSpPr>
          <p:cNvPr id="177" name="Forme libre 176"/>
          <p:cNvSpPr/>
          <p:nvPr/>
        </p:nvSpPr>
        <p:spPr>
          <a:xfrm>
            <a:off x="1698752" y="2218944"/>
            <a:ext cx="3495040" cy="2834640"/>
          </a:xfrm>
          <a:custGeom>
            <a:avLst/>
            <a:gdLst>
              <a:gd name="connsiteX0" fmla="*/ 20320 w 3458464"/>
              <a:gd name="connsiteY0" fmla="*/ 0 h 2838704"/>
              <a:gd name="connsiteX1" fmla="*/ 20320 w 3458464"/>
              <a:gd name="connsiteY1" fmla="*/ 694944 h 2838704"/>
              <a:gd name="connsiteX2" fmla="*/ 142240 w 3458464"/>
              <a:gd name="connsiteY2" fmla="*/ 1645920 h 2838704"/>
              <a:gd name="connsiteX3" fmla="*/ 544576 w 3458464"/>
              <a:gd name="connsiteY3" fmla="*/ 2462784 h 2838704"/>
              <a:gd name="connsiteX4" fmla="*/ 1081024 w 3458464"/>
              <a:gd name="connsiteY4" fmla="*/ 2755392 h 2838704"/>
              <a:gd name="connsiteX5" fmla="*/ 3007360 w 3458464"/>
              <a:gd name="connsiteY5" fmla="*/ 2816352 h 2838704"/>
              <a:gd name="connsiteX6" fmla="*/ 3458464 w 3458464"/>
              <a:gd name="connsiteY6" fmla="*/ 2621280 h 2838704"/>
              <a:gd name="connsiteX0" fmla="*/ 20320 w 3495040"/>
              <a:gd name="connsiteY0" fmla="*/ 0 h 2834640"/>
              <a:gd name="connsiteX1" fmla="*/ 20320 w 3495040"/>
              <a:gd name="connsiteY1" fmla="*/ 694944 h 2834640"/>
              <a:gd name="connsiteX2" fmla="*/ 142240 w 3495040"/>
              <a:gd name="connsiteY2" fmla="*/ 1645920 h 2834640"/>
              <a:gd name="connsiteX3" fmla="*/ 544576 w 3495040"/>
              <a:gd name="connsiteY3" fmla="*/ 2462784 h 2834640"/>
              <a:gd name="connsiteX4" fmla="*/ 1081024 w 3495040"/>
              <a:gd name="connsiteY4" fmla="*/ 2755392 h 2834640"/>
              <a:gd name="connsiteX5" fmla="*/ 3007360 w 3495040"/>
              <a:gd name="connsiteY5" fmla="*/ 2816352 h 2834640"/>
              <a:gd name="connsiteX6" fmla="*/ 3495040 w 3495040"/>
              <a:gd name="connsiteY6" fmla="*/ 2645664 h 283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5040" h="2834640">
                <a:moveTo>
                  <a:pt x="20320" y="0"/>
                </a:moveTo>
                <a:cubicBezTo>
                  <a:pt x="10160" y="210312"/>
                  <a:pt x="0" y="420624"/>
                  <a:pt x="20320" y="694944"/>
                </a:cubicBezTo>
                <a:cubicBezTo>
                  <a:pt x="40640" y="969264"/>
                  <a:pt x="54864" y="1351280"/>
                  <a:pt x="142240" y="1645920"/>
                </a:cubicBezTo>
                <a:cubicBezTo>
                  <a:pt x="229616" y="1940560"/>
                  <a:pt x="388112" y="2277872"/>
                  <a:pt x="544576" y="2462784"/>
                </a:cubicBezTo>
                <a:cubicBezTo>
                  <a:pt x="701040" y="2647696"/>
                  <a:pt x="670560" y="2696464"/>
                  <a:pt x="1081024" y="2755392"/>
                </a:cubicBezTo>
                <a:cubicBezTo>
                  <a:pt x="1491488" y="2814320"/>
                  <a:pt x="2605024" y="2834640"/>
                  <a:pt x="3007360" y="2816352"/>
                </a:cubicBezTo>
                <a:cubicBezTo>
                  <a:pt x="3409696" y="2798064"/>
                  <a:pt x="3467608" y="2732024"/>
                  <a:pt x="3495040" y="2645664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Forme libre 180"/>
          <p:cNvSpPr/>
          <p:nvPr/>
        </p:nvSpPr>
        <p:spPr>
          <a:xfrm rot="10439353">
            <a:off x="1827767" y="2548513"/>
            <a:ext cx="984458" cy="738722"/>
          </a:xfrm>
          <a:custGeom>
            <a:avLst/>
            <a:gdLst>
              <a:gd name="connsiteX0" fmla="*/ 0 w 337625"/>
              <a:gd name="connsiteY0" fmla="*/ 295422 h 295422"/>
              <a:gd name="connsiteX1" fmla="*/ 337625 w 337625"/>
              <a:gd name="connsiteY1" fmla="*/ 0 h 29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7625" h="295422">
                <a:moveTo>
                  <a:pt x="0" y="295422"/>
                </a:moveTo>
                <a:lnTo>
                  <a:pt x="337625" y="0"/>
                </a:lnTo>
              </a:path>
            </a:pathLst>
          </a:cu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Forme libre 184"/>
          <p:cNvSpPr/>
          <p:nvPr/>
        </p:nvSpPr>
        <p:spPr>
          <a:xfrm rot="8122345">
            <a:off x="2021487" y="3036787"/>
            <a:ext cx="1615154" cy="1311732"/>
          </a:xfrm>
          <a:custGeom>
            <a:avLst/>
            <a:gdLst>
              <a:gd name="connsiteX0" fmla="*/ 0 w 337625"/>
              <a:gd name="connsiteY0" fmla="*/ 295422 h 295422"/>
              <a:gd name="connsiteX1" fmla="*/ 337625 w 337625"/>
              <a:gd name="connsiteY1" fmla="*/ 0 h 29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7625" h="295422">
                <a:moveTo>
                  <a:pt x="0" y="295422"/>
                </a:moveTo>
                <a:lnTo>
                  <a:pt x="337625" y="0"/>
                </a:lnTo>
              </a:path>
            </a:pathLst>
          </a:cu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Forme libre 185"/>
          <p:cNvSpPr/>
          <p:nvPr/>
        </p:nvSpPr>
        <p:spPr>
          <a:xfrm rot="6772891">
            <a:off x="2772527" y="3017221"/>
            <a:ext cx="1764088" cy="1440317"/>
          </a:xfrm>
          <a:custGeom>
            <a:avLst/>
            <a:gdLst>
              <a:gd name="connsiteX0" fmla="*/ 0 w 337625"/>
              <a:gd name="connsiteY0" fmla="*/ 295422 h 295422"/>
              <a:gd name="connsiteX1" fmla="*/ 337625 w 337625"/>
              <a:gd name="connsiteY1" fmla="*/ 0 h 29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7625" h="295422">
                <a:moveTo>
                  <a:pt x="0" y="295422"/>
                </a:moveTo>
                <a:lnTo>
                  <a:pt x="337625" y="0"/>
                </a:lnTo>
              </a:path>
            </a:pathLst>
          </a:cu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Forme libre 186"/>
          <p:cNvSpPr/>
          <p:nvPr/>
        </p:nvSpPr>
        <p:spPr>
          <a:xfrm>
            <a:off x="5650076" y="3768667"/>
            <a:ext cx="341376" cy="304800"/>
          </a:xfrm>
          <a:custGeom>
            <a:avLst/>
            <a:gdLst>
              <a:gd name="connsiteX0" fmla="*/ 0 w 341376"/>
              <a:gd name="connsiteY0" fmla="*/ 0 h 304800"/>
              <a:gd name="connsiteX1" fmla="*/ 73152 w 341376"/>
              <a:gd name="connsiteY1" fmla="*/ 182880 h 304800"/>
              <a:gd name="connsiteX2" fmla="*/ 341376 w 341376"/>
              <a:gd name="connsiteY2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1376" h="304800">
                <a:moveTo>
                  <a:pt x="0" y="0"/>
                </a:moveTo>
                <a:cubicBezTo>
                  <a:pt x="8128" y="66040"/>
                  <a:pt x="16256" y="132080"/>
                  <a:pt x="73152" y="182880"/>
                </a:cubicBezTo>
                <a:cubicBezTo>
                  <a:pt x="130048" y="233680"/>
                  <a:pt x="235712" y="269240"/>
                  <a:pt x="341376" y="304800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Forme libre 187"/>
          <p:cNvSpPr/>
          <p:nvPr/>
        </p:nvSpPr>
        <p:spPr>
          <a:xfrm rot="10439353">
            <a:off x="5805957" y="3697743"/>
            <a:ext cx="296544" cy="223757"/>
          </a:xfrm>
          <a:custGeom>
            <a:avLst/>
            <a:gdLst>
              <a:gd name="connsiteX0" fmla="*/ 0 w 337625"/>
              <a:gd name="connsiteY0" fmla="*/ 295422 h 295422"/>
              <a:gd name="connsiteX1" fmla="*/ 337625 w 337625"/>
              <a:gd name="connsiteY1" fmla="*/ 0 h 29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7625" h="295422">
                <a:moveTo>
                  <a:pt x="0" y="295422"/>
                </a:moveTo>
                <a:lnTo>
                  <a:pt x="337625" y="0"/>
                </a:lnTo>
              </a:path>
            </a:pathLst>
          </a:cu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ZoneTexte 188"/>
          <p:cNvSpPr txBox="1"/>
          <p:nvPr/>
        </p:nvSpPr>
        <p:spPr>
          <a:xfrm>
            <a:off x="6271852" y="3782316"/>
            <a:ext cx="1702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Attraction migratoire</a:t>
            </a:r>
            <a:endParaRPr lang="fr-FR" sz="1200" dirty="0"/>
          </a:p>
        </p:txBody>
      </p:sp>
      <p:sp>
        <p:nvSpPr>
          <p:cNvPr id="190" name="Ellipse 189"/>
          <p:cNvSpPr/>
          <p:nvPr/>
        </p:nvSpPr>
        <p:spPr>
          <a:xfrm rot="18061358">
            <a:off x="2687317" y="2928592"/>
            <a:ext cx="2075148" cy="616290"/>
          </a:xfrm>
          <a:prstGeom prst="ellipse">
            <a:avLst/>
          </a:prstGeom>
          <a:noFill/>
          <a:ln w="31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Ellipse 190"/>
          <p:cNvSpPr/>
          <p:nvPr/>
        </p:nvSpPr>
        <p:spPr>
          <a:xfrm rot="18061358">
            <a:off x="5566783" y="4549602"/>
            <a:ext cx="595863" cy="325921"/>
          </a:xfrm>
          <a:prstGeom prst="ellipse">
            <a:avLst/>
          </a:prstGeom>
          <a:noFill/>
          <a:ln w="31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ZoneTexte 191"/>
          <p:cNvSpPr txBox="1"/>
          <p:nvPr/>
        </p:nvSpPr>
        <p:spPr>
          <a:xfrm>
            <a:off x="6198722" y="4500996"/>
            <a:ext cx="250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Déclin migratoire, désertification des zones rurales</a:t>
            </a:r>
            <a:endParaRPr lang="fr-FR" sz="1200" dirty="0"/>
          </a:p>
        </p:txBody>
      </p:sp>
      <p:sp>
        <p:nvSpPr>
          <p:cNvPr id="194" name="Rectangle 193"/>
          <p:cNvSpPr/>
          <p:nvPr/>
        </p:nvSpPr>
        <p:spPr>
          <a:xfrm>
            <a:off x="5766860" y="5390829"/>
            <a:ext cx="211016" cy="239151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ZoneTexte 194"/>
          <p:cNvSpPr txBox="1"/>
          <p:nvPr/>
        </p:nvSpPr>
        <p:spPr>
          <a:xfrm>
            <a:off x="6196377" y="5360354"/>
            <a:ext cx="2506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Déclin migratoire marqué par la désindustrialisation et un chômage élevé</a:t>
            </a:r>
            <a:endParaRPr lang="fr-FR" sz="1200" dirty="0"/>
          </a:p>
        </p:txBody>
      </p:sp>
      <p:sp>
        <p:nvSpPr>
          <p:cNvPr id="196" name="Rectangle 195"/>
          <p:cNvSpPr/>
          <p:nvPr/>
        </p:nvSpPr>
        <p:spPr>
          <a:xfrm>
            <a:off x="3078481" y="1263748"/>
            <a:ext cx="480646" cy="213360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Rectangle 196"/>
          <p:cNvSpPr/>
          <p:nvPr/>
        </p:nvSpPr>
        <p:spPr>
          <a:xfrm>
            <a:off x="2197197" y="1672590"/>
            <a:ext cx="165003" cy="175260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Rectangle 197"/>
          <p:cNvSpPr/>
          <p:nvPr/>
        </p:nvSpPr>
        <p:spPr>
          <a:xfrm>
            <a:off x="3742299" y="3777616"/>
            <a:ext cx="124851" cy="156209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ZoneTexte 198"/>
          <p:cNvSpPr txBox="1"/>
          <p:nvPr/>
        </p:nvSpPr>
        <p:spPr>
          <a:xfrm>
            <a:off x="4281387" y="4242777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Grenoble</a:t>
            </a:r>
            <a:endParaRPr lang="fr-FR" sz="1200" b="1" i="1" dirty="0"/>
          </a:p>
        </p:txBody>
      </p:sp>
      <p:sp>
        <p:nvSpPr>
          <p:cNvPr id="200" name="Triangle isocèle 199"/>
          <p:cNvSpPr/>
          <p:nvPr/>
        </p:nvSpPr>
        <p:spPr>
          <a:xfrm>
            <a:off x="4375052" y="4121834"/>
            <a:ext cx="168813" cy="168812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Rectangle 202"/>
          <p:cNvSpPr/>
          <p:nvPr/>
        </p:nvSpPr>
        <p:spPr>
          <a:xfrm>
            <a:off x="4521297" y="1910715"/>
            <a:ext cx="165003" cy="175260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500"/>
                            </p:stCondLst>
                            <p:childTnLst>
                              <p:par>
                                <p:cTn id="1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500"/>
                            </p:stCondLst>
                            <p:childTnLst>
                              <p:par>
                                <p:cTn id="1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500"/>
                            </p:stCondLst>
                            <p:childTnLst>
                              <p:par>
                                <p:cTn id="1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16" grpId="0"/>
      <p:bldP spid="153" grpId="0" animBg="1"/>
      <p:bldP spid="154" grpId="0" animBg="1"/>
      <p:bldP spid="155" grpId="0"/>
      <p:bldP spid="156" grpId="0"/>
      <p:bldP spid="157" grpId="0" animBg="1"/>
      <p:bldP spid="158" grpId="0"/>
      <p:bldP spid="159" grpId="0"/>
      <p:bldP spid="161" grpId="0"/>
      <p:bldP spid="162" grpId="0"/>
      <p:bldP spid="163" grpId="0"/>
      <p:bldP spid="168" grpId="0" animBg="1"/>
      <p:bldP spid="169" grpId="0" animBg="1"/>
      <p:bldP spid="170" grpId="0" animBg="1"/>
      <p:bldP spid="172" grpId="0" animBg="1"/>
      <p:bldP spid="173" grpId="0"/>
      <p:bldP spid="175" grpId="0"/>
      <p:bldP spid="177" grpId="0" animBg="1"/>
      <p:bldP spid="181" grpId="0" animBg="1"/>
      <p:bldP spid="185" grpId="0" animBg="1"/>
      <p:bldP spid="186" grpId="0" animBg="1"/>
      <p:bldP spid="187" grpId="0" animBg="1"/>
      <p:bldP spid="188" grpId="0" animBg="1"/>
      <p:bldP spid="189" grpId="0"/>
      <p:bldP spid="190" grpId="0" animBg="1"/>
      <p:bldP spid="191" grpId="0" animBg="1"/>
      <p:bldP spid="192" grpId="0"/>
      <p:bldP spid="194" grpId="0" animBg="1"/>
      <p:bldP spid="195" grpId="0"/>
      <p:bldP spid="196" grpId="0" animBg="1"/>
      <p:bldP spid="197" grpId="0" animBg="1"/>
      <p:bldP spid="198" grpId="0" animBg="1"/>
      <p:bldP spid="20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Affichage à l'écran (4:3)</PresentationFormat>
  <Paragraphs>55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urbanisation, métropolisation, mouvements de population</dc:title>
  <dc:creator>profs</dc:creator>
  <cp:lastModifiedBy>Alain</cp:lastModifiedBy>
  <cp:revision>26</cp:revision>
  <dcterms:created xsi:type="dcterms:W3CDTF">2012-05-21T10:37:32Z</dcterms:created>
  <dcterms:modified xsi:type="dcterms:W3CDTF">2013-06-07T10:19:56Z</dcterms:modified>
</cp:coreProperties>
</file>