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17" autoAdjust="0"/>
    <p:restoredTop sz="94660"/>
  </p:normalViewPr>
  <p:slideViewPr>
    <p:cSldViewPr snapToGrid="0">
      <p:cViewPr>
        <p:scale>
          <a:sx n="84" d="100"/>
          <a:sy n="84" d="100"/>
        </p:scale>
        <p:origin x="-133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D0F25-F434-436A-9C61-B28516BD9936}" type="datetimeFigureOut">
              <a:rPr lang="fr-FR" smtClean="0"/>
              <a:pPr/>
              <a:t>21/11/2013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799C8-C48B-4A9E-83D5-7D1AE36B0D8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fr-FR" sz="2800" i="1" dirty="0" smtClean="0">
                <a:solidFill>
                  <a:schemeClr val="tx2">
                    <a:lumMod val="75000"/>
                  </a:schemeClr>
                </a:solidFill>
              </a:rPr>
              <a:t>Une ville qui se développe est-elle en développement? </a:t>
            </a:r>
            <a:endParaRPr lang="fr-FR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59632" y="1628800"/>
            <a:ext cx="6400800" cy="1752600"/>
          </a:xfrm>
        </p:spPr>
        <p:txBody>
          <a:bodyPr>
            <a:normAutofit/>
          </a:bodyPr>
          <a:lstStyle/>
          <a:p>
            <a:r>
              <a:rPr lang="fr-FR" sz="4800" dirty="0" smtClean="0">
                <a:solidFill>
                  <a:schemeClr val="tx1"/>
                </a:solidFill>
              </a:rPr>
              <a:t>Le cas de Dakar</a:t>
            </a:r>
            <a:endParaRPr lang="fr-FR" sz="4800" dirty="0">
              <a:solidFill>
                <a:schemeClr val="tx1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2492896"/>
            <a:ext cx="896448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A) Les transports : peut-on sortir Dakar de l’enfermement?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0" y="3717032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B) Les inégalités socio spatiales.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2400" dirty="0" smtClean="0">
                <a:latin typeface="+mj-lt"/>
                <a:ea typeface="+mj-ea"/>
                <a:cs typeface="+mj-cs"/>
              </a:rPr>
              <a:t>U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 ville mal partagée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une réalité figée? 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0" y="4941168"/>
            <a:ext cx="91440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C) L’environnement</a:t>
            </a:r>
            <a:r>
              <a:rPr lang="fr-FR" sz="2400" dirty="0" smtClean="0">
                <a:latin typeface="+mj-lt"/>
                <a:ea typeface="+mj-ea"/>
                <a:cs typeface="+mj-cs"/>
              </a:rPr>
              <a:t>. 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fr-FR" sz="2400" dirty="0" smtClean="0">
                <a:latin typeface="+mj-lt"/>
                <a:ea typeface="+mj-ea"/>
                <a:cs typeface="+mj-cs"/>
              </a:rPr>
              <a:t>V</a:t>
            </a:r>
            <a:r>
              <a:rPr kumimoji="0" lang="fr-FR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ille</a:t>
            </a: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nuisances</a:t>
            </a:r>
            <a:r>
              <a:rPr kumimoji="0" lang="fr-FR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: une fatalité?</a:t>
            </a:r>
            <a:endParaRPr kumimoji="0" lang="fr-F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1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748655 w 1185029"/>
              <a:gd name="connsiteY7" fmla="*/ 1502044 h 1506887"/>
              <a:gd name="connsiteX8" fmla="*/ 286127 w 1185029"/>
              <a:gd name="connsiteY8" fmla="*/ 1103931 h 1506887"/>
              <a:gd name="connsiteX9" fmla="*/ 224134 w 1185029"/>
              <a:gd name="connsiteY9" fmla="*/ 669979 h 1506887"/>
              <a:gd name="connsiteX10" fmla="*/ 0 w 1185029"/>
              <a:gd name="connsiteY10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748655" y="1502044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651357" y="5630127"/>
            <a:ext cx="415290" cy="238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176440" y="5616970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La ville coloniale</a:t>
            </a:r>
            <a:endParaRPr lang="fr-FR" sz="1400" dirty="0"/>
          </a:p>
        </p:txBody>
      </p:sp>
      <p:sp>
        <p:nvSpPr>
          <p:cNvPr id="10" name="Triangle isocèle 9"/>
          <p:cNvSpPr/>
          <p:nvPr/>
        </p:nvSpPr>
        <p:spPr>
          <a:xfrm rot="9355894">
            <a:off x="2811993" y="1735901"/>
            <a:ext cx="1805763" cy="2124815"/>
          </a:xfrm>
          <a:prstGeom prst="triangle">
            <a:avLst>
              <a:gd name="adj" fmla="val 49539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Triangle isocèle 10"/>
          <p:cNvSpPr/>
          <p:nvPr/>
        </p:nvSpPr>
        <p:spPr>
          <a:xfrm rot="9336895">
            <a:off x="6492162" y="5729486"/>
            <a:ext cx="385334" cy="309748"/>
          </a:xfrm>
          <a:prstGeom prst="triangl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983887" y="5518992"/>
            <a:ext cx="21601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Urbanisme des années 50 à 80 : habitat social et viabilisé. Quartiers de classes moyennes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029075" y="4419600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438525" y="2638425"/>
            <a:ext cx="509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Sicap</a:t>
            </a:r>
            <a:endParaRPr lang="fr-FR" sz="1200" i="1" dirty="0"/>
          </a:p>
        </p:txBody>
      </p:sp>
      <p:sp>
        <p:nvSpPr>
          <p:cNvPr id="15" name="Hexagone 14"/>
          <p:cNvSpPr/>
          <p:nvPr/>
        </p:nvSpPr>
        <p:spPr>
          <a:xfrm>
            <a:off x="1060704" y="1133856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Hexagone 15"/>
          <p:cNvSpPr/>
          <p:nvPr/>
        </p:nvSpPr>
        <p:spPr>
          <a:xfrm>
            <a:off x="2810256" y="713232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Hexagone 16"/>
          <p:cNvSpPr/>
          <p:nvPr/>
        </p:nvSpPr>
        <p:spPr>
          <a:xfrm>
            <a:off x="2138934" y="2546985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Hexagone 17"/>
          <p:cNvSpPr/>
          <p:nvPr/>
        </p:nvSpPr>
        <p:spPr>
          <a:xfrm>
            <a:off x="0" y="5712669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ZoneTexte 18"/>
          <p:cNvSpPr txBox="1"/>
          <p:nvPr/>
        </p:nvSpPr>
        <p:spPr>
          <a:xfrm>
            <a:off x="269744" y="5668990"/>
            <a:ext cx="22224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 </a:t>
            </a:r>
            <a:r>
              <a:rPr lang="fr-FR" sz="1400" dirty="0" err="1" smtClean="0"/>
              <a:t>lébou</a:t>
            </a:r>
            <a:r>
              <a:rPr lang="fr-FR" sz="1400" dirty="0" smtClean="0"/>
              <a:t>,  peuplement originel, maintien  de sociétés traditionnelles.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816483" y="804672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Ngor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761107" y="335280"/>
            <a:ext cx="421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Yoff</a:t>
            </a:r>
            <a:endParaRPr lang="fr-FR" sz="12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915556" y="2274189"/>
            <a:ext cx="708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Ouakam</a:t>
            </a:r>
            <a:endParaRPr lang="fr-FR" sz="1200" i="1" dirty="0"/>
          </a:p>
        </p:txBody>
      </p:sp>
      <p:sp>
        <p:nvSpPr>
          <p:cNvPr id="23" name="Forme libre 22"/>
          <p:cNvSpPr/>
          <p:nvPr/>
        </p:nvSpPr>
        <p:spPr>
          <a:xfrm>
            <a:off x="4074459" y="0"/>
            <a:ext cx="5056094" cy="2070847"/>
          </a:xfrm>
          <a:custGeom>
            <a:avLst/>
            <a:gdLst>
              <a:gd name="connsiteX0" fmla="*/ 0 w 5056094"/>
              <a:gd name="connsiteY0" fmla="*/ 376518 h 2070847"/>
              <a:gd name="connsiteX1" fmla="*/ 672353 w 5056094"/>
              <a:gd name="connsiteY1" fmla="*/ 1748118 h 2070847"/>
              <a:gd name="connsiteX2" fmla="*/ 981635 w 5056094"/>
              <a:gd name="connsiteY2" fmla="*/ 2043953 h 2070847"/>
              <a:gd name="connsiteX3" fmla="*/ 1143000 w 5056094"/>
              <a:gd name="connsiteY3" fmla="*/ 1882588 h 2070847"/>
              <a:gd name="connsiteX4" fmla="*/ 2124635 w 5056094"/>
              <a:gd name="connsiteY4" fmla="*/ 1600200 h 2070847"/>
              <a:gd name="connsiteX5" fmla="*/ 3092823 w 5056094"/>
              <a:gd name="connsiteY5" fmla="*/ 1519518 h 2070847"/>
              <a:gd name="connsiteX6" fmla="*/ 4289612 w 5056094"/>
              <a:gd name="connsiteY6" fmla="*/ 1721224 h 2070847"/>
              <a:gd name="connsiteX7" fmla="*/ 5056094 w 5056094"/>
              <a:gd name="connsiteY7" fmla="*/ 2070847 h 2070847"/>
              <a:gd name="connsiteX8" fmla="*/ 5042647 w 5056094"/>
              <a:gd name="connsiteY8" fmla="*/ 0 h 2070847"/>
              <a:gd name="connsiteX9" fmla="*/ 1102659 w 5056094"/>
              <a:gd name="connsiteY9" fmla="*/ 26894 h 2070847"/>
              <a:gd name="connsiteX10" fmla="*/ 0 w 5056094"/>
              <a:gd name="connsiteY10" fmla="*/ 376518 h 2070847"/>
              <a:gd name="connsiteX0" fmla="*/ 0 w 5056094"/>
              <a:gd name="connsiteY0" fmla="*/ 376518 h 2070847"/>
              <a:gd name="connsiteX1" fmla="*/ 672353 w 5056094"/>
              <a:gd name="connsiteY1" fmla="*/ 1748118 h 2070847"/>
              <a:gd name="connsiteX2" fmla="*/ 981635 w 5056094"/>
              <a:gd name="connsiteY2" fmla="*/ 2043953 h 2070847"/>
              <a:gd name="connsiteX3" fmla="*/ 1143000 w 5056094"/>
              <a:gd name="connsiteY3" fmla="*/ 1882588 h 2070847"/>
              <a:gd name="connsiteX4" fmla="*/ 2124635 w 5056094"/>
              <a:gd name="connsiteY4" fmla="*/ 1600200 h 2070847"/>
              <a:gd name="connsiteX5" fmla="*/ 3092823 w 5056094"/>
              <a:gd name="connsiteY5" fmla="*/ 1519518 h 2070847"/>
              <a:gd name="connsiteX6" fmla="*/ 4289612 w 5056094"/>
              <a:gd name="connsiteY6" fmla="*/ 1721224 h 2070847"/>
              <a:gd name="connsiteX7" fmla="*/ 5056094 w 5056094"/>
              <a:gd name="connsiteY7" fmla="*/ 2070847 h 2070847"/>
              <a:gd name="connsiteX8" fmla="*/ 5042647 w 5056094"/>
              <a:gd name="connsiteY8" fmla="*/ 0 h 2070847"/>
              <a:gd name="connsiteX9" fmla="*/ 1102659 w 5056094"/>
              <a:gd name="connsiteY9" fmla="*/ 26894 h 2070847"/>
              <a:gd name="connsiteX10" fmla="*/ 0 w 5056094"/>
              <a:gd name="connsiteY10" fmla="*/ 376518 h 2070847"/>
              <a:gd name="connsiteX0" fmla="*/ 0 w 5056094"/>
              <a:gd name="connsiteY0" fmla="*/ 376518 h 2070847"/>
              <a:gd name="connsiteX1" fmla="*/ 672353 w 5056094"/>
              <a:gd name="connsiteY1" fmla="*/ 1748118 h 2070847"/>
              <a:gd name="connsiteX2" fmla="*/ 981635 w 5056094"/>
              <a:gd name="connsiteY2" fmla="*/ 2043953 h 2070847"/>
              <a:gd name="connsiteX3" fmla="*/ 1143000 w 5056094"/>
              <a:gd name="connsiteY3" fmla="*/ 1882588 h 2070847"/>
              <a:gd name="connsiteX4" fmla="*/ 2124635 w 5056094"/>
              <a:gd name="connsiteY4" fmla="*/ 1600200 h 2070847"/>
              <a:gd name="connsiteX5" fmla="*/ 3092823 w 5056094"/>
              <a:gd name="connsiteY5" fmla="*/ 1519518 h 2070847"/>
              <a:gd name="connsiteX6" fmla="*/ 4289612 w 5056094"/>
              <a:gd name="connsiteY6" fmla="*/ 1721224 h 2070847"/>
              <a:gd name="connsiteX7" fmla="*/ 5056094 w 5056094"/>
              <a:gd name="connsiteY7" fmla="*/ 2070847 h 2070847"/>
              <a:gd name="connsiteX8" fmla="*/ 5042647 w 5056094"/>
              <a:gd name="connsiteY8" fmla="*/ 0 h 2070847"/>
              <a:gd name="connsiteX9" fmla="*/ 1102659 w 5056094"/>
              <a:gd name="connsiteY9" fmla="*/ 26894 h 2070847"/>
              <a:gd name="connsiteX10" fmla="*/ 0 w 5056094"/>
              <a:gd name="connsiteY10" fmla="*/ 376518 h 207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056094" h="2070847">
                <a:moveTo>
                  <a:pt x="0" y="376518"/>
                </a:moveTo>
                <a:lnTo>
                  <a:pt x="672353" y="1748118"/>
                </a:lnTo>
                <a:lnTo>
                  <a:pt x="981635" y="2043953"/>
                </a:lnTo>
                <a:lnTo>
                  <a:pt x="1143000" y="1882588"/>
                </a:lnTo>
                <a:lnTo>
                  <a:pt x="2124635" y="1600200"/>
                </a:lnTo>
                <a:lnTo>
                  <a:pt x="3092823" y="1519518"/>
                </a:lnTo>
                <a:lnTo>
                  <a:pt x="4289612" y="1721224"/>
                </a:lnTo>
                <a:lnTo>
                  <a:pt x="5056094" y="2070847"/>
                </a:lnTo>
                <a:cubicBezTo>
                  <a:pt x="5051612" y="1380565"/>
                  <a:pt x="5047129" y="690282"/>
                  <a:pt x="5042647" y="0"/>
                </a:cubicBezTo>
                <a:lnTo>
                  <a:pt x="1102659" y="26894"/>
                </a:lnTo>
                <a:lnTo>
                  <a:pt x="0" y="37651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orme libre 23"/>
          <p:cNvSpPr/>
          <p:nvPr/>
        </p:nvSpPr>
        <p:spPr>
          <a:xfrm>
            <a:off x="3792071" y="3926541"/>
            <a:ext cx="726141" cy="578224"/>
          </a:xfrm>
          <a:custGeom>
            <a:avLst/>
            <a:gdLst>
              <a:gd name="connsiteX0" fmla="*/ 0 w 726141"/>
              <a:gd name="connsiteY0" fmla="*/ 578224 h 578224"/>
              <a:gd name="connsiteX1" fmla="*/ 242047 w 726141"/>
              <a:gd name="connsiteY1" fmla="*/ 363071 h 578224"/>
              <a:gd name="connsiteX2" fmla="*/ 591670 w 726141"/>
              <a:gd name="connsiteY2" fmla="*/ 80683 h 578224"/>
              <a:gd name="connsiteX3" fmla="*/ 726141 w 726141"/>
              <a:gd name="connsiteY3" fmla="*/ 0 h 57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141" h="578224">
                <a:moveTo>
                  <a:pt x="0" y="578224"/>
                </a:moveTo>
                <a:cubicBezTo>
                  <a:pt x="71717" y="512109"/>
                  <a:pt x="143435" y="445994"/>
                  <a:pt x="242047" y="363071"/>
                </a:cubicBezTo>
                <a:cubicBezTo>
                  <a:pt x="340659" y="280148"/>
                  <a:pt x="510988" y="141195"/>
                  <a:pt x="591670" y="80683"/>
                </a:cubicBezTo>
                <a:cubicBezTo>
                  <a:pt x="672352" y="20171"/>
                  <a:pt x="699246" y="10085"/>
                  <a:pt x="72614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2675965" y="6060141"/>
            <a:ext cx="385481" cy="309282"/>
          </a:xfrm>
          <a:custGeom>
            <a:avLst/>
            <a:gdLst>
              <a:gd name="connsiteX0" fmla="*/ 0 w 726141"/>
              <a:gd name="connsiteY0" fmla="*/ 578224 h 578224"/>
              <a:gd name="connsiteX1" fmla="*/ 242047 w 726141"/>
              <a:gd name="connsiteY1" fmla="*/ 363071 h 578224"/>
              <a:gd name="connsiteX2" fmla="*/ 591670 w 726141"/>
              <a:gd name="connsiteY2" fmla="*/ 80683 h 578224"/>
              <a:gd name="connsiteX3" fmla="*/ 726141 w 726141"/>
              <a:gd name="connsiteY3" fmla="*/ 0 h 57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141" h="578224">
                <a:moveTo>
                  <a:pt x="0" y="578224"/>
                </a:moveTo>
                <a:cubicBezTo>
                  <a:pt x="71717" y="512109"/>
                  <a:pt x="143435" y="445994"/>
                  <a:pt x="242047" y="363071"/>
                </a:cubicBezTo>
                <a:cubicBezTo>
                  <a:pt x="340659" y="280148"/>
                  <a:pt x="510988" y="141195"/>
                  <a:pt x="591670" y="80683"/>
                </a:cubicBezTo>
                <a:cubicBezTo>
                  <a:pt x="672352" y="20171"/>
                  <a:pt x="699246" y="10085"/>
                  <a:pt x="72614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ZoneTexte 25"/>
          <p:cNvSpPr txBox="1"/>
          <p:nvPr/>
        </p:nvSpPr>
        <p:spPr>
          <a:xfrm>
            <a:off x="3176441" y="5957629"/>
            <a:ext cx="2417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L’empreinte d’une ségrégation (peste de 1914)</a:t>
            </a:r>
            <a:endParaRPr lang="fr-FR" sz="1400" dirty="0"/>
          </a:p>
        </p:txBody>
      </p:sp>
      <p:sp>
        <p:nvSpPr>
          <p:cNvPr id="27" name="Ellipse 26"/>
          <p:cNvSpPr/>
          <p:nvPr/>
        </p:nvSpPr>
        <p:spPr>
          <a:xfrm rot="19569479">
            <a:off x="3482788" y="3913094"/>
            <a:ext cx="833718" cy="322730"/>
          </a:xfrm>
          <a:prstGeom prst="ellips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616699" y="3926541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Médina</a:t>
            </a:r>
            <a:endParaRPr lang="fr-FR" sz="1200" i="1" dirty="0"/>
          </a:p>
        </p:txBody>
      </p:sp>
      <p:sp>
        <p:nvSpPr>
          <p:cNvPr id="29" name="Ellipse 28"/>
          <p:cNvSpPr/>
          <p:nvPr/>
        </p:nvSpPr>
        <p:spPr>
          <a:xfrm rot="19569479">
            <a:off x="2591588" y="6509303"/>
            <a:ext cx="462740" cy="240193"/>
          </a:xfrm>
          <a:prstGeom prst="ellips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2988182" y="6550222"/>
            <a:ext cx="3453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Quartier indigène et populaire, forte identité</a:t>
            </a:r>
            <a:endParaRPr lang="fr-FR" sz="1400" dirty="0"/>
          </a:p>
        </p:txBody>
      </p:sp>
      <p:sp>
        <p:nvSpPr>
          <p:cNvPr id="31" name="Rectangle 30"/>
          <p:cNvSpPr/>
          <p:nvPr/>
        </p:nvSpPr>
        <p:spPr>
          <a:xfrm>
            <a:off x="5110443" y="3207809"/>
            <a:ext cx="42862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fr-FR" b="1" dirty="0" smtClean="0"/>
              <a:t>B)   </a:t>
            </a:r>
            <a:r>
              <a:rPr lang="fr-FR" b="1" u="sng" dirty="0" smtClean="0"/>
              <a:t>La presqu’île, un espace social complexe</a:t>
            </a:r>
          </a:p>
          <a:p>
            <a:r>
              <a:rPr lang="fr-FR" sz="1600" dirty="0" smtClean="0"/>
              <a:t>1) Des </a:t>
            </a:r>
            <a:r>
              <a:rPr lang="fr-FR" sz="1600" dirty="0"/>
              <a:t>héritages stratifiés </a:t>
            </a:r>
          </a:p>
        </p:txBody>
      </p:sp>
      <p:cxnSp>
        <p:nvCxnSpPr>
          <p:cNvPr id="33" name="Connecteur droit 32"/>
          <p:cNvCxnSpPr/>
          <p:nvPr/>
        </p:nvCxnSpPr>
        <p:spPr>
          <a:xfrm rot="5400000">
            <a:off x="1573306" y="6261847"/>
            <a:ext cx="11923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rot="16200000" flipH="1">
            <a:off x="5795682" y="6270812"/>
            <a:ext cx="1138519" cy="358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Ellipse 37"/>
          <p:cNvSpPr/>
          <p:nvPr/>
        </p:nvSpPr>
        <p:spPr>
          <a:xfrm rot="2473484">
            <a:off x="2653553" y="2994213"/>
            <a:ext cx="753035" cy="448235"/>
          </a:xfrm>
          <a:prstGeom prst="ellipse">
            <a:avLst/>
          </a:prstGeom>
          <a:solidFill>
            <a:srgbClr val="92D050"/>
          </a:solidFill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 rot="2473484">
            <a:off x="6406545" y="6444249"/>
            <a:ext cx="509487" cy="280654"/>
          </a:xfrm>
          <a:prstGeom prst="ellipse">
            <a:avLst/>
          </a:prstGeom>
          <a:solidFill>
            <a:srgbClr val="92D050"/>
          </a:solidFill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2749274" y="3089977"/>
            <a:ext cx="488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Fann</a:t>
            </a:r>
            <a:endParaRPr lang="fr-FR" sz="1200" i="1" dirty="0"/>
          </a:p>
        </p:txBody>
      </p:sp>
      <p:sp>
        <p:nvSpPr>
          <p:cNvPr id="41" name="ZoneTexte 40"/>
          <p:cNvSpPr txBox="1"/>
          <p:nvPr/>
        </p:nvSpPr>
        <p:spPr>
          <a:xfrm>
            <a:off x="7333129" y="6508376"/>
            <a:ext cx="1268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Quartiers chics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/>
      <p:bldP spid="24" grpId="0" animBg="1"/>
      <p:bldP spid="25" grpId="0" animBg="1"/>
      <p:bldP spid="26" grpId="0"/>
      <p:bldP spid="27" grpId="0" animBg="1"/>
      <p:bldP spid="28" grpId="0"/>
      <p:bldP spid="29" grpId="0" animBg="1"/>
      <p:bldP spid="30" grpId="0"/>
      <p:bldP spid="38" grpId="0" animBg="1"/>
      <p:bldP spid="39" grpId="0" animBg="1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Forme libre 63"/>
          <p:cNvSpPr/>
          <p:nvPr/>
        </p:nvSpPr>
        <p:spPr>
          <a:xfrm>
            <a:off x="866775" y="609600"/>
            <a:ext cx="2628900" cy="3476625"/>
          </a:xfrm>
          <a:custGeom>
            <a:avLst/>
            <a:gdLst>
              <a:gd name="connsiteX0" fmla="*/ 1438275 w 2628900"/>
              <a:gd name="connsiteY0" fmla="*/ 0 h 3476625"/>
              <a:gd name="connsiteX1" fmla="*/ 1695450 w 2628900"/>
              <a:gd name="connsiteY1" fmla="*/ 38100 h 3476625"/>
              <a:gd name="connsiteX2" fmla="*/ 1638300 w 2628900"/>
              <a:gd name="connsiteY2" fmla="*/ 228600 h 3476625"/>
              <a:gd name="connsiteX3" fmla="*/ 1543050 w 2628900"/>
              <a:gd name="connsiteY3" fmla="*/ 142875 h 3476625"/>
              <a:gd name="connsiteX4" fmla="*/ 447675 w 2628900"/>
              <a:gd name="connsiteY4" fmla="*/ 657225 h 3476625"/>
              <a:gd name="connsiteX5" fmla="*/ 295275 w 2628900"/>
              <a:gd name="connsiteY5" fmla="*/ 847725 h 3476625"/>
              <a:gd name="connsiteX6" fmla="*/ 704850 w 2628900"/>
              <a:gd name="connsiteY6" fmla="*/ 1362075 h 3476625"/>
              <a:gd name="connsiteX7" fmla="*/ 1543050 w 2628900"/>
              <a:gd name="connsiteY7" fmla="*/ 2105025 h 3476625"/>
              <a:gd name="connsiteX8" fmla="*/ 2238375 w 2628900"/>
              <a:gd name="connsiteY8" fmla="*/ 2762250 h 3476625"/>
              <a:gd name="connsiteX9" fmla="*/ 2552700 w 2628900"/>
              <a:gd name="connsiteY9" fmla="*/ 3324225 h 3476625"/>
              <a:gd name="connsiteX10" fmla="*/ 2628900 w 2628900"/>
              <a:gd name="connsiteY10" fmla="*/ 3267075 h 3476625"/>
              <a:gd name="connsiteX11" fmla="*/ 2590800 w 2628900"/>
              <a:gd name="connsiteY11" fmla="*/ 3476625 h 3476625"/>
              <a:gd name="connsiteX12" fmla="*/ 2333625 w 2628900"/>
              <a:gd name="connsiteY12" fmla="*/ 3438525 h 3476625"/>
              <a:gd name="connsiteX13" fmla="*/ 2438400 w 2628900"/>
              <a:gd name="connsiteY13" fmla="*/ 3381375 h 3476625"/>
              <a:gd name="connsiteX14" fmla="*/ 2076450 w 2628900"/>
              <a:gd name="connsiteY14" fmla="*/ 2800350 h 3476625"/>
              <a:gd name="connsiteX15" fmla="*/ 628650 w 2628900"/>
              <a:gd name="connsiteY15" fmla="*/ 1476375 h 3476625"/>
              <a:gd name="connsiteX16" fmla="*/ 66675 w 2628900"/>
              <a:gd name="connsiteY16" fmla="*/ 885825 h 3476625"/>
              <a:gd name="connsiteX17" fmla="*/ 0 w 2628900"/>
              <a:gd name="connsiteY17" fmla="*/ 733425 h 3476625"/>
              <a:gd name="connsiteX18" fmla="*/ 1476375 w 2628900"/>
              <a:gd name="connsiteY18" fmla="*/ 66675 h 3476625"/>
              <a:gd name="connsiteX19" fmla="*/ 1438275 w 2628900"/>
              <a:gd name="connsiteY19" fmla="*/ 0 h 3476625"/>
              <a:gd name="connsiteX0" fmla="*/ 1438275 w 2628900"/>
              <a:gd name="connsiteY0" fmla="*/ 0 h 3476625"/>
              <a:gd name="connsiteX1" fmla="*/ 1695450 w 2628900"/>
              <a:gd name="connsiteY1" fmla="*/ 38100 h 3476625"/>
              <a:gd name="connsiteX2" fmla="*/ 1638300 w 2628900"/>
              <a:gd name="connsiteY2" fmla="*/ 228600 h 3476625"/>
              <a:gd name="connsiteX3" fmla="*/ 1543050 w 2628900"/>
              <a:gd name="connsiteY3" fmla="*/ 142875 h 3476625"/>
              <a:gd name="connsiteX4" fmla="*/ 447675 w 2628900"/>
              <a:gd name="connsiteY4" fmla="*/ 657225 h 3476625"/>
              <a:gd name="connsiteX5" fmla="*/ 295275 w 2628900"/>
              <a:gd name="connsiteY5" fmla="*/ 847725 h 3476625"/>
              <a:gd name="connsiteX6" fmla="*/ 704850 w 2628900"/>
              <a:gd name="connsiteY6" fmla="*/ 1362075 h 3476625"/>
              <a:gd name="connsiteX7" fmla="*/ 1543050 w 2628900"/>
              <a:gd name="connsiteY7" fmla="*/ 2105025 h 3476625"/>
              <a:gd name="connsiteX8" fmla="*/ 2238375 w 2628900"/>
              <a:gd name="connsiteY8" fmla="*/ 2762250 h 3476625"/>
              <a:gd name="connsiteX9" fmla="*/ 2552700 w 2628900"/>
              <a:gd name="connsiteY9" fmla="*/ 3324225 h 3476625"/>
              <a:gd name="connsiteX10" fmla="*/ 2628900 w 2628900"/>
              <a:gd name="connsiteY10" fmla="*/ 3267075 h 3476625"/>
              <a:gd name="connsiteX11" fmla="*/ 2590800 w 2628900"/>
              <a:gd name="connsiteY11" fmla="*/ 3476625 h 3476625"/>
              <a:gd name="connsiteX12" fmla="*/ 2333625 w 2628900"/>
              <a:gd name="connsiteY12" fmla="*/ 3438525 h 3476625"/>
              <a:gd name="connsiteX13" fmla="*/ 2438400 w 2628900"/>
              <a:gd name="connsiteY13" fmla="*/ 3381375 h 3476625"/>
              <a:gd name="connsiteX14" fmla="*/ 2076450 w 2628900"/>
              <a:gd name="connsiteY14" fmla="*/ 2800350 h 3476625"/>
              <a:gd name="connsiteX15" fmla="*/ 628650 w 2628900"/>
              <a:gd name="connsiteY15" fmla="*/ 1476375 h 3476625"/>
              <a:gd name="connsiteX16" fmla="*/ 66675 w 2628900"/>
              <a:gd name="connsiteY16" fmla="*/ 885825 h 3476625"/>
              <a:gd name="connsiteX17" fmla="*/ 0 w 2628900"/>
              <a:gd name="connsiteY17" fmla="*/ 733425 h 3476625"/>
              <a:gd name="connsiteX18" fmla="*/ 1476375 w 2628900"/>
              <a:gd name="connsiteY18" fmla="*/ 66675 h 3476625"/>
              <a:gd name="connsiteX19" fmla="*/ 1438275 w 2628900"/>
              <a:gd name="connsiteY19" fmla="*/ 0 h 3476625"/>
              <a:gd name="connsiteX0" fmla="*/ 1438275 w 2628900"/>
              <a:gd name="connsiteY0" fmla="*/ 0 h 3476625"/>
              <a:gd name="connsiteX1" fmla="*/ 1695450 w 2628900"/>
              <a:gd name="connsiteY1" fmla="*/ 38100 h 3476625"/>
              <a:gd name="connsiteX2" fmla="*/ 1638300 w 2628900"/>
              <a:gd name="connsiteY2" fmla="*/ 228600 h 3476625"/>
              <a:gd name="connsiteX3" fmla="*/ 1543050 w 2628900"/>
              <a:gd name="connsiteY3" fmla="*/ 142875 h 3476625"/>
              <a:gd name="connsiteX4" fmla="*/ 447675 w 2628900"/>
              <a:gd name="connsiteY4" fmla="*/ 657225 h 3476625"/>
              <a:gd name="connsiteX5" fmla="*/ 295275 w 2628900"/>
              <a:gd name="connsiteY5" fmla="*/ 847725 h 3476625"/>
              <a:gd name="connsiteX6" fmla="*/ 704850 w 2628900"/>
              <a:gd name="connsiteY6" fmla="*/ 1362075 h 3476625"/>
              <a:gd name="connsiteX7" fmla="*/ 1543050 w 2628900"/>
              <a:gd name="connsiteY7" fmla="*/ 2105025 h 3476625"/>
              <a:gd name="connsiteX8" fmla="*/ 2238375 w 2628900"/>
              <a:gd name="connsiteY8" fmla="*/ 2762250 h 3476625"/>
              <a:gd name="connsiteX9" fmla="*/ 2552700 w 2628900"/>
              <a:gd name="connsiteY9" fmla="*/ 3324225 h 3476625"/>
              <a:gd name="connsiteX10" fmla="*/ 2628900 w 2628900"/>
              <a:gd name="connsiteY10" fmla="*/ 3267075 h 3476625"/>
              <a:gd name="connsiteX11" fmla="*/ 2590800 w 2628900"/>
              <a:gd name="connsiteY11" fmla="*/ 3476625 h 3476625"/>
              <a:gd name="connsiteX12" fmla="*/ 2333625 w 2628900"/>
              <a:gd name="connsiteY12" fmla="*/ 3438525 h 3476625"/>
              <a:gd name="connsiteX13" fmla="*/ 2438400 w 2628900"/>
              <a:gd name="connsiteY13" fmla="*/ 3381375 h 3476625"/>
              <a:gd name="connsiteX14" fmla="*/ 2076450 w 2628900"/>
              <a:gd name="connsiteY14" fmla="*/ 2800350 h 3476625"/>
              <a:gd name="connsiteX15" fmla="*/ 628650 w 2628900"/>
              <a:gd name="connsiteY15" fmla="*/ 1476375 h 3476625"/>
              <a:gd name="connsiteX16" fmla="*/ 66675 w 2628900"/>
              <a:gd name="connsiteY16" fmla="*/ 885825 h 3476625"/>
              <a:gd name="connsiteX17" fmla="*/ 0 w 2628900"/>
              <a:gd name="connsiteY17" fmla="*/ 733425 h 3476625"/>
              <a:gd name="connsiteX18" fmla="*/ 1476375 w 2628900"/>
              <a:gd name="connsiteY18" fmla="*/ 66675 h 3476625"/>
              <a:gd name="connsiteX19" fmla="*/ 1438275 w 2628900"/>
              <a:gd name="connsiteY19" fmla="*/ 0 h 3476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628900" h="3476625">
                <a:moveTo>
                  <a:pt x="1438275" y="0"/>
                </a:moveTo>
                <a:lnTo>
                  <a:pt x="1695450" y="38100"/>
                </a:lnTo>
                <a:lnTo>
                  <a:pt x="1638300" y="228600"/>
                </a:lnTo>
                <a:lnTo>
                  <a:pt x="1543050" y="142875"/>
                </a:lnTo>
                <a:lnTo>
                  <a:pt x="447675" y="657225"/>
                </a:lnTo>
                <a:cubicBezTo>
                  <a:pt x="239713" y="774700"/>
                  <a:pt x="252413" y="730250"/>
                  <a:pt x="295275" y="847725"/>
                </a:cubicBezTo>
                <a:lnTo>
                  <a:pt x="704850" y="1362075"/>
                </a:lnTo>
                <a:lnTo>
                  <a:pt x="1543050" y="2105025"/>
                </a:lnTo>
                <a:lnTo>
                  <a:pt x="2238375" y="2762250"/>
                </a:lnTo>
                <a:lnTo>
                  <a:pt x="2552700" y="3324225"/>
                </a:lnTo>
                <a:lnTo>
                  <a:pt x="2628900" y="3267075"/>
                </a:lnTo>
                <a:lnTo>
                  <a:pt x="2590800" y="3476625"/>
                </a:lnTo>
                <a:lnTo>
                  <a:pt x="2333625" y="3438525"/>
                </a:lnTo>
                <a:lnTo>
                  <a:pt x="2438400" y="3381375"/>
                </a:lnTo>
                <a:lnTo>
                  <a:pt x="2076450" y="2800350"/>
                </a:lnTo>
                <a:lnTo>
                  <a:pt x="628650" y="1476375"/>
                </a:lnTo>
                <a:lnTo>
                  <a:pt x="66675" y="885825"/>
                </a:lnTo>
                <a:lnTo>
                  <a:pt x="0" y="733425"/>
                </a:lnTo>
                <a:cubicBezTo>
                  <a:pt x="234950" y="596900"/>
                  <a:pt x="1236663" y="188912"/>
                  <a:pt x="1476375" y="66675"/>
                </a:cubicBezTo>
                <a:lnTo>
                  <a:pt x="1438275" y="0"/>
                </a:lnTo>
                <a:close/>
              </a:path>
            </a:pathLst>
          </a:cu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 rot="2473484">
            <a:off x="2653553" y="2994213"/>
            <a:ext cx="753035" cy="448235"/>
          </a:xfrm>
          <a:prstGeom prst="ellipse">
            <a:avLst/>
          </a:prstGeom>
          <a:solidFill>
            <a:srgbClr val="92D050"/>
          </a:solidFill>
          <a:ln w="38100">
            <a:noFill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Triangle isocèle 9"/>
          <p:cNvSpPr/>
          <p:nvPr/>
        </p:nvSpPr>
        <p:spPr>
          <a:xfrm rot="9355894">
            <a:off x="2829923" y="1700040"/>
            <a:ext cx="1805763" cy="2124815"/>
          </a:xfrm>
          <a:prstGeom prst="triangle">
            <a:avLst>
              <a:gd name="adj" fmla="val 49539"/>
            </a:avLst>
          </a:prstGeom>
          <a:solidFill>
            <a:srgbClr val="92D050">
              <a:alpha val="10196"/>
            </a:srgbClr>
          </a:solidFill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029075" y="4419600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449171" y="2598644"/>
            <a:ext cx="509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Sicap</a:t>
            </a:r>
            <a:endParaRPr lang="fr-FR" sz="1200" i="1" dirty="0"/>
          </a:p>
        </p:txBody>
      </p:sp>
      <p:sp>
        <p:nvSpPr>
          <p:cNvPr id="15" name="Hexagone 14"/>
          <p:cNvSpPr/>
          <p:nvPr/>
        </p:nvSpPr>
        <p:spPr>
          <a:xfrm>
            <a:off x="1060704" y="1133856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Hexagone 15"/>
          <p:cNvSpPr/>
          <p:nvPr/>
        </p:nvSpPr>
        <p:spPr>
          <a:xfrm>
            <a:off x="2810256" y="713232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Hexagone 16"/>
          <p:cNvSpPr/>
          <p:nvPr/>
        </p:nvSpPr>
        <p:spPr>
          <a:xfrm>
            <a:off x="2138934" y="2546985"/>
            <a:ext cx="219456" cy="207264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816483" y="804672"/>
            <a:ext cx="4940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Ngor</a:t>
            </a:r>
            <a:endParaRPr lang="fr-FR" sz="1200" i="1" dirty="0"/>
          </a:p>
        </p:txBody>
      </p:sp>
      <p:sp>
        <p:nvSpPr>
          <p:cNvPr id="21" name="ZoneTexte 20"/>
          <p:cNvSpPr txBox="1"/>
          <p:nvPr/>
        </p:nvSpPr>
        <p:spPr>
          <a:xfrm>
            <a:off x="2761107" y="335280"/>
            <a:ext cx="4211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Yoff</a:t>
            </a:r>
            <a:endParaRPr lang="fr-FR" sz="1200" i="1" dirty="0"/>
          </a:p>
        </p:txBody>
      </p:sp>
      <p:sp>
        <p:nvSpPr>
          <p:cNvPr id="22" name="ZoneTexte 21"/>
          <p:cNvSpPr txBox="1"/>
          <p:nvPr/>
        </p:nvSpPr>
        <p:spPr>
          <a:xfrm>
            <a:off x="1915556" y="2274189"/>
            <a:ext cx="7087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Ouakam</a:t>
            </a:r>
            <a:endParaRPr lang="fr-FR" sz="1200" i="1" dirty="0"/>
          </a:p>
        </p:txBody>
      </p:sp>
      <p:sp>
        <p:nvSpPr>
          <p:cNvPr id="24" name="Forme libre 23"/>
          <p:cNvSpPr/>
          <p:nvPr/>
        </p:nvSpPr>
        <p:spPr>
          <a:xfrm>
            <a:off x="3792071" y="3926541"/>
            <a:ext cx="726141" cy="578224"/>
          </a:xfrm>
          <a:custGeom>
            <a:avLst/>
            <a:gdLst>
              <a:gd name="connsiteX0" fmla="*/ 0 w 726141"/>
              <a:gd name="connsiteY0" fmla="*/ 578224 h 578224"/>
              <a:gd name="connsiteX1" fmla="*/ 242047 w 726141"/>
              <a:gd name="connsiteY1" fmla="*/ 363071 h 578224"/>
              <a:gd name="connsiteX2" fmla="*/ 591670 w 726141"/>
              <a:gd name="connsiteY2" fmla="*/ 80683 h 578224"/>
              <a:gd name="connsiteX3" fmla="*/ 726141 w 726141"/>
              <a:gd name="connsiteY3" fmla="*/ 0 h 57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6141" h="578224">
                <a:moveTo>
                  <a:pt x="0" y="578224"/>
                </a:moveTo>
                <a:cubicBezTo>
                  <a:pt x="71717" y="512109"/>
                  <a:pt x="143435" y="445994"/>
                  <a:pt x="242047" y="363071"/>
                </a:cubicBezTo>
                <a:cubicBezTo>
                  <a:pt x="340659" y="280148"/>
                  <a:pt x="510988" y="141195"/>
                  <a:pt x="591670" y="80683"/>
                </a:cubicBezTo>
                <a:cubicBezTo>
                  <a:pt x="672352" y="20171"/>
                  <a:pt x="699246" y="10085"/>
                  <a:pt x="726141" y="0"/>
                </a:cubicBezTo>
              </a:path>
            </a:pathLst>
          </a:cu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19569479">
            <a:off x="3482788" y="3913094"/>
            <a:ext cx="833718" cy="322730"/>
          </a:xfrm>
          <a:prstGeom prst="ellipse">
            <a:avLst/>
          </a:prstGeom>
          <a:ln w="38100">
            <a:solidFill>
              <a:srgbClr val="FFC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616699" y="3926541"/>
            <a:ext cx="66075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Médina</a:t>
            </a:r>
            <a:endParaRPr lang="fr-FR" sz="1200" i="1" dirty="0"/>
          </a:p>
        </p:txBody>
      </p:sp>
      <p:sp>
        <p:nvSpPr>
          <p:cNvPr id="31" name="Rectangle 30"/>
          <p:cNvSpPr/>
          <p:nvPr/>
        </p:nvSpPr>
        <p:spPr>
          <a:xfrm>
            <a:off x="5053293" y="3217334"/>
            <a:ext cx="428625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fr-FR" b="1" dirty="0" smtClean="0"/>
              <a:t>B)   </a:t>
            </a:r>
            <a:r>
              <a:rPr lang="fr-FR" b="1" u="sng" dirty="0" smtClean="0"/>
              <a:t>La presqu’île, un espace social complexe</a:t>
            </a:r>
          </a:p>
          <a:p>
            <a:pPr marL="342900" indent="-342900"/>
            <a:r>
              <a:rPr lang="fr-FR" sz="1600" dirty="0" smtClean="0"/>
              <a:t>2)   Vers un renforcement des ségrégations socio- spatiales?</a:t>
            </a:r>
          </a:p>
        </p:txBody>
      </p:sp>
      <p:cxnSp>
        <p:nvCxnSpPr>
          <p:cNvPr id="33" name="Connecteur droit 32"/>
          <p:cNvCxnSpPr/>
          <p:nvPr/>
        </p:nvCxnSpPr>
        <p:spPr>
          <a:xfrm rot="5400000">
            <a:off x="1725706" y="6261053"/>
            <a:ext cx="119230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>
            <a:off x="6181725" y="5686425"/>
            <a:ext cx="29696" cy="11715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oneTexte 39"/>
          <p:cNvSpPr txBox="1"/>
          <p:nvPr/>
        </p:nvSpPr>
        <p:spPr>
          <a:xfrm>
            <a:off x="2749274" y="3089977"/>
            <a:ext cx="488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Fann</a:t>
            </a:r>
            <a:endParaRPr lang="fr-FR" sz="1200" i="1" dirty="0"/>
          </a:p>
        </p:txBody>
      </p:sp>
      <p:sp>
        <p:nvSpPr>
          <p:cNvPr id="42" name="Double flèche horizontale 41"/>
          <p:cNvSpPr/>
          <p:nvPr/>
        </p:nvSpPr>
        <p:spPr>
          <a:xfrm rot="2731926">
            <a:off x="2010" y="5750549"/>
            <a:ext cx="651387" cy="278997"/>
          </a:xfrm>
          <a:prstGeom prst="leftRightArrow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43352" y="5624814"/>
            <a:ext cx="1610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 investie par les classes aisées</a:t>
            </a:r>
            <a:endParaRPr lang="fr-FR" sz="1400" dirty="0"/>
          </a:p>
        </p:txBody>
      </p:sp>
      <p:sp>
        <p:nvSpPr>
          <p:cNvPr id="44" name="Ellipse 43"/>
          <p:cNvSpPr/>
          <p:nvPr/>
        </p:nvSpPr>
        <p:spPr>
          <a:xfrm>
            <a:off x="591671" y="1111623"/>
            <a:ext cx="466165" cy="448236"/>
          </a:xfrm>
          <a:prstGeom prst="ellips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69635" y="1261872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Almadies</a:t>
            </a:r>
            <a:endParaRPr lang="fr-FR" sz="1200" i="1" dirty="0"/>
          </a:p>
        </p:txBody>
      </p:sp>
      <p:sp>
        <p:nvSpPr>
          <p:cNvPr id="47" name="Triangle isocèle 46"/>
          <p:cNvSpPr/>
          <p:nvPr/>
        </p:nvSpPr>
        <p:spPr>
          <a:xfrm rot="9355894">
            <a:off x="2391398" y="6142271"/>
            <a:ext cx="253395" cy="281141"/>
          </a:xfrm>
          <a:prstGeom prst="triangle">
            <a:avLst>
              <a:gd name="adj" fmla="val 49539"/>
            </a:avLst>
          </a:prstGeom>
          <a:solidFill>
            <a:srgbClr val="92D050">
              <a:alpha val="16863"/>
            </a:srgbClr>
          </a:solidFill>
          <a:ln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2699792" y="6021288"/>
            <a:ext cx="39056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L’habitat collectif spéculatif remplace progressivement l’habitat social pavillonnaire</a:t>
            </a:r>
            <a:endParaRPr lang="fr-FR" sz="1400" dirty="0"/>
          </a:p>
        </p:txBody>
      </p:sp>
      <p:sp>
        <p:nvSpPr>
          <p:cNvPr id="49" name="Ellipse 48"/>
          <p:cNvSpPr/>
          <p:nvPr/>
        </p:nvSpPr>
        <p:spPr>
          <a:xfrm>
            <a:off x="0" y="6209739"/>
            <a:ext cx="466165" cy="448236"/>
          </a:xfrm>
          <a:prstGeom prst="ellipse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552450" y="6200775"/>
            <a:ext cx="18853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Nouveau quartier chic, </a:t>
            </a:r>
          </a:p>
          <a:p>
            <a:r>
              <a:rPr lang="fr-FR" sz="1400" dirty="0" smtClean="0"/>
              <a:t>le plus huppé de D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257675" y="1609725"/>
            <a:ext cx="561975" cy="485775"/>
          </a:xfrm>
          <a:prstGeom prst="rect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Rectangle 52"/>
          <p:cNvSpPr/>
          <p:nvPr/>
        </p:nvSpPr>
        <p:spPr>
          <a:xfrm>
            <a:off x="3419475" y="714375"/>
            <a:ext cx="561975" cy="485775"/>
          </a:xfrm>
          <a:prstGeom prst="rect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ZoneTexte 53"/>
          <p:cNvSpPr txBox="1"/>
          <p:nvPr/>
        </p:nvSpPr>
        <p:spPr>
          <a:xfrm>
            <a:off x="4208908" y="1668780"/>
            <a:ext cx="8202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Maristes</a:t>
            </a:r>
            <a:endParaRPr lang="fr-FR" sz="1200" i="1" dirty="0"/>
          </a:p>
        </p:txBody>
      </p:sp>
      <p:sp>
        <p:nvSpPr>
          <p:cNvPr id="55" name="ZoneTexte 54"/>
          <p:cNvSpPr txBox="1"/>
          <p:nvPr/>
        </p:nvSpPr>
        <p:spPr>
          <a:xfrm>
            <a:off x="3437383" y="735330"/>
            <a:ext cx="6012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 smtClean="0"/>
              <a:t>Nord Foire</a:t>
            </a:r>
            <a:endParaRPr lang="fr-FR" sz="1200" i="1" dirty="0"/>
          </a:p>
        </p:txBody>
      </p:sp>
      <p:sp>
        <p:nvSpPr>
          <p:cNvPr id="57" name="Rectangle 56"/>
          <p:cNvSpPr/>
          <p:nvPr/>
        </p:nvSpPr>
        <p:spPr>
          <a:xfrm>
            <a:off x="2425478" y="6572250"/>
            <a:ext cx="289147" cy="285750"/>
          </a:xfrm>
          <a:prstGeom prst="rect">
            <a:avLst/>
          </a:prstGeom>
          <a:ln w="381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ZoneTexte 57"/>
          <p:cNvSpPr txBox="1"/>
          <p:nvPr/>
        </p:nvSpPr>
        <p:spPr>
          <a:xfrm>
            <a:off x="2711397" y="6550223"/>
            <a:ext cx="3660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Ex de quartiers neufs investis par les classes moyennes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6596477" y="5662914"/>
            <a:ext cx="2547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Quartiers populaires, précarité</a:t>
            </a:r>
            <a:endParaRPr lang="fr-FR" sz="1400" dirty="0"/>
          </a:p>
        </p:txBody>
      </p:sp>
      <p:sp>
        <p:nvSpPr>
          <p:cNvPr id="60" name="Ellipse 59"/>
          <p:cNvSpPr/>
          <p:nvPr/>
        </p:nvSpPr>
        <p:spPr>
          <a:xfrm rot="232917">
            <a:off x="3437704" y="2086431"/>
            <a:ext cx="402589" cy="370622"/>
          </a:xfrm>
          <a:prstGeom prst="ellipse">
            <a:avLst/>
          </a:prstGeom>
          <a:noFill/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 rot="197525">
            <a:off x="2744859" y="1131586"/>
            <a:ext cx="614557" cy="588032"/>
          </a:xfrm>
          <a:prstGeom prst="ellipse">
            <a:avLst/>
          </a:prstGeom>
          <a:noFill/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ZoneTexte 61"/>
          <p:cNvSpPr txBox="1"/>
          <p:nvPr/>
        </p:nvSpPr>
        <p:spPr>
          <a:xfrm>
            <a:off x="2732532" y="1297305"/>
            <a:ext cx="6856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Grd</a:t>
            </a:r>
            <a:r>
              <a:rPr lang="fr-FR" sz="1200" i="1" dirty="0" smtClean="0"/>
              <a:t> Yoff</a:t>
            </a:r>
            <a:endParaRPr lang="fr-FR" sz="1200" i="1" dirty="0"/>
          </a:p>
        </p:txBody>
      </p:sp>
      <p:sp>
        <p:nvSpPr>
          <p:cNvPr id="63" name="ZoneTexte 62"/>
          <p:cNvSpPr txBox="1"/>
          <p:nvPr/>
        </p:nvSpPr>
        <p:spPr>
          <a:xfrm>
            <a:off x="3265932" y="2135505"/>
            <a:ext cx="8193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err="1" smtClean="0"/>
              <a:t>Grd</a:t>
            </a:r>
            <a:r>
              <a:rPr lang="fr-FR" sz="1200" i="1" dirty="0" smtClean="0"/>
              <a:t> Dakar</a:t>
            </a:r>
            <a:endParaRPr lang="fr-FR" sz="1200" i="1" dirty="0"/>
          </a:p>
        </p:txBody>
      </p:sp>
      <p:sp>
        <p:nvSpPr>
          <p:cNvPr id="65" name="Ellipse 64"/>
          <p:cNvSpPr/>
          <p:nvPr/>
        </p:nvSpPr>
        <p:spPr>
          <a:xfrm rot="232917">
            <a:off x="6279651" y="5653407"/>
            <a:ext cx="254485" cy="272367"/>
          </a:xfrm>
          <a:prstGeom prst="ellipse">
            <a:avLst/>
          </a:prstGeom>
          <a:noFill/>
          <a:ln w="38100">
            <a:solidFill>
              <a:schemeClr val="accent2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xplosion 1 65"/>
          <p:cNvSpPr/>
          <p:nvPr/>
        </p:nvSpPr>
        <p:spPr>
          <a:xfrm>
            <a:off x="2047875" y="2571750"/>
            <a:ext cx="238125" cy="295275"/>
          </a:xfrm>
          <a:prstGeom prst="irregularSeal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xplosion 1 66"/>
          <p:cNvSpPr/>
          <p:nvPr/>
        </p:nvSpPr>
        <p:spPr>
          <a:xfrm>
            <a:off x="1104900" y="990600"/>
            <a:ext cx="238125" cy="295275"/>
          </a:xfrm>
          <a:prstGeom prst="irregularSeal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xplosion 1 67"/>
          <p:cNvSpPr/>
          <p:nvPr/>
        </p:nvSpPr>
        <p:spPr>
          <a:xfrm>
            <a:off x="2667000" y="609600"/>
            <a:ext cx="238125" cy="295275"/>
          </a:xfrm>
          <a:prstGeom prst="irregularSeal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xplosion 1 68"/>
          <p:cNvSpPr/>
          <p:nvPr/>
        </p:nvSpPr>
        <p:spPr>
          <a:xfrm>
            <a:off x="2400300" y="5715000"/>
            <a:ext cx="238125" cy="295275"/>
          </a:xfrm>
          <a:prstGeom prst="irregularSeal1">
            <a:avLst/>
          </a:prstGeom>
          <a:ln w="31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2743200" y="5600700"/>
            <a:ext cx="349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Tensions entre spéculation immobilière et sociétés traditionnelles</a:t>
            </a:r>
          </a:p>
        </p:txBody>
      </p:sp>
      <p:sp>
        <p:nvSpPr>
          <p:cNvPr id="71" name="Triangle isocèle 70"/>
          <p:cNvSpPr/>
          <p:nvPr/>
        </p:nvSpPr>
        <p:spPr>
          <a:xfrm rot="9355894">
            <a:off x="2811993" y="1735901"/>
            <a:ext cx="1805763" cy="2124815"/>
          </a:xfrm>
          <a:prstGeom prst="triangle">
            <a:avLst>
              <a:gd name="adj" fmla="val 49539"/>
            </a:avLst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1571625" y="1104900"/>
            <a:ext cx="923925" cy="904875"/>
          </a:xfrm>
          <a:prstGeom prst="ellipse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4" name="Connecteur droit 73"/>
          <p:cNvCxnSpPr>
            <a:stCxn id="73" idx="1"/>
            <a:endCxn id="73" idx="5"/>
          </p:cNvCxnSpPr>
          <p:nvPr/>
        </p:nvCxnSpPr>
        <p:spPr>
          <a:xfrm>
            <a:off x="1706931" y="1237416"/>
            <a:ext cx="653313" cy="63984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>
            <a:stCxn id="73" idx="3"/>
            <a:endCxn id="73" idx="7"/>
          </p:cNvCxnSpPr>
          <p:nvPr/>
        </p:nvCxnSpPr>
        <p:spPr>
          <a:xfrm flipV="1">
            <a:off x="1706931" y="1237416"/>
            <a:ext cx="653313" cy="63984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ZoneTexte 75"/>
          <p:cNvSpPr txBox="1"/>
          <p:nvPr/>
        </p:nvSpPr>
        <p:spPr>
          <a:xfrm>
            <a:off x="1638300" y="1390650"/>
            <a:ext cx="749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>
                <a:solidFill>
                  <a:schemeClr val="bg1">
                    <a:lumMod val="75000"/>
                  </a:schemeClr>
                </a:solidFill>
              </a:rPr>
              <a:t>Aéroport</a:t>
            </a:r>
          </a:p>
        </p:txBody>
      </p:sp>
      <p:sp>
        <p:nvSpPr>
          <p:cNvPr id="85" name="Hexagone 84"/>
          <p:cNvSpPr/>
          <p:nvPr/>
        </p:nvSpPr>
        <p:spPr>
          <a:xfrm>
            <a:off x="4076700" y="4314824"/>
            <a:ext cx="571500" cy="504825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Hexagone 85"/>
          <p:cNvSpPr/>
          <p:nvPr/>
        </p:nvSpPr>
        <p:spPr>
          <a:xfrm>
            <a:off x="6267450" y="6038850"/>
            <a:ext cx="266700" cy="257175"/>
          </a:xfrm>
          <a:prstGeom prst="hexagon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ZoneTexte 86"/>
          <p:cNvSpPr txBox="1"/>
          <p:nvPr/>
        </p:nvSpPr>
        <p:spPr>
          <a:xfrm>
            <a:off x="6619875" y="5999143"/>
            <a:ext cx="25241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Loyers coûteux et maintien des activités traditionnelles : un exemple de brassage social</a:t>
            </a:r>
            <a:endParaRPr lang="fr-FR" sz="1400" dirty="0"/>
          </a:p>
        </p:txBody>
      </p:sp>
    </p:spTree>
    <p:extLst>
      <p:ext uri="{BB962C8B-B14F-4D97-AF65-F5344CB8AC3E}">
        <p14:creationId xmlns="" xmlns:p14="http://schemas.microsoft.com/office/powerpoint/2010/main" val="18018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53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00"/>
                            </p:stCondLst>
                            <p:childTnLst>
                              <p:par>
                                <p:cTn id="1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10" grpId="0" animBg="1"/>
      <p:bldP spid="42" grpId="0" animBg="1"/>
      <p:bldP spid="43" grpId="0"/>
      <p:bldP spid="44" grpId="0" animBg="1"/>
      <p:bldP spid="45" grpId="0"/>
      <p:bldP spid="47" grpId="0" animBg="1"/>
      <p:bldP spid="48" grpId="0"/>
      <p:bldP spid="49" grpId="0" animBg="1"/>
      <p:bldP spid="51" grpId="0"/>
      <p:bldP spid="52" grpId="0" animBg="1"/>
      <p:bldP spid="53" grpId="0" animBg="1"/>
      <p:bldP spid="54" grpId="0"/>
      <p:bldP spid="55" grpId="0"/>
      <p:bldP spid="57" grpId="0" animBg="1"/>
      <p:bldP spid="58" grpId="0"/>
      <p:bldP spid="59" grpId="0"/>
      <p:bldP spid="60" grpId="0" animBg="1"/>
      <p:bldP spid="61" grpId="0" animBg="1"/>
      <p:bldP spid="62" grpId="0"/>
      <p:bldP spid="63" grpId="0"/>
      <p:bldP spid="65" grpId="0" animBg="1"/>
      <p:bldP spid="66" grpId="0" animBg="1"/>
      <p:bldP spid="67" grpId="0" animBg="1"/>
      <p:bldP spid="68" grpId="0" animBg="1"/>
      <p:bldP spid="69" grpId="0" animBg="1"/>
      <p:bldP spid="70" grpId="0"/>
      <p:bldP spid="71" grpId="0" animBg="1"/>
      <p:bldP spid="85" grpId="0" animBg="1"/>
      <p:bldP spid="86" grpId="0" animBg="1"/>
      <p:bldP spid="8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179512" y="0"/>
            <a:ext cx="86044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Bilan : </a:t>
            </a:r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b="1" dirty="0" smtClean="0"/>
              <a:t>A) La banlieue</a:t>
            </a:r>
          </a:p>
          <a:p>
            <a:pPr>
              <a:buFontTx/>
              <a:buChar char="-"/>
            </a:pPr>
            <a:r>
              <a:rPr lang="fr-FR" dirty="0" smtClean="0"/>
              <a:t>héritière d’entassement, étalement et sinistres.</a:t>
            </a:r>
          </a:p>
          <a:p>
            <a:pPr>
              <a:buFontTx/>
              <a:buChar char="-"/>
            </a:pPr>
            <a:r>
              <a:rPr lang="fr-FR" dirty="0" smtClean="0"/>
              <a:t> bénéficiaire d’une récente politique de logements (plan </a:t>
            </a:r>
            <a:r>
              <a:rPr lang="fr-FR" dirty="0" err="1" smtClean="0"/>
              <a:t>Djaaxay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r>
              <a:rPr lang="fr-FR" dirty="0" smtClean="0"/>
              <a:t> progressivement investie par les classes moyennes (effet du déverrouillage de la presqu’île par l’autoroute)    </a:t>
            </a:r>
          </a:p>
          <a:p>
            <a:pPr>
              <a:buFontTx/>
              <a:buChar char="-"/>
            </a:pPr>
            <a:endParaRPr lang="fr-FR" dirty="0" smtClean="0"/>
          </a:p>
          <a:p>
            <a:pPr marL="342900" indent="-342900"/>
            <a:r>
              <a:rPr lang="fr-FR" b="1" dirty="0" smtClean="0"/>
              <a:t>B) La presqu’île</a:t>
            </a:r>
          </a:p>
          <a:p>
            <a:pPr marL="342900" indent="-342900"/>
            <a:r>
              <a:rPr lang="fr-FR" dirty="0" smtClean="0"/>
              <a:t>-héritière d’une forte fragmentation socio spatiale</a:t>
            </a:r>
          </a:p>
          <a:p>
            <a:pPr>
              <a:buFontTx/>
              <a:buChar char="-"/>
            </a:pPr>
            <a:r>
              <a:rPr lang="fr-FR" dirty="0" smtClean="0"/>
              <a:t>de plus en plus investie par les classes moyennes et aisées </a:t>
            </a:r>
          </a:p>
          <a:p>
            <a:pPr>
              <a:buFontTx/>
              <a:buChar char="-"/>
            </a:pPr>
            <a:r>
              <a:rPr lang="fr-FR" dirty="0" smtClean="0"/>
              <a:t> marquée par la spéculation immobilière. </a:t>
            </a:r>
          </a:p>
          <a:p>
            <a:pPr>
              <a:buFontTx/>
              <a:buChar char="-"/>
            </a:pPr>
            <a:r>
              <a:rPr lang="fr-FR" dirty="0" smtClean="0"/>
              <a:t> affectée par l’augmentation du coût du logement et l’effacement d’une politique urbaine sociale </a:t>
            </a:r>
          </a:p>
          <a:p>
            <a:pPr>
              <a:buFontTx/>
              <a:buChar char="-"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70179"/>
            <a:ext cx="9144000" cy="147002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 sz="2800" dirty="0" smtClean="0"/>
              <a:t>Dakar, ville de nuisances : une fatalité?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443882" y="3095607"/>
            <a:ext cx="4349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fr-FR" b="1" u="sng" dirty="0" smtClean="0"/>
              <a:t>Le problème majeur de l’assainissement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33714" y="899886"/>
            <a:ext cx="68105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Ville et développement durable : les aspects environnementaux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51139" y="3891860"/>
            <a:ext cx="5768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b="1" dirty="0" smtClean="0"/>
              <a:t>B)   </a:t>
            </a:r>
            <a:r>
              <a:rPr lang="fr-FR" b="1" u="sng" dirty="0" smtClean="0"/>
              <a:t>L’environnement comme cadre de </a:t>
            </a:r>
            <a:r>
              <a:rPr lang="fr-FR" b="1" u="sng" dirty="0" err="1" smtClean="0"/>
              <a:t>vie,un</a:t>
            </a:r>
            <a:r>
              <a:rPr lang="fr-FR" b="1" u="sng" dirty="0" smtClean="0"/>
              <a:t> critère négligé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57235" y="4836740"/>
            <a:ext cx="593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b="1" dirty="0" smtClean="0"/>
              <a:t>C)   </a:t>
            </a:r>
            <a:r>
              <a:rPr lang="fr-FR" b="1" u="sng" dirty="0" smtClean="0"/>
              <a:t>Des réponses très partielles aux défis environnementaux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rme libre 32"/>
          <p:cNvSpPr/>
          <p:nvPr/>
        </p:nvSpPr>
        <p:spPr>
          <a:xfrm>
            <a:off x="841828" y="206827"/>
            <a:ext cx="4067628" cy="4027716"/>
          </a:xfrm>
          <a:custGeom>
            <a:avLst/>
            <a:gdLst>
              <a:gd name="connsiteX0" fmla="*/ 2325914 w 2496457"/>
              <a:gd name="connsiteY0" fmla="*/ 0 h 3559629"/>
              <a:gd name="connsiteX1" fmla="*/ 551542 w 2496457"/>
              <a:gd name="connsiteY1" fmla="*/ 348343 h 3559629"/>
              <a:gd name="connsiteX2" fmla="*/ 268514 w 2496457"/>
              <a:gd name="connsiteY2" fmla="*/ 903515 h 3559629"/>
              <a:gd name="connsiteX3" fmla="*/ 2162628 w 2496457"/>
              <a:gd name="connsiteY3" fmla="*/ 2786743 h 3559629"/>
              <a:gd name="connsiteX4" fmla="*/ 2271485 w 2496457"/>
              <a:gd name="connsiteY4" fmla="*/ 3559629 h 3559629"/>
              <a:gd name="connsiteX0" fmla="*/ 2325914 w 2325914"/>
              <a:gd name="connsiteY0" fmla="*/ 0 h 3559629"/>
              <a:gd name="connsiteX1" fmla="*/ 551542 w 2325914"/>
              <a:gd name="connsiteY1" fmla="*/ 348343 h 3559629"/>
              <a:gd name="connsiteX2" fmla="*/ 268514 w 2325914"/>
              <a:gd name="connsiteY2" fmla="*/ 903515 h 3559629"/>
              <a:gd name="connsiteX3" fmla="*/ 2162628 w 2325914"/>
              <a:gd name="connsiteY3" fmla="*/ 2786743 h 3559629"/>
              <a:gd name="connsiteX4" fmla="*/ 2271485 w 2325914"/>
              <a:gd name="connsiteY4" fmla="*/ 3559629 h 3559629"/>
              <a:gd name="connsiteX0" fmla="*/ 4250872 w 4250872"/>
              <a:gd name="connsiteY0" fmla="*/ 0 h 3853544"/>
              <a:gd name="connsiteX1" fmla="*/ 647700 w 4250872"/>
              <a:gd name="connsiteY1" fmla="*/ 642258 h 3853544"/>
              <a:gd name="connsiteX2" fmla="*/ 364672 w 4250872"/>
              <a:gd name="connsiteY2" fmla="*/ 1197430 h 3853544"/>
              <a:gd name="connsiteX3" fmla="*/ 2258786 w 4250872"/>
              <a:gd name="connsiteY3" fmla="*/ 3080658 h 3853544"/>
              <a:gd name="connsiteX4" fmla="*/ 2367643 w 4250872"/>
              <a:gd name="connsiteY4" fmla="*/ 3853544 h 3853544"/>
              <a:gd name="connsiteX0" fmla="*/ 4154714 w 4154714"/>
              <a:gd name="connsiteY0" fmla="*/ 0 h 3853544"/>
              <a:gd name="connsiteX1" fmla="*/ 3164114 w 4154714"/>
              <a:gd name="connsiteY1" fmla="*/ 228601 h 3853544"/>
              <a:gd name="connsiteX2" fmla="*/ 551542 w 4154714"/>
              <a:gd name="connsiteY2" fmla="*/ 642258 h 3853544"/>
              <a:gd name="connsiteX3" fmla="*/ 268514 w 4154714"/>
              <a:gd name="connsiteY3" fmla="*/ 1197430 h 3853544"/>
              <a:gd name="connsiteX4" fmla="*/ 2162628 w 4154714"/>
              <a:gd name="connsiteY4" fmla="*/ 3080658 h 3853544"/>
              <a:gd name="connsiteX5" fmla="*/ 2271485 w 4154714"/>
              <a:gd name="connsiteY5" fmla="*/ 3853544 h 3853544"/>
              <a:gd name="connsiteX0" fmla="*/ 4111171 w 4111171"/>
              <a:gd name="connsiteY0" fmla="*/ 0 h 3940630"/>
              <a:gd name="connsiteX1" fmla="*/ 3164114 w 4111171"/>
              <a:gd name="connsiteY1" fmla="*/ 315687 h 3940630"/>
              <a:gd name="connsiteX2" fmla="*/ 551542 w 4111171"/>
              <a:gd name="connsiteY2" fmla="*/ 729344 h 3940630"/>
              <a:gd name="connsiteX3" fmla="*/ 268514 w 4111171"/>
              <a:gd name="connsiteY3" fmla="*/ 1284516 h 3940630"/>
              <a:gd name="connsiteX4" fmla="*/ 2162628 w 4111171"/>
              <a:gd name="connsiteY4" fmla="*/ 3167744 h 3940630"/>
              <a:gd name="connsiteX5" fmla="*/ 2271485 w 4111171"/>
              <a:gd name="connsiteY5" fmla="*/ 3940630 h 3940630"/>
              <a:gd name="connsiteX0" fmla="*/ 4067628 w 4067628"/>
              <a:gd name="connsiteY0" fmla="*/ 0 h 4027716"/>
              <a:gd name="connsiteX1" fmla="*/ 3164114 w 4067628"/>
              <a:gd name="connsiteY1" fmla="*/ 402773 h 4027716"/>
              <a:gd name="connsiteX2" fmla="*/ 551542 w 4067628"/>
              <a:gd name="connsiteY2" fmla="*/ 816430 h 4027716"/>
              <a:gd name="connsiteX3" fmla="*/ 268514 w 4067628"/>
              <a:gd name="connsiteY3" fmla="*/ 1371602 h 4027716"/>
              <a:gd name="connsiteX4" fmla="*/ 2162628 w 4067628"/>
              <a:gd name="connsiteY4" fmla="*/ 3254830 h 4027716"/>
              <a:gd name="connsiteX5" fmla="*/ 2271485 w 4067628"/>
              <a:gd name="connsiteY5" fmla="*/ 4027716 h 4027716"/>
              <a:gd name="connsiteX0" fmla="*/ 4067628 w 4067628"/>
              <a:gd name="connsiteY0" fmla="*/ 0 h 4027716"/>
              <a:gd name="connsiteX1" fmla="*/ 3131457 w 4067628"/>
              <a:gd name="connsiteY1" fmla="*/ 326573 h 4027716"/>
              <a:gd name="connsiteX2" fmla="*/ 551542 w 4067628"/>
              <a:gd name="connsiteY2" fmla="*/ 816430 h 4027716"/>
              <a:gd name="connsiteX3" fmla="*/ 268514 w 4067628"/>
              <a:gd name="connsiteY3" fmla="*/ 1371602 h 4027716"/>
              <a:gd name="connsiteX4" fmla="*/ 2162628 w 4067628"/>
              <a:gd name="connsiteY4" fmla="*/ 3254830 h 4027716"/>
              <a:gd name="connsiteX5" fmla="*/ 2271485 w 4067628"/>
              <a:gd name="connsiteY5" fmla="*/ 4027716 h 40277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067628" h="4027716">
                <a:moveTo>
                  <a:pt x="4067628" y="0"/>
                </a:moveTo>
                <a:cubicBezTo>
                  <a:pt x="3898899" y="25400"/>
                  <a:pt x="3717471" y="190501"/>
                  <a:pt x="3131457" y="326573"/>
                </a:cubicBezTo>
                <a:cubicBezTo>
                  <a:pt x="2545443" y="462645"/>
                  <a:pt x="1028699" y="642259"/>
                  <a:pt x="551542" y="816430"/>
                </a:cubicBezTo>
                <a:cubicBezTo>
                  <a:pt x="74385" y="990602"/>
                  <a:pt x="0" y="965202"/>
                  <a:pt x="268514" y="1371602"/>
                </a:cubicBezTo>
                <a:cubicBezTo>
                  <a:pt x="537028" y="1778002"/>
                  <a:pt x="1828799" y="2812144"/>
                  <a:pt x="2162628" y="3254830"/>
                </a:cubicBezTo>
                <a:lnTo>
                  <a:pt x="2271485" y="4027716"/>
                </a:ln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orme libre 5"/>
          <p:cNvSpPr/>
          <p:nvPr/>
        </p:nvSpPr>
        <p:spPr>
          <a:xfrm>
            <a:off x="4176523" y="1398270"/>
            <a:ext cx="1746885" cy="2687955"/>
          </a:xfrm>
          <a:custGeom>
            <a:avLst/>
            <a:gdLst>
              <a:gd name="connsiteX0" fmla="*/ 447675 w 1990725"/>
              <a:gd name="connsiteY0" fmla="*/ 2809875 h 2809875"/>
              <a:gd name="connsiteX1" fmla="*/ 0 w 1990725"/>
              <a:gd name="connsiteY1" fmla="*/ 2800350 h 2809875"/>
              <a:gd name="connsiteX2" fmla="*/ 9525 w 1990725"/>
              <a:gd name="connsiteY2" fmla="*/ 1323975 h 2809875"/>
              <a:gd name="connsiteX3" fmla="*/ 285750 w 1990725"/>
              <a:gd name="connsiteY3" fmla="*/ 723900 h 2809875"/>
              <a:gd name="connsiteX4" fmla="*/ 1047750 w 1990725"/>
              <a:gd name="connsiteY4" fmla="*/ 228600 h 2809875"/>
              <a:gd name="connsiteX5" fmla="*/ 1876425 w 1990725"/>
              <a:gd name="connsiteY5" fmla="*/ 0 h 2809875"/>
              <a:gd name="connsiteX6" fmla="*/ 1990725 w 1990725"/>
              <a:gd name="connsiteY6" fmla="*/ 390525 h 2809875"/>
              <a:gd name="connsiteX7" fmla="*/ 1257300 w 1990725"/>
              <a:gd name="connsiteY7" fmla="*/ 619125 h 2809875"/>
              <a:gd name="connsiteX8" fmla="*/ 704850 w 1990725"/>
              <a:gd name="connsiteY8" fmla="*/ 1143000 h 2809875"/>
              <a:gd name="connsiteX9" fmla="*/ 752475 w 1990725"/>
              <a:gd name="connsiteY9" fmla="*/ 1714500 h 2809875"/>
              <a:gd name="connsiteX10" fmla="*/ 1181100 w 1990725"/>
              <a:gd name="connsiteY10" fmla="*/ 1743075 h 2809875"/>
              <a:gd name="connsiteX11" fmla="*/ 1228725 w 1990725"/>
              <a:gd name="connsiteY11" fmla="*/ 1962150 h 2809875"/>
              <a:gd name="connsiteX12" fmla="*/ 923925 w 1990725"/>
              <a:gd name="connsiteY12" fmla="*/ 2228850 h 2809875"/>
              <a:gd name="connsiteX13" fmla="*/ 1028700 w 1990725"/>
              <a:gd name="connsiteY13" fmla="*/ 2543175 h 2809875"/>
              <a:gd name="connsiteX14" fmla="*/ 695325 w 1990725"/>
              <a:gd name="connsiteY14" fmla="*/ 2390775 h 2809875"/>
              <a:gd name="connsiteX15" fmla="*/ 447675 w 1990725"/>
              <a:gd name="connsiteY15" fmla="*/ 2809875 h 2809875"/>
              <a:gd name="connsiteX0" fmla="*/ 447675 w 1990725"/>
              <a:gd name="connsiteY0" fmla="*/ 2809875 h 2809875"/>
              <a:gd name="connsiteX1" fmla="*/ 0 w 1990725"/>
              <a:gd name="connsiteY1" fmla="*/ 2800350 h 2809875"/>
              <a:gd name="connsiteX2" fmla="*/ 9525 w 1990725"/>
              <a:gd name="connsiteY2" fmla="*/ 1323975 h 2809875"/>
              <a:gd name="connsiteX3" fmla="*/ 358902 w 1990725"/>
              <a:gd name="connsiteY3" fmla="*/ 809244 h 2809875"/>
              <a:gd name="connsiteX4" fmla="*/ 1047750 w 1990725"/>
              <a:gd name="connsiteY4" fmla="*/ 228600 h 2809875"/>
              <a:gd name="connsiteX5" fmla="*/ 1876425 w 1990725"/>
              <a:gd name="connsiteY5" fmla="*/ 0 h 2809875"/>
              <a:gd name="connsiteX6" fmla="*/ 1990725 w 1990725"/>
              <a:gd name="connsiteY6" fmla="*/ 390525 h 2809875"/>
              <a:gd name="connsiteX7" fmla="*/ 1257300 w 1990725"/>
              <a:gd name="connsiteY7" fmla="*/ 619125 h 2809875"/>
              <a:gd name="connsiteX8" fmla="*/ 704850 w 1990725"/>
              <a:gd name="connsiteY8" fmla="*/ 1143000 h 2809875"/>
              <a:gd name="connsiteX9" fmla="*/ 752475 w 1990725"/>
              <a:gd name="connsiteY9" fmla="*/ 1714500 h 2809875"/>
              <a:gd name="connsiteX10" fmla="*/ 1181100 w 1990725"/>
              <a:gd name="connsiteY10" fmla="*/ 1743075 h 2809875"/>
              <a:gd name="connsiteX11" fmla="*/ 1228725 w 1990725"/>
              <a:gd name="connsiteY11" fmla="*/ 1962150 h 2809875"/>
              <a:gd name="connsiteX12" fmla="*/ 923925 w 1990725"/>
              <a:gd name="connsiteY12" fmla="*/ 2228850 h 2809875"/>
              <a:gd name="connsiteX13" fmla="*/ 1028700 w 1990725"/>
              <a:gd name="connsiteY13" fmla="*/ 2543175 h 2809875"/>
              <a:gd name="connsiteX14" fmla="*/ 695325 w 1990725"/>
              <a:gd name="connsiteY14" fmla="*/ 2390775 h 2809875"/>
              <a:gd name="connsiteX15" fmla="*/ 447675 w 1990725"/>
              <a:gd name="connsiteY15" fmla="*/ 2809875 h 2809875"/>
              <a:gd name="connsiteX0" fmla="*/ 447675 w 1990725"/>
              <a:gd name="connsiteY0" fmla="*/ 2809875 h 2809875"/>
              <a:gd name="connsiteX1" fmla="*/ 0 w 1990725"/>
              <a:gd name="connsiteY1" fmla="*/ 2800350 h 2809875"/>
              <a:gd name="connsiteX2" fmla="*/ 180213 w 1990725"/>
              <a:gd name="connsiteY2" fmla="*/ 1287399 h 2809875"/>
              <a:gd name="connsiteX3" fmla="*/ 358902 w 1990725"/>
              <a:gd name="connsiteY3" fmla="*/ 809244 h 2809875"/>
              <a:gd name="connsiteX4" fmla="*/ 1047750 w 1990725"/>
              <a:gd name="connsiteY4" fmla="*/ 228600 h 2809875"/>
              <a:gd name="connsiteX5" fmla="*/ 1876425 w 1990725"/>
              <a:gd name="connsiteY5" fmla="*/ 0 h 2809875"/>
              <a:gd name="connsiteX6" fmla="*/ 1990725 w 1990725"/>
              <a:gd name="connsiteY6" fmla="*/ 390525 h 2809875"/>
              <a:gd name="connsiteX7" fmla="*/ 1257300 w 1990725"/>
              <a:gd name="connsiteY7" fmla="*/ 619125 h 2809875"/>
              <a:gd name="connsiteX8" fmla="*/ 704850 w 1990725"/>
              <a:gd name="connsiteY8" fmla="*/ 1143000 h 2809875"/>
              <a:gd name="connsiteX9" fmla="*/ 752475 w 1990725"/>
              <a:gd name="connsiteY9" fmla="*/ 1714500 h 2809875"/>
              <a:gd name="connsiteX10" fmla="*/ 1181100 w 1990725"/>
              <a:gd name="connsiteY10" fmla="*/ 1743075 h 2809875"/>
              <a:gd name="connsiteX11" fmla="*/ 1228725 w 1990725"/>
              <a:gd name="connsiteY11" fmla="*/ 1962150 h 2809875"/>
              <a:gd name="connsiteX12" fmla="*/ 923925 w 1990725"/>
              <a:gd name="connsiteY12" fmla="*/ 2228850 h 2809875"/>
              <a:gd name="connsiteX13" fmla="*/ 1028700 w 1990725"/>
              <a:gd name="connsiteY13" fmla="*/ 2543175 h 2809875"/>
              <a:gd name="connsiteX14" fmla="*/ 695325 w 1990725"/>
              <a:gd name="connsiteY14" fmla="*/ 2390775 h 2809875"/>
              <a:gd name="connsiteX15" fmla="*/ 447675 w 1990725"/>
              <a:gd name="connsiteY15" fmla="*/ 2809875 h 2809875"/>
              <a:gd name="connsiteX0" fmla="*/ 267462 w 1810512"/>
              <a:gd name="connsiteY0" fmla="*/ 2809875 h 2809875"/>
              <a:gd name="connsiteX1" fmla="*/ 14859 w 1810512"/>
              <a:gd name="connsiteY1" fmla="*/ 2593086 h 2809875"/>
              <a:gd name="connsiteX2" fmla="*/ 0 w 1810512"/>
              <a:gd name="connsiteY2" fmla="*/ 1287399 h 2809875"/>
              <a:gd name="connsiteX3" fmla="*/ 178689 w 1810512"/>
              <a:gd name="connsiteY3" fmla="*/ 809244 h 2809875"/>
              <a:gd name="connsiteX4" fmla="*/ 867537 w 1810512"/>
              <a:gd name="connsiteY4" fmla="*/ 228600 h 2809875"/>
              <a:gd name="connsiteX5" fmla="*/ 1696212 w 1810512"/>
              <a:gd name="connsiteY5" fmla="*/ 0 h 2809875"/>
              <a:gd name="connsiteX6" fmla="*/ 1810512 w 1810512"/>
              <a:gd name="connsiteY6" fmla="*/ 390525 h 2809875"/>
              <a:gd name="connsiteX7" fmla="*/ 1077087 w 1810512"/>
              <a:gd name="connsiteY7" fmla="*/ 619125 h 2809875"/>
              <a:gd name="connsiteX8" fmla="*/ 524637 w 1810512"/>
              <a:gd name="connsiteY8" fmla="*/ 1143000 h 2809875"/>
              <a:gd name="connsiteX9" fmla="*/ 572262 w 1810512"/>
              <a:gd name="connsiteY9" fmla="*/ 1714500 h 2809875"/>
              <a:gd name="connsiteX10" fmla="*/ 1000887 w 1810512"/>
              <a:gd name="connsiteY10" fmla="*/ 1743075 h 2809875"/>
              <a:gd name="connsiteX11" fmla="*/ 1048512 w 1810512"/>
              <a:gd name="connsiteY11" fmla="*/ 1962150 h 2809875"/>
              <a:gd name="connsiteX12" fmla="*/ 743712 w 1810512"/>
              <a:gd name="connsiteY12" fmla="*/ 2228850 h 2809875"/>
              <a:gd name="connsiteX13" fmla="*/ 848487 w 1810512"/>
              <a:gd name="connsiteY13" fmla="*/ 2543175 h 2809875"/>
              <a:gd name="connsiteX14" fmla="*/ 515112 w 1810512"/>
              <a:gd name="connsiteY14" fmla="*/ 2390775 h 2809875"/>
              <a:gd name="connsiteX15" fmla="*/ 267462 w 1810512"/>
              <a:gd name="connsiteY15" fmla="*/ 2809875 h 2809875"/>
              <a:gd name="connsiteX0" fmla="*/ 252603 w 1795653"/>
              <a:gd name="connsiteY0" fmla="*/ 2809875 h 2809875"/>
              <a:gd name="connsiteX1" fmla="*/ 0 w 1795653"/>
              <a:gd name="connsiteY1" fmla="*/ 2593086 h 2809875"/>
              <a:gd name="connsiteX2" fmla="*/ 131445 w 1795653"/>
              <a:gd name="connsiteY2" fmla="*/ 1311783 h 2809875"/>
              <a:gd name="connsiteX3" fmla="*/ 163830 w 1795653"/>
              <a:gd name="connsiteY3" fmla="*/ 809244 h 2809875"/>
              <a:gd name="connsiteX4" fmla="*/ 852678 w 1795653"/>
              <a:gd name="connsiteY4" fmla="*/ 228600 h 2809875"/>
              <a:gd name="connsiteX5" fmla="*/ 1681353 w 1795653"/>
              <a:gd name="connsiteY5" fmla="*/ 0 h 2809875"/>
              <a:gd name="connsiteX6" fmla="*/ 1795653 w 1795653"/>
              <a:gd name="connsiteY6" fmla="*/ 390525 h 2809875"/>
              <a:gd name="connsiteX7" fmla="*/ 1062228 w 1795653"/>
              <a:gd name="connsiteY7" fmla="*/ 619125 h 2809875"/>
              <a:gd name="connsiteX8" fmla="*/ 509778 w 1795653"/>
              <a:gd name="connsiteY8" fmla="*/ 1143000 h 2809875"/>
              <a:gd name="connsiteX9" fmla="*/ 557403 w 1795653"/>
              <a:gd name="connsiteY9" fmla="*/ 1714500 h 2809875"/>
              <a:gd name="connsiteX10" fmla="*/ 986028 w 1795653"/>
              <a:gd name="connsiteY10" fmla="*/ 1743075 h 2809875"/>
              <a:gd name="connsiteX11" fmla="*/ 1033653 w 1795653"/>
              <a:gd name="connsiteY11" fmla="*/ 1962150 h 2809875"/>
              <a:gd name="connsiteX12" fmla="*/ 728853 w 1795653"/>
              <a:gd name="connsiteY12" fmla="*/ 2228850 h 2809875"/>
              <a:gd name="connsiteX13" fmla="*/ 833628 w 1795653"/>
              <a:gd name="connsiteY13" fmla="*/ 2543175 h 2809875"/>
              <a:gd name="connsiteX14" fmla="*/ 500253 w 1795653"/>
              <a:gd name="connsiteY14" fmla="*/ 2390775 h 2809875"/>
              <a:gd name="connsiteX15" fmla="*/ 252603 w 1795653"/>
              <a:gd name="connsiteY15" fmla="*/ 2809875 h 2809875"/>
              <a:gd name="connsiteX0" fmla="*/ 252603 w 1795653"/>
              <a:gd name="connsiteY0" fmla="*/ 2809875 h 2809875"/>
              <a:gd name="connsiteX1" fmla="*/ 0 w 1795653"/>
              <a:gd name="connsiteY1" fmla="*/ 2593086 h 2809875"/>
              <a:gd name="connsiteX2" fmla="*/ 131445 w 1795653"/>
              <a:gd name="connsiteY2" fmla="*/ 1311783 h 2809875"/>
              <a:gd name="connsiteX3" fmla="*/ 273558 w 1795653"/>
              <a:gd name="connsiteY3" fmla="*/ 784860 h 2809875"/>
              <a:gd name="connsiteX4" fmla="*/ 852678 w 1795653"/>
              <a:gd name="connsiteY4" fmla="*/ 228600 h 2809875"/>
              <a:gd name="connsiteX5" fmla="*/ 1681353 w 1795653"/>
              <a:gd name="connsiteY5" fmla="*/ 0 h 2809875"/>
              <a:gd name="connsiteX6" fmla="*/ 1795653 w 1795653"/>
              <a:gd name="connsiteY6" fmla="*/ 390525 h 2809875"/>
              <a:gd name="connsiteX7" fmla="*/ 1062228 w 1795653"/>
              <a:gd name="connsiteY7" fmla="*/ 619125 h 2809875"/>
              <a:gd name="connsiteX8" fmla="*/ 509778 w 1795653"/>
              <a:gd name="connsiteY8" fmla="*/ 1143000 h 2809875"/>
              <a:gd name="connsiteX9" fmla="*/ 557403 w 1795653"/>
              <a:gd name="connsiteY9" fmla="*/ 1714500 h 2809875"/>
              <a:gd name="connsiteX10" fmla="*/ 986028 w 1795653"/>
              <a:gd name="connsiteY10" fmla="*/ 1743075 h 2809875"/>
              <a:gd name="connsiteX11" fmla="*/ 1033653 w 1795653"/>
              <a:gd name="connsiteY11" fmla="*/ 1962150 h 2809875"/>
              <a:gd name="connsiteX12" fmla="*/ 728853 w 1795653"/>
              <a:gd name="connsiteY12" fmla="*/ 2228850 h 2809875"/>
              <a:gd name="connsiteX13" fmla="*/ 833628 w 1795653"/>
              <a:gd name="connsiteY13" fmla="*/ 2543175 h 2809875"/>
              <a:gd name="connsiteX14" fmla="*/ 500253 w 1795653"/>
              <a:gd name="connsiteY14" fmla="*/ 2390775 h 2809875"/>
              <a:gd name="connsiteX15" fmla="*/ 252603 w 1795653"/>
              <a:gd name="connsiteY15" fmla="*/ 2809875 h 2809875"/>
              <a:gd name="connsiteX0" fmla="*/ 252603 w 1795653"/>
              <a:gd name="connsiteY0" fmla="*/ 2809875 h 2809875"/>
              <a:gd name="connsiteX1" fmla="*/ 0 w 1795653"/>
              <a:gd name="connsiteY1" fmla="*/ 2593086 h 2809875"/>
              <a:gd name="connsiteX2" fmla="*/ 131445 w 1795653"/>
              <a:gd name="connsiteY2" fmla="*/ 1311783 h 2809875"/>
              <a:gd name="connsiteX3" fmla="*/ 273558 w 1795653"/>
              <a:gd name="connsiteY3" fmla="*/ 784860 h 2809875"/>
              <a:gd name="connsiteX4" fmla="*/ 852678 w 1795653"/>
              <a:gd name="connsiteY4" fmla="*/ 374904 h 2809875"/>
              <a:gd name="connsiteX5" fmla="*/ 1681353 w 1795653"/>
              <a:gd name="connsiteY5" fmla="*/ 0 h 2809875"/>
              <a:gd name="connsiteX6" fmla="*/ 1795653 w 1795653"/>
              <a:gd name="connsiteY6" fmla="*/ 390525 h 2809875"/>
              <a:gd name="connsiteX7" fmla="*/ 1062228 w 1795653"/>
              <a:gd name="connsiteY7" fmla="*/ 619125 h 2809875"/>
              <a:gd name="connsiteX8" fmla="*/ 509778 w 1795653"/>
              <a:gd name="connsiteY8" fmla="*/ 1143000 h 2809875"/>
              <a:gd name="connsiteX9" fmla="*/ 557403 w 1795653"/>
              <a:gd name="connsiteY9" fmla="*/ 1714500 h 2809875"/>
              <a:gd name="connsiteX10" fmla="*/ 986028 w 1795653"/>
              <a:gd name="connsiteY10" fmla="*/ 1743075 h 2809875"/>
              <a:gd name="connsiteX11" fmla="*/ 1033653 w 1795653"/>
              <a:gd name="connsiteY11" fmla="*/ 1962150 h 2809875"/>
              <a:gd name="connsiteX12" fmla="*/ 728853 w 1795653"/>
              <a:gd name="connsiteY12" fmla="*/ 2228850 h 2809875"/>
              <a:gd name="connsiteX13" fmla="*/ 833628 w 1795653"/>
              <a:gd name="connsiteY13" fmla="*/ 2543175 h 2809875"/>
              <a:gd name="connsiteX14" fmla="*/ 500253 w 1795653"/>
              <a:gd name="connsiteY14" fmla="*/ 2390775 h 2809875"/>
              <a:gd name="connsiteX15" fmla="*/ 252603 w 1795653"/>
              <a:gd name="connsiteY15" fmla="*/ 2809875 h 2809875"/>
              <a:gd name="connsiteX0" fmla="*/ 252603 w 1795653"/>
              <a:gd name="connsiteY0" fmla="*/ 2687955 h 2687955"/>
              <a:gd name="connsiteX1" fmla="*/ 0 w 1795653"/>
              <a:gd name="connsiteY1" fmla="*/ 2471166 h 2687955"/>
              <a:gd name="connsiteX2" fmla="*/ 131445 w 1795653"/>
              <a:gd name="connsiteY2" fmla="*/ 1189863 h 2687955"/>
              <a:gd name="connsiteX3" fmla="*/ 273558 w 1795653"/>
              <a:gd name="connsiteY3" fmla="*/ 662940 h 2687955"/>
              <a:gd name="connsiteX4" fmla="*/ 852678 w 1795653"/>
              <a:gd name="connsiteY4" fmla="*/ 252984 h 2687955"/>
              <a:gd name="connsiteX5" fmla="*/ 1656969 w 1795653"/>
              <a:gd name="connsiteY5" fmla="*/ 0 h 2687955"/>
              <a:gd name="connsiteX6" fmla="*/ 1795653 w 1795653"/>
              <a:gd name="connsiteY6" fmla="*/ 268605 h 2687955"/>
              <a:gd name="connsiteX7" fmla="*/ 1062228 w 1795653"/>
              <a:gd name="connsiteY7" fmla="*/ 497205 h 2687955"/>
              <a:gd name="connsiteX8" fmla="*/ 509778 w 1795653"/>
              <a:gd name="connsiteY8" fmla="*/ 1021080 h 2687955"/>
              <a:gd name="connsiteX9" fmla="*/ 557403 w 1795653"/>
              <a:gd name="connsiteY9" fmla="*/ 1592580 h 2687955"/>
              <a:gd name="connsiteX10" fmla="*/ 986028 w 1795653"/>
              <a:gd name="connsiteY10" fmla="*/ 1621155 h 2687955"/>
              <a:gd name="connsiteX11" fmla="*/ 1033653 w 1795653"/>
              <a:gd name="connsiteY11" fmla="*/ 1840230 h 2687955"/>
              <a:gd name="connsiteX12" fmla="*/ 728853 w 1795653"/>
              <a:gd name="connsiteY12" fmla="*/ 2106930 h 2687955"/>
              <a:gd name="connsiteX13" fmla="*/ 833628 w 1795653"/>
              <a:gd name="connsiteY13" fmla="*/ 2421255 h 2687955"/>
              <a:gd name="connsiteX14" fmla="*/ 500253 w 1795653"/>
              <a:gd name="connsiteY14" fmla="*/ 2268855 h 2687955"/>
              <a:gd name="connsiteX15" fmla="*/ 252603 w 1795653"/>
              <a:gd name="connsiteY15" fmla="*/ 2687955 h 2687955"/>
              <a:gd name="connsiteX0" fmla="*/ 252603 w 1746885"/>
              <a:gd name="connsiteY0" fmla="*/ 2687955 h 2687955"/>
              <a:gd name="connsiteX1" fmla="*/ 0 w 1746885"/>
              <a:gd name="connsiteY1" fmla="*/ 2471166 h 2687955"/>
              <a:gd name="connsiteX2" fmla="*/ 131445 w 1746885"/>
              <a:gd name="connsiteY2" fmla="*/ 1189863 h 2687955"/>
              <a:gd name="connsiteX3" fmla="*/ 273558 w 1746885"/>
              <a:gd name="connsiteY3" fmla="*/ 662940 h 2687955"/>
              <a:gd name="connsiteX4" fmla="*/ 852678 w 1746885"/>
              <a:gd name="connsiteY4" fmla="*/ 252984 h 2687955"/>
              <a:gd name="connsiteX5" fmla="*/ 1656969 w 1746885"/>
              <a:gd name="connsiteY5" fmla="*/ 0 h 2687955"/>
              <a:gd name="connsiteX6" fmla="*/ 1746885 w 1746885"/>
              <a:gd name="connsiteY6" fmla="*/ 280797 h 2687955"/>
              <a:gd name="connsiteX7" fmla="*/ 1062228 w 1746885"/>
              <a:gd name="connsiteY7" fmla="*/ 497205 h 2687955"/>
              <a:gd name="connsiteX8" fmla="*/ 509778 w 1746885"/>
              <a:gd name="connsiteY8" fmla="*/ 1021080 h 2687955"/>
              <a:gd name="connsiteX9" fmla="*/ 557403 w 1746885"/>
              <a:gd name="connsiteY9" fmla="*/ 1592580 h 2687955"/>
              <a:gd name="connsiteX10" fmla="*/ 986028 w 1746885"/>
              <a:gd name="connsiteY10" fmla="*/ 1621155 h 2687955"/>
              <a:gd name="connsiteX11" fmla="*/ 1033653 w 1746885"/>
              <a:gd name="connsiteY11" fmla="*/ 1840230 h 2687955"/>
              <a:gd name="connsiteX12" fmla="*/ 728853 w 1746885"/>
              <a:gd name="connsiteY12" fmla="*/ 2106930 h 2687955"/>
              <a:gd name="connsiteX13" fmla="*/ 833628 w 1746885"/>
              <a:gd name="connsiteY13" fmla="*/ 2421255 h 2687955"/>
              <a:gd name="connsiteX14" fmla="*/ 500253 w 1746885"/>
              <a:gd name="connsiteY14" fmla="*/ 2268855 h 2687955"/>
              <a:gd name="connsiteX15" fmla="*/ 252603 w 1746885"/>
              <a:gd name="connsiteY15" fmla="*/ 2687955 h 2687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746885" h="2687955">
                <a:moveTo>
                  <a:pt x="252603" y="2687955"/>
                </a:moveTo>
                <a:lnTo>
                  <a:pt x="0" y="2471166"/>
                </a:lnTo>
                <a:lnTo>
                  <a:pt x="131445" y="1189863"/>
                </a:lnTo>
                <a:lnTo>
                  <a:pt x="273558" y="662940"/>
                </a:lnTo>
                <a:lnTo>
                  <a:pt x="852678" y="252984"/>
                </a:lnTo>
                <a:lnTo>
                  <a:pt x="1656969" y="0"/>
                </a:lnTo>
                <a:lnTo>
                  <a:pt x="1746885" y="280797"/>
                </a:lnTo>
                <a:lnTo>
                  <a:pt x="1062228" y="497205"/>
                </a:lnTo>
                <a:lnTo>
                  <a:pt x="509778" y="1021080"/>
                </a:lnTo>
                <a:lnTo>
                  <a:pt x="557403" y="1592580"/>
                </a:lnTo>
                <a:lnTo>
                  <a:pt x="986028" y="1621155"/>
                </a:lnTo>
                <a:lnTo>
                  <a:pt x="1033653" y="1840230"/>
                </a:lnTo>
                <a:lnTo>
                  <a:pt x="728853" y="2106930"/>
                </a:lnTo>
                <a:lnTo>
                  <a:pt x="833628" y="2421255"/>
                </a:lnTo>
                <a:lnTo>
                  <a:pt x="500253" y="2268855"/>
                </a:lnTo>
                <a:lnTo>
                  <a:pt x="252603" y="2687955"/>
                </a:lnTo>
                <a:close/>
              </a:path>
            </a:pathLst>
          </a:custGeom>
          <a:ln w="19050">
            <a:solidFill>
              <a:srgbClr val="7030A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4695825" y="1752599"/>
            <a:ext cx="1438275" cy="1209675"/>
          </a:xfrm>
          <a:custGeom>
            <a:avLst/>
            <a:gdLst>
              <a:gd name="connsiteX0" fmla="*/ 112713 w 1465263"/>
              <a:gd name="connsiteY0" fmla="*/ 1276350 h 1276350"/>
              <a:gd name="connsiteX1" fmla="*/ 74613 w 1465263"/>
              <a:gd name="connsiteY1" fmla="*/ 790575 h 1276350"/>
              <a:gd name="connsiteX2" fmla="*/ 560388 w 1465263"/>
              <a:gd name="connsiteY2" fmla="*/ 266700 h 1276350"/>
              <a:gd name="connsiteX3" fmla="*/ 1465263 w 1465263"/>
              <a:gd name="connsiteY3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5263" h="1276350">
                <a:moveTo>
                  <a:pt x="112713" y="1276350"/>
                </a:moveTo>
                <a:cubicBezTo>
                  <a:pt x="56356" y="1117600"/>
                  <a:pt x="0" y="958850"/>
                  <a:pt x="74613" y="790575"/>
                </a:cubicBezTo>
                <a:cubicBezTo>
                  <a:pt x="149226" y="622300"/>
                  <a:pt x="328613" y="398462"/>
                  <a:pt x="560388" y="266700"/>
                </a:cubicBezTo>
                <a:cubicBezTo>
                  <a:pt x="792163" y="134938"/>
                  <a:pt x="1128713" y="67469"/>
                  <a:pt x="1465263" y="0"/>
                </a:cubicBez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 rot="18178924">
            <a:off x="4685042" y="1976855"/>
            <a:ext cx="405958" cy="852127"/>
          </a:xfrm>
          <a:prstGeom prst="downArrow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181600" y="2133600"/>
            <a:ext cx="94128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smtClean="0"/>
              <a:t>Baie de </a:t>
            </a:r>
            <a:r>
              <a:rPr lang="fr-FR" sz="1100" i="1" dirty="0" err="1" smtClean="0"/>
              <a:t>Hann</a:t>
            </a:r>
            <a:endParaRPr lang="fr-FR" sz="1100" i="1" dirty="0" smtClean="0"/>
          </a:p>
        </p:txBody>
      </p:sp>
      <p:sp>
        <p:nvSpPr>
          <p:cNvPr id="10" name="Forme libre 9"/>
          <p:cNvSpPr/>
          <p:nvPr/>
        </p:nvSpPr>
        <p:spPr>
          <a:xfrm>
            <a:off x="3009900" y="2419350"/>
            <a:ext cx="1571625" cy="1628775"/>
          </a:xfrm>
          <a:custGeom>
            <a:avLst/>
            <a:gdLst>
              <a:gd name="connsiteX0" fmla="*/ 1571625 w 1571625"/>
              <a:gd name="connsiteY0" fmla="*/ 0 h 1628775"/>
              <a:gd name="connsiteX1" fmla="*/ 0 w 1571625"/>
              <a:gd name="connsiteY1" fmla="*/ 1628775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1625" h="1628775">
                <a:moveTo>
                  <a:pt x="1571625" y="0"/>
                </a:moveTo>
                <a:lnTo>
                  <a:pt x="0" y="1628775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Cube 10"/>
          <p:cNvSpPr/>
          <p:nvPr/>
        </p:nvSpPr>
        <p:spPr>
          <a:xfrm>
            <a:off x="5219700" y="123825"/>
            <a:ext cx="352425" cy="314325"/>
          </a:xfrm>
          <a:prstGeom prst="cub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5648325" y="190500"/>
            <a:ext cx="83708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 smtClean="0"/>
              <a:t>Cambérène</a:t>
            </a:r>
            <a:endParaRPr lang="fr-FR" sz="1100" i="1" dirty="0" smtClean="0"/>
          </a:p>
        </p:txBody>
      </p:sp>
      <p:sp>
        <p:nvSpPr>
          <p:cNvPr id="13" name="ZoneTexte 12"/>
          <p:cNvSpPr txBox="1"/>
          <p:nvPr/>
        </p:nvSpPr>
        <p:spPr>
          <a:xfrm>
            <a:off x="0" y="2352675"/>
            <a:ext cx="1721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Le problème majeur </a:t>
            </a:r>
          </a:p>
          <a:p>
            <a:r>
              <a:rPr lang="fr-FR" sz="1400" b="1" u="sng" dirty="0" smtClean="0"/>
              <a:t>de l’assainissement</a:t>
            </a:r>
          </a:p>
        </p:txBody>
      </p:sp>
      <p:sp>
        <p:nvSpPr>
          <p:cNvPr id="14" name="Cube 13"/>
          <p:cNvSpPr/>
          <p:nvPr/>
        </p:nvSpPr>
        <p:spPr>
          <a:xfrm>
            <a:off x="0" y="2952750"/>
            <a:ext cx="219075" cy="238125"/>
          </a:xfrm>
          <a:prstGeom prst="cube">
            <a:avLst/>
          </a:prstGeom>
          <a:ln w="381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304800" y="2876550"/>
            <a:ext cx="2247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Unique usine de traitement des eaux usées, ne couvre que 20% de besoins de la ville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0" y="3705226"/>
            <a:ext cx="238125" cy="152400"/>
          </a:xfrm>
          <a:prstGeom prst="rect">
            <a:avLst/>
          </a:prstGeom>
          <a:ln w="19050">
            <a:solidFill>
              <a:srgbClr val="4A7EBB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vers le bas 16"/>
          <p:cNvSpPr/>
          <p:nvPr/>
        </p:nvSpPr>
        <p:spPr>
          <a:xfrm rot="18178924">
            <a:off x="59370" y="3876533"/>
            <a:ext cx="152120" cy="224175"/>
          </a:xfrm>
          <a:prstGeom prst="downArrow">
            <a:avLst/>
          </a:prstGeom>
          <a:ln w="19050">
            <a:solidFill>
              <a:srgbClr val="7030A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ZoneTexte 17"/>
          <p:cNvSpPr txBox="1"/>
          <p:nvPr/>
        </p:nvSpPr>
        <p:spPr>
          <a:xfrm>
            <a:off x="337457" y="3627664"/>
            <a:ext cx="224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Zone industrielle et rejet des eaux usées </a:t>
            </a:r>
          </a:p>
        </p:txBody>
      </p:sp>
      <p:sp>
        <p:nvSpPr>
          <p:cNvPr id="19" name="Forme libre 18"/>
          <p:cNvSpPr/>
          <p:nvPr/>
        </p:nvSpPr>
        <p:spPr>
          <a:xfrm>
            <a:off x="0" y="4234542"/>
            <a:ext cx="268060" cy="404131"/>
          </a:xfrm>
          <a:custGeom>
            <a:avLst/>
            <a:gdLst>
              <a:gd name="connsiteX0" fmla="*/ 112713 w 1465263"/>
              <a:gd name="connsiteY0" fmla="*/ 1276350 h 1276350"/>
              <a:gd name="connsiteX1" fmla="*/ 74613 w 1465263"/>
              <a:gd name="connsiteY1" fmla="*/ 790575 h 1276350"/>
              <a:gd name="connsiteX2" fmla="*/ 560388 w 1465263"/>
              <a:gd name="connsiteY2" fmla="*/ 266700 h 1276350"/>
              <a:gd name="connsiteX3" fmla="*/ 1465263 w 1465263"/>
              <a:gd name="connsiteY3" fmla="*/ 0 h 127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65263" h="1276350">
                <a:moveTo>
                  <a:pt x="112713" y="1276350"/>
                </a:moveTo>
                <a:cubicBezTo>
                  <a:pt x="56356" y="1117600"/>
                  <a:pt x="0" y="958850"/>
                  <a:pt x="74613" y="790575"/>
                </a:cubicBezTo>
                <a:cubicBezTo>
                  <a:pt x="149226" y="622300"/>
                  <a:pt x="328613" y="398462"/>
                  <a:pt x="560388" y="266700"/>
                </a:cubicBezTo>
                <a:cubicBezTo>
                  <a:pt x="792163" y="134938"/>
                  <a:pt x="1128713" y="67469"/>
                  <a:pt x="1465263" y="0"/>
                </a:cubicBezTo>
              </a:path>
            </a:pathLst>
          </a:cu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ZoneTexte 19"/>
          <p:cNvSpPr txBox="1"/>
          <p:nvPr/>
        </p:nvSpPr>
        <p:spPr>
          <a:xfrm>
            <a:off x="348343" y="4161064"/>
            <a:ext cx="2247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Une baie parmi les plus polluées au monde</a:t>
            </a:r>
          </a:p>
        </p:txBody>
      </p:sp>
      <p:sp>
        <p:nvSpPr>
          <p:cNvPr id="21" name="Flèche vers le bas 20"/>
          <p:cNvSpPr/>
          <p:nvPr/>
        </p:nvSpPr>
        <p:spPr>
          <a:xfrm rot="9611826">
            <a:off x="1807029" y="533400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vers le bas 21"/>
          <p:cNvSpPr/>
          <p:nvPr/>
        </p:nvSpPr>
        <p:spPr>
          <a:xfrm rot="9611826">
            <a:off x="3352800" y="413658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vers le bas 22"/>
          <p:cNvSpPr/>
          <p:nvPr/>
        </p:nvSpPr>
        <p:spPr>
          <a:xfrm rot="9611826">
            <a:off x="4680857" y="33869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vers le bas 23"/>
          <p:cNvSpPr/>
          <p:nvPr/>
        </p:nvSpPr>
        <p:spPr>
          <a:xfrm rot="9611826">
            <a:off x="62023" y="4789714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ZoneTexte 24"/>
          <p:cNvSpPr txBox="1"/>
          <p:nvPr/>
        </p:nvSpPr>
        <p:spPr>
          <a:xfrm>
            <a:off x="348342" y="4835979"/>
            <a:ext cx="3037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Rejet des eaux usées domestiques, danger sanitaire pour les eaux de baignade</a:t>
            </a:r>
          </a:p>
        </p:txBody>
      </p:sp>
      <p:sp>
        <p:nvSpPr>
          <p:cNvPr id="26" name="Explosion 1 25"/>
          <p:cNvSpPr/>
          <p:nvPr/>
        </p:nvSpPr>
        <p:spPr>
          <a:xfrm>
            <a:off x="0" y="5388429"/>
            <a:ext cx="272143" cy="293914"/>
          </a:xfrm>
          <a:prstGeom prst="irregularSeal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 vers le bas 26"/>
          <p:cNvSpPr/>
          <p:nvPr/>
        </p:nvSpPr>
        <p:spPr>
          <a:xfrm rot="3195147">
            <a:off x="2797629" y="3069772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 vers le bas 27"/>
          <p:cNvSpPr/>
          <p:nvPr/>
        </p:nvSpPr>
        <p:spPr>
          <a:xfrm rot="3195147">
            <a:off x="1556656" y="1839688"/>
            <a:ext cx="272142" cy="413657"/>
          </a:xfrm>
          <a:prstGeom prst="downArrow">
            <a:avLst/>
          </a:prstGeom>
          <a:ln w="12700">
            <a:solidFill>
              <a:srgbClr val="FF33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xplosion 1 28"/>
          <p:cNvSpPr/>
          <p:nvPr/>
        </p:nvSpPr>
        <p:spPr>
          <a:xfrm>
            <a:off x="4898572" y="0"/>
            <a:ext cx="272143" cy="293914"/>
          </a:xfrm>
          <a:prstGeom prst="irregularSeal1">
            <a:avLst/>
          </a:prstGeom>
          <a:ln w="127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381000" y="5347607"/>
            <a:ext cx="33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Protestation violente de la population au sujet des eaux usées (motifs sanitaires et religieux)</a:t>
            </a:r>
          </a:p>
        </p:txBody>
      </p:sp>
      <p:sp>
        <p:nvSpPr>
          <p:cNvPr id="31" name="Forme libre 30"/>
          <p:cNvSpPr/>
          <p:nvPr/>
        </p:nvSpPr>
        <p:spPr>
          <a:xfrm>
            <a:off x="0" y="6041572"/>
            <a:ext cx="293914" cy="444954"/>
          </a:xfrm>
          <a:custGeom>
            <a:avLst/>
            <a:gdLst>
              <a:gd name="connsiteX0" fmla="*/ 1571625 w 1571625"/>
              <a:gd name="connsiteY0" fmla="*/ 0 h 1628775"/>
              <a:gd name="connsiteX1" fmla="*/ 0 w 1571625"/>
              <a:gd name="connsiteY1" fmla="*/ 1628775 h 1628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1625" h="1628775">
                <a:moveTo>
                  <a:pt x="1571625" y="0"/>
                </a:moveTo>
                <a:lnTo>
                  <a:pt x="0" y="1628775"/>
                </a:lnTo>
              </a:path>
            </a:pathLst>
          </a:cu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ZoneTexte 31"/>
          <p:cNvSpPr txBox="1"/>
          <p:nvPr/>
        </p:nvSpPr>
        <p:spPr>
          <a:xfrm>
            <a:off x="457200" y="5924550"/>
            <a:ext cx="33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La vétusté du réseau fait craindre des catastrophes écologiques : l’ex du collecteur </a:t>
            </a:r>
            <a:r>
              <a:rPr lang="fr-FR" sz="1200" dirty="0" err="1" smtClean="0"/>
              <a:t>Hann</a:t>
            </a:r>
            <a:r>
              <a:rPr lang="fr-FR" sz="1200" dirty="0" smtClean="0"/>
              <a:t> </a:t>
            </a:r>
            <a:r>
              <a:rPr lang="fr-FR" sz="1200" dirty="0" err="1" smtClean="0"/>
              <a:t>Fann</a:t>
            </a:r>
            <a:r>
              <a:rPr lang="fr-FR" sz="1200" dirty="0" smtClean="0"/>
              <a:t>, menace d’émanation de gaz  toxique. 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5015702" y="4286413"/>
            <a:ext cx="2612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La dégradation paysagère</a:t>
            </a:r>
          </a:p>
        </p:txBody>
      </p:sp>
      <p:sp>
        <p:nvSpPr>
          <p:cNvPr id="36" name="Forme libre 35"/>
          <p:cNvSpPr/>
          <p:nvPr/>
        </p:nvSpPr>
        <p:spPr>
          <a:xfrm>
            <a:off x="5101772" y="4735286"/>
            <a:ext cx="384628" cy="315686"/>
          </a:xfrm>
          <a:custGeom>
            <a:avLst/>
            <a:gdLst>
              <a:gd name="connsiteX0" fmla="*/ 384628 w 384628"/>
              <a:gd name="connsiteY0" fmla="*/ 0 h 315686"/>
              <a:gd name="connsiteX1" fmla="*/ 123371 w 384628"/>
              <a:gd name="connsiteY1" fmla="*/ 54429 h 315686"/>
              <a:gd name="connsiteX2" fmla="*/ 14514 w 384628"/>
              <a:gd name="connsiteY2" fmla="*/ 261257 h 315686"/>
              <a:gd name="connsiteX3" fmla="*/ 210457 w 384628"/>
              <a:gd name="connsiteY3" fmla="*/ 315686 h 3156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84628" h="315686">
                <a:moveTo>
                  <a:pt x="384628" y="0"/>
                </a:moveTo>
                <a:cubicBezTo>
                  <a:pt x="284842" y="5443"/>
                  <a:pt x="185057" y="10886"/>
                  <a:pt x="123371" y="54429"/>
                </a:cubicBezTo>
                <a:cubicBezTo>
                  <a:pt x="61685" y="97972"/>
                  <a:pt x="0" y="217714"/>
                  <a:pt x="14514" y="261257"/>
                </a:cubicBezTo>
                <a:cubicBezTo>
                  <a:pt x="29028" y="304800"/>
                  <a:pt x="119742" y="310243"/>
                  <a:pt x="210457" y="315686"/>
                </a:cubicBezTo>
              </a:path>
            </a:pathLst>
          </a:custGeom>
          <a:ln w="762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562600" y="4579075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Un littoral assailli par des investissements privés à la fin des années 2000. Nombreuses constructions illégales  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980431" y="5277884"/>
            <a:ext cx="3951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Des réponses très partielles aux défis environnementaux</a:t>
            </a:r>
          </a:p>
        </p:txBody>
      </p:sp>
      <p:sp>
        <p:nvSpPr>
          <p:cNvPr id="40" name="Losange 39"/>
          <p:cNvSpPr/>
          <p:nvPr/>
        </p:nvSpPr>
        <p:spPr>
          <a:xfrm>
            <a:off x="5105399" y="2013858"/>
            <a:ext cx="228600" cy="261257"/>
          </a:xfrm>
          <a:prstGeom prst="diamond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Losange 40"/>
          <p:cNvSpPr/>
          <p:nvPr/>
        </p:nvSpPr>
        <p:spPr>
          <a:xfrm>
            <a:off x="4968239" y="5901799"/>
            <a:ext cx="228600" cy="261257"/>
          </a:xfrm>
          <a:prstGeom prst="diamond">
            <a:avLst/>
          </a:prstGeom>
          <a:ln w="38100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5334001" y="5840511"/>
            <a:ext cx="3809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Dépollution programmée (Agence française de développement)</a:t>
            </a:r>
          </a:p>
        </p:txBody>
      </p:sp>
      <p:sp>
        <p:nvSpPr>
          <p:cNvPr id="43" name="Forme libre 42"/>
          <p:cNvSpPr/>
          <p:nvPr/>
        </p:nvSpPr>
        <p:spPr>
          <a:xfrm>
            <a:off x="2906486" y="3505200"/>
            <a:ext cx="130628" cy="762000"/>
          </a:xfrm>
          <a:custGeom>
            <a:avLst/>
            <a:gdLst>
              <a:gd name="connsiteX0" fmla="*/ 0 w 130628"/>
              <a:gd name="connsiteY0" fmla="*/ 0 h 762000"/>
              <a:gd name="connsiteX1" fmla="*/ 130628 w 130628"/>
              <a:gd name="connsiteY1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628" h="762000">
                <a:moveTo>
                  <a:pt x="0" y="0"/>
                </a:moveTo>
                <a:lnTo>
                  <a:pt x="130628" y="762000"/>
                </a:lnTo>
              </a:path>
            </a:pathLst>
          </a:cu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5017008" y="6487887"/>
            <a:ext cx="250372" cy="370113"/>
          </a:xfrm>
          <a:custGeom>
            <a:avLst/>
            <a:gdLst>
              <a:gd name="connsiteX0" fmla="*/ 0 w 130628"/>
              <a:gd name="connsiteY0" fmla="*/ 0 h 762000"/>
              <a:gd name="connsiteX1" fmla="*/ 130628 w 130628"/>
              <a:gd name="connsiteY1" fmla="*/ 76200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0628" h="762000">
                <a:moveTo>
                  <a:pt x="0" y="0"/>
                </a:moveTo>
                <a:lnTo>
                  <a:pt x="130628" y="762000"/>
                </a:lnTo>
              </a:path>
            </a:pathLst>
          </a:custGeom>
          <a:ln w="57150">
            <a:solidFill>
              <a:srgbClr val="00B05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5492497" y="6581001"/>
            <a:ext cx="380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Aménagement paysager du littoral</a:t>
            </a:r>
          </a:p>
        </p:txBody>
      </p:sp>
      <p:sp>
        <p:nvSpPr>
          <p:cNvPr id="46" name="ZoneTexte 45"/>
          <p:cNvSpPr txBox="1"/>
          <p:nvPr/>
        </p:nvSpPr>
        <p:spPr>
          <a:xfrm>
            <a:off x="5180294" y="2939197"/>
            <a:ext cx="36101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L’environnement comme cadre de vie, un critère négligé</a:t>
            </a:r>
          </a:p>
        </p:txBody>
      </p:sp>
      <p:sp>
        <p:nvSpPr>
          <p:cNvPr id="47" name="Ellipse 46"/>
          <p:cNvSpPr/>
          <p:nvPr/>
        </p:nvSpPr>
        <p:spPr>
          <a:xfrm>
            <a:off x="3986784" y="2084832"/>
            <a:ext cx="292608" cy="31699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5046182" y="3573181"/>
            <a:ext cx="2612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La rareté des espaces verts</a:t>
            </a:r>
          </a:p>
        </p:txBody>
      </p:sp>
      <p:sp>
        <p:nvSpPr>
          <p:cNvPr id="49" name="Ellipse 48"/>
          <p:cNvSpPr/>
          <p:nvPr/>
        </p:nvSpPr>
        <p:spPr>
          <a:xfrm>
            <a:off x="5053584" y="3919728"/>
            <a:ext cx="274320" cy="28651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334001" y="3920271"/>
            <a:ext cx="3809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Parc public hérité de la période coloniale (étang, bois, zoo)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2" grpId="0"/>
      <p:bldP spid="13" grpId="0"/>
      <p:bldP spid="14" grpId="0" animBg="1"/>
      <p:bldP spid="15" grpId="0"/>
      <p:bldP spid="16" grpId="0" animBg="1"/>
      <p:bldP spid="17" grpId="0" animBg="1"/>
      <p:bldP spid="18" grpId="0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/>
      <p:bldP spid="26" grpId="0" animBg="1"/>
      <p:bldP spid="27" grpId="0" animBg="1"/>
      <p:bldP spid="28" grpId="0" animBg="1"/>
      <p:bldP spid="29" grpId="0" animBg="1"/>
      <p:bldP spid="30" grpId="0"/>
      <p:bldP spid="31" grpId="0" animBg="1"/>
      <p:bldP spid="32" grpId="0"/>
      <p:bldP spid="34" grpId="0"/>
      <p:bldP spid="36" grpId="0" animBg="1"/>
      <p:bldP spid="37" grpId="0"/>
      <p:bldP spid="38" grpId="0"/>
      <p:bldP spid="40" grpId="0" animBg="1"/>
      <p:bldP spid="41" grpId="0" animBg="1"/>
      <p:bldP spid="42" grpId="0"/>
      <p:bldP spid="43" grpId="0" animBg="1"/>
      <p:bldP spid="44" grpId="0" animBg="1"/>
      <p:bldP spid="45" grpId="0"/>
      <p:bldP spid="46" grpId="0"/>
      <p:bldP spid="47" grpId="0" animBg="1"/>
      <p:bldP spid="48" grpId="0"/>
      <p:bldP spid="49" grpId="0" animBg="1"/>
      <p:bldP spid="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65826"/>
            <a:ext cx="3301175" cy="2069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ZoneTexte 2"/>
          <p:cNvSpPr txBox="1"/>
          <p:nvPr/>
        </p:nvSpPr>
        <p:spPr>
          <a:xfrm>
            <a:off x="3499104" y="1304544"/>
            <a:ext cx="564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u="sng" dirty="0" smtClean="0"/>
              <a:t>rappelle</a:t>
            </a:r>
            <a:r>
              <a:rPr lang="fr-FR" sz="1600" dirty="0" smtClean="0"/>
              <a:t> : </a:t>
            </a:r>
          </a:p>
          <a:p>
            <a:pPr>
              <a:buFontTx/>
              <a:buChar char="-"/>
            </a:pPr>
            <a:r>
              <a:rPr lang="fr-FR" sz="1600" dirty="0" smtClean="0"/>
              <a:t>la problématique du site de presqu’île et d’enfermement</a:t>
            </a:r>
          </a:p>
          <a:p>
            <a:pPr>
              <a:buFontTx/>
              <a:buChar char="-"/>
            </a:pPr>
            <a:r>
              <a:rPr lang="fr-FR" sz="1600" dirty="0" smtClean="0"/>
              <a:t> le prix à payer de l’absence de planification de la croissance urbaine (l’urbanisation incontrôlée a colmaté la sortie de la presqu’île)</a:t>
            </a:r>
          </a:p>
          <a:p>
            <a:endParaRPr lang="fr-FR" sz="1600" dirty="0" smtClean="0"/>
          </a:p>
          <a:p>
            <a:r>
              <a:rPr lang="fr-FR" sz="1600" u="sng" dirty="0" smtClean="0"/>
              <a:t>montre </a:t>
            </a:r>
            <a:r>
              <a:rPr lang="fr-FR" sz="1600" dirty="0" smtClean="0"/>
              <a:t>: </a:t>
            </a:r>
          </a:p>
          <a:p>
            <a:pPr>
              <a:buFontTx/>
              <a:buChar char="-"/>
            </a:pPr>
            <a:r>
              <a:rPr lang="fr-FR" sz="1600" dirty="0" smtClean="0"/>
              <a:t>la transformation d’une agglomération par la mise en œuvre de grands travaux  (impact sur les mobilités)</a:t>
            </a:r>
          </a:p>
          <a:p>
            <a:pPr>
              <a:buFontTx/>
              <a:buChar char="-"/>
            </a:pPr>
            <a:endParaRPr lang="fr-FR" sz="1600" dirty="0" smtClean="0"/>
          </a:p>
          <a:p>
            <a:r>
              <a:rPr lang="fr-FR" sz="1600" u="sng" dirty="0" smtClean="0"/>
              <a:t>met en perspective </a:t>
            </a:r>
            <a:r>
              <a:rPr lang="fr-FR" sz="1600" dirty="0" smtClean="0"/>
              <a:t>: </a:t>
            </a:r>
          </a:p>
          <a:p>
            <a:r>
              <a:rPr lang="fr-FR" sz="1600" dirty="0" smtClean="0"/>
              <a:t>-un impact socio spatial (banlieue investie par les classes moyennes)</a:t>
            </a:r>
          </a:p>
          <a:p>
            <a:pPr>
              <a:buFontTx/>
              <a:buChar char="-"/>
            </a:pPr>
            <a:r>
              <a:rPr lang="fr-FR" sz="1600" dirty="0" smtClean="0"/>
              <a:t>une possible décongestion de la capitale (liaison avec le nouvel aéroport)</a:t>
            </a:r>
          </a:p>
          <a:p>
            <a:pPr>
              <a:buFontTx/>
              <a:buChar char="-"/>
            </a:pPr>
            <a:endParaRPr lang="fr-FR" sz="1600" dirty="0" smtClean="0"/>
          </a:p>
          <a:p>
            <a:r>
              <a:rPr lang="fr-FR" sz="1600" u="sng" dirty="0" smtClean="0"/>
              <a:t>impose une distance critique </a:t>
            </a:r>
            <a:r>
              <a:rPr lang="fr-FR" sz="1600" dirty="0" smtClean="0"/>
              <a:t>(la route est-elle la seule voie de développement?)</a:t>
            </a:r>
          </a:p>
          <a:p>
            <a:r>
              <a:rPr lang="fr-FR" sz="1600" dirty="0" smtClean="0"/>
              <a:t>- d’autres modes de transport urbains à mettre en valeur.</a:t>
            </a:r>
          </a:p>
          <a:p>
            <a:endParaRPr lang="fr-FR" sz="1600" dirty="0" smtClean="0"/>
          </a:p>
          <a:p>
            <a:pPr>
              <a:buFontTx/>
              <a:buChar char="-"/>
            </a:pPr>
            <a:endParaRPr lang="fr-FR" sz="1600" dirty="0"/>
          </a:p>
        </p:txBody>
      </p:sp>
      <p:sp>
        <p:nvSpPr>
          <p:cNvPr id="4" name="Ellipse 3"/>
          <p:cNvSpPr/>
          <p:nvPr/>
        </p:nvSpPr>
        <p:spPr>
          <a:xfrm>
            <a:off x="2072640" y="1414272"/>
            <a:ext cx="1011936" cy="451104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292352" y="0"/>
            <a:ext cx="5291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Focus transversal  . Transport, société, environnement.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11552" y="463296"/>
            <a:ext cx="35550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u="sng" dirty="0" smtClean="0"/>
              <a:t>L’autoroute qui traverse la banlieue</a:t>
            </a:r>
          </a:p>
          <a:p>
            <a:endParaRPr lang="fr-FR" b="1" u="sng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3568" y="4055976"/>
            <a:ext cx="2778062" cy="16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15616" y="1700808"/>
            <a:ext cx="7097486" cy="1470025"/>
          </a:xfrm>
        </p:spPr>
        <p:txBody>
          <a:bodyPr>
            <a:normAutofit/>
          </a:bodyPr>
          <a:lstStyle/>
          <a:p>
            <a:r>
              <a:rPr lang="fr-FR" sz="2800" dirty="0" smtClean="0"/>
              <a:t>Peut-on sortir Dakar de l’enfermement?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480458" y="3497943"/>
            <a:ext cx="7195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A) La nature d’un handicap  : un site de presqu’île propice à l’enfermement</a:t>
            </a:r>
          </a:p>
        </p:txBody>
      </p:sp>
      <p:sp>
        <p:nvSpPr>
          <p:cNvPr id="5" name="ZoneTexte 4"/>
          <p:cNvSpPr txBox="1"/>
          <p:nvPr/>
        </p:nvSpPr>
        <p:spPr>
          <a:xfrm>
            <a:off x="1458685" y="4172858"/>
            <a:ext cx="5221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B) L’origine du handicap : l’aubaine d’un site portuaire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480456" y="4905829"/>
            <a:ext cx="269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C ) Remédier au handicap?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33714" y="899886"/>
            <a:ext cx="65934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A) Ville et développement durable : les transports en question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73199" y="5537202"/>
            <a:ext cx="4998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D ) Prospective : peut-on encore changer la donne?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868144" y="4509120"/>
            <a:ext cx="216024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029075" y="4419600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23" name="Ellipse 22"/>
          <p:cNvSpPr/>
          <p:nvPr/>
        </p:nvSpPr>
        <p:spPr>
          <a:xfrm>
            <a:off x="3831772" y="4093028"/>
            <a:ext cx="1074057" cy="1088571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46743" y="5065486"/>
            <a:ext cx="2793778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Un double problème de congestion</a:t>
            </a:r>
          </a:p>
        </p:txBody>
      </p:sp>
      <p:sp>
        <p:nvSpPr>
          <p:cNvPr id="25" name="Ellipse 24"/>
          <p:cNvSpPr/>
          <p:nvPr/>
        </p:nvSpPr>
        <p:spPr>
          <a:xfrm>
            <a:off x="464993" y="6545943"/>
            <a:ext cx="319315" cy="312057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362857" y="5733142"/>
            <a:ext cx="449943" cy="507999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 rot="18620751">
            <a:off x="1508621" y="-86822"/>
            <a:ext cx="3460824" cy="5506739"/>
          </a:xfrm>
          <a:prstGeom prst="ellipse">
            <a:avLst/>
          </a:prstGeom>
          <a:ln w="38100">
            <a:solidFill>
              <a:schemeClr val="bg1">
                <a:lumMod val="85000"/>
              </a:schemeClr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907142" y="5754915"/>
            <a:ext cx="4042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Une presqu’île barrée par un goulot d’étranglement et un espace densément urbanisé</a:t>
            </a:r>
          </a:p>
        </p:txBody>
      </p:sp>
      <p:sp>
        <p:nvSpPr>
          <p:cNvPr id="29" name="ZoneTexte 28"/>
          <p:cNvSpPr txBox="1"/>
          <p:nvPr/>
        </p:nvSpPr>
        <p:spPr>
          <a:xfrm>
            <a:off x="1002021" y="6550223"/>
            <a:ext cx="29894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Un  </a:t>
            </a:r>
            <a:r>
              <a:rPr lang="fr-FR" sz="1400" dirty="0" err="1" smtClean="0"/>
              <a:t>hypercentre</a:t>
            </a:r>
            <a:r>
              <a:rPr lang="fr-FR" sz="1400" dirty="0" smtClean="0"/>
              <a:t> en fond de presqu’île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776687" y="2351315"/>
            <a:ext cx="3367313" cy="92333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lphaUcParenR"/>
            </a:pPr>
            <a:r>
              <a:rPr lang="fr-FR" b="1" dirty="0" smtClean="0"/>
              <a:t>La nature d’un handicap  :</a:t>
            </a:r>
          </a:p>
          <a:p>
            <a:pPr marL="342900" indent="-342900"/>
            <a:r>
              <a:rPr lang="fr-FR" b="1" dirty="0" smtClean="0"/>
              <a:t> un site de presqu’île propice à l’enfermement</a:t>
            </a:r>
          </a:p>
        </p:txBody>
      </p:sp>
      <p:cxnSp>
        <p:nvCxnSpPr>
          <p:cNvPr id="31" name="Connecteur droit avec flèche 30"/>
          <p:cNvCxnSpPr/>
          <p:nvPr/>
        </p:nvCxnSpPr>
        <p:spPr>
          <a:xfrm flipV="1">
            <a:off x="2339752" y="4221088"/>
            <a:ext cx="72008" cy="64807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avec flèche 32"/>
          <p:cNvCxnSpPr/>
          <p:nvPr/>
        </p:nvCxnSpPr>
        <p:spPr>
          <a:xfrm flipV="1">
            <a:off x="3131840" y="4941168"/>
            <a:ext cx="720080" cy="2880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Ellipse 22"/>
          <p:cNvSpPr/>
          <p:nvPr/>
        </p:nvSpPr>
        <p:spPr>
          <a:xfrm rot="2161566">
            <a:off x="4454273" y="3681009"/>
            <a:ext cx="258376" cy="418276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868144" y="4509120"/>
            <a:ext cx="216024" cy="360040"/>
          </a:xfrm>
          <a:prstGeom prst="ellips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283029" y="5624287"/>
            <a:ext cx="32584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Site d’origine de l’occupation européenne (comptoir et trafic esclavagiste) 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776686" y="2220686"/>
            <a:ext cx="3367313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B) L’origine du handicap : l’aubaine d’un site portuaire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400675" y="4775200"/>
            <a:ext cx="5613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Gorée</a:t>
            </a:r>
            <a:endParaRPr lang="fr-FR" sz="1200" i="1" dirty="0"/>
          </a:p>
        </p:txBody>
      </p:sp>
      <p:sp>
        <p:nvSpPr>
          <p:cNvPr id="31" name="Ellipse 30"/>
          <p:cNvSpPr/>
          <p:nvPr/>
        </p:nvSpPr>
        <p:spPr>
          <a:xfrm>
            <a:off x="0" y="5706550"/>
            <a:ext cx="216024" cy="360040"/>
          </a:xfrm>
          <a:prstGeom prst="ellipse">
            <a:avLst/>
          </a:prstGeom>
          <a:noFill/>
          <a:ln w="127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Forme libre 32"/>
          <p:cNvSpPr/>
          <p:nvPr/>
        </p:nvSpPr>
        <p:spPr>
          <a:xfrm>
            <a:off x="4241494" y="925417"/>
            <a:ext cx="3437263" cy="2908453"/>
          </a:xfrm>
          <a:custGeom>
            <a:avLst/>
            <a:gdLst>
              <a:gd name="connsiteX0" fmla="*/ 297455 w 3437263"/>
              <a:gd name="connsiteY0" fmla="*/ 2908453 h 2908453"/>
              <a:gd name="connsiteX1" fmla="*/ 143219 w 3437263"/>
              <a:gd name="connsiteY1" fmla="*/ 1916935 h 2908453"/>
              <a:gd name="connsiteX2" fmla="*/ 99152 w 3437263"/>
              <a:gd name="connsiteY2" fmla="*/ 683046 h 2908453"/>
              <a:gd name="connsiteX3" fmla="*/ 738130 w 3437263"/>
              <a:gd name="connsiteY3" fmla="*/ 154236 h 2908453"/>
              <a:gd name="connsiteX4" fmla="*/ 3437263 w 3437263"/>
              <a:gd name="connsiteY4" fmla="*/ 0 h 29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7263" h="2908453">
                <a:moveTo>
                  <a:pt x="297455" y="2908453"/>
                </a:moveTo>
                <a:cubicBezTo>
                  <a:pt x="236862" y="2598144"/>
                  <a:pt x="176269" y="2287836"/>
                  <a:pt x="143219" y="1916935"/>
                </a:cubicBezTo>
                <a:cubicBezTo>
                  <a:pt x="110169" y="1546034"/>
                  <a:pt x="0" y="976829"/>
                  <a:pt x="99152" y="683046"/>
                </a:cubicBezTo>
                <a:cubicBezTo>
                  <a:pt x="198304" y="389263"/>
                  <a:pt x="181778" y="268077"/>
                  <a:pt x="738130" y="154236"/>
                </a:cubicBezTo>
                <a:cubicBezTo>
                  <a:pt x="1294482" y="40395"/>
                  <a:pt x="2365872" y="20197"/>
                  <a:pt x="3437263" y="0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avec flèche 36"/>
          <p:cNvCxnSpPr>
            <a:stCxn id="44" idx="1"/>
          </p:cNvCxnSpPr>
          <p:nvPr/>
        </p:nvCxnSpPr>
        <p:spPr>
          <a:xfrm flipH="1" flipV="1">
            <a:off x="179513" y="6453336"/>
            <a:ext cx="183343" cy="14305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orme libre 37"/>
          <p:cNvSpPr/>
          <p:nvPr/>
        </p:nvSpPr>
        <p:spPr>
          <a:xfrm>
            <a:off x="3556001" y="5724568"/>
            <a:ext cx="403738" cy="451262"/>
          </a:xfrm>
          <a:custGeom>
            <a:avLst/>
            <a:gdLst>
              <a:gd name="connsiteX0" fmla="*/ 297455 w 3437263"/>
              <a:gd name="connsiteY0" fmla="*/ 2908453 h 2908453"/>
              <a:gd name="connsiteX1" fmla="*/ 143219 w 3437263"/>
              <a:gd name="connsiteY1" fmla="*/ 1916935 h 2908453"/>
              <a:gd name="connsiteX2" fmla="*/ 99152 w 3437263"/>
              <a:gd name="connsiteY2" fmla="*/ 683046 h 2908453"/>
              <a:gd name="connsiteX3" fmla="*/ 738130 w 3437263"/>
              <a:gd name="connsiteY3" fmla="*/ 154236 h 2908453"/>
              <a:gd name="connsiteX4" fmla="*/ 3437263 w 3437263"/>
              <a:gd name="connsiteY4" fmla="*/ 0 h 29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7263" h="2908453">
                <a:moveTo>
                  <a:pt x="297455" y="2908453"/>
                </a:moveTo>
                <a:cubicBezTo>
                  <a:pt x="236862" y="2598144"/>
                  <a:pt x="176269" y="2287836"/>
                  <a:pt x="143219" y="1916935"/>
                </a:cubicBezTo>
                <a:cubicBezTo>
                  <a:pt x="110169" y="1546034"/>
                  <a:pt x="0" y="976829"/>
                  <a:pt x="99152" y="683046"/>
                </a:cubicBezTo>
                <a:cubicBezTo>
                  <a:pt x="198304" y="389263"/>
                  <a:pt x="181778" y="268077"/>
                  <a:pt x="738130" y="154236"/>
                </a:cubicBezTo>
                <a:cubicBezTo>
                  <a:pt x="1294482" y="40395"/>
                  <a:pt x="2365872" y="20197"/>
                  <a:pt x="3437263" y="0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4027715" y="5652609"/>
            <a:ext cx="26053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L’apparition du chemin de fer à la fin du XIXème siècle  entraîne le développement de Dakar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362856" y="6334780"/>
            <a:ext cx="33673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Dakar, translation de Gorée : recherche d’un port en eau profonde plus spacieux </a:t>
            </a:r>
          </a:p>
        </p:txBody>
      </p:sp>
      <p:cxnSp>
        <p:nvCxnSpPr>
          <p:cNvPr id="45" name="Connecteur droit avec flèche 44"/>
          <p:cNvCxnSpPr>
            <a:endCxn id="23" idx="6"/>
          </p:cNvCxnSpPr>
          <p:nvPr/>
        </p:nvCxnSpPr>
        <p:spPr>
          <a:xfrm flipH="1" flipV="1">
            <a:off x="4687942" y="3966129"/>
            <a:ext cx="1088745" cy="59135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Forme libre 47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4058104" y="4376058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50" name="Rectangle 49"/>
          <p:cNvSpPr/>
          <p:nvPr/>
        </p:nvSpPr>
        <p:spPr>
          <a:xfrm>
            <a:off x="3525630" y="6436523"/>
            <a:ext cx="415290" cy="2388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4073125" y="6334780"/>
            <a:ext cx="290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Formation de la ville coloniale adossée au port</a:t>
            </a:r>
            <a:endParaRPr lang="fr-FR" sz="1400" dirty="0"/>
          </a:p>
        </p:txBody>
      </p:sp>
      <p:sp>
        <p:nvSpPr>
          <p:cNvPr id="57" name="Flèche droite 56"/>
          <p:cNvSpPr/>
          <p:nvPr/>
        </p:nvSpPr>
        <p:spPr>
          <a:xfrm rot="14152383">
            <a:off x="2755967" y="3521280"/>
            <a:ext cx="1770743" cy="414806"/>
          </a:xfrm>
          <a:prstGeom prst="rightArrow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lèche droite 57"/>
          <p:cNvSpPr/>
          <p:nvPr/>
        </p:nvSpPr>
        <p:spPr>
          <a:xfrm rot="15961291">
            <a:off x="3343797" y="3223739"/>
            <a:ext cx="1770743" cy="414806"/>
          </a:xfrm>
          <a:prstGeom prst="rightArrow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lèche droite 58"/>
          <p:cNvSpPr/>
          <p:nvPr/>
        </p:nvSpPr>
        <p:spPr>
          <a:xfrm rot="19078530">
            <a:off x="6929878" y="5719275"/>
            <a:ext cx="542683" cy="414806"/>
          </a:xfrm>
          <a:prstGeom prst="rightArrow">
            <a:avLst/>
          </a:prstGeom>
          <a:ln w="38100">
            <a:solidFill>
              <a:schemeClr val="bg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7514771" y="5675087"/>
            <a:ext cx="16292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Croissance de agglomération à partir du centre , la ville prise au piège de l’enfermement</a:t>
            </a:r>
          </a:p>
        </p:txBody>
      </p:sp>
      <p:sp>
        <p:nvSpPr>
          <p:cNvPr id="24" name="Ellipse 23"/>
          <p:cNvSpPr/>
          <p:nvPr/>
        </p:nvSpPr>
        <p:spPr>
          <a:xfrm rot="2161566">
            <a:off x="59809" y="6256037"/>
            <a:ext cx="145155" cy="250582"/>
          </a:xfrm>
          <a:prstGeom prst="ellipse">
            <a:avLst/>
          </a:prstGeom>
          <a:noFill/>
          <a:ln w="285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6" grpId="0" animBg="1"/>
      <p:bldP spid="28" grpId="0"/>
      <p:bldP spid="22" grpId="0"/>
      <p:bldP spid="31" grpId="0" animBg="1"/>
      <p:bldP spid="33" grpId="0" animBg="1"/>
      <p:bldP spid="38" grpId="0" animBg="1"/>
      <p:bldP spid="40" grpId="0"/>
      <p:bldP spid="44" grpId="0"/>
      <p:bldP spid="48" grpId="0" animBg="1"/>
      <p:bldP spid="49" grpId="0"/>
      <p:bldP spid="50" grpId="0" animBg="1"/>
      <p:bldP spid="51" grpId="0"/>
      <p:bldP spid="57" grpId="0" animBg="1"/>
      <p:bldP spid="58" grpId="0" animBg="1"/>
      <p:bldP spid="59" grpId="0" animBg="1"/>
      <p:bldP spid="60" grpId="0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91928" y="3427464"/>
            <a:ext cx="2129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réseau de voies rapides Nord Sud </a:t>
            </a:r>
            <a:endParaRPr lang="fr-FR" sz="1400" dirty="0"/>
          </a:p>
        </p:txBody>
      </p:sp>
      <p:sp>
        <p:nvSpPr>
          <p:cNvPr id="13" name="ZoneTexte 12"/>
          <p:cNvSpPr txBox="1"/>
          <p:nvPr/>
        </p:nvSpPr>
        <p:spPr>
          <a:xfrm>
            <a:off x="4029075" y="4419600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24" name="Forme libre 23"/>
          <p:cNvSpPr/>
          <p:nvPr/>
        </p:nvSpPr>
        <p:spPr>
          <a:xfrm>
            <a:off x="4060225" y="775386"/>
            <a:ext cx="1840127" cy="3123170"/>
          </a:xfrm>
          <a:custGeom>
            <a:avLst/>
            <a:gdLst>
              <a:gd name="connsiteX0" fmla="*/ 400565 w 1840127"/>
              <a:gd name="connsiteY0" fmla="*/ 3123170 h 3123170"/>
              <a:gd name="connsiteX1" fmla="*/ 239927 w 1840127"/>
              <a:gd name="connsiteY1" fmla="*/ 509716 h 3123170"/>
              <a:gd name="connsiteX2" fmla="*/ 1840127 w 1840127"/>
              <a:gd name="connsiteY2" fmla="*/ 64873 h 312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0127" h="3123170">
                <a:moveTo>
                  <a:pt x="400565" y="3123170"/>
                </a:moveTo>
                <a:cubicBezTo>
                  <a:pt x="200282" y="2071301"/>
                  <a:pt x="0" y="1019432"/>
                  <a:pt x="239927" y="509716"/>
                </a:cubicBezTo>
                <a:cubicBezTo>
                  <a:pt x="479854" y="0"/>
                  <a:pt x="1159990" y="32436"/>
                  <a:pt x="1840127" y="6487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1203325" y="625475"/>
            <a:ext cx="3054350" cy="3746500"/>
          </a:xfrm>
          <a:custGeom>
            <a:avLst/>
            <a:gdLst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49425 w 3054350"/>
              <a:gd name="connsiteY6" fmla="*/ 27749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082675 w 3054350"/>
              <a:gd name="connsiteY5" fmla="*/ 2222500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4350" h="3746500">
                <a:moveTo>
                  <a:pt x="3054350" y="831850"/>
                </a:moveTo>
                <a:cubicBezTo>
                  <a:pt x="2539206" y="585787"/>
                  <a:pt x="2024062" y="339725"/>
                  <a:pt x="1720850" y="212725"/>
                </a:cubicBezTo>
                <a:cubicBezTo>
                  <a:pt x="1417638" y="85725"/>
                  <a:pt x="1495425" y="0"/>
                  <a:pt x="1235075" y="69850"/>
                </a:cubicBezTo>
                <a:cubicBezTo>
                  <a:pt x="974725" y="139700"/>
                  <a:pt x="317500" y="419100"/>
                  <a:pt x="158750" y="631825"/>
                </a:cubicBezTo>
                <a:cubicBezTo>
                  <a:pt x="0" y="844550"/>
                  <a:pt x="128588" y="1081088"/>
                  <a:pt x="282575" y="1346200"/>
                </a:cubicBezTo>
                <a:cubicBezTo>
                  <a:pt x="436563" y="1611313"/>
                  <a:pt x="806450" y="2006600"/>
                  <a:pt x="1082675" y="2222500"/>
                </a:cubicBezTo>
                <a:cubicBezTo>
                  <a:pt x="1320800" y="2466975"/>
                  <a:pt x="1536700" y="2605088"/>
                  <a:pt x="1711325" y="2813050"/>
                </a:cubicBezTo>
                <a:cubicBezTo>
                  <a:pt x="1838325" y="3030538"/>
                  <a:pt x="1703388" y="3343275"/>
                  <a:pt x="1863725" y="3498850"/>
                </a:cubicBezTo>
                <a:cubicBezTo>
                  <a:pt x="2024063" y="3654425"/>
                  <a:pt x="2345531" y="3703637"/>
                  <a:pt x="2673350" y="37465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2581275" y="1085850"/>
            <a:ext cx="847725" cy="2438400"/>
          </a:xfrm>
          <a:custGeom>
            <a:avLst/>
            <a:gdLst>
              <a:gd name="connsiteX0" fmla="*/ 619125 w 619125"/>
              <a:gd name="connsiteY0" fmla="*/ 0 h 2419350"/>
              <a:gd name="connsiteX1" fmla="*/ 228600 w 619125"/>
              <a:gd name="connsiteY1" fmla="*/ 219075 h 2419350"/>
              <a:gd name="connsiteX2" fmla="*/ 9525 w 619125"/>
              <a:gd name="connsiteY2" fmla="*/ 771525 h 2419350"/>
              <a:gd name="connsiteX3" fmla="*/ 171450 w 619125"/>
              <a:gd name="connsiteY3" fmla="*/ 1952625 h 2419350"/>
              <a:gd name="connsiteX4" fmla="*/ 457200 w 619125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2419350">
                <a:moveTo>
                  <a:pt x="619125" y="0"/>
                </a:moveTo>
                <a:cubicBezTo>
                  <a:pt x="474662" y="45244"/>
                  <a:pt x="330200" y="90488"/>
                  <a:pt x="228600" y="219075"/>
                </a:cubicBezTo>
                <a:cubicBezTo>
                  <a:pt x="127000" y="347662"/>
                  <a:pt x="19050" y="482600"/>
                  <a:pt x="9525" y="771525"/>
                </a:cubicBezTo>
                <a:cubicBezTo>
                  <a:pt x="0" y="1060450"/>
                  <a:pt x="96838" y="1677988"/>
                  <a:pt x="171450" y="1952625"/>
                </a:cubicBezTo>
                <a:cubicBezTo>
                  <a:pt x="246062" y="2227262"/>
                  <a:pt x="351631" y="2323306"/>
                  <a:pt x="457200" y="241935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orme libre 27"/>
          <p:cNvSpPr/>
          <p:nvPr/>
        </p:nvSpPr>
        <p:spPr>
          <a:xfrm rot="4279470">
            <a:off x="75490" y="3517419"/>
            <a:ext cx="361950" cy="419099"/>
          </a:xfrm>
          <a:custGeom>
            <a:avLst/>
            <a:gdLst>
              <a:gd name="connsiteX0" fmla="*/ 0 w 257175"/>
              <a:gd name="connsiteY0" fmla="*/ 0 h 657225"/>
              <a:gd name="connsiteX1" fmla="*/ 104775 w 257175"/>
              <a:gd name="connsiteY1" fmla="*/ 428625 h 657225"/>
              <a:gd name="connsiteX2" fmla="*/ 257175 w 257175"/>
              <a:gd name="connsiteY2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175" h="657225">
                <a:moveTo>
                  <a:pt x="0" y="0"/>
                </a:moveTo>
                <a:cubicBezTo>
                  <a:pt x="30956" y="159544"/>
                  <a:pt x="61913" y="319088"/>
                  <a:pt x="104775" y="428625"/>
                </a:cubicBezTo>
                <a:cubicBezTo>
                  <a:pt x="147637" y="538162"/>
                  <a:pt x="257175" y="657225"/>
                  <a:pt x="257175" y="657225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Forme libre 30"/>
          <p:cNvSpPr/>
          <p:nvPr/>
        </p:nvSpPr>
        <p:spPr>
          <a:xfrm>
            <a:off x="5949108" y="760164"/>
            <a:ext cx="2512721" cy="77118"/>
          </a:xfrm>
          <a:custGeom>
            <a:avLst/>
            <a:gdLst>
              <a:gd name="connsiteX0" fmla="*/ 0 w 3084723"/>
              <a:gd name="connsiteY0" fmla="*/ 77118 h 77118"/>
              <a:gd name="connsiteX1" fmla="*/ 3084723 w 3084723"/>
              <a:gd name="connsiteY1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84723" h="77118">
                <a:moveTo>
                  <a:pt x="0" y="77118"/>
                </a:moveTo>
                <a:lnTo>
                  <a:pt x="3084723" y="0"/>
                </a:lnTo>
              </a:path>
            </a:pathLst>
          </a:cu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Forme libre 31"/>
          <p:cNvSpPr/>
          <p:nvPr/>
        </p:nvSpPr>
        <p:spPr>
          <a:xfrm>
            <a:off x="0" y="4196312"/>
            <a:ext cx="497596" cy="123022"/>
          </a:xfrm>
          <a:custGeom>
            <a:avLst/>
            <a:gdLst>
              <a:gd name="connsiteX0" fmla="*/ 0 w 3084723"/>
              <a:gd name="connsiteY0" fmla="*/ 77118 h 77118"/>
              <a:gd name="connsiteX1" fmla="*/ 3084723 w 3084723"/>
              <a:gd name="connsiteY1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84723" h="77118">
                <a:moveTo>
                  <a:pt x="0" y="77118"/>
                </a:moveTo>
                <a:lnTo>
                  <a:pt x="3084723" y="0"/>
                </a:lnTo>
              </a:path>
            </a:pathLst>
          </a:custGeom>
          <a:ln w="762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551744" y="4041248"/>
            <a:ext cx="3093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« chantier du siècle » :</a:t>
            </a:r>
            <a:r>
              <a:rPr lang="fr-FR" sz="1400" u="sng" dirty="0" smtClean="0"/>
              <a:t> </a:t>
            </a:r>
          </a:p>
          <a:p>
            <a:r>
              <a:rPr lang="fr-FR" sz="1400" dirty="0" smtClean="0"/>
              <a:t>une autoroute perçant le tissu urbain de la banlieue</a:t>
            </a:r>
            <a:endParaRPr lang="fr-FR" sz="1400" dirty="0"/>
          </a:p>
        </p:txBody>
      </p:sp>
      <p:sp>
        <p:nvSpPr>
          <p:cNvPr id="34" name="ZoneTexte 33"/>
          <p:cNvSpPr txBox="1"/>
          <p:nvPr/>
        </p:nvSpPr>
        <p:spPr>
          <a:xfrm>
            <a:off x="6851918" y="510333"/>
            <a:ext cx="12731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Ouverture en 2013</a:t>
            </a:r>
            <a:endParaRPr lang="fr-FR" sz="11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776687" y="2220686"/>
            <a:ext cx="274552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C ) Remédier au handicap?</a:t>
            </a:r>
          </a:p>
        </p:txBody>
      </p:sp>
      <p:sp>
        <p:nvSpPr>
          <p:cNvPr id="37" name="ZoneTexte 36"/>
          <p:cNvSpPr txBox="1"/>
          <p:nvPr/>
        </p:nvSpPr>
        <p:spPr>
          <a:xfrm>
            <a:off x="0" y="2389640"/>
            <a:ext cx="2123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1) Des améliorations significatives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0" y="2913504"/>
            <a:ext cx="2483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u="sng" dirty="0" smtClean="0"/>
              <a:t>Des grands travaux (2008- 13) ont métamorphosé la ville</a:t>
            </a:r>
            <a:endParaRPr lang="fr-FR" sz="1400" u="sng" dirty="0"/>
          </a:p>
        </p:txBody>
      </p:sp>
      <p:sp>
        <p:nvSpPr>
          <p:cNvPr id="21" name="ZoneTexte 20"/>
          <p:cNvSpPr txBox="1"/>
          <p:nvPr/>
        </p:nvSpPr>
        <p:spPr>
          <a:xfrm>
            <a:off x="5681472" y="4941920"/>
            <a:ext cx="2178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 smtClean="0"/>
              <a:t>3)</a:t>
            </a:r>
            <a:r>
              <a:rPr lang="fr-FR" sz="1400" b="1" u="sng" dirty="0" smtClean="0"/>
              <a:t> Des difficultés nouvelles</a:t>
            </a:r>
            <a:endParaRPr lang="fr-FR" sz="1400" b="1" u="sng" dirty="0"/>
          </a:p>
        </p:txBody>
      </p:sp>
      <p:sp>
        <p:nvSpPr>
          <p:cNvPr id="23" name="ZoneTexte 22"/>
          <p:cNvSpPr txBox="1"/>
          <p:nvPr/>
        </p:nvSpPr>
        <p:spPr>
          <a:xfrm>
            <a:off x="6191672" y="5278088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Effet de barrière des voies rapides affectant les relations sociales et activités marchandes </a:t>
            </a:r>
            <a:endParaRPr lang="fr-FR" sz="1400" dirty="0"/>
          </a:p>
        </p:txBody>
      </p:sp>
      <p:sp>
        <p:nvSpPr>
          <p:cNvPr id="35" name="Forme libre 34"/>
          <p:cNvSpPr/>
          <p:nvPr/>
        </p:nvSpPr>
        <p:spPr>
          <a:xfrm>
            <a:off x="1265901" y="698080"/>
            <a:ext cx="2976073" cy="3619292"/>
          </a:xfrm>
          <a:custGeom>
            <a:avLst/>
            <a:gdLst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49425 w 3054350"/>
              <a:gd name="connsiteY6" fmla="*/ 27749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082675 w 3054350"/>
              <a:gd name="connsiteY5" fmla="*/ 2222500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41439 w 3041439"/>
              <a:gd name="connsiteY0" fmla="*/ 831850 h 3746500"/>
              <a:gd name="connsiteX1" fmla="*/ 1707939 w 3041439"/>
              <a:gd name="connsiteY1" fmla="*/ 212725 h 3746500"/>
              <a:gd name="connsiteX2" fmla="*/ 1222164 w 3041439"/>
              <a:gd name="connsiteY2" fmla="*/ 69850 h 3746500"/>
              <a:gd name="connsiteX3" fmla="*/ 145839 w 3041439"/>
              <a:gd name="connsiteY3" fmla="*/ 631825 h 3746500"/>
              <a:gd name="connsiteX4" fmla="*/ 347129 w 3041439"/>
              <a:gd name="connsiteY4" fmla="*/ 1296144 h 3746500"/>
              <a:gd name="connsiteX5" fmla="*/ 1069764 w 3041439"/>
              <a:gd name="connsiteY5" fmla="*/ 2222500 h 3746500"/>
              <a:gd name="connsiteX6" fmla="*/ 1698414 w 3041439"/>
              <a:gd name="connsiteY6" fmla="*/ 2813050 h 3746500"/>
              <a:gd name="connsiteX7" fmla="*/ 1850814 w 3041439"/>
              <a:gd name="connsiteY7" fmla="*/ 3498850 h 3746500"/>
              <a:gd name="connsiteX8" fmla="*/ 2660439 w 3041439"/>
              <a:gd name="connsiteY8" fmla="*/ 3746500 h 3746500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12490 w 2984165"/>
              <a:gd name="connsiteY5" fmla="*/ 2225208 h 3749208"/>
              <a:gd name="connsiteX6" fmla="*/ 1641140 w 2984165"/>
              <a:gd name="connsiteY6" fmla="*/ 2815758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641140 w 2984165"/>
              <a:gd name="connsiteY6" fmla="*/ 2815758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874031 w 2984165"/>
              <a:gd name="connsiteY7" fmla="*/ 3387084 h 3749208"/>
              <a:gd name="connsiteX8" fmla="*/ 2603165 w 2984165"/>
              <a:gd name="connsiteY8" fmla="*/ 3749208 h 3749208"/>
              <a:gd name="connsiteX0" fmla="*/ 2984165 w 2984165"/>
              <a:gd name="connsiteY0" fmla="*/ 834558 h 3603108"/>
              <a:gd name="connsiteX1" fmla="*/ 1650665 w 2984165"/>
              <a:gd name="connsiteY1" fmla="*/ 215433 h 3603108"/>
              <a:gd name="connsiteX2" fmla="*/ 1164890 w 2984165"/>
              <a:gd name="connsiteY2" fmla="*/ 72558 h 3603108"/>
              <a:gd name="connsiteX3" fmla="*/ 145839 w 2984165"/>
              <a:gd name="connsiteY3" fmla="*/ 650780 h 3603108"/>
              <a:gd name="connsiteX4" fmla="*/ 289855 w 2984165"/>
              <a:gd name="connsiteY4" fmla="*/ 1298852 h 3603108"/>
              <a:gd name="connsiteX5" fmla="*/ 1081943 w 2984165"/>
              <a:gd name="connsiteY5" fmla="*/ 2162948 h 3603108"/>
              <a:gd name="connsiteX6" fmla="*/ 1730015 w 2984165"/>
              <a:gd name="connsiteY6" fmla="*/ 2739012 h 3603108"/>
              <a:gd name="connsiteX7" fmla="*/ 1874031 w 2984165"/>
              <a:gd name="connsiteY7" fmla="*/ 3387084 h 3603108"/>
              <a:gd name="connsiteX8" fmla="*/ 2594111 w 2984165"/>
              <a:gd name="connsiteY8" fmla="*/ 3603108 h 3603108"/>
              <a:gd name="connsiteX0" fmla="*/ 2984165 w 2984165"/>
              <a:gd name="connsiteY0" fmla="*/ 834558 h 3603108"/>
              <a:gd name="connsiteX1" fmla="*/ 1650665 w 2984165"/>
              <a:gd name="connsiteY1" fmla="*/ 215433 h 3603108"/>
              <a:gd name="connsiteX2" fmla="*/ 1164890 w 2984165"/>
              <a:gd name="connsiteY2" fmla="*/ 72558 h 3603108"/>
              <a:gd name="connsiteX3" fmla="*/ 145839 w 2984165"/>
              <a:gd name="connsiteY3" fmla="*/ 650780 h 3603108"/>
              <a:gd name="connsiteX4" fmla="*/ 289855 w 2984165"/>
              <a:gd name="connsiteY4" fmla="*/ 1298852 h 3603108"/>
              <a:gd name="connsiteX5" fmla="*/ 1081943 w 2984165"/>
              <a:gd name="connsiteY5" fmla="*/ 2162948 h 3603108"/>
              <a:gd name="connsiteX6" fmla="*/ 1730015 w 2984165"/>
              <a:gd name="connsiteY6" fmla="*/ 2739012 h 3603108"/>
              <a:gd name="connsiteX7" fmla="*/ 1802023 w 2984165"/>
              <a:gd name="connsiteY7" fmla="*/ 3387084 h 3603108"/>
              <a:gd name="connsiteX8" fmla="*/ 2594111 w 2984165"/>
              <a:gd name="connsiteY8" fmla="*/ 3603108 h 3603108"/>
              <a:gd name="connsiteX0" fmla="*/ 2976073 w 2976073"/>
              <a:gd name="connsiteY0" fmla="*/ 827814 h 3596364"/>
              <a:gd name="connsiteX1" fmla="*/ 1642573 w 2976073"/>
              <a:gd name="connsiteY1" fmla="*/ 208689 h 3596364"/>
              <a:gd name="connsiteX2" fmla="*/ 1156798 w 2976073"/>
              <a:gd name="connsiteY2" fmla="*/ 65814 h 3596364"/>
              <a:gd name="connsiteX3" fmla="*/ 145839 w 2976073"/>
              <a:gd name="connsiteY3" fmla="*/ 603576 h 3596364"/>
              <a:gd name="connsiteX4" fmla="*/ 281763 w 2976073"/>
              <a:gd name="connsiteY4" fmla="*/ 1292108 h 3596364"/>
              <a:gd name="connsiteX5" fmla="*/ 1073851 w 2976073"/>
              <a:gd name="connsiteY5" fmla="*/ 2156204 h 3596364"/>
              <a:gd name="connsiteX6" fmla="*/ 1721923 w 2976073"/>
              <a:gd name="connsiteY6" fmla="*/ 2732268 h 3596364"/>
              <a:gd name="connsiteX7" fmla="*/ 1793931 w 2976073"/>
              <a:gd name="connsiteY7" fmla="*/ 3380340 h 3596364"/>
              <a:gd name="connsiteX8" fmla="*/ 2586019 w 2976073"/>
              <a:gd name="connsiteY8" fmla="*/ 3596364 h 3596364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73851 w 2976073"/>
              <a:gd name="connsiteY5" fmla="*/ 2154856 h 3595016"/>
              <a:gd name="connsiteX6" fmla="*/ 1721923 w 2976073"/>
              <a:gd name="connsiteY6" fmla="*/ 2730920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21923 w 2976073"/>
              <a:gd name="connsiteY6" fmla="*/ 2730920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05739 w 2976073"/>
              <a:gd name="connsiteY6" fmla="*/ 2747104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05739 w 2976073"/>
              <a:gd name="connsiteY6" fmla="*/ 2747104 h 3595016"/>
              <a:gd name="connsiteX7" fmla="*/ 1810115 w 2976073"/>
              <a:gd name="connsiteY7" fmla="*/ 3346624 h 3595016"/>
              <a:gd name="connsiteX8" fmla="*/ 2586019 w 2976073"/>
              <a:gd name="connsiteY8" fmla="*/ 3595016 h 3595016"/>
              <a:gd name="connsiteX0" fmla="*/ 2976073 w 2976073"/>
              <a:gd name="connsiteY0" fmla="*/ 826466 h 3619292"/>
              <a:gd name="connsiteX1" fmla="*/ 1715401 w 2976073"/>
              <a:gd name="connsiteY1" fmla="*/ 215433 h 3619292"/>
              <a:gd name="connsiteX2" fmla="*/ 1156798 w 2976073"/>
              <a:gd name="connsiteY2" fmla="*/ 64466 h 3619292"/>
              <a:gd name="connsiteX3" fmla="*/ 145839 w 2976073"/>
              <a:gd name="connsiteY3" fmla="*/ 602228 h 3619292"/>
              <a:gd name="connsiteX4" fmla="*/ 281763 w 2976073"/>
              <a:gd name="connsiteY4" fmla="*/ 1290760 h 3619292"/>
              <a:gd name="connsiteX5" fmla="*/ 1065759 w 2976073"/>
              <a:gd name="connsiteY5" fmla="*/ 2122488 h 3619292"/>
              <a:gd name="connsiteX6" fmla="*/ 1705739 w 2976073"/>
              <a:gd name="connsiteY6" fmla="*/ 2747104 h 3619292"/>
              <a:gd name="connsiteX7" fmla="*/ 1810115 w 2976073"/>
              <a:gd name="connsiteY7" fmla="*/ 3346624 h 3619292"/>
              <a:gd name="connsiteX8" fmla="*/ 2561743 w 2976073"/>
              <a:gd name="connsiteY8" fmla="*/ 3619292 h 361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6073" h="3619292">
                <a:moveTo>
                  <a:pt x="2976073" y="826466"/>
                </a:moveTo>
                <a:cubicBezTo>
                  <a:pt x="2460929" y="580403"/>
                  <a:pt x="2018613" y="342433"/>
                  <a:pt x="1715401" y="215433"/>
                </a:cubicBezTo>
                <a:cubicBezTo>
                  <a:pt x="1412189" y="88433"/>
                  <a:pt x="1418392" y="0"/>
                  <a:pt x="1156798" y="64466"/>
                </a:cubicBezTo>
                <a:cubicBezTo>
                  <a:pt x="895204" y="128932"/>
                  <a:pt x="291678" y="397846"/>
                  <a:pt x="145839" y="602228"/>
                </a:cubicBezTo>
                <a:cubicBezTo>
                  <a:pt x="0" y="806610"/>
                  <a:pt x="128443" y="1037383"/>
                  <a:pt x="281763" y="1290760"/>
                </a:cubicBezTo>
                <a:cubicBezTo>
                  <a:pt x="435083" y="1544137"/>
                  <a:pt x="789534" y="1906588"/>
                  <a:pt x="1065759" y="2122488"/>
                </a:cubicBezTo>
                <a:cubicBezTo>
                  <a:pt x="1303884" y="2366963"/>
                  <a:pt x="1531114" y="2539142"/>
                  <a:pt x="1705739" y="2747104"/>
                </a:cubicBezTo>
                <a:cubicBezTo>
                  <a:pt x="1832739" y="2964592"/>
                  <a:pt x="1667448" y="3201259"/>
                  <a:pt x="1810115" y="3346624"/>
                </a:cubicBezTo>
                <a:cubicBezTo>
                  <a:pt x="1952782" y="3491989"/>
                  <a:pt x="2233924" y="3576429"/>
                  <a:pt x="2561743" y="3619292"/>
                </a:cubicBezTo>
              </a:path>
            </a:pathLst>
          </a:custGeom>
          <a:ln w="63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orme libre 40"/>
          <p:cNvSpPr/>
          <p:nvPr/>
        </p:nvSpPr>
        <p:spPr>
          <a:xfrm>
            <a:off x="2617914" y="1124961"/>
            <a:ext cx="842105" cy="2317019"/>
          </a:xfrm>
          <a:custGeom>
            <a:avLst/>
            <a:gdLst>
              <a:gd name="connsiteX0" fmla="*/ 619125 w 619125"/>
              <a:gd name="connsiteY0" fmla="*/ 0 h 2419350"/>
              <a:gd name="connsiteX1" fmla="*/ 228600 w 619125"/>
              <a:gd name="connsiteY1" fmla="*/ 219075 h 2419350"/>
              <a:gd name="connsiteX2" fmla="*/ 9525 w 619125"/>
              <a:gd name="connsiteY2" fmla="*/ 771525 h 2419350"/>
              <a:gd name="connsiteX3" fmla="*/ 171450 w 619125"/>
              <a:gd name="connsiteY3" fmla="*/ 1952625 h 2419350"/>
              <a:gd name="connsiteX4" fmla="*/ 457200 w 619125"/>
              <a:gd name="connsiteY4" fmla="*/ 2419350 h 2419350"/>
              <a:gd name="connsiteX0" fmla="*/ 629796 w 629796"/>
              <a:gd name="connsiteY0" fmla="*/ 0 h 2419350"/>
              <a:gd name="connsiteX1" fmla="*/ 239271 w 629796"/>
              <a:gd name="connsiteY1" fmla="*/ 219075 h 2419350"/>
              <a:gd name="connsiteX2" fmla="*/ 20196 w 629796"/>
              <a:gd name="connsiteY2" fmla="*/ 771525 h 2419350"/>
              <a:gd name="connsiteX3" fmla="*/ 118096 w 629796"/>
              <a:gd name="connsiteY3" fmla="*/ 1517279 h 2419350"/>
              <a:gd name="connsiteX4" fmla="*/ 182121 w 629796"/>
              <a:gd name="connsiteY4" fmla="*/ 1952625 h 2419350"/>
              <a:gd name="connsiteX5" fmla="*/ 467871 w 629796"/>
              <a:gd name="connsiteY5" fmla="*/ 2419350 h 2419350"/>
              <a:gd name="connsiteX0" fmla="*/ 606156 w 606156"/>
              <a:gd name="connsiteY0" fmla="*/ 0 h 2419350"/>
              <a:gd name="connsiteX1" fmla="*/ 215631 w 606156"/>
              <a:gd name="connsiteY1" fmla="*/ 219075 h 2419350"/>
              <a:gd name="connsiteX2" fmla="*/ 20196 w 606156"/>
              <a:gd name="connsiteY2" fmla="*/ 635036 h 2419350"/>
              <a:gd name="connsiteX3" fmla="*/ 94456 w 606156"/>
              <a:gd name="connsiteY3" fmla="*/ 1517279 h 2419350"/>
              <a:gd name="connsiteX4" fmla="*/ 158481 w 606156"/>
              <a:gd name="connsiteY4" fmla="*/ 1952625 h 2419350"/>
              <a:gd name="connsiteX5" fmla="*/ 444231 w 606156"/>
              <a:gd name="connsiteY5" fmla="*/ 2419350 h 2419350"/>
              <a:gd name="connsiteX0" fmla="*/ 615021 w 615021"/>
              <a:gd name="connsiteY0" fmla="*/ 0 h 2419350"/>
              <a:gd name="connsiteX1" fmla="*/ 224496 w 615021"/>
              <a:gd name="connsiteY1" fmla="*/ 219075 h 2419350"/>
              <a:gd name="connsiteX2" fmla="*/ 29061 w 615021"/>
              <a:gd name="connsiteY2" fmla="*/ 635036 h 2419350"/>
              <a:gd name="connsiteX3" fmla="*/ 50132 w 615021"/>
              <a:gd name="connsiteY3" fmla="*/ 1212183 h 2419350"/>
              <a:gd name="connsiteX4" fmla="*/ 167346 w 615021"/>
              <a:gd name="connsiteY4" fmla="*/ 1952625 h 2419350"/>
              <a:gd name="connsiteX5" fmla="*/ 453096 w 615021"/>
              <a:gd name="connsiteY5" fmla="*/ 2419350 h 2419350"/>
              <a:gd name="connsiteX0" fmla="*/ 615021 w 615021"/>
              <a:gd name="connsiteY0" fmla="*/ 0 h 2419350"/>
              <a:gd name="connsiteX1" fmla="*/ 224496 w 615021"/>
              <a:gd name="connsiteY1" fmla="*/ 219075 h 2419350"/>
              <a:gd name="connsiteX2" fmla="*/ 29061 w 615021"/>
              <a:gd name="connsiteY2" fmla="*/ 635036 h 2419350"/>
              <a:gd name="connsiteX3" fmla="*/ 50132 w 615021"/>
              <a:gd name="connsiteY3" fmla="*/ 1212183 h 2419350"/>
              <a:gd name="connsiteX4" fmla="*/ 196896 w 615021"/>
              <a:gd name="connsiteY4" fmla="*/ 1928539 h 2419350"/>
              <a:gd name="connsiteX5" fmla="*/ 453096 w 615021"/>
              <a:gd name="connsiteY5" fmla="*/ 2419350 h 2419350"/>
              <a:gd name="connsiteX0" fmla="*/ 615021 w 615021"/>
              <a:gd name="connsiteY0" fmla="*/ 0 h 2274831"/>
              <a:gd name="connsiteX1" fmla="*/ 224496 w 615021"/>
              <a:gd name="connsiteY1" fmla="*/ 219075 h 2274831"/>
              <a:gd name="connsiteX2" fmla="*/ 29061 w 615021"/>
              <a:gd name="connsiteY2" fmla="*/ 635036 h 2274831"/>
              <a:gd name="connsiteX3" fmla="*/ 50132 w 615021"/>
              <a:gd name="connsiteY3" fmla="*/ 1212183 h 2274831"/>
              <a:gd name="connsiteX4" fmla="*/ 196896 w 615021"/>
              <a:gd name="connsiteY4" fmla="*/ 1928539 h 2274831"/>
              <a:gd name="connsiteX5" fmla="*/ 405817 w 615021"/>
              <a:gd name="connsiteY5" fmla="*/ 2274831 h 2274831"/>
              <a:gd name="connsiteX0" fmla="*/ 615021 w 615021"/>
              <a:gd name="connsiteY0" fmla="*/ 0 h 2298917"/>
              <a:gd name="connsiteX1" fmla="*/ 224496 w 615021"/>
              <a:gd name="connsiteY1" fmla="*/ 219075 h 2298917"/>
              <a:gd name="connsiteX2" fmla="*/ 29061 w 615021"/>
              <a:gd name="connsiteY2" fmla="*/ 635036 h 2298917"/>
              <a:gd name="connsiteX3" fmla="*/ 50132 w 615021"/>
              <a:gd name="connsiteY3" fmla="*/ 1212183 h 2298917"/>
              <a:gd name="connsiteX4" fmla="*/ 196896 w 615021"/>
              <a:gd name="connsiteY4" fmla="*/ 1928539 h 2298917"/>
              <a:gd name="connsiteX5" fmla="*/ 399907 w 615021"/>
              <a:gd name="connsiteY5" fmla="*/ 2298917 h 229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021" h="2298917">
                <a:moveTo>
                  <a:pt x="615021" y="0"/>
                </a:moveTo>
                <a:cubicBezTo>
                  <a:pt x="470558" y="45244"/>
                  <a:pt x="322156" y="113236"/>
                  <a:pt x="224496" y="219075"/>
                </a:cubicBezTo>
                <a:cubicBezTo>
                  <a:pt x="126836" y="324914"/>
                  <a:pt x="58122" y="469518"/>
                  <a:pt x="29061" y="635036"/>
                </a:cubicBezTo>
                <a:cubicBezTo>
                  <a:pt x="0" y="800554"/>
                  <a:pt x="22160" y="996599"/>
                  <a:pt x="50132" y="1212183"/>
                </a:cubicBezTo>
                <a:cubicBezTo>
                  <a:pt x="78104" y="1427767"/>
                  <a:pt x="138600" y="1747417"/>
                  <a:pt x="196896" y="1928539"/>
                </a:cubicBezTo>
                <a:cubicBezTo>
                  <a:pt x="255192" y="2109661"/>
                  <a:pt x="294338" y="2202873"/>
                  <a:pt x="399907" y="2298917"/>
                </a:cubicBezTo>
              </a:path>
            </a:pathLst>
          </a:custGeom>
          <a:ln w="952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orme libre 41"/>
          <p:cNvSpPr/>
          <p:nvPr/>
        </p:nvSpPr>
        <p:spPr>
          <a:xfrm>
            <a:off x="4107428" y="814497"/>
            <a:ext cx="1702654" cy="3013036"/>
          </a:xfrm>
          <a:custGeom>
            <a:avLst/>
            <a:gdLst>
              <a:gd name="connsiteX0" fmla="*/ 400565 w 1840127"/>
              <a:gd name="connsiteY0" fmla="*/ 3123170 h 3123170"/>
              <a:gd name="connsiteX1" fmla="*/ 239927 w 1840127"/>
              <a:gd name="connsiteY1" fmla="*/ 509716 h 3123170"/>
              <a:gd name="connsiteX2" fmla="*/ 1840127 w 1840127"/>
              <a:gd name="connsiteY2" fmla="*/ 64873 h 312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0127" h="3123170">
                <a:moveTo>
                  <a:pt x="400565" y="3123170"/>
                </a:moveTo>
                <a:cubicBezTo>
                  <a:pt x="200282" y="2071301"/>
                  <a:pt x="0" y="1019432"/>
                  <a:pt x="239927" y="509716"/>
                </a:cubicBezTo>
                <a:cubicBezTo>
                  <a:pt x="479854" y="0"/>
                  <a:pt x="1159990" y="32436"/>
                  <a:pt x="1840127" y="64873"/>
                </a:cubicBezTo>
              </a:path>
            </a:pathLst>
          </a:custGeom>
          <a:ln w="952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Forme libre 44"/>
          <p:cNvSpPr/>
          <p:nvPr/>
        </p:nvSpPr>
        <p:spPr>
          <a:xfrm rot="4279470">
            <a:off x="5647234" y="5352317"/>
            <a:ext cx="361950" cy="419099"/>
          </a:xfrm>
          <a:custGeom>
            <a:avLst/>
            <a:gdLst>
              <a:gd name="connsiteX0" fmla="*/ 0 w 257175"/>
              <a:gd name="connsiteY0" fmla="*/ 0 h 657225"/>
              <a:gd name="connsiteX1" fmla="*/ 104775 w 257175"/>
              <a:gd name="connsiteY1" fmla="*/ 428625 h 657225"/>
              <a:gd name="connsiteX2" fmla="*/ 257175 w 257175"/>
              <a:gd name="connsiteY2" fmla="*/ 657225 h 65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7175" h="657225">
                <a:moveTo>
                  <a:pt x="0" y="0"/>
                </a:moveTo>
                <a:cubicBezTo>
                  <a:pt x="30956" y="159544"/>
                  <a:pt x="61913" y="319088"/>
                  <a:pt x="104775" y="428625"/>
                </a:cubicBezTo>
                <a:cubicBezTo>
                  <a:pt x="147637" y="538162"/>
                  <a:pt x="257175" y="657225"/>
                  <a:pt x="257175" y="657225"/>
                </a:cubicBezTo>
              </a:path>
            </a:pathLst>
          </a:custGeom>
          <a:ln w="952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Forme libre 45"/>
          <p:cNvSpPr/>
          <p:nvPr/>
        </p:nvSpPr>
        <p:spPr>
          <a:xfrm>
            <a:off x="5906436" y="827220"/>
            <a:ext cx="2512721" cy="77118"/>
          </a:xfrm>
          <a:custGeom>
            <a:avLst/>
            <a:gdLst>
              <a:gd name="connsiteX0" fmla="*/ 0 w 3084723"/>
              <a:gd name="connsiteY0" fmla="*/ 77118 h 77118"/>
              <a:gd name="connsiteX1" fmla="*/ 3084723 w 3084723"/>
              <a:gd name="connsiteY1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84723" h="77118">
                <a:moveTo>
                  <a:pt x="0" y="77118"/>
                </a:moveTo>
                <a:lnTo>
                  <a:pt x="3084723" y="0"/>
                </a:lnTo>
              </a:path>
            </a:pathLst>
          </a:custGeom>
          <a:ln w="31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8" name="Connecteur droit avec flèche 47"/>
          <p:cNvCxnSpPr/>
          <p:nvPr/>
        </p:nvCxnSpPr>
        <p:spPr>
          <a:xfrm flipV="1">
            <a:off x="2926080" y="2670048"/>
            <a:ext cx="1219200" cy="316992"/>
          </a:xfrm>
          <a:prstGeom prst="straightConnector1">
            <a:avLst/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/>
          <p:cNvCxnSpPr/>
          <p:nvPr/>
        </p:nvCxnSpPr>
        <p:spPr>
          <a:xfrm flipV="1">
            <a:off x="3151632" y="3700272"/>
            <a:ext cx="1219200" cy="316992"/>
          </a:xfrm>
          <a:prstGeom prst="straightConnector1">
            <a:avLst/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ZoneTexte 49"/>
          <p:cNvSpPr txBox="1"/>
          <p:nvPr/>
        </p:nvSpPr>
        <p:spPr>
          <a:xfrm>
            <a:off x="0" y="4882904"/>
            <a:ext cx="2481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2)</a:t>
            </a:r>
            <a:r>
              <a:rPr lang="fr-FR" sz="1400" u="sng" dirty="0" smtClean="0"/>
              <a:t> </a:t>
            </a:r>
            <a:r>
              <a:rPr lang="fr-FR" sz="1400" b="1" u="sng" dirty="0" smtClean="0"/>
              <a:t>Des difficultés persistantes</a:t>
            </a:r>
          </a:p>
        </p:txBody>
      </p:sp>
      <p:cxnSp>
        <p:nvCxnSpPr>
          <p:cNvPr id="51" name="Connecteur droit avec flèche 50"/>
          <p:cNvCxnSpPr/>
          <p:nvPr/>
        </p:nvCxnSpPr>
        <p:spPr>
          <a:xfrm flipV="1">
            <a:off x="0" y="6644640"/>
            <a:ext cx="432816" cy="213360"/>
          </a:xfrm>
          <a:prstGeom prst="straightConnector1">
            <a:avLst/>
          </a:prstGeom>
          <a:ln>
            <a:prstDash val="lg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ZoneTexte 52"/>
          <p:cNvSpPr txBox="1"/>
          <p:nvPr/>
        </p:nvSpPr>
        <p:spPr>
          <a:xfrm>
            <a:off x="644312" y="6550223"/>
            <a:ext cx="29523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axes Ouest Est en souffrance</a:t>
            </a:r>
            <a:endParaRPr lang="fr-FR" sz="1400" dirty="0"/>
          </a:p>
        </p:txBody>
      </p:sp>
      <p:sp>
        <p:nvSpPr>
          <p:cNvPr id="54" name="Hexagone 53"/>
          <p:cNvSpPr/>
          <p:nvPr/>
        </p:nvSpPr>
        <p:spPr>
          <a:xfrm>
            <a:off x="195072" y="5833872"/>
            <a:ext cx="195072" cy="195072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644312" y="5777960"/>
            <a:ext cx="2952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Gare routière principale assurant la liaison banlieue-centre, non raccordée à une voie rapide</a:t>
            </a:r>
            <a:endParaRPr lang="fr-FR" sz="1400" dirty="0"/>
          </a:p>
        </p:txBody>
      </p:sp>
      <p:sp>
        <p:nvSpPr>
          <p:cNvPr id="56" name="Hexagone 55"/>
          <p:cNvSpPr/>
          <p:nvPr/>
        </p:nvSpPr>
        <p:spPr>
          <a:xfrm>
            <a:off x="3931920" y="3907536"/>
            <a:ext cx="225552" cy="249936"/>
          </a:xfrm>
          <a:prstGeom prst="hexag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Organigramme : Jonction de sommaire 58"/>
          <p:cNvSpPr/>
          <p:nvPr/>
        </p:nvSpPr>
        <p:spPr>
          <a:xfrm>
            <a:off x="182880" y="5303520"/>
            <a:ext cx="170688" cy="158496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ZoneTexte 59"/>
          <p:cNvSpPr txBox="1"/>
          <p:nvPr/>
        </p:nvSpPr>
        <p:spPr>
          <a:xfrm>
            <a:off x="626024" y="5219688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Ex de points et zones de congestion majeurs</a:t>
            </a:r>
            <a:endParaRPr lang="fr-FR" sz="1400" dirty="0"/>
          </a:p>
        </p:txBody>
      </p:sp>
      <p:sp>
        <p:nvSpPr>
          <p:cNvPr id="61" name="Organigramme : Jonction de sommaire 60"/>
          <p:cNvSpPr/>
          <p:nvPr/>
        </p:nvSpPr>
        <p:spPr>
          <a:xfrm>
            <a:off x="4029456" y="2602992"/>
            <a:ext cx="170688" cy="158496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Organigramme : Jonction de sommaire 61"/>
          <p:cNvSpPr/>
          <p:nvPr/>
        </p:nvSpPr>
        <p:spPr>
          <a:xfrm>
            <a:off x="4261104" y="3736848"/>
            <a:ext cx="170688" cy="158496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Organigramme : Jonction de sommaire 62"/>
          <p:cNvSpPr/>
          <p:nvPr/>
        </p:nvSpPr>
        <p:spPr>
          <a:xfrm>
            <a:off x="4175760" y="4395216"/>
            <a:ext cx="371856" cy="384048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Organigramme : Jonction de sommaire 64"/>
          <p:cNvSpPr/>
          <p:nvPr/>
        </p:nvSpPr>
        <p:spPr>
          <a:xfrm>
            <a:off x="3188208" y="3541776"/>
            <a:ext cx="170688" cy="158496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Organigramme : Jonction de sommaire 65"/>
          <p:cNvSpPr/>
          <p:nvPr/>
        </p:nvSpPr>
        <p:spPr>
          <a:xfrm>
            <a:off x="3956304" y="3956304"/>
            <a:ext cx="170688" cy="158496"/>
          </a:xfrm>
          <a:prstGeom prst="flowChartSummingJunction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2000"/>
                            </p:stCondLst>
                            <p:childTnLst>
                              <p:par>
                                <p:cTn id="9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"/>
                            </p:stCondLst>
                            <p:childTnLst>
                              <p:par>
                                <p:cTn id="10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00"/>
                            </p:stCondLst>
                            <p:childTnLst>
                              <p:par>
                                <p:cTn id="11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500"/>
                            </p:stCondLst>
                            <p:childTnLst>
                              <p:par>
                                <p:cTn id="16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000"/>
                            </p:stCondLst>
                            <p:childTnLst>
                              <p:par>
                                <p:cTn id="17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1500"/>
                            </p:stCondLst>
                            <p:childTnLst>
                              <p:par>
                                <p:cTn id="17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2000"/>
                            </p:stCondLst>
                            <p:childTnLst>
                              <p:par>
                                <p:cTn id="1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0" fill="hold">
                            <p:stCondLst>
                              <p:cond delay="2500"/>
                            </p:stCondLst>
                            <p:childTnLst>
                              <p:par>
                                <p:cTn id="19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 animBg="1"/>
      <p:bldP spid="25" grpId="0" animBg="1"/>
      <p:bldP spid="26" grpId="0" animBg="1"/>
      <p:bldP spid="28" grpId="0" animBg="1"/>
      <p:bldP spid="31" grpId="0" animBg="1"/>
      <p:bldP spid="32" grpId="0" animBg="1"/>
      <p:bldP spid="33" grpId="0"/>
      <p:bldP spid="34" grpId="0"/>
      <p:bldP spid="37" grpId="0"/>
      <p:bldP spid="20" grpId="0"/>
      <p:bldP spid="21" grpId="0"/>
      <p:bldP spid="23" grpId="0"/>
      <p:bldP spid="35" grpId="0" animBg="1"/>
      <p:bldP spid="41" grpId="0" animBg="1"/>
      <p:bldP spid="42" grpId="0" animBg="1"/>
      <p:bldP spid="45" grpId="0" animBg="1"/>
      <p:bldP spid="46" grpId="0" animBg="1"/>
      <p:bldP spid="50" grpId="0"/>
      <p:bldP spid="53" grpId="0"/>
      <p:bldP spid="54" grpId="0" animBg="1"/>
      <p:bldP spid="55" grpId="0"/>
      <p:bldP spid="56" grpId="0" animBg="1"/>
      <p:bldP spid="59" grpId="0" animBg="1"/>
      <p:bldP spid="60" grpId="0"/>
      <p:bldP spid="61" grpId="0" animBg="1"/>
      <p:bldP spid="62" grpId="0" animBg="1"/>
      <p:bldP spid="63" grpId="0" animBg="1"/>
      <p:bldP spid="65" grpId="0" animBg="1"/>
      <p:bldP spid="6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868144" y="4509120"/>
            <a:ext cx="216024" cy="360040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orme libre 6"/>
          <p:cNvSpPr/>
          <p:nvPr/>
        </p:nvSpPr>
        <p:spPr>
          <a:xfrm>
            <a:off x="3851920" y="4041506"/>
            <a:ext cx="1185029" cy="1506887"/>
          </a:xfrm>
          <a:custGeom>
            <a:avLst/>
            <a:gdLst>
              <a:gd name="connsiteX0" fmla="*/ 0 w 1177871"/>
              <a:gd name="connsiteY0" fmla="*/ 402956 h 1487837"/>
              <a:gd name="connsiteX1" fmla="*/ 542441 w 1177871"/>
              <a:gd name="connsiteY1" fmla="*/ 0 h 1487837"/>
              <a:gd name="connsiteX2" fmla="*/ 1177871 w 1177871"/>
              <a:gd name="connsiteY2" fmla="*/ 526942 h 1487837"/>
              <a:gd name="connsiteX3" fmla="*/ 728420 w 1177871"/>
              <a:gd name="connsiteY3" fmla="*/ 743919 h 1487837"/>
              <a:gd name="connsiteX4" fmla="*/ 666427 w 1177871"/>
              <a:gd name="connsiteY4" fmla="*/ 1100380 h 1487837"/>
              <a:gd name="connsiteX5" fmla="*/ 836908 w 1177871"/>
              <a:gd name="connsiteY5" fmla="*/ 1286359 h 1487837"/>
              <a:gd name="connsiteX6" fmla="*/ 743919 w 1177871"/>
              <a:gd name="connsiteY6" fmla="*/ 1487837 h 1487837"/>
              <a:gd name="connsiteX7" fmla="*/ 278969 w 1177871"/>
              <a:gd name="connsiteY7" fmla="*/ 1084881 h 1487837"/>
              <a:gd name="connsiteX8" fmla="*/ 216976 w 1177871"/>
              <a:gd name="connsiteY8" fmla="*/ 650929 h 1487837"/>
              <a:gd name="connsiteX9" fmla="*/ 0 w 1177871"/>
              <a:gd name="connsiteY9" fmla="*/ 402956 h 1487837"/>
              <a:gd name="connsiteX0" fmla="*/ 0 w 1185029"/>
              <a:gd name="connsiteY0" fmla="*/ 448564 h 1487837"/>
              <a:gd name="connsiteX1" fmla="*/ 549599 w 1185029"/>
              <a:gd name="connsiteY1" fmla="*/ 0 h 1487837"/>
              <a:gd name="connsiteX2" fmla="*/ 1185029 w 1185029"/>
              <a:gd name="connsiteY2" fmla="*/ 526942 h 1487837"/>
              <a:gd name="connsiteX3" fmla="*/ 735578 w 1185029"/>
              <a:gd name="connsiteY3" fmla="*/ 743919 h 1487837"/>
              <a:gd name="connsiteX4" fmla="*/ 673585 w 1185029"/>
              <a:gd name="connsiteY4" fmla="*/ 1100380 h 1487837"/>
              <a:gd name="connsiteX5" fmla="*/ 844066 w 1185029"/>
              <a:gd name="connsiteY5" fmla="*/ 1286359 h 1487837"/>
              <a:gd name="connsiteX6" fmla="*/ 751077 w 1185029"/>
              <a:gd name="connsiteY6" fmla="*/ 1487837 h 1487837"/>
              <a:gd name="connsiteX7" fmla="*/ 286127 w 1185029"/>
              <a:gd name="connsiteY7" fmla="*/ 1084881 h 1487837"/>
              <a:gd name="connsiteX8" fmla="*/ 224134 w 1185029"/>
              <a:gd name="connsiteY8" fmla="*/ 650929 h 1487837"/>
              <a:gd name="connsiteX9" fmla="*/ 0 w 1185029"/>
              <a:gd name="connsiteY9" fmla="*/ 448564 h 1487837"/>
              <a:gd name="connsiteX0" fmla="*/ 0 w 1185029"/>
              <a:gd name="connsiteY0" fmla="*/ 467614 h 1506887"/>
              <a:gd name="connsiteX1" fmla="*/ 559124 w 1185029"/>
              <a:gd name="connsiteY1" fmla="*/ 0 h 1506887"/>
              <a:gd name="connsiteX2" fmla="*/ 1185029 w 1185029"/>
              <a:gd name="connsiteY2" fmla="*/ 545992 h 1506887"/>
              <a:gd name="connsiteX3" fmla="*/ 735578 w 1185029"/>
              <a:gd name="connsiteY3" fmla="*/ 762969 h 1506887"/>
              <a:gd name="connsiteX4" fmla="*/ 673585 w 1185029"/>
              <a:gd name="connsiteY4" fmla="*/ 1119430 h 1506887"/>
              <a:gd name="connsiteX5" fmla="*/ 844066 w 1185029"/>
              <a:gd name="connsiteY5" fmla="*/ 1305409 h 1506887"/>
              <a:gd name="connsiteX6" fmla="*/ 751077 w 1185029"/>
              <a:gd name="connsiteY6" fmla="*/ 1506887 h 1506887"/>
              <a:gd name="connsiteX7" fmla="*/ 286127 w 1185029"/>
              <a:gd name="connsiteY7" fmla="*/ 1103931 h 1506887"/>
              <a:gd name="connsiteX8" fmla="*/ 224134 w 1185029"/>
              <a:gd name="connsiteY8" fmla="*/ 669979 h 1506887"/>
              <a:gd name="connsiteX9" fmla="*/ 0 w 1185029"/>
              <a:gd name="connsiteY9" fmla="*/ 467614 h 1506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85029" h="1506887">
                <a:moveTo>
                  <a:pt x="0" y="467614"/>
                </a:moveTo>
                <a:lnTo>
                  <a:pt x="559124" y="0"/>
                </a:lnTo>
                <a:lnTo>
                  <a:pt x="1185029" y="545992"/>
                </a:lnTo>
                <a:lnTo>
                  <a:pt x="735578" y="762969"/>
                </a:lnTo>
                <a:lnTo>
                  <a:pt x="673585" y="1119430"/>
                </a:lnTo>
                <a:lnTo>
                  <a:pt x="844066" y="1305409"/>
                </a:lnTo>
                <a:lnTo>
                  <a:pt x="751077" y="1506887"/>
                </a:lnTo>
                <a:lnTo>
                  <a:pt x="286127" y="1103931"/>
                </a:lnTo>
                <a:lnTo>
                  <a:pt x="224134" y="669979"/>
                </a:lnTo>
                <a:lnTo>
                  <a:pt x="0" y="467614"/>
                </a:lnTo>
                <a:close/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029075" y="4419600"/>
            <a:ext cx="6528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i="1" dirty="0" smtClean="0"/>
              <a:t>Plateau</a:t>
            </a:r>
            <a:endParaRPr lang="fr-FR" sz="1200" i="1" dirty="0"/>
          </a:p>
        </p:txBody>
      </p:sp>
      <p:sp>
        <p:nvSpPr>
          <p:cNvPr id="24" name="Forme libre 23"/>
          <p:cNvSpPr/>
          <p:nvPr/>
        </p:nvSpPr>
        <p:spPr>
          <a:xfrm>
            <a:off x="4060225" y="775386"/>
            <a:ext cx="1840127" cy="3123170"/>
          </a:xfrm>
          <a:custGeom>
            <a:avLst/>
            <a:gdLst>
              <a:gd name="connsiteX0" fmla="*/ 400565 w 1840127"/>
              <a:gd name="connsiteY0" fmla="*/ 3123170 h 3123170"/>
              <a:gd name="connsiteX1" fmla="*/ 239927 w 1840127"/>
              <a:gd name="connsiteY1" fmla="*/ 509716 h 3123170"/>
              <a:gd name="connsiteX2" fmla="*/ 1840127 w 1840127"/>
              <a:gd name="connsiteY2" fmla="*/ 64873 h 312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0127" h="3123170">
                <a:moveTo>
                  <a:pt x="400565" y="3123170"/>
                </a:moveTo>
                <a:cubicBezTo>
                  <a:pt x="200282" y="2071301"/>
                  <a:pt x="0" y="1019432"/>
                  <a:pt x="239927" y="509716"/>
                </a:cubicBezTo>
                <a:cubicBezTo>
                  <a:pt x="479854" y="0"/>
                  <a:pt x="1159990" y="32436"/>
                  <a:pt x="1840127" y="64873"/>
                </a:cubicBezTo>
              </a:path>
            </a:pathLst>
          </a:cu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orme libre 24"/>
          <p:cNvSpPr/>
          <p:nvPr/>
        </p:nvSpPr>
        <p:spPr>
          <a:xfrm>
            <a:off x="1203325" y="625475"/>
            <a:ext cx="3054350" cy="3746500"/>
          </a:xfrm>
          <a:custGeom>
            <a:avLst/>
            <a:gdLst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49425 w 3054350"/>
              <a:gd name="connsiteY6" fmla="*/ 27749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082675 w 3054350"/>
              <a:gd name="connsiteY5" fmla="*/ 2222500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4350" h="3746500">
                <a:moveTo>
                  <a:pt x="3054350" y="831850"/>
                </a:moveTo>
                <a:cubicBezTo>
                  <a:pt x="2539206" y="585787"/>
                  <a:pt x="2024062" y="339725"/>
                  <a:pt x="1720850" y="212725"/>
                </a:cubicBezTo>
                <a:cubicBezTo>
                  <a:pt x="1417638" y="85725"/>
                  <a:pt x="1495425" y="0"/>
                  <a:pt x="1235075" y="69850"/>
                </a:cubicBezTo>
                <a:cubicBezTo>
                  <a:pt x="974725" y="139700"/>
                  <a:pt x="317500" y="419100"/>
                  <a:pt x="158750" y="631825"/>
                </a:cubicBezTo>
                <a:cubicBezTo>
                  <a:pt x="0" y="844550"/>
                  <a:pt x="128588" y="1081088"/>
                  <a:pt x="282575" y="1346200"/>
                </a:cubicBezTo>
                <a:cubicBezTo>
                  <a:pt x="436563" y="1611313"/>
                  <a:pt x="806450" y="2006600"/>
                  <a:pt x="1082675" y="2222500"/>
                </a:cubicBezTo>
                <a:cubicBezTo>
                  <a:pt x="1320800" y="2466975"/>
                  <a:pt x="1536700" y="2605088"/>
                  <a:pt x="1711325" y="2813050"/>
                </a:cubicBezTo>
                <a:cubicBezTo>
                  <a:pt x="1838325" y="3030538"/>
                  <a:pt x="1703388" y="3343275"/>
                  <a:pt x="1863725" y="3498850"/>
                </a:cubicBezTo>
                <a:cubicBezTo>
                  <a:pt x="2024063" y="3654425"/>
                  <a:pt x="2345531" y="3703637"/>
                  <a:pt x="2673350" y="374650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2581275" y="1085850"/>
            <a:ext cx="847725" cy="2438400"/>
          </a:xfrm>
          <a:custGeom>
            <a:avLst/>
            <a:gdLst>
              <a:gd name="connsiteX0" fmla="*/ 619125 w 619125"/>
              <a:gd name="connsiteY0" fmla="*/ 0 h 2419350"/>
              <a:gd name="connsiteX1" fmla="*/ 228600 w 619125"/>
              <a:gd name="connsiteY1" fmla="*/ 219075 h 2419350"/>
              <a:gd name="connsiteX2" fmla="*/ 9525 w 619125"/>
              <a:gd name="connsiteY2" fmla="*/ 771525 h 2419350"/>
              <a:gd name="connsiteX3" fmla="*/ 171450 w 619125"/>
              <a:gd name="connsiteY3" fmla="*/ 1952625 h 2419350"/>
              <a:gd name="connsiteX4" fmla="*/ 457200 w 619125"/>
              <a:gd name="connsiteY4" fmla="*/ 2419350 h 2419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9125" h="2419350">
                <a:moveTo>
                  <a:pt x="619125" y="0"/>
                </a:moveTo>
                <a:cubicBezTo>
                  <a:pt x="474662" y="45244"/>
                  <a:pt x="330200" y="90488"/>
                  <a:pt x="228600" y="219075"/>
                </a:cubicBezTo>
                <a:cubicBezTo>
                  <a:pt x="127000" y="347662"/>
                  <a:pt x="19050" y="482600"/>
                  <a:pt x="9525" y="771525"/>
                </a:cubicBezTo>
                <a:cubicBezTo>
                  <a:pt x="0" y="1060450"/>
                  <a:pt x="96838" y="1677988"/>
                  <a:pt x="171450" y="1952625"/>
                </a:cubicBezTo>
                <a:cubicBezTo>
                  <a:pt x="246062" y="2227262"/>
                  <a:pt x="351631" y="2323306"/>
                  <a:pt x="457200" y="2419350"/>
                </a:cubicBezTo>
              </a:path>
            </a:pathLst>
          </a:cu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Forme libre 34"/>
          <p:cNvSpPr/>
          <p:nvPr/>
        </p:nvSpPr>
        <p:spPr>
          <a:xfrm>
            <a:off x="4241494" y="925417"/>
            <a:ext cx="3437263" cy="2908453"/>
          </a:xfrm>
          <a:custGeom>
            <a:avLst/>
            <a:gdLst>
              <a:gd name="connsiteX0" fmla="*/ 297455 w 3437263"/>
              <a:gd name="connsiteY0" fmla="*/ 2908453 h 2908453"/>
              <a:gd name="connsiteX1" fmla="*/ 143219 w 3437263"/>
              <a:gd name="connsiteY1" fmla="*/ 1916935 h 2908453"/>
              <a:gd name="connsiteX2" fmla="*/ 99152 w 3437263"/>
              <a:gd name="connsiteY2" fmla="*/ 683046 h 2908453"/>
              <a:gd name="connsiteX3" fmla="*/ 738130 w 3437263"/>
              <a:gd name="connsiteY3" fmla="*/ 154236 h 2908453"/>
              <a:gd name="connsiteX4" fmla="*/ 3437263 w 3437263"/>
              <a:gd name="connsiteY4" fmla="*/ 0 h 29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7263" h="2908453">
                <a:moveTo>
                  <a:pt x="297455" y="2908453"/>
                </a:moveTo>
                <a:cubicBezTo>
                  <a:pt x="236862" y="2598144"/>
                  <a:pt x="176269" y="2287836"/>
                  <a:pt x="143219" y="1916935"/>
                </a:cubicBezTo>
                <a:cubicBezTo>
                  <a:pt x="110169" y="1546034"/>
                  <a:pt x="0" y="976829"/>
                  <a:pt x="99152" y="683046"/>
                </a:cubicBezTo>
                <a:cubicBezTo>
                  <a:pt x="198304" y="389263"/>
                  <a:pt x="181778" y="268077"/>
                  <a:pt x="738130" y="154236"/>
                </a:cubicBezTo>
                <a:cubicBezTo>
                  <a:pt x="1294482" y="40395"/>
                  <a:pt x="2365872" y="20197"/>
                  <a:pt x="3437263" y="0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33350" y="5619750"/>
            <a:ext cx="3162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1) Des modes de transport à développer</a:t>
            </a:r>
          </a:p>
        </p:txBody>
      </p:sp>
      <p:sp>
        <p:nvSpPr>
          <p:cNvPr id="36" name="Forme libre 35"/>
          <p:cNvSpPr/>
          <p:nvPr/>
        </p:nvSpPr>
        <p:spPr>
          <a:xfrm>
            <a:off x="5949109" y="760163"/>
            <a:ext cx="2339868" cy="106736"/>
          </a:xfrm>
          <a:custGeom>
            <a:avLst/>
            <a:gdLst>
              <a:gd name="connsiteX0" fmla="*/ 0 w 3084723"/>
              <a:gd name="connsiteY0" fmla="*/ 77118 h 77118"/>
              <a:gd name="connsiteX1" fmla="*/ 3084723 w 3084723"/>
              <a:gd name="connsiteY1" fmla="*/ 0 h 77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84723" h="77118">
                <a:moveTo>
                  <a:pt x="0" y="77118"/>
                </a:moveTo>
                <a:lnTo>
                  <a:pt x="3084723" y="0"/>
                </a:lnTo>
              </a:path>
            </a:pathLst>
          </a:custGeom>
          <a:ln w="76200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ZoneTexte 36"/>
          <p:cNvSpPr txBox="1"/>
          <p:nvPr/>
        </p:nvSpPr>
        <p:spPr>
          <a:xfrm>
            <a:off x="5901892" y="498458"/>
            <a:ext cx="127310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Ouverture en 2013</a:t>
            </a:r>
            <a:endParaRPr lang="fr-FR" sz="1100" dirty="0"/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94617" y="536883"/>
            <a:ext cx="369372" cy="347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ZoneTexte 38"/>
          <p:cNvSpPr txBox="1"/>
          <p:nvPr/>
        </p:nvSpPr>
        <p:spPr>
          <a:xfrm>
            <a:off x="8114551" y="912115"/>
            <a:ext cx="102944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i="1" dirty="0" err="1" smtClean="0"/>
              <a:t>Ndiass</a:t>
            </a:r>
            <a:r>
              <a:rPr lang="fr-FR" sz="1100" dirty="0" smtClean="0"/>
              <a:t> (50 km)</a:t>
            </a:r>
            <a:endParaRPr lang="fr-FR" sz="1100" dirty="0"/>
          </a:p>
        </p:txBody>
      </p:sp>
      <p:sp>
        <p:nvSpPr>
          <p:cNvPr id="40" name="ZoneTexte 39"/>
          <p:cNvSpPr txBox="1"/>
          <p:nvPr/>
        </p:nvSpPr>
        <p:spPr>
          <a:xfrm>
            <a:off x="461042" y="5991963"/>
            <a:ext cx="20499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 trafic ferroviaire sous- exploité (ligne vétuste)</a:t>
            </a:r>
            <a:endParaRPr lang="fr-FR" sz="1400" dirty="0"/>
          </a:p>
        </p:txBody>
      </p:sp>
      <p:sp>
        <p:nvSpPr>
          <p:cNvPr id="41" name="Forme libre 40"/>
          <p:cNvSpPr/>
          <p:nvPr/>
        </p:nvSpPr>
        <p:spPr>
          <a:xfrm>
            <a:off x="4798951" y="2694432"/>
            <a:ext cx="3052697" cy="1537142"/>
          </a:xfrm>
          <a:custGeom>
            <a:avLst/>
            <a:gdLst>
              <a:gd name="connsiteX0" fmla="*/ 0 w 3360717"/>
              <a:gd name="connsiteY0" fmla="*/ 1983179 h 2250374"/>
              <a:gd name="connsiteX1" fmla="*/ 403761 w 3360717"/>
              <a:gd name="connsiteY1" fmla="*/ 2185060 h 2250374"/>
              <a:gd name="connsiteX2" fmla="*/ 1757548 w 3360717"/>
              <a:gd name="connsiteY2" fmla="*/ 1591293 h 2250374"/>
              <a:gd name="connsiteX3" fmla="*/ 3360717 w 3360717"/>
              <a:gd name="connsiteY3" fmla="*/ 0 h 2250374"/>
              <a:gd name="connsiteX0" fmla="*/ 0 w 3408219"/>
              <a:gd name="connsiteY0" fmla="*/ 1900052 h 2236520"/>
              <a:gd name="connsiteX1" fmla="*/ 451263 w 3408219"/>
              <a:gd name="connsiteY1" fmla="*/ 2185060 h 2236520"/>
              <a:gd name="connsiteX2" fmla="*/ 1805050 w 3408219"/>
              <a:gd name="connsiteY2" fmla="*/ 1591293 h 2236520"/>
              <a:gd name="connsiteX3" fmla="*/ 3408219 w 3408219"/>
              <a:gd name="connsiteY3" fmla="*/ 0 h 2236520"/>
              <a:gd name="connsiteX0" fmla="*/ 0 w 3408219"/>
              <a:gd name="connsiteY0" fmla="*/ 1900052 h 2319647"/>
              <a:gd name="connsiteX1" fmla="*/ 463138 w 3408219"/>
              <a:gd name="connsiteY1" fmla="*/ 2268187 h 2319647"/>
              <a:gd name="connsiteX2" fmla="*/ 1805050 w 3408219"/>
              <a:gd name="connsiteY2" fmla="*/ 1591293 h 2319647"/>
              <a:gd name="connsiteX3" fmla="*/ 3408219 w 3408219"/>
              <a:gd name="connsiteY3" fmla="*/ 0 h 2319647"/>
              <a:gd name="connsiteX0" fmla="*/ 0 w 3408219"/>
              <a:gd name="connsiteY0" fmla="*/ 1900052 h 1907968"/>
              <a:gd name="connsiteX1" fmla="*/ 1805050 w 3408219"/>
              <a:gd name="connsiteY1" fmla="*/ 1591293 h 1907968"/>
              <a:gd name="connsiteX2" fmla="*/ 3408219 w 3408219"/>
              <a:gd name="connsiteY2" fmla="*/ 0 h 1907968"/>
              <a:gd name="connsiteX0" fmla="*/ 0 w 3408219"/>
              <a:gd name="connsiteY0" fmla="*/ 1900052 h 2136239"/>
              <a:gd name="connsiteX1" fmla="*/ 1108364 w 3408219"/>
              <a:gd name="connsiteY1" fmla="*/ 2084779 h 2136239"/>
              <a:gd name="connsiteX2" fmla="*/ 1805050 w 3408219"/>
              <a:gd name="connsiteY2" fmla="*/ 1591293 h 2136239"/>
              <a:gd name="connsiteX3" fmla="*/ 3408219 w 3408219"/>
              <a:gd name="connsiteY3" fmla="*/ 0 h 2136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08219" h="2136239">
                <a:moveTo>
                  <a:pt x="0" y="1900052"/>
                </a:moveTo>
                <a:cubicBezTo>
                  <a:pt x="167794" y="1889716"/>
                  <a:pt x="807522" y="2136239"/>
                  <a:pt x="1108364" y="2084779"/>
                </a:cubicBezTo>
                <a:cubicBezTo>
                  <a:pt x="1409206" y="2033319"/>
                  <a:pt x="1404808" y="1897632"/>
                  <a:pt x="1805050" y="1591293"/>
                </a:cubicBezTo>
                <a:cubicBezTo>
                  <a:pt x="2295897" y="1213262"/>
                  <a:pt x="2853047" y="613558"/>
                  <a:pt x="3408219" y="0"/>
                </a:cubicBezTo>
              </a:path>
            </a:pathLst>
          </a:custGeom>
          <a:ln w="76200">
            <a:solidFill>
              <a:srgbClr val="4A7EBB">
                <a:alpha val="29020"/>
              </a:srgbClr>
            </a:solidFill>
            <a:prstDash val="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Forme libre 42"/>
          <p:cNvSpPr/>
          <p:nvPr/>
        </p:nvSpPr>
        <p:spPr>
          <a:xfrm>
            <a:off x="0" y="6015512"/>
            <a:ext cx="403738" cy="451262"/>
          </a:xfrm>
          <a:custGeom>
            <a:avLst/>
            <a:gdLst>
              <a:gd name="connsiteX0" fmla="*/ 297455 w 3437263"/>
              <a:gd name="connsiteY0" fmla="*/ 2908453 h 2908453"/>
              <a:gd name="connsiteX1" fmla="*/ 143219 w 3437263"/>
              <a:gd name="connsiteY1" fmla="*/ 1916935 h 2908453"/>
              <a:gd name="connsiteX2" fmla="*/ 99152 w 3437263"/>
              <a:gd name="connsiteY2" fmla="*/ 683046 h 2908453"/>
              <a:gd name="connsiteX3" fmla="*/ 738130 w 3437263"/>
              <a:gd name="connsiteY3" fmla="*/ 154236 h 2908453"/>
              <a:gd name="connsiteX4" fmla="*/ 3437263 w 3437263"/>
              <a:gd name="connsiteY4" fmla="*/ 0 h 290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37263" h="2908453">
                <a:moveTo>
                  <a:pt x="297455" y="2908453"/>
                </a:moveTo>
                <a:cubicBezTo>
                  <a:pt x="236862" y="2598144"/>
                  <a:pt x="176269" y="2287836"/>
                  <a:pt x="143219" y="1916935"/>
                </a:cubicBezTo>
                <a:cubicBezTo>
                  <a:pt x="110169" y="1546034"/>
                  <a:pt x="0" y="976829"/>
                  <a:pt x="99152" y="683046"/>
                </a:cubicBezTo>
                <a:cubicBezTo>
                  <a:pt x="198304" y="389263"/>
                  <a:pt x="181778" y="268077"/>
                  <a:pt x="738130" y="154236"/>
                </a:cubicBezTo>
                <a:cubicBezTo>
                  <a:pt x="1294482" y="40395"/>
                  <a:pt x="2365872" y="20197"/>
                  <a:pt x="3437263" y="0"/>
                </a:cubicBezTo>
              </a:path>
            </a:pathLst>
          </a:custGeom>
          <a:ln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Forme libre 43"/>
          <p:cNvSpPr/>
          <p:nvPr/>
        </p:nvSpPr>
        <p:spPr>
          <a:xfrm>
            <a:off x="2372376" y="6059054"/>
            <a:ext cx="770627" cy="543540"/>
          </a:xfrm>
          <a:custGeom>
            <a:avLst/>
            <a:gdLst>
              <a:gd name="connsiteX0" fmla="*/ 0 w 3360717"/>
              <a:gd name="connsiteY0" fmla="*/ 1983179 h 2250374"/>
              <a:gd name="connsiteX1" fmla="*/ 403761 w 3360717"/>
              <a:gd name="connsiteY1" fmla="*/ 2185060 h 2250374"/>
              <a:gd name="connsiteX2" fmla="*/ 1757548 w 3360717"/>
              <a:gd name="connsiteY2" fmla="*/ 1591293 h 2250374"/>
              <a:gd name="connsiteX3" fmla="*/ 3360717 w 3360717"/>
              <a:gd name="connsiteY3" fmla="*/ 0 h 2250374"/>
              <a:gd name="connsiteX0" fmla="*/ 0 w 3408219"/>
              <a:gd name="connsiteY0" fmla="*/ 1900052 h 2236520"/>
              <a:gd name="connsiteX1" fmla="*/ 451263 w 3408219"/>
              <a:gd name="connsiteY1" fmla="*/ 2185060 h 2236520"/>
              <a:gd name="connsiteX2" fmla="*/ 1805050 w 3408219"/>
              <a:gd name="connsiteY2" fmla="*/ 1591293 h 2236520"/>
              <a:gd name="connsiteX3" fmla="*/ 3408219 w 3408219"/>
              <a:gd name="connsiteY3" fmla="*/ 0 h 2236520"/>
              <a:gd name="connsiteX0" fmla="*/ 0 w 3408219"/>
              <a:gd name="connsiteY0" fmla="*/ 1900052 h 2319647"/>
              <a:gd name="connsiteX1" fmla="*/ 463138 w 3408219"/>
              <a:gd name="connsiteY1" fmla="*/ 2268187 h 2319647"/>
              <a:gd name="connsiteX2" fmla="*/ 1805050 w 3408219"/>
              <a:gd name="connsiteY2" fmla="*/ 1591293 h 2319647"/>
              <a:gd name="connsiteX3" fmla="*/ 3408219 w 3408219"/>
              <a:gd name="connsiteY3" fmla="*/ 0 h 2319647"/>
              <a:gd name="connsiteX0" fmla="*/ 85716 w 3493935"/>
              <a:gd name="connsiteY0" fmla="*/ 1900052 h 2554633"/>
              <a:gd name="connsiteX1" fmla="*/ 77190 w 3493935"/>
              <a:gd name="connsiteY1" fmla="*/ 2493277 h 2554633"/>
              <a:gd name="connsiteX2" fmla="*/ 548854 w 3493935"/>
              <a:gd name="connsiteY2" fmla="*/ 2268187 h 2554633"/>
              <a:gd name="connsiteX3" fmla="*/ 1890766 w 3493935"/>
              <a:gd name="connsiteY3" fmla="*/ 1591293 h 2554633"/>
              <a:gd name="connsiteX4" fmla="*/ 3493935 w 3493935"/>
              <a:gd name="connsiteY4" fmla="*/ 0 h 2554633"/>
              <a:gd name="connsiteX0" fmla="*/ 0 w 3408219"/>
              <a:gd name="connsiteY0" fmla="*/ 1900052 h 2319647"/>
              <a:gd name="connsiteX1" fmla="*/ 463138 w 3408219"/>
              <a:gd name="connsiteY1" fmla="*/ 2268187 h 2319647"/>
              <a:gd name="connsiteX2" fmla="*/ 1805050 w 3408219"/>
              <a:gd name="connsiteY2" fmla="*/ 1591293 h 2319647"/>
              <a:gd name="connsiteX3" fmla="*/ 3408219 w 3408219"/>
              <a:gd name="connsiteY3" fmla="*/ 0 h 2319647"/>
              <a:gd name="connsiteX0" fmla="*/ 0 w 2945081"/>
              <a:gd name="connsiteY0" fmla="*/ 2268187 h 2268187"/>
              <a:gd name="connsiteX1" fmla="*/ 1341912 w 2945081"/>
              <a:gd name="connsiteY1" fmla="*/ 1591293 h 2268187"/>
              <a:gd name="connsiteX2" fmla="*/ 2945081 w 2945081"/>
              <a:gd name="connsiteY2" fmla="*/ 0 h 2268187"/>
              <a:gd name="connsiteX0" fmla="*/ 0 w 2945081"/>
              <a:gd name="connsiteY0" fmla="*/ 2268187 h 2268187"/>
              <a:gd name="connsiteX1" fmla="*/ 2945081 w 2945081"/>
              <a:gd name="connsiteY1" fmla="*/ 0 h 2268187"/>
              <a:gd name="connsiteX0" fmla="*/ 0 w 622922"/>
              <a:gd name="connsiteY0" fmla="*/ 488946 h 488946"/>
              <a:gd name="connsiteX1" fmla="*/ 622922 w 622922"/>
              <a:gd name="connsiteY1" fmla="*/ 0 h 488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22922" h="488946">
                <a:moveTo>
                  <a:pt x="0" y="488946"/>
                </a:moveTo>
                <a:lnTo>
                  <a:pt x="622922" y="0"/>
                </a:lnTo>
              </a:path>
            </a:pathLst>
          </a:custGeom>
          <a:ln w="57150">
            <a:solidFill>
              <a:srgbClr val="4A7EBB">
                <a:alpha val="29020"/>
              </a:srgbClr>
            </a:solidFill>
            <a:prstDash val="sysDash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3101321" y="5880466"/>
            <a:ext cx="20499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Une liaison maritime avec la banlieue encore à l’état de projet</a:t>
            </a:r>
            <a:endParaRPr lang="fr-FR" sz="1400" dirty="0"/>
          </a:p>
        </p:txBody>
      </p:sp>
      <p:grpSp>
        <p:nvGrpSpPr>
          <p:cNvPr id="2" name="Groupe 45"/>
          <p:cNvGrpSpPr/>
          <p:nvPr/>
        </p:nvGrpSpPr>
        <p:grpSpPr>
          <a:xfrm>
            <a:off x="1571625" y="1104900"/>
            <a:ext cx="923925" cy="904875"/>
            <a:chOff x="1571625" y="1104900"/>
            <a:chExt cx="923925" cy="904875"/>
          </a:xfrm>
        </p:grpSpPr>
        <p:sp>
          <p:nvSpPr>
            <p:cNvPr id="47" name="Ellipse 46"/>
            <p:cNvSpPr/>
            <p:nvPr/>
          </p:nvSpPr>
          <p:spPr>
            <a:xfrm>
              <a:off x="1571625" y="1104900"/>
              <a:ext cx="923925" cy="904875"/>
            </a:xfrm>
            <a:prstGeom prst="ellipse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8" name="Connecteur droit 47"/>
            <p:cNvCxnSpPr>
              <a:stCxn id="47" idx="1"/>
              <a:endCxn id="47" idx="5"/>
            </p:cNvCxnSpPr>
            <p:nvPr/>
          </p:nvCxnSpPr>
          <p:spPr>
            <a:xfrm>
              <a:off x="1706931" y="1237416"/>
              <a:ext cx="653313" cy="63984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necteur droit 48"/>
            <p:cNvCxnSpPr>
              <a:stCxn id="47" idx="3"/>
              <a:endCxn id="47" idx="7"/>
            </p:cNvCxnSpPr>
            <p:nvPr/>
          </p:nvCxnSpPr>
          <p:spPr>
            <a:xfrm flipV="1">
              <a:off x="1706931" y="1237416"/>
              <a:ext cx="653313" cy="63984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9"/>
          <p:cNvGrpSpPr/>
          <p:nvPr/>
        </p:nvGrpSpPr>
        <p:grpSpPr>
          <a:xfrm>
            <a:off x="5355234" y="6340101"/>
            <a:ext cx="330407" cy="321499"/>
            <a:chOff x="1571625" y="1104900"/>
            <a:chExt cx="923925" cy="904875"/>
          </a:xfrm>
        </p:grpSpPr>
        <p:sp>
          <p:nvSpPr>
            <p:cNvPr id="51" name="Ellipse 50"/>
            <p:cNvSpPr/>
            <p:nvPr/>
          </p:nvSpPr>
          <p:spPr>
            <a:xfrm>
              <a:off x="1571625" y="1104900"/>
              <a:ext cx="923925" cy="904875"/>
            </a:xfrm>
            <a:prstGeom prst="ellipse">
              <a:avLst/>
            </a:prstGeom>
            <a:ln w="38100">
              <a:solidFill>
                <a:schemeClr val="bg1">
                  <a:lumMod val="75000"/>
                </a:schemeClr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/>
            <p:cNvCxnSpPr>
              <a:stCxn id="51" idx="1"/>
              <a:endCxn id="51" idx="5"/>
            </p:cNvCxnSpPr>
            <p:nvPr/>
          </p:nvCxnSpPr>
          <p:spPr>
            <a:xfrm>
              <a:off x="1706931" y="1237416"/>
              <a:ext cx="653313" cy="63984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>
              <a:stCxn id="51" idx="3"/>
              <a:endCxn id="51" idx="7"/>
            </p:cNvCxnSpPr>
            <p:nvPr/>
          </p:nvCxnSpPr>
          <p:spPr>
            <a:xfrm flipV="1">
              <a:off x="1706931" y="1237416"/>
              <a:ext cx="653313" cy="639843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2104" y="6373751"/>
            <a:ext cx="322150" cy="302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ZoneTexte 54"/>
          <p:cNvSpPr txBox="1"/>
          <p:nvPr/>
        </p:nvSpPr>
        <p:spPr>
          <a:xfrm>
            <a:off x="5239657" y="5551256"/>
            <a:ext cx="39043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 smtClean="0"/>
              <a:t>2) La construction d’un nouvel aéroport hors de la péninsule : l’espoir de nouveaux centres et d’une décongestion</a:t>
            </a:r>
            <a:endParaRPr lang="fr-FR" sz="1400" b="1" u="sng" dirty="0"/>
          </a:p>
        </p:txBody>
      </p:sp>
      <p:sp>
        <p:nvSpPr>
          <p:cNvPr id="56" name="ZoneTexte 55"/>
          <p:cNvSpPr txBox="1"/>
          <p:nvPr/>
        </p:nvSpPr>
        <p:spPr>
          <a:xfrm>
            <a:off x="5736985" y="6334780"/>
            <a:ext cx="11427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Aéroport actuel </a:t>
            </a:r>
            <a:endParaRPr lang="fr-FR" sz="1400" dirty="0"/>
          </a:p>
        </p:txBody>
      </p:sp>
      <p:sp>
        <p:nvSpPr>
          <p:cNvPr id="57" name="ZoneTexte 56"/>
          <p:cNvSpPr txBox="1"/>
          <p:nvPr/>
        </p:nvSpPr>
        <p:spPr>
          <a:xfrm>
            <a:off x="7006986" y="6334780"/>
            <a:ext cx="21370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Nouvel aéroport (mise en service 2015?)</a:t>
            </a:r>
            <a:endParaRPr lang="fr-FR" sz="1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5203664" y="1950720"/>
            <a:ext cx="35501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b="1" dirty="0" smtClean="0"/>
              <a:t>D ) Prospective : peut-on encore changer la donne?</a:t>
            </a:r>
          </a:p>
        </p:txBody>
      </p:sp>
      <p:sp>
        <p:nvSpPr>
          <p:cNvPr id="46" name="Forme libre 45"/>
          <p:cNvSpPr/>
          <p:nvPr/>
        </p:nvSpPr>
        <p:spPr>
          <a:xfrm>
            <a:off x="1265901" y="698080"/>
            <a:ext cx="2976073" cy="3619292"/>
          </a:xfrm>
          <a:custGeom>
            <a:avLst/>
            <a:gdLst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49425 w 3054350"/>
              <a:gd name="connsiteY6" fmla="*/ 27749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101725 w 3054350"/>
              <a:gd name="connsiteY5" fmla="*/ 2193925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54350 w 3054350"/>
              <a:gd name="connsiteY0" fmla="*/ 831850 h 3746500"/>
              <a:gd name="connsiteX1" fmla="*/ 1720850 w 3054350"/>
              <a:gd name="connsiteY1" fmla="*/ 212725 h 3746500"/>
              <a:gd name="connsiteX2" fmla="*/ 1235075 w 3054350"/>
              <a:gd name="connsiteY2" fmla="*/ 69850 h 3746500"/>
              <a:gd name="connsiteX3" fmla="*/ 158750 w 3054350"/>
              <a:gd name="connsiteY3" fmla="*/ 631825 h 3746500"/>
              <a:gd name="connsiteX4" fmla="*/ 282575 w 3054350"/>
              <a:gd name="connsiteY4" fmla="*/ 1346200 h 3746500"/>
              <a:gd name="connsiteX5" fmla="*/ 1082675 w 3054350"/>
              <a:gd name="connsiteY5" fmla="*/ 2222500 h 3746500"/>
              <a:gd name="connsiteX6" fmla="*/ 1711325 w 3054350"/>
              <a:gd name="connsiteY6" fmla="*/ 2813050 h 3746500"/>
              <a:gd name="connsiteX7" fmla="*/ 1863725 w 3054350"/>
              <a:gd name="connsiteY7" fmla="*/ 3498850 h 3746500"/>
              <a:gd name="connsiteX8" fmla="*/ 2673350 w 3054350"/>
              <a:gd name="connsiteY8" fmla="*/ 3746500 h 3746500"/>
              <a:gd name="connsiteX0" fmla="*/ 3041439 w 3041439"/>
              <a:gd name="connsiteY0" fmla="*/ 831850 h 3746500"/>
              <a:gd name="connsiteX1" fmla="*/ 1707939 w 3041439"/>
              <a:gd name="connsiteY1" fmla="*/ 212725 h 3746500"/>
              <a:gd name="connsiteX2" fmla="*/ 1222164 w 3041439"/>
              <a:gd name="connsiteY2" fmla="*/ 69850 h 3746500"/>
              <a:gd name="connsiteX3" fmla="*/ 145839 w 3041439"/>
              <a:gd name="connsiteY3" fmla="*/ 631825 h 3746500"/>
              <a:gd name="connsiteX4" fmla="*/ 347129 w 3041439"/>
              <a:gd name="connsiteY4" fmla="*/ 1296144 h 3746500"/>
              <a:gd name="connsiteX5" fmla="*/ 1069764 w 3041439"/>
              <a:gd name="connsiteY5" fmla="*/ 2222500 h 3746500"/>
              <a:gd name="connsiteX6" fmla="*/ 1698414 w 3041439"/>
              <a:gd name="connsiteY6" fmla="*/ 2813050 h 3746500"/>
              <a:gd name="connsiteX7" fmla="*/ 1850814 w 3041439"/>
              <a:gd name="connsiteY7" fmla="*/ 3498850 h 3746500"/>
              <a:gd name="connsiteX8" fmla="*/ 2660439 w 3041439"/>
              <a:gd name="connsiteY8" fmla="*/ 3746500 h 3746500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12490 w 2984165"/>
              <a:gd name="connsiteY5" fmla="*/ 2225208 h 3749208"/>
              <a:gd name="connsiteX6" fmla="*/ 1641140 w 2984165"/>
              <a:gd name="connsiteY6" fmla="*/ 2815758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641140 w 2984165"/>
              <a:gd name="connsiteY6" fmla="*/ 2815758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793540 w 2984165"/>
              <a:gd name="connsiteY7" fmla="*/ 3501558 h 3749208"/>
              <a:gd name="connsiteX8" fmla="*/ 2603165 w 2984165"/>
              <a:gd name="connsiteY8" fmla="*/ 3749208 h 3749208"/>
              <a:gd name="connsiteX0" fmla="*/ 2984165 w 2984165"/>
              <a:gd name="connsiteY0" fmla="*/ 834558 h 3749208"/>
              <a:gd name="connsiteX1" fmla="*/ 1650665 w 2984165"/>
              <a:gd name="connsiteY1" fmla="*/ 215433 h 3749208"/>
              <a:gd name="connsiteX2" fmla="*/ 1164890 w 2984165"/>
              <a:gd name="connsiteY2" fmla="*/ 72558 h 3749208"/>
              <a:gd name="connsiteX3" fmla="*/ 145839 w 2984165"/>
              <a:gd name="connsiteY3" fmla="*/ 650780 h 3749208"/>
              <a:gd name="connsiteX4" fmla="*/ 289855 w 2984165"/>
              <a:gd name="connsiteY4" fmla="*/ 1298852 h 3749208"/>
              <a:gd name="connsiteX5" fmla="*/ 1081943 w 2984165"/>
              <a:gd name="connsiteY5" fmla="*/ 2162948 h 3749208"/>
              <a:gd name="connsiteX6" fmla="*/ 1730015 w 2984165"/>
              <a:gd name="connsiteY6" fmla="*/ 2739012 h 3749208"/>
              <a:gd name="connsiteX7" fmla="*/ 1874031 w 2984165"/>
              <a:gd name="connsiteY7" fmla="*/ 3387084 h 3749208"/>
              <a:gd name="connsiteX8" fmla="*/ 2603165 w 2984165"/>
              <a:gd name="connsiteY8" fmla="*/ 3749208 h 3749208"/>
              <a:gd name="connsiteX0" fmla="*/ 2984165 w 2984165"/>
              <a:gd name="connsiteY0" fmla="*/ 834558 h 3603108"/>
              <a:gd name="connsiteX1" fmla="*/ 1650665 w 2984165"/>
              <a:gd name="connsiteY1" fmla="*/ 215433 h 3603108"/>
              <a:gd name="connsiteX2" fmla="*/ 1164890 w 2984165"/>
              <a:gd name="connsiteY2" fmla="*/ 72558 h 3603108"/>
              <a:gd name="connsiteX3" fmla="*/ 145839 w 2984165"/>
              <a:gd name="connsiteY3" fmla="*/ 650780 h 3603108"/>
              <a:gd name="connsiteX4" fmla="*/ 289855 w 2984165"/>
              <a:gd name="connsiteY4" fmla="*/ 1298852 h 3603108"/>
              <a:gd name="connsiteX5" fmla="*/ 1081943 w 2984165"/>
              <a:gd name="connsiteY5" fmla="*/ 2162948 h 3603108"/>
              <a:gd name="connsiteX6" fmla="*/ 1730015 w 2984165"/>
              <a:gd name="connsiteY6" fmla="*/ 2739012 h 3603108"/>
              <a:gd name="connsiteX7" fmla="*/ 1874031 w 2984165"/>
              <a:gd name="connsiteY7" fmla="*/ 3387084 h 3603108"/>
              <a:gd name="connsiteX8" fmla="*/ 2594111 w 2984165"/>
              <a:gd name="connsiteY8" fmla="*/ 3603108 h 3603108"/>
              <a:gd name="connsiteX0" fmla="*/ 2984165 w 2984165"/>
              <a:gd name="connsiteY0" fmla="*/ 834558 h 3603108"/>
              <a:gd name="connsiteX1" fmla="*/ 1650665 w 2984165"/>
              <a:gd name="connsiteY1" fmla="*/ 215433 h 3603108"/>
              <a:gd name="connsiteX2" fmla="*/ 1164890 w 2984165"/>
              <a:gd name="connsiteY2" fmla="*/ 72558 h 3603108"/>
              <a:gd name="connsiteX3" fmla="*/ 145839 w 2984165"/>
              <a:gd name="connsiteY3" fmla="*/ 650780 h 3603108"/>
              <a:gd name="connsiteX4" fmla="*/ 289855 w 2984165"/>
              <a:gd name="connsiteY4" fmla="*/ 1298852 h 3603108"/>
              <a:gd name="connsiteX5" fmla="*/ 1081943 w 2984165"/>
              <a:gd name="connsiteY5" fmla="*/ 2162948 h 3603108"/>
              <a:gd name="connsiteX6" fmla="*/ 1730015 w 2984165"/>
              <a:gd name="connsiteY6" fmla="*/ 2739012 h 3603108"/>
              <a:gd name="connsiteX7" fmla="*/ 1802023 w 2984165"/>
              <a:gd name="connsiteY7" fmla="*/ 3387084 h 3603108"/>
              <a:gd name="connsiteX8" fmla="*/ 2594111 w 2984165"/>
              <a:gd name="connsiteY8" fmla="*/ 3603108 h 3603108"/>
              <a:gd name="connsiteX0" fmla="*/ 2976073 w 2976073"/>
              <a:gd name="connsiteY0" fmla="*/ 827814 h 3596364"/>
              <a:gd name="connsiteX1" fmla="*/ 1642573 w 2976073"/>
              <a:gd name="connsiteY1" fmla="*/ 208689 h 3596364"/>
              <a:gd name="connsiteX2" fmla="*/ 1156798 w 2976073"/>
              <a:gd name="connsiteY2" fmla="*/ 65814 h 3596364"/>
              <a:gd name="connsiteX3" fmla="*/ 145839 w 2976073"/>
              <a:gd name="connsiteY3" fmla="*/ 603576 h 3596364"/>
              <a:gd name="connsiteX4" fmla="*/ 281763 w 2976073"/>
              <a:gd name="connsiteY4" fmla="*/ 1292108 h 3596364"/>
              <a:gd name="connsiteX5" fmla="*/ 1073851 w 2976073"/>
              <a:gd name="connsiteY5" fmla="*/ 2156204 h 3596364"/>
              <a:gd name="connsiteX6" fmla="*/ 1721923 w 2976073"/>
              <a:gd name="connsiteY6" fmla="*/ 2732268 h 3596364"/>
              <a:gd name="connsiteX7" fmla="*/ 1793931 w 2976073"/>
              <a:gd name="connsiteY7" fmla="*/ 3380340 h 3596364"/>
              <a:gd name="connsiteX8" fmla="*/ 2586019 w 2976073"/>
              <a:gd name="connsiteY8" fmla="*/ 3596364 h 3596364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73851 w 2976073"/>
              <a:gd name="connsiteY5" fmla="*/ 2154856 h 3595016"/>
              <a:gd name="connsiteX6" fmla="*/ 1721923 w 2976073"/>
              <a:gd name="connsiteY6" fmla="*/ 2730920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21923 w 2976073"/>
              <a:gd name="connsiteY6" fmla="*/ 2730920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05739 w 2976073"/>
              <a:gd name="connsiteY6" fmla="*/ 2747104 h 3595016"/>
              <a:gd name="connsiteX7" fmla="*/ 1793931 w 2976073"/>
              <a:gd name="connsiteY7" fmla="*/ 3378992 h 3595016"/>
              <a:gd name="connsiteX8" fmla="*/ 2586019 w 2976073"/>
              <a:gd name="connsiteY8" fmla="*/ 3595016 h 3595016"/>
              <a:gd name="connsiteX0" fmla="*/ 2976073 w 2976073"/>
              <a:gd name="connsiteY0" fmla="*/ 826466 h 3595016"/>
              <a:gd name="connsiteX1" fmla="*/ 1715401 w 2976073"/>
              <a:gd name="connsiteY1" fmla="*/ 215433 h 3595016"/>
              <a:gd name="connsiteX2" fmla="*/ 1156798 w 2976073"/>
              <a:gd name="connsiteY2" fmla="*/ 64466 h 3595016"/>
              <a:gd name="connsiteX3" fmla="*/ 145839 w 2976073"/>
              <a:gd name="connsiteY3" fmla="*/ 602228 h 3595016"/>
              <a:gd name="connsiteX4" fmla="*/ 281763 w 2976073"/>
              <a:gd name="connsiteY4" fmla="*/ 1290760 h 3595016"/>
              <a:gd name="connsiteX5" fmla="*/ 1065759 w 2976073"/>
              <a:gd name="connsiteY5" fmla="*/ 2122488 h 3595016"/>
              <a:gd name="connsiteX6" fmla="*/ 1705739 w 2976073"/>
              <a:gd name="connsiteY6" fmla="*/ 2747104 h 3595016"/>
              <a:gd name="connsiteX7" fmla="*/ 1810115 w 2976073"/>
              <a:gd name="connsiteY7" fmla="*/ 3346624 h 3595016"/>
              <a:gd name="connsiteX8" fmla="*/ 2586019 w 2976073"/>
              <a:gd name="connsiteY8" fmla="*/ 3595016 h 3595016"/>
              <a:gd name="connsiteX0" fmla="*/ 2976073 w 2976073"/>
              <a:gd name="connsiteY0" fmla="*/ 826466 h 3619292"/>
              <a:gd name="connsiteX1" fmla="*/ 1715401 w 2976073"/>
              <a:gd name="connsiteY1" fmla="*/ 215433 h 3619292"/>
              <a:gd name="connsiteX2" fmla="*/ 1156798 w 2976073"/>
              <a:gd name="connsiteY2" fmla="*/ 64466 h 3619292"/>
              <a:gd name="connsiteX3" fmla="*/ 145839 w 2976073"/>
              <a:gd name="connsiteY3" fmla="*/ 602228 h 3619292"/>
              <a:gd name="connsiteX4" fmla="*/ 281763 w 2976073"/>
              <a:gd name="connsiteY4" fmla="*/ 1290760 h 3619292"/>
              <a:gd name="connsiteX5" fmla="*/ 1065759 w 2976073"/>
              <a:gd name="connsiteY5" fmla="*/ 2122488 h 3619292"/>
              <a:gd name="connsiteX6" fmla="*/ 1705739 w 2976073"/>
              <a:gd name="connsiteY6" fmla="*/ 2747104 h 3619292"/>
              <a:gd name="connsiteX7" fmla="*/ 1810115 w 2976073"/>
              <a:gd name="connsiteY7" fmla="*/ 3346624 h 3619292"/>
              <a:gd name="connsiteX8" fmla="*/ 2561743 w 2976073"/>
              <a:gd name="connsiteY8" fmla="*/ 3619292 h 3619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76073" h="3619292">
                <a:moveTo>
                  <a:pt x="2976073" y="826466"/>
                </a:moveTo>
                <a:cubicBezTo>
                  <a:pt x="2460929" y="580403"/>
                  <a:pt x="2018613" y="342433"/>
                  <a:pt x="1715401" y="215433"/>
                </a:cubicBezTo>
                <a:cubicBezTo>
                  <a:pt x="1412189" y="88433"/>
                  <a:pt x="1418392" y="0"/>
                  <a:pt x="1156798" y="64466"/>
                </a:cubicBezTo>
                <a:cubicBezTo>
                  <a:pt x="895204" y="128932"/>
                  <a:pt x="291678" y="397846"/>
                  <a:pt x="145839" y="602228"/>
                </a:cubicBezTo>
                <a:cubicBezTo>
                  <a:pt x="0" y="806610"/>
                  <a:pt x="128443" y="1037383"/>
                  <a:pt x="281763" y="1290760"/>
                </a:cubicBezTo>
                <a:cubicBezTo>
                  <a:pt x="435083" y="1544137"/>
                  <a:pt x="789534" y="1906588"/>
                  <a:pt x="1065759" y="2122488"/>
                </a:cubicBezTo>
                <a:cubicBezTo>
                  <a:pt x="1303884" y="2366963"/>
                  <a:pt x="1531114" y="2539142"/>
                  <a:pt x="1705739" y="2747104"/>
                </a:cubicBezTo>
                <a:cubicBezTo>
                  <a:pt x="1832739" y="2964592"/>
                  <a:pt x="1667448" y="3201259"/>
                  <a:pt x="1810115" y="3346624"/>
                </a:cubicBezTo>
                <a:cubicBezTo>
                  <a:pt x="1952782" y="3491989"/>
                  <a:pt x="2233924" y="3576429"/>
                  <a:pt x="2561743" y="3619292"/>
                </a:cubicBezTo>
              </a:path>
            </a:pathLst>
          </a:custGeom>
          <a:ln w="63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Forme libre 49"/>
          <p:cNvSpPr/>
          <p:nvPr/>
        </p:nvSpPr>
        <p:spPr>
          <a:xfrm>
            <a:off x="2617914" y="1124961"/>
            <a:ext cx="842105" cy="2317019"/>
          </a:xfrm>
          <a:custGeom>
            <a:avLst/>
            <a:gdLst>
              <a:gd name="connsiteX0" fmla="*/ 619125 w 619125"/>
              <a:gd name="connsiteY0" fmla="*/ 0 h 2419350"/>
              <a:gd name="connsiteX1" fmla="*/ 228600 w 619125"/>
              <a:gd name="connsiteY1" fmla="*/ 219075 h 2419350"/>
              <a:gd name="connsiteX2" fmla="*/ 9525 w 619125"/>
              <a:gd name="connsiteY2" fmla="*/ 771525 h 2419350"/>
              <a:gd name="connsiteX3" fmla="*/ 171450 w 619125"/>
              <a:gd name="connsiteY3" fmla="*/ 1952625 h 2419350"/>
              <a:gd name="connsiteX4" fmla="*/ 457200 w 619125"/>
              <a:gd name="connsiteY4" fmla="*/ 2419350 h 2419350"/>
              <a:gd name="connsiteX0" fmla="*/ 629796 w 629796"/>
              <a:gd name="connsiteY0" fmla="*/ 0 h 2419350"/>
              <a:gd name="connsiteX1" fmla="*/ 239271 w 629796"/>
              <a:gd name="connsiteY1" fmla="*/ 219075 h 2419350"/>
              <a:gd name="connsiteX2" fmla="*/ 20196 w 629796"/>
              <a:gd name="connsiteY2" fmla="*/ 771525 h 2419350"/>
              <a:gd name="connsiteX3" fmla="*/ 118096 w 629796"/>
              <a:gd name="connsiteY3" fmla="*/ 1517279 h 2419350"/>
              <a:gd name="connsiteX4" fmla="*/ 182121 w 629796"/>
              <a:gd name="connsiteY4" fmla="*/ 1952625 h 2419350"/>
              <a:gd name="connsiteX5" fmla="*/ 467871 w 629796"/>
              <a:gd name="connsiteY5" fmla="*/ 2419350 h 2419350"/>
              <a:gd name="connsiteX0" fmla="*/ 606156 w 606156"/>
              <a:gd name="connsiteY0" fmla="*/ 0 h 2419350"/>
              <a:gd name="connsiteX1" fmla="*/ 215631 w 606156"/>
              <a:gd name="connsiteY1" fmla="*/ 219075 h 2419350"/>
              <a:gd name="connsiteX2" fmla="*/ 20196 w 606156"/>
              <a:gd name="connsiteY2" fmla="*/ 635036 h 2419350"/>
              <a:gd name="connsiteX3" fmla="*/ 94456 w 606156"/>
              <a:gd name="connsiteY3" fmla="*/ 1517279 h 2419350"/>
              <a:gd name="connsiteX4" fmla="*/ 158481 w 606156"/>
              <a:gd name="connsiteY4" fmla="*/ 1952625 h 2419350"/>
              <a:gd name="connsiteX5" fmla="*/ 444231 w 606156"/>
              <a:gd name="connsiteY5" fmla="*/ 2419350 h 2419350"/>
              <a:gd name="connsiteX0" fmla="*/ 615021 w 615021"/>
              <a:gd name="connsiteY0" fmla="*/ 0 h 2419350"/>
              <a:gd name="connsiteX1" fmla="*/ 224496 w 615021"/>
              <a:gd name="connsiteY1" fmla="*/ 219075 h 2419350"/>
              <a:gd name="connsiteX2" fmla="*/ 29061 w 615021"/>
              <a:gd name="connsiteY2" fmla="*/ 635036 h 2419350"/>
              <a:gd name="connsiteX3" fmla="*/ 50132 w 615021"/>
              <a:gd name="connsiteY3" fmla="*/ 1212183 h 2419350"/>
              <a:gd name="connsiteX4" fmla="*/ 167346 w 615021"/>
              <a:gd name="connsiteY4" fmla="*/ 1952625 h 2419350"/>
              <a:gd name="connsiteX5" fmla="*/ 453096 w 615021"/>
              <a:gd name="connsiteY5" fmla="*/ 2419350 h 2419350"/>
              <a:gd name="connsiteX0" fmla="*/ 615021 w 615021"/>
              <a:gd name="connsiteY0" fmla="*/ 0 h 2419350"/>
              <a:gd name="connsiteX1" fmla="*/ 224496 w 615021"/>
              <a:gd name="connsiteY1" fmla="*/ 219075 h 2419350"/>
              <a:gd name="connsiteX2" fmla="*/ 29061 w 615021"/>
              <a:gd name="connsiteY2" fmla="*/ 635036 h 2419350"/>
              <a:gd name="connsiteX3" fmla="*/ 50132 w 615021"/>
              <a:gd name="connsiteY3" fmla="*/ 1212183 h 2419350"/>
              <a:gd name="connsiteX4" fmla="*/ 196896 w 615021"/>
              <a:gd name="connsiteY4" fmla="*/ 1928539 h 2419350"/>
              <a:gd name="connsiteX5" fmla="*/ 453096 w 615021"/>
              <a:gd name="connsiteY5" fmla="*/ 2419350 h 2419350"/>
              <a:gd name="connsiteX0" fmla="*/ 615021 w 615021"/>
              <a:gd name="connsiteY0" fmla="*/ 0 h 2274831"/>
              <a:gd name="connsiteX1" fmla="*/ 224496 w 615021"/>
              <a:gd name="connsiteY1" fmla="*/ 219075 h 2274831"/>
              <a:gd name="connsiteX2" fmla="*/ 29061 w 615021"/>
              <a:gd name="connsiteY2" fmla="*/ 635036 h 2274831"/>
              <a:gd name="connsiteX3" fmla="*/ 50132 w 615021"/>
              <a:gd name="connsiteY3" fmla="*/ 1212183 h 2274831"/>
              <a:gd name="connsiteX4" fmla="*/ 196896 w 615021"/>
              <a:gd name="connsiteY4" fmla="*/ 1928539 h 2274831"/>
              <a:gd name="connsiteX5" fmla="*/ 405817 w 615021"/>
              <a:gd name="connsiteY5" fmla="*/ 2274831 h 2274831"/>
              <a:gd name="connsiteX0" fmla="*/ 615021 w 615021"/>
              <a:gd name="connsiteY0" fmla="*/ 0 h 2298917"/>
              <a:gd name="connsiteX1" fmla="*/ 224496 w 615021"/>
              <a:gd name="connsiteY1" fmla="*/ 219075 h 2298917"/>
              <a:gd name="connsiteX2" fmla="*/ 29061 w 615021"/>
              <a:gd name="connsiteY2" fmla="*/ 635036 h 2298917"/>
              <a:gd name="connsiteX3" fmla="*/ 50132 w 615021"/>
              <a:gd name="connsiteY3" fmla="*/ 1212183 h 2298917"/>
              <a:gd name="connsiteX4" fmla="*/ 196896 w 615021"/>
              <a:gd name="connsiteY4" fmla="*/ 1928539 h 2298917"/>
              <a:gd name="connsiteX5" fmla="*/ 399907 w 615021"/>
              <a:gd name="connsiteY5" fmla="*/ 2298917 h 22989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5021" h="2298917">
                <a:moveTo>
                  <a:pt x="615021" y="0"/>
                </a:moveTo>
                <a:cubicBezTo>
                  <a:pt x="470558" y="45244"/>
                  <a:pt x="322156" y="113236"/>
                  <a:pt x="224496" y="219075"/>
                </a:cubicBezTo>
                <a:cubicBezTo>
                  <a:pt x="126836" y="324914"/>
                  <a:pt x="58122" y="469518"/>
                  <a:pt x="29061" y="635036"/>
                </a:cubicBezTo>
                <a:cubicBezTo>
                  <a:pt x="0" y="800554"/>
                  <a:pt x="22160" y="996599"/>
                  <a:pt x="50132" y="1212183"/>
                </a:cubicBezTo>
                <a:cubicBezTo>
                  <a:pt x="78104" y="1427767"/>
                  <a:pt x="138600" y="1747417"/>
                  <a:pt x="196896" y="1928539"/>
                </a:cubicBezTo>
                <a:cubicBezTo>
                  <a:pt x="255192" y="2109661"/>
                  <a:pt x="294338" y="2202873"/>
                  <a:pt x="399907" y="2298917"/>
                </a:cubicBezTo>
              </a:path>
            </a:pathLst>
          </a:custGeom>
          <a:ln w="952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Forme libre 58"/>
          <p:cNvSpPr/>
          <p:nvPr/>
        </p:nvSpPr>
        <p:spPr>
          <a:xfrm>
            <a:off x="4107428" y="814497"/>
            <a:ext cx="1702654" cy="3013036"/>
          </a:xfrm>
          <a:custGeom>
            <a:avLst/>
            <a:gdLst>
              <a:gd name="connsiteX0" fmla="*/ 400565 w 1840127"/>
              <a:gd name="connsiteY0" fmla="*/ 3123170 h 3123170"/>
              <a:gd name="connsiteX1" fmla="*/ 239927 w 1840127"/>
              <a:gd name="connsiteY1" fmla="*/ 509716 h 3123170"/>
              <a:gd name="connsiteX2" fmla="*/ 1840127 w 1840127"/>
              <a:gd name="connsiteY2" fmla="*/ 64873 h 3123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40127" h="3123170">
                <a:moveTo>
                  <a:pt x="400565" y="3123170"/>
                </a:moveTo>
                <a:cubicBezTo>
                  <a:pt x="200282" y="2071301"/>
                  <a:pt x="0" y="1019432"/>
                  <a:pt x="239927" y="509716"/>
                </a:cubicBezTo>
                <a:cubicBezTo>
                  <a:pt x="479854" y="0"/>
                  <a:pt x="1159990" y="32436"/>
                  <a:pt x="1840127" y="64873"/>
                </a:cubicBezTo>
              </a:path>
            </a:pathLst>
          </a:custGeom>
          <a:ln w="9525">
            <a:solidFill>
              <a:srgbClr val="FF00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"/>
                            </p:stCondLst>
                            <p:childTnLst>
                              <p:par>
                                <p:cTn id="9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42" grpId="0"/>
      <p:bldP spid="39" grpId="0"/>
      <p:bldP spid="40" grpId="0"/>
      <p:bldP spid="41" grpId="0" animBg="1"/>
      <p:bldP spid="43" grpId="0" animBg="1"/>
      <p:bldP spid="44" grpId="0" animBg="1"/>
      <p:bldP spid="45" grpId="0"/>
      <p:bldP spid="55" grpId="0"/>
      <p:bldP spid="56" grpId="0"/>
      <p:bldP spid="57" grpId="0"/>
      <p:bldP spid="46" grpId="0" animBg="1"/>
      <p:bldP spid="50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1570179"/>
            <a:ext cx="9144000" cy="1470025"/>
          </a:xfrm>
        </p:spPr>
        <p:txBody>
          <a:bodyPr>
            <a:normAutofit/>
          </a:bodyPr>
          <a:lstStyle/>
          <a:p>
            <a:pPr lvl="0">
              <a:defRPr/>
            </a:pPr>
            <a:r>
              <a:rPr lang="fr-FR" sz="2800" dirty="0" smtClean="0"/>
              <a:t>B) Les inégalités socio spatiales. </a:t>
            </a:r>
            <a:br>
              <a:rPr lang="fr-FR" sz="2800" dirty="0" smtClean="0"/>
            </a:br>
            <a:r>
              <a:rPr lang="fr-FR" sz="2800" dirty="0" smtClean="0"/>
              <a:t>Une ville mal partagée :  une réalité figée? </a:t>
            </a:r>
            <a:endParaRPr lang="fr-FR" sz="2800" dirty="0"/>
          </a:p>
        </p:txBody>
      </p:sp>
      <p:sp>
        <p:nvSpPr>
          <p:cNvPr id="4" name="ZoneTexte 3"/>
          <p:cNvSpPr txBox="1"/>
          <p:nvPr/>
        </p:nvSpPr>
        <p:spPr>
          <a:xfrm>
            <a:off x="1480458" y="3497943"/>
            <a:ext cx="4933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lphaUcParenR"/>
            </a:pPr>
            <a:r>
              <a:rPr lang="fr-FR" b="1" u="sng" dirty="0" smtClean="0"/>
              <a:t>La rupture majeure entre Dakar et sa banlieue</a:t>
            </a:r>
          </a:p>
          <a:p>
            <a:pPr marL="342900" indent="-342900">
              <a:buAutoNum type="arabicParenR"/>
            </a:pPr>
            <a:r>
              <a:rPr lang="fr-FR" dirty="0" smtClean="0"/>
              <a:t>Une fracture en héritage</a:t>
            </a:r>
          </a:p>
          <a:p>
            <a:pPr marL="342900" indent="-342900">
              <a:buAutoNum type="arabicParenR"/>
            </a:pPr>
            <a:r>
              <a:rPr lang="fr-FR" dirty="0" smtClean="0"/>
              <a:t>Vers une banlieue en mutation?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1233714" y="899886"/>
            <a:ext cx="65612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dirty="0" smtClean="0"/>
              <a:t>Ville et développement durable : les inégalités socio spatiales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487715" y="4855028"/>
            <a:ext cx="56652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fr-FR" b="1" dirty="0" smtClean="0"/>
              <a:t>B)   </a:t>
            </a:r>
            <a:r>
              <a:rPr lang="fr-FR" b="1" u="sng" dirty="0" smtClean="0"/>
              <a:t>La presqu’île, un espace social complexe</a:t>
            </a:r>
          </a:p>
          <a:p>
            <a:r>
              <a:rPr lang="fr-FR" dirty="0" smtClean="0"/>
              <a:t>1)   Des </a:t>
            </a:r>
            <a:r>
              <a:rPr lang="fr-FR" dirty="0"/>
              <a:t>héritages stratifiés </a:t>
            </a:r>
          </a:p>
          <a:p>
            <a:pPr marL="342900" indent="-342900"/>
            <a:r>
              <a:rPr lang="fr-FR" dirty="0" smtClean="0"/>
              <a:t>2</a:t>
            </a:r>
            <a:r>
              <a:rPr lang="fr-FR" dirty="0"/>
              <a:t>) Vers un renforcement des ségrégations socio- spatiales?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rme libre 20"/>
          <p:cNvSpPr/>
          <p:nvPr/>
        </p:nvSpPr>
        <p:spPr>
          <a:xfrm>
            <a:off x="514350" y="428626"/>
            <a:ext cx="4695825" cy="5124450"/>
          </a:xfrm>
          <a:custGeom>
            <a:avLst/>
            <a:gdLst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0" fmla="*/ 3390900 w 4695825"/>
              <a:gd name="connsiteY0" fmla="*/ 28575 h 5124450"/>
              <a:gd name="connsiteX1" fmla="*/ 2371725 w 4695825"/>
              <a:gd name="connsiteY1" fmla="*/ 228600 h 5124450"/>
              <a:gd name="connsiteX2" fmla="*/ 2076450 w 4695825"/>
              <a:gd name="connsiteY2" fmla="*/ 0 h 5124450"/>
              <a:gd name="connsiteX3" fmla="*/ 1028700 w 4695825"/>
              <a:gd name="connsiteY3" fmla="*/ 495300 h 5124450"/>
              <a:gd name="connsiteX4" fmla="*/ 457200 w 4695825"/>
              <a:gd name="connsiteY4" fmla="*/ 704850 h 5124450"/>
              <a:gd name="connsiteX5" fmla="*/ 47625 w 4695825"/>
              <a:gd name="connsiteY5" fmla="*/ 628650 h 5124450"/>
              <a:gd name="connsiteX6" fmla="*/ 0 w 4695825"/>
              <a:gd name="connsiteY6" fmla="*/ 1152525 h 5124450"/>
              <a:gd name="connsiteX7" fmla="*/ 523875 w 4695825"/>
              <a:gd name="connsiteY7" fmla="*/ 1209675 h 5124450"/>
              <a:gd name="connsiteX8" fmla="*/ 1438275 w 4695825"/>
              <a:gd name="connsiteY8" fmla="*/ 2219325 h 5124450"/>
              <a:gd name="connsiteX9" fmla="*/ 2343150 w 4695825"/>
              <a:gd name="connsiteY9" fmla="*/ 3019425 h 5124450"/>
              <a:gd name="connsiteX10" fmla="*/ 2476500 w 4695825"/>
              <a:gd name="connsiteY10" fmla="*/ 3886200 h 5124450"/>
              <a:gd name="connsiteX11" fmla="*/ 3276600 w 4695825"/>
              <a:gd name="connsiteY11" fmla="*/ 4010025 h 5124450"/>
              <a:gd name="connsiteX12" fmla="*/ 3552825 w 4695825"/>
              <a:gd name="connsiteY12" fmla="*/ 4295775 h 5124450"/>
              <a:gd name="connsiteX13" fmla="*/ 3629025 w 4695825"/>
              <a:gd name="connsiteY13" fmla="*/ 4743450 h 5124450"/>
              <a:gd name="connsiteX14" fmla="*/ 4048125 w 4695825"/>
              <a:gd name="connsiteY14" fmla="*/ 5124450 h 5124450"/>
              <a:gd name="connsiteX15" fmla="*/ 4181475 w 4695825"/>
              <a:gd name="connsiteY15" fmla="*/ 4933950 h 5124450"/>
              <a:gd name="connsiteX16" fmla="*/ 4019550 w 4695825"/>
              <a:gd name="connsiteY16" fmla="*/ 4714875 h 5124450"/>
              <a:gd name="connsiteX17" fmla="*/ 4057650 w 4695825"/>
              <a:gd name="connsiteY17" fmla="*/ 4400550 h 5124450"/>
              <a:gd name="connsiteX18" fmla="*/ 4495800 w 4695825"/>
              <a:gd name="connsiteY18" fmla="*/ 4152900 h 5124450"/>
              <a:gd name="connsiteX19" fmla="*/ 3962400 w 4695825"/>
              <a:gd name="connsiteY19" fmla="*/ 3657600 h 5124450"/>
              <a:gd name="connsiteX20" fmla="*/ 4133850 w 4695825"/>
              <a:gd name="connsiteY20" fmla="*/ 3238500 h 5124450"/>
              <a:gd name="connsiteX21" fmla="*/ 4514850 w 4695825"/>
              <a:gd name="connsiteY21" fmla="*/ 3409950 h 5124450"/>
              <a:gd name="connsiteX22" fmla="*/ 4400550 w 4695825"/>
              <a:gd name="connsiteY22" fmla="*/ 3067050 h 5124450"/>
              <a:gd name="connsiteX23" fmla="*/ 4695825 w 4695825"/>
              <a:gd name="connsiteY23" fmla="*/ 2790825 h 5124450"/>
              <a:gd name="connsiteX24" fmla="*/ 4667250 w 4695825"/>
              <a:gd name="connsiteY24" fmla="*/ 2581275 h 5124450"/>
              <a:gd name="connsiteX25" fmla="*/ 4219575 w 4695825"/>
              <a:gd name="connsiteY25" fmla="*/ 2552700 h 5124450"/>
              <a:gd name="connsiteX26" fmla="*/ 4181475 w 4695825"/>
              <a:gd name="connsiteY26" fmla="*/ 2019300 h 5124450"/>
              <a:gd name="connsiteX27" fmla="*/ 4171950 w 4695825"/>
              <a:gd name="connsiteY27" fmla="*/ 1981200 h 5124450"/>
              <a:gd name="connsiteX28" fmla="*/ 4438650 w 4695825"/>
              <a:gd name="connsiteY28" fmla="*/ 1733550 h 5124450"/>
              <a:gd name="connsiteX29" fmla="*/ 4181475 w 4695825"/>
              <a:gd name="connsiteY29" fmla="*/ 1543050 h 5124450"/>
              <a:gd name="connsiteX30" fmla="*/ 3771900 w 4695825"/>
              <a:gd name="connsiteY30" fmla="*/ 685800 h 5124450"/>
              <a:gd name="connsiteX31" fmla="*/ 3590925 w 4695825"/>
              <a:gd name="connsiteY31" fmla="*/ 171450 h 5124450"/>
              <a:gd name="connsiteX0" fmla="*/ 3390900 w 4695825"/>
              <a:gd name="connsiteY0" fmla="*/ 28575 h 5124450"/>
              <a:gd name="connsiteX1" fmla="*/ 2371725 w 4695825"/>
              <a:gd name="connsiteY1" fmla="*/ 228600 h 5124450"/>
              <a:gd name="connsiteX2" fmla="*/ 2076450 w 4695825"/>
              <a:gd name="connsiteY2" fmla="*/ 0 h 5124450"/>
              <a:gd name="connsiteX3" fmla="*/ 1028700 w 4695825"/>
              <a:gd name="connsiteY3" fmla="*/ 495300 h 5124450"/>
              <a:gd name="connsiteX4" fmla="*/ 457200 w 4695825"/>
              <a:gd name="connsiteY4" fmla="*/ 704850 h 5124450"/>
              <a:gd name="connsiteX5" fmla="*/ 47625 w 4695825"/>
              <a:gd name="connsiteY5" fmla="*/ 628650 h 5124450"/>
              <a:gd name="connsiteX6" fmla="*/ 0 w 4695825"/>
              <a:gd name="connsiteY6" fmla="*/ 1152525 h 5124450"/>
              <a:gd name="connsiteX7" fmla="*/ 523875 w 4695825"/>
              <a:gd name="connsiteY7" fmla="*/ 1209675 h 5124450"/>
              <a:gd name="connsiteX8" fmla="*/ 1438275 w 4695825"/>
              <a:gd name="connsiteY8" fmla="*/ 2219325 h 5124450"/>
              <a:gd name="connsiteX9" fmla="*/ 2343150 w 4695825"/>
              <a:gd name="connsiteY9" fmla="*/ 3019425 h 5124450"/>
              <a:gd name="connsiteX10" fmla="*/ 2476500 w 4695825"/>
              <a:gd name="connsiteY10" fmla="*/ 3886200 h 5124450"/>
              <a:gd name="connsiteX11" fmla="*/ 3276600 w 4695825"/>
              <a:gd name="connsiteY11" fmla="*/ 4010025 h 5124450"/>
              <a:gd name="connsiteX12" fmla="*/ 3552825 w 4695825"/>
              <a:gd name="connsiteY12" fmla="*/ 4295775 h 5124450"/>
              <a:gd name="connsiteX13" fmla="*/ 3629025 w 4695825"/>
              <a:gd name="connsiteY13" fmla="*/ 4743450 h 5124450"/>
              <a:gd name="connsiteX14" fmla="*/ 4048125 w 4695825"/>
              <a:gd name="connsiteY14" fmla="*/ 5124450 h 5124450"/>
              <a:gd name="connsiteX15" fmla="*/ 4181475 w 4695825"/>
              <a:gd name="connsiteY15" fmla="*/ 4933950 h 5124450"/>
              <a:gd name="connsiteX16" fmla="*/ 4019550 w 4695825"/>
              <a:gd name="connsiteY16" fmla="*/ 4714875 h 5124450"/>
              <a:gd name="connsiteX17" fmla="*/ 4057650 w 4695825"/>
              <a:gd name="connsiteY17" fmla="*/ 4400550 h 5124450"/>
              <a:gd name="connsiteX18" fmla="*/ 4495800 w 4695825"/>
              <a:gd name="connsiteY18" fmla="*/ 4152900 h 5124450"/>
              <a:gd name="connsiteX19" fmla="*/ 3962400 w 4695825"/>
              <a:gd name="connsiteY19" fmla="*/ 3657600 h 5124450"/>
              <a:gd name="connsiteX20" fmla="*/ 4133850 w 4695825"/>
              <a:gd name="connsiteY20" fmla="*/ 3238500 h 5124450"/>
              <a:gd name="connsiteX21" fmla="*/ 4514850 w 4695825"/>
              <a:gd name="connsiteY21" fmla="*/ 3409950 h 5124450"/>
              <a:gd name="connsiteX22" fmla="*/ 4400550 w 4695825"/>
              <a:gd name="connsiteY22" fmla="*/ 3067050 h 5124450"/>
              <a:gd name="connsiteX23" fmla="*/ 4695825 w 4695825"/>
              <a:gd name="connsiteY23" fmla="*/ 2790825 h 5124450"/>
              <a:gd name="connsiteX24" fmla="*/ 4667250 w 4695825"/>
              <a:gd name="connsiteY24" fmla="*/ 2581275 h 5124450"/>
              <a:gd name="connsiteX25" fmla="*/ 4219575 w 4695825"/>
              <a:gd name="connsiteY25" fmla="*/ 2552700 h 5124450"/>
              <a:gd name="connsiteX26" fmla="*/ 4181475 w 4695825"/>
              <a:gd name="connsiteY26" fmla="*/ 2019300 h 5124450"/>
              <a:gd name="connsiteX27" fmla="*/ 4171950 w 4695825"/>
              <a:gd name="connsiteY27" fmla="*/ 1981200 h 5124450"/>
              <a:gd name="connsiteX28" fmla="*/ 4438650 w 4695825"/>
              <a:gd name="connsiteY28" fmla="*/ 1733550 h 5124450"/>
              <a:gd name="connsiteX29" fmla="*/ 4181475 w 4695825"/>
              <a:gd name="connsiteY29" fmla="*/ 1543050 h 5124450"/>
              <a:gd name="connsiteX30" fmla="*/ 3771900 w 4695825"/>
              <a:gd name="connsiteY30" fmla="*/ 685800 h 5124450"/>
              <a:gd name="connsiteX31" fmla="*/ 3516679 w 4695825"/>
              <a:gd name="connsiteY31" fmla="*/ 171450 h 512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95825" h="5124450">
                <a:moveTo>
                  <a:pt x="3390900" y="28575"/>
                </a:moveTo>
                <a:lnTo>
                  <a:pt x="2371725" y="228600"/>
                </a:lnTo>
                <a:lnTo>
                  <a:pt x="2076450" y="0"/>
                </a:lnTo>
                <a:lnTo>
                  <a:pt x="1028700" y="495300"/>
                </a:lnTo>
                <a:lnTo>
                  <a:pt x="457200" y="704850"/>
                </a:lnTo>
                <a:lnTo>
                  <a:pt x="47625" y="628650"/>
                </a:lnTo>
                <a:lnTo>
                  <a:pt x="0" y="1152525"/>
                </a:lnTo>
                <a:lnTo>
                  <a:pt x="523875" y="1209675"/>
                </a:lnTo>
                <a:lnTo>
                  <a:pt x="1438275" y="2219325"/>
                </a:lnTo>
                <a:lnTo>
                  <a:pt x="2343150" y="3019425"/>
                </a:lnTo>
                <a:lnTo>
                  <a:pt x="2476500" y="3886200"/>
                </a:lnTo>
                <a:lnTo>
                  <a:pt x="3276600" y="4010025"/>
                </a:lnTo>
                <a:lnTo>
                  <a:pt x="3552825" y="4295775"/>
                </a:lnTo>
                <a:lnTo>
                  <a:pt x="3629025" y="4743450"/>
                </a:lnTo>
                <a:lnTo>
                  <a:pt x="4048125" y="5124450"/>
                </a:lnTo>
                <a:lnTo>
                  <a:pt x="4181475" y="4933950"/>
                </a:lnTo>
                <a:lnTo>
                  <a:pt x="4019550" y="4714875"/>
                </a:lnTo>
                <a:lnTo>
                  <a:pt x="4057650" y="4400550"/>
                </a:lnTo>
                <a:lnTo>
                  <a:pt x="4495800" y="4152900"/>
                </a:lnTo>
                <a:lnTo>
                  <a:pt x="3962400" y="3657600"/>
                </a:lnTo>
                <a:lnTo>
                  <a:pt x="4133850" y="3238500"/>
                </a:lnTo>
                <a:lnTo>
                  <a:pt x="4514850" y="3409950"/>
                </a:lnTo>
                <a:lnTo>
                  <a:pt x="4400550" y="3067050"/>
                </a:lnTo>
                <a:lnTo>
                  <a:pt x="4695825" y="2790825"/>
                </a:lnTo>
                <a:lnTo>
                  <a:pt x="4667250" y="2581275"/>
                </a:lnTo>
                <a:lnTo>
                  <a:pt x="4219575" y="2552700"/>
                </a:lnTo>
                <a:lnTo>
                  <a:pt x="4181475" y="2019300"/>
                </a:lnTo>
                <a:lnTo>
                  <a:pt x="4171950" y="1981200"/>
                </a:lnTo>
                <a:lnTo>
                  <a:pt x="4438650" y="1733550"/>
                </a:lnTo>
                <a:lnTo>
                  <a:pt x="4181475" y="1543050"/>
                </a:lnTo>
                <a:lnTo>
                  <a:pt x="3771900" y="685800"/>
                </a:lnTo>
                <a:lnTo>
                  <a:pt x="3516679" y="17145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orme libre 7"/>
          <p:cNvSpPr/>
          <p:nvPr/>
        </p:nvSpPr>
        <p:spPr>
          <a:xfrm>
            <a:off x="3960692" y="378866"/>
            <a:ext cx="1075765" cy="1718199"/>
          </a:xfrm>
          <a:custGeom>
            <a:avLst/>
            <a:gdLst>
              <a:gd name="connsiteX0" fmla="*/ 96522 w 1330237"/>
              <a:gd name="connsiteY0" fmla="*/ 0 h 2206172"/>
              <a:gd name="connsiteX1" fmla="*/ 38465 w 1330237"/>
              <a:gd name="connsiteY1" fmla="*/ 508000 h 2206172"/>
              <a:gd name="connsiteX2" fmla="*/ 604522 w 1330237"/>
              <a:gd name="connsiteY2" fmla="*/ 1741715 h 2206172"/>
              <a:gd name="connsiteX3" fmla="*/ 1330237 w 1330237"/>
              <a:gd name="connsiteY3" fmla="*/ 2206172 h 2206172"/>
              <a:gd name="connsiteX0" fmla="*/ 142724 w 999067"/>
              <a:gd name="connsiteY0" fmla="*/ 0 h 2002972"/>
              <a:gd name="connsiteX1" fmla="*/ 84667 w 999067"/>
              <a:gd name="connsiteY1" fmla="*/ 508000 h 2002972"/>
              <a:gd name="connsiteX2" fmla="*/ 650724 w 999067"/>
              <a:gd name="connsiteY2" fmla="*/ 1741715 h 2002972"/>
              <a:gd name="connsiteX3" fmla="*/ 999067 w 999067"/>
              <a:gd name="connsiteY3" fmla="*/ 2002972 h 2002972"/>
              <a:gd name="connsiteX0" fmla="*/ 142724 w 999067"/>
              <a:gd name="connsiteY0" fmla="*/ 24191 h 1736877"/>
              <a:gd name="connsiteX1" fmla="*/ 84667 w 999067"/>
              <a:gd name="connsiteY1" fmla="*/ 241905 h 1736877"/>
              <a:gd name="connsiteX2" fmla="*/ 650724 w 999067"/>
              <a:gd name="connsiteY2" fmla="*/ 1475620 h 1736877"/>
              <a:gd name="connsiteX3" fmla="*/ 999067 w 999067"/>
              <a:gd name="connsiteY3" fmla="*/ 1736877 h 1736877"/>
              <a:gd name="connsiteX0" fmla="*/ 0 w 914400"/>
              <a:gd name="connsiteY0" fmla="*/ 0 h 1494972"/>
              <a:gd name="connsiteX1" fmla="*/ 566057 w 914400"/>
              <a:gd name="connsiteY1" fmla="*/ 1233715 h 1494972"/>
              <a:gd name="connsiteX2" fmla="*/ 914400 w 914400"/>
              <a:gd name="connsiteY2" fmla="*/ 1494972 h 1494972"/>
              <a:gd name="connsiteX0" fmla="*/ 0 w 914400"/>
              <a:gd name="connsiteY0" fmla="*/ 0 h 1494972"/>
              <a:gd name="connsiteX1" fmla="*/ 566057 w 914400"/>
              <a:gd name="connsiteY1" fmla="*/ 1233715 h 1494972"/>
              <a:gd name="connsiteX2" fmla="*/ 914400 w 914400"/>
              <a:gd name="connsiteY2" fmla="*/ 1494972 h 1494972"/>
              <a:gd name="connsiteX0" fmla="*/ 0 w 1075765"/>
              <a:gd name="connsiteY0" fmla="*/ 0 h 1718199"/>
              <a:gd name="connsiteX1" fmla="*/ 727422 w 1075765"/>
              <a:gd name="connsiteY1" fmla="*/ 1435420 h 1718199"/>
              <a:gd name="connsiteX2" fmla="*/ 1075765 w 1075765"/>
              <a:gd name="connsiteY2" fmla="*/ 1696677 h 17181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765" h="1718199">
                <a:moveTo>
                  <a:pt x="0" y="0"/>
                </a:moveTo>
                <a:cubicBezTo>
                  <a:pt x="84667" y="241905"/>
                  <a:pt x="548128" y="1152641"/>
                  <a:pt x="727422" y="1435420"/>
                </a:cubicBezTo>
                <a:cubicBezTo>
                  <a:pt x="906716" y="1718199"/>
                  <a:pt x="820555" y="1605963"/>
                  <a:pt x="1075765" y="1696677"/>
                </a:cubicBezTo>
              </a:path>
            </a:pathLst>
          </a:cu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Forme libre 57"/>
          <p:cNvSpPr/>
          <p:nvPr/>
        </p:nvSpPr>
        <p:spPr>
          <a:xfrm>
            <a:off x="207731" y="5733142"/>
            <a:ext cx="303713" cy="402121"/>
          </a:xfrm>
          <a:custGeom>
            <a:avLst/>
            <a:gdLst>
              <a:gd name="connsiteX0" fmla="*/ 96522 w 1330237"/>
              <a:gd name="connsiteY0" fmla="*/ 0 h 2206172"/>
              <a:gd name="connsiteX1" fmla="*/ 38465 w 1330237"/>
              <a:gd name="connsiteY1" fmla="*/ 508000 h 2206172"/>
              <a:gd name="connsiteX2" fmla="*/ 604522 w 1330237"/>
              <a:gd name="connsiteY2" fmla="*/ 1741715 h 2206172"/>
              <a:gd name="connsiteX3" fmla="*/ 1330237 w 1330237"/>
              <a:gd name="connsiteY3" fmla="*/ 2206172 h 2206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0237" h="2206172">
                <a:moveTo>
                  <a:pt x="96522" y="0"/>
                </a:moveTo>
                <a:cubicBezTo>
                  <a:pt x="25160" y="108857"/>
                  <a:pt x="-46202" y="217714"/>
                  <a:pt x="38465" y="508000"/>
                </a:cubicBezTo>
                <a:cubicBezTo>
                  <a:pt x="123132" y="798286"/>
                  <a:pt x="389227" y="1458686"/>
                  <a:pt x="604522" y="1741715"/>
                </a:cubicBezTo>
                <a:cubicBezTo>
                  <a:pt x="819817" y="2024744"/>
                  <a:pt x="1075027" y="2115458"/>
                  <a:pt x="1330237" y="2206172"/>
                </a:cubicBezTo>
              </a:path>
            </a:pathLst>
          </a:custGeom>
          <a:ln w="571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576029" y="5780313"/>
            <a:ext cx="4134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Ségrégation majeure : l’opposition presqu’île-banlieue</a:t>
            </a:r>
          </a:p>
        </p:txBody>
      </p:sp>
      <p:sp>
        <p:nvSpPr>
          <p:cNvPr id="61" name="ZoneTexte 60"/>
          <p:cNvSpPr txBox="1"/>
          <p:nvPr/>
        </p:nvSpPr>
        <p:spPr>
          <a:xfrm>
            <a:off x="700674" y="6127814"/>
            <a:ext cx="41192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Effet d’entonnoir  (voie d’accès unique et restreinte</a:t>
            </a:r>
            <a:r>
              <a:rPr lang="fr-FR" sz="1400" dirty="0" smtClean="0">
                <a:sym typeface="Wingdings" pitchFamily="2" charset="2"/>
              </a:rPr>
              <a:t>) : </a:t>
            </a:r>
            <a:r>
              <a:rPr lang="fr-FR" sz="1400" dirty="0" smtClean="0"/>
              <a:t> temps de parcours  comme rupture majeure , banlieue socialement marginalisée</a:t>
            </a:r>
          </a:p>
        </p:txBody>
      </p:sp>
      <p:sp>
        <p:nvSpPr>
          <p:cNvPr id="12" name="Explosion 1 11"/>
          <p:cNvSpPr/>
          <p:nvPr/>
        </p:nvSpPr>
        <p:spPr>
          <a:xfrm>
            <a:off x="4151219" y="1037462"/>
            <a:ext cx="488408" cy="471106"/>
          </a:xfrm>
          <a:prstGeom prst="irregularSeal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xplosion 1 61"/>
          <p:cNvSpPr/>
          <p:nvPr/>
        </p:nvSpPr>
        <p:spPr>
          <a:xfrm>
            <a:off x="115383" y="6261593"/>
            <a:ext cx="488408" cy="471106"/>
          </a:xfrm>
          <a:prstGeom prst="irregularSeal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748710" y="1"/>
            <a:ext cx="2522947" cy="1436914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196113" y="5797613"/>
            <a:ext cx="613973" cy="330201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ZoneTexte 64"/>
          <p:cNvSpPr txBox="1"/>
          <p:nvPr/>
        </p:nvSpPr>
        <p:spPr>
          <a:xfrm>
            <a:off x="5868144" y="5672591"/>
            <a:ext cx="3171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Croissance urbaine mal maîtrisée, zones d’habitat irrégulier</a:t>
            </a:r>
          </a:p>
        </p:txBody>
      </p:sp>
      <p:sp>
        <p:nvSpPr>
          <p:cNvPr id="27" name="Éclair 26"/>
          <p:cNvSpPr/>
          <p:nvPr/>
        </p:nvSpPr>
        <p:spPr>
          <a:xfrm>
            <a:off x="5338154" y="6387408"/>
            <a:ext cx="396257" cy="470592"/>
          </a:xfrm>
          <a:prstGeom prst="lightningBol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clair 65"/>
          <p:cNvSpPr/>
          <p:nvPr/>
        </p:nvSpPr>
        <p:spPr>
          <a:xfrm>
            <a:off x="5368100" y="472579"/>
            <a:ext cx="396257" cy="470592"/>
          </a:xfrm>
          <a:prstGeom prst="lightningBol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167085" y="84182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Pikine</a:t>
            </a:r>
            <a:endParaRPr lang="fr-FR" sz="1400" i="1" dirty="0" smtClean="0"/>
          </a:p>
        </p:txBody>
      </p:sp>
      <p:sp>
        <p:nvSpPr>
          <p:cNvPr id="31" name="ZoneTexte 30"/>
          <p:cNvSpPr txBox="1"/>
          <p:nvPr/>
        </p:nvSpPr>
        <p:spPr>
          <a:xfrm>
            <a:off x="5450114" y="246743"/>
            <a:ext cx="11233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Guediawaye</a:t>
            </a:r>
            <a:r>
              <a:rPr lang="fr-FR" sz="1400" i="1" dirty="0" smtClean="0"/>
              <a:t> 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972195" y="6334780"/>
            <a:ext cx="31718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Zones  sinistrées par les inondations</a:t>
            </a:r>
          </a:p>
        </p:txBody>
      </p:sp>
      <p:sp>
        <p:nvSpPr>
          <p:cNvPr id="34" name="Rectangle 33"/>
          <p:cNvSpPr/>
          <p:nvPr/>
        </p:nvSpPr>
        <p:spPr>
          <a:xfrm>
            <a:off x="5370286" y="3156021"/>
            <a:ext cx="377371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fr-FR" b="1" u="sng" dirty="0" smtClean="0"/>
              <a:t>La rupture majeure entre Dakar et sa banlieue</a:t>
            </a:r>
          </a:p>
          <a:p>
            <a:pPr marL="342900" indent="-342900"/>
            <a:endParaRPr lang="fr-FR" b="1" u="sng" dirty="0" smtClean="0"/>
          </a:p>
          <a:p>
            <a:pPr marL="342900" indent="-342900">
              <a:buAutoNum type="arabicParenR"/>
            </a:pPr>
            <a:r>
              <a:rPr lang="fr-FR" sz="1600" dirty="0" smtClean="0"/>
              <a:t>Une fracture en héritage</a:t>
            </a:r>
          </a:p>
        </p:txBody>
      </p:sp>
    </p:spTree>
    <p:extLst>
      <p:ext uri="{BB962C8B-B14F-4D97-AF65-F5344CB8AC3E}">
        <p14:creationId xmlns="" xmlns:p14="http://schemas.microsoft.com/office/powerpoint/2010/main" val="9415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8" grpId="0" animBg="1"/>
      <p:bldP spid="9" grpId="0"/>
      <p:bldP spid="61" grpId="0"/>
      <p:bldP spid="12" grpId="0" animBg="1"/>
      <p:bldP spid="62" grpId="0" animBg="1"/>
      <p:bldP spid="23" grpId="0" animBg="1"/>
      <p:bldP spid="63" grpId="0" animBg="1"/>
      <p:bldP spid="65" grpId="0"/>
      <p:bldP spid="27" grpId="0" animBg="1"/>
      <p:bldP spid="66" grpId="0" animBg="1"/>
      <p:bldP spid="30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Forme libre 51"/>
          <p:cNvSpPr/>
          <p:nvPr/>
        </p:nvSpPr>
        <p:spPr>
          <a:xfrm>
            <a:off x="514350" y="428626"/>
            <a:ext cx="4695825" cy="5124450"/>
          </a:xfrm>
          <a:custGeom>
            <a:avLst/>
            <a:gdLst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34" fmla="*/ 3619500 w 4695825"/>
              <a:gd name="connsiteY34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33" fmla="*/ 3638550 w 4695825"/>
              <a:gd name="connsiteY33" fmla="*/ 28575 h 5229225"/>
              <a:gd name="connsiteX0" fmla="*/ 3714750 w 4695825"/>
              <a:gd name="connsiteY0" fmla="*/ 0 h 5229225"/>
              <a:gd name="connsiteX1" fmla="*/ 3390900 w 4695825"/>
              <a:gd name="connsiteY1" fmla="*/ 133350 h 5229225"/>
              <a:gd name="connsiteX2" fmla="*/ 2371725 w 4695825"/>
              <a:gd name="connsiteY2" fmla="*/ 333375 h 5229225"/>
              <a:gd name="connsiteX3" fmla="*/ 2076450 w 4695825"/>
              <a:gd name="connsiteY3" fmla="*/ 104775 h 5229225"/>
              <a:gd name="connsiteX4" fmla="*/ 1028700 w 4695825"/>
              <a:gd name="connsiteY4" fmla="*/ 600075 h 5229225"/>
              <a:gd name="connsiteX5" fmla="*/ 457200 w 4695825"/>
              <a:gd name="connsiteY5" fmla="*/ 809625 h 5229225"/>
              <a:gd name="connsiteX6" fmla="*/ 47625 w 4695825"/>
              <a:gd name="connsiteY6" fmla="*/ 733425 h 5229225"/>
              <a:gd name="connsiteX7" fmla="*/ 0 w 4695825"/>
              <a:gd name="connsiteY7" fmla="*/ 1257300 h 5229225"/>
              <a:gd name="connsiteX8" fmla="*/ 523875 w 4695825"/>
              <a:gd name="connsiteY8" fmla="*/ 1314450 h 5229225"/>
              <a:gd name="connsiteX9" fmla="*/ 1438275 w 4695825"/>
              <a:gd name="connsiteY9" fmla="*/ 2324100 h 5229225"/>
              <a:gd name="connsiteX10" fmla="*/ 2343150 w 4695825"/>
              <a:gd name="connsiteY10" fmla="*/ 3124200 h 5229225"/>
              <a:gd name="connsiteX11" fmla="*/ 2476500 w 4695825"/>
              <a:gd name="connsiteY11" fmla="*/ 3990975 h 5229225"/>
              <a:gd name="connsiteX12" fmla="*/ 3276600 w 4695825"/>
              <a:gd name="connsiteY12" fmla="*/ 4114800 h 5229225"/>
              <a:gd name="connsiteX13" fmla="*/ 3552825 w 4695825"/>
              <a:gd name="connsiteY13" fmla="*/ 4400550 h 5229225"/>
              <a:gd name="connsiteX14" fmla="*/ 3629025 w 4695825"/>
              <a:gd name="connsiteY14" fmla="*/ 4848225 h 5229225"/>
              <a:gd name="connsiteX15" fmla="*/ 4048125 w 4695825"/>
              <a:gd name="connsiteY15" fmla="*/ 5229225 h 5229225"/>
              <a:gd name="connsiteX16" fmla="*/ 4181475 w 4695825"/>
              <a:gd name="connsiteY16" fmla="*/ 5038725 h 5229225"/>
              <a:gd name="connsiteX17" fmla="*/ 4019550 w 4695825"/>
              <a:gd name="connsiteY17" fmla="*/ 4819650 h 5229225"/>
              <a:gd name="connsiteX18" fmla="*/ 4057650 w 4695825"/>
              <a:gd name="connsiteY18" fmla="*/ 4505325 h 5229225"/>
              <a:gd name="connsiteX19" fmla="*/ 4495800 w 4695825"/>
              <a:gd name="connsiteY19" fmla="*/ 4257675 h 5229225"/>
              <a:gd name="connsiteX20" fmla="*/ 3962400 w 4695825"/>
              <a:gd name="connsiteY20" fmla="*/ 3762375 h 5229225"/>
              <a:gd name="connsiteX21" fmla="*/ 4133850 w 4695825"/>
              <a:gd name="connsiteY21" fmla="*/ 3343275 h 5229225"/>
              <a:gd name="connsiteX22" fmla="*/ 4514850 w 4695825"/>
              <a:gd name="connsiteY22" fmla="*/ 3514725 h 5229225"/>
              <a:gd name="connsiteX23" fmla="*/ 4400550 w 4695825"/>
              <a:gd name="connsiteY23" fmla="*/ 3171825 h 5229225"/>
              <a:gd name="connsiteX24" fmla="*/ 4695825 w 4695825"/>
              <a:gd name="connsiteY24" fmla="*/ 2895600 h 5229225"/>
              <a:gd name="connsiteX25" fmla="*/ 4667250 w 4695825"/>
              <a:gd name="connsiteY25" fmla="*/ 2686050 h 5229225"/>
              <a:gd name="connsiteX26" fmla="*/ 4219575 w 4695825"/>
              <a:gd name="connsiteY26" fmla="*/ 2657475 h 5229225"/>
              <a:gd name="connsiteX27" fmla="*/ 4181475 w 4695825"/>
              <a:gd name="connsiteY27" fmla="*/ 2124075 h 5229225"/>
              <a:gd name="connsiteX28" fmla="*/ 4171950 w 4695825"/>
              <a:gd name="connsiteY28" fmla="*/ 2085975 h 5229225"/>
              <a:gd name="connsiteX29" fmla="*/ 4438650 w 4695825"/>
              <a:gd name="connsiteY29" fmla="*/ 1838325 h 5229225"/>
              <a:gd name="connsiteX30" fmla="*/ 4181475 w 4695825"/>
              <a:gd name="connsiteY30" fmla="*/ 1647825 h 5229225"/>
              <a:gd name="connsiteX31" fmla="*/ 3771900 w 4695825"/>
              <a:gd name="connsiteY31" fmla="*/ 790575 h 5229225"/>
              <a:gd name="connsiteX32" fmla="*/ 3590925 w 4695825"/>
              <a:gd name="connsiteY32" fmla="*/ 276225 h 5229225"/>
              <a:gd name="connsiteX0" fmla="*/ 3390900 w 4695825"/>
              <a:gd name="connsiteY0" fmla="*/ 28575 h 5124450"/>
              <a:gd name="connsiteX1" fmla="*/ 2371725 w 4695825"/>
              <a:gd name="connsiteY1" fmla="*/ 228600 h 5124450"/>
              <a:gd name="connsiteX2" fmla="*/ 2076450 w 4695825"/>
              <a:gd name="connsiteY2" fmla="*/ 0 h 5124450"/>
              <a:gd name="connsiteX3" fmla="*/ 1028700 w 4695825"/>
              <a:gd name="connsiteY3" fmla="*/ 495300 h 5124450"/>
              <a:gd name="connsiteX4" fmla="*/ 457200 w 4695825"/>
              <a:gd name="connsiteY4" fmla="*/ 704850 h 5124450"/>
              <a:gd name="connsiteX5" fmla="*/ 47625 w 4695825"/>
              <a:gd name="connsiteY5" fmla="*/ 628650 h 5124450"/>
              <a:gd name="connsiteX6" fmla="*/ 0 w 4695825"/>
              <a:gd name="connsiteY6" fmla="*/ 1152525 h 5124450"/>
              <a:gd name="connsiteX7" fmla="*/ 523875 w 4695825"/>
              <a:gd name="connsiteY7" fmla="*/ 1209675 h 5124450"/>
              <a:gd name="connsiteX8" fmla="*/ 1438275 w 4695825"/>
              <a:gd name="connsiteY8" fmla="*/ 2219325 h 5124450"/>
              <a:gd name="connsiteX9" fmla="*/ 2343150 w 4695825"/>
              <a:gd name="connsiteY9" fmla="*/ 3019425 h 5124450"/>
              <a:gd name="connsiteX10" fmla="*/ 2476500 w 4695825"/>
              <a:gd name="connsiteY10" fmla="*/ 3886200 h 5124450"/>
              <a:gd name="connsiteX11" fmla="*/ 3276600 w 4695825"/>
              <a:gd name="connsiteY11" fmla="*/ 4010025 h 5124450"/>
              <a:gd name="connsiteX12" fmla="*/ 3552825 w 4695825"/>
              <a:gd name="connsiteY12" fmla="*/ 4295775 h 5124450"/>
              <a:gd name="connsiteX13" fmla="*/ 3629025 w 4695825"/>
              <a:gd name="connsiteY13" fmla="*/ 4743450 h 5124450"/>
              <a:gd name="connsiteX14" fmla="*/ 4048125 w 4695825"/>
              <a:gd name="connsiteY14" fmla="*/ 5124450 h 5124450"/>
              <a:gd name="connsiteX15" fmla="*/ 4181475 w 4695825"/>
              <a:gd name="connsiteY15" fmla="*/ 4933950 h 5124450"/>
              <a:gd name="connsiteX16" fmla="*/ 4019550 w 4695825"/>
              <a:gd name="connsiteY16" fmla="*/ 4714875 h 5124450"/>
              <a:gd name="connsiteX17" fmla="*/ 4057650 w 4695825"/>
              <a:gd name="connsiteY17" fmla="*/ 4400550 h 5124450"/>
              <a:gd name="connsiteX18" fmla="*/ 4495800 w 4695825"/>
              <a:gd name="connsiteY18" fmla="*/ 4152900 h 5124450"/>
              <a:gd name="connsiteX19" fmla="*/ 3962400 w 4695825"/>
              <a:gd name="connsiteY19" fmla="*/ 3657600 h 5124450"/>
              <a:gd name="connsiteX20" fmla="*/ 4133850 w 4695825"/>
              <a:gd name="connsiteY20" fmla="*/ 3238500 h 5124450"/>
              <a:gd name="connsiteX21" fmla="*/ 4514850 w 4695825"/>
              <a:gd name="connsiteY21" fmla="*/ 3409950 h 5124450"/>
              <a:gd name="connsiteX22" fmla="*/ 4400550 w 4695825"/>
              <a:gd name="connsiteY22" fmla="*/ 3067050 h 5124450"/>
              <a:gd name="connsiteX23" fmla="*/ 4695825 w 4695825"/>
              <a:gd name="connsiteY23" fmla="*/ 2790825 h 5124450"/>
              <a:gd name="connsiteX24" fmla="*/ 4667250 w 4695825"/>
              <a:gd name="connsiteY24" fmla="*/ 2581275 h 5124450"/>
              <a:gd name="connsiteX25" fmla="*/ 4219575 w 4695825"/>
              <a:gd name="connsiteY25" fmla="*/ 2552700 h 5124450"/>
              <a:gd name="connsiteX26" fmla="*/ 4181475 w 4695825"/>
              <a:gd name="connsiteY26" fmla="*/ 2019300 h 5124450"/>
              <a:gd name="connsiteX27" fmla="*/ 4171950 w 4695825"/>
              <a:gd name="connsiteY27" fmla="*/ 1981200 h 5124450"/>
              <a:gd name="connsiteX28" fmla="*/ 4438650 w 4695825"/>
              <a:gd name="connsiteY28" fmla="*/ 1733550 h 5124450"/>
              <a:gd name="connsiteX29" fmla="*/ 4181475 w 4695825"/>
              <a:gd name="connsiteY29" fmla="*/ 1543050 h 5124450"/>
              <a:gd name="connsiteX30" fmla="*/ 3771900 w 4695825"/>
              <a:gd name="connsiteY30" fmla="*/ 685800 h 5124450"/>
              <a:gd name="connsiteX31" fmla="*/ 3590925 w 4695825"/>
              <a:gd name="connsiteY31" fmla="*/ 171450 h 5124450"/>
              <a:gd name="connsiteX0" fmla="*/ 3390900 w 4695825"/>
              <a:gd name="connsiteY0" fmla="*/ 28575 h 5124450"/>
              <a:gd name="connsiteX1" fmla="*/ 2371725 w 4695825"/>
              <a:gd name="connsiteY1" fmla="*/ 228600 h 5124450"/>
              <a:gd name="connsiteX2" fmla="*/ 2076450 w 4695825"/>
              <a:gd name="connsiteY2" fmla="*/ 0 h 5124450"/>
              <a:gd name="connsiteX3" fmla="*/ 1028700 w 4695825"/>
              <a:gd name="connsiteY3" fmla="*/ 495300 h 5124450"/>
              <a:gd name="connsiteX4" fmla="*/ 457200 w 4695825"/>
              <a:gd name="connsiteY4" fmla="*/ 704850 h 5124450"/>
              <a:gd name="connsiteX5" fmla="*/ 47625 w 4695825"/>
              <a:gd name="connsiteY5" fmla="*/ 628650 h 5124450"/>
              <a:gd name="connsiteX6" fmla="*/ 0 w 4695825"/>
              <a:gd name="connsiteY6" fmla="*/ 1152525 h 5124450"/>
              <a:gd name="connsiteX7" fmla="*/ 523875 w 4695825"/>
              <a:gd name="connsiteY7" fmla="*/ 1209675 h 5124450"/>
              <a:gd name="connsiteX8" fmla="*/ 1438275 w 4695825"/>
              <a:gd name="connsiteY8" fmla="*/ 2219325 h 5124450"/>
              <a:gd name="connsiteX9" fmla="*/ 2343150 w 4695825"/>
              <a:gd name="connsiteY9" fmla="*/ 3019425 h 5124450"/>
              <a:gd name="connsiteX10" fmla="*/ 2476500 w 4695825"/>
              <a:gd name="connsiteY10" fmla="*/ 3886200 h 5124450"/>
              <a:gd name="connsiteX11" fmla="*/ 3276600 w 4695825"/>
              <a:gd name="connsiteY11" fmla="*/ 4010025 h 5124450"/>
              <a:gd name="connsiteX12" fmla="*/ 3552825 w 4695825"/>
              <a:gd name="connsiteY12" fmla="*/ 4295775 h 5124450"/>
              <a:gd name="connsiteX13" fmla="*/ 3629025 w 4695825"/>
              <a:gd name="connsiteY13" fmla="*/ 4743450 h 5124450"/>
              <a:gd name="connsiteX14" fmla="*/ 4048125 w 4695825"/>
              <a:gd name="connsiteY14" fmla="*/ 5124450 h 5124450"/>
              <a:gd name="connsiteX15" fmla="*/ 4181475 w 4695825"/>
              <a:gd name="connsiteY15" fmla="*/ 4933950 h 5124450"/>
              <a:gd name="connsiteX16" fmla="*/ 4019550 w 4695825"/>
              <a:gd name="connsiteY16" fmla="*/ 4714875 h 5124450"/>
              <a:gd name="connsiteX17" fmla="*/ 4057650 w 4695825"/>
              <a:gd name="connsiteY17" fmla="*/ 4400550 h 5124450"/>
              <a:gd name="connsiteX18" fmla="*/ 4495800 w 4695825"/>
              <a:gd name="connsiteY18" fmla="*/ 4152900 h 5124450"/>
              <a:gd name="connsiteX19" fmla="*/ 3962400 w 4695825"/>
              <a:gd name="connsiteY19" fmla="*/ 3657600 h 5124450"/>
              <a:gd name="connsiteX20" fmla="*/ 4133850 w 4695825"/>
              <a:gd name="connsiteY20" fmla="*/ 3238500 h 5124450"/>
              <a:gd name="connsiteX21" fmla="*/ 4514850 w 4695825"/>
              <a:gd name="connsiteY21" fmla="*/ 3409950 h 5124450"/>
              <a:gd name="connsiteX22" fmla="*/ 4400550 w 4695825"/>
              <a:gd name="connsiteY22" fmla="*/ 3067050 h 5124450"/>
              <a:gd name="connsiteX23" fmla="*/ 4695825 w 4695825"/>
              <a:gd name="connsiteY23" fmla="*/ 2790825 h 5124450"/>
              <a:gd name="connsiteX24" fmla="*/ 4667250 w 4695825"/>
              <a:gd name="connsiteY24" fmla="*/ 2581275 h 5124450"/>
              <a:gd name="connsiteX25" fmla="*/ 4219575 w 4695825"/>
              <a:gd name="connsiteY25" fmla="*/ 2552700 h 5124450"/>
              <a:gd name="connsiteX26" fmla="*/ 4181475 w 4695825"/>
              <a:gd name="connsiteY26" fmla="*/ 2019300 h 5124450"/>
              <a:gd name="connsiteX27" fmla="*/ 4171950 w 4695825"/>
              <a:gd name="connsiteY27" fmla="*/ 1981200 h 5124450"/>
              <a:gd name="connsiteX28" fmla="*/ 4438650 w 4695825"/>
              <a:gd name="connsiteY28" fmla="*/ 1733550 h 5124450"/>
              <a:gd name="connsiteX29" fmla="*/ 4181475 w 4695825"/>
              <a:gd name="connsiteY29" fmla="*/ 1543050 h 5124450"/>
              <a:gd name="connsiteX30" fmla="*/ 3771900 w 4695825"/>
              <a:gd name="connsiteY30" fmla="*/ 685800 h 5124450"/>
              <a:gd name="connsiteX31" fmla="*/ 3516679 w 4695825"/>
              <a:gd name="connsiteY31" fmla="*/ 171450 h 512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4695825" h="5124450">
                <a:moveTo>
                  <a:pt x="3390900" y="28575"/>
                </a:moveTo>
                <a:lnTo>
                  <a:pt x="2371725" y="228600"/>
                </a:lnTo>
                <a:lnTo>
                  <a:pt x="2076450" y="0"/>
                </a:lnTo>
                <a:lnTo>
                  <a:pt x="1028700" y="495300"/>
                </a:lnTo>
                <a:lnTo>
                  <a:pt x="457200" y="704850"/>
                </a:lnTo>
                <a:lnTo>
                  <a:pt x="47625" y="628650"/>
                </a:lnTo>
                <a:lnTo>
                  <a:pt x="0" y="1152525"/>
                </a:lnTo>
                <a:lnTo>
                  <a:pt x="523875" y="1209675"/>
                </a:lnTo>
                <a:lnTo>
                  <a:pt x="1438275" y="2219325"/>
                </a:lnTo>
                <a:lnTo>
                  <a:pt x="2343150" y="3019425"/>
                </a:lnTo>
                <a:lnTo>
                  <a:pt x="2476500" y="3886200"/>
                </a:lnTo>
                <a:lnTo>
                  <a:pt x="3276600" y="4010025"/>
                </a:lnTo>
                <a:lnTo>
                  <a:pt x="3552825" y="4295775"/>
                </a:lnTo>
                <a:lnTo>
                  <a:pt x="3629025" y="4743450"/>
                </a:lnTo>
                <a:lnTo>
                  <a:pt x="4048125" y="5124450"/>
                </a:lnTo>
                <a:lnTo>
                  <a:pt x="4181475" y="4933950"/>
                </a:lnTo>
                <a:lnTo>
                  <a:pt x="4019550" y="4714875"/>
                </a:lnTo>
                <a:lnTo>
                  <a:pt x="4057650" y="4400550"/>
                </a:lnTo>
                <a:lnTo>
                  <a:pt x="4495800" y="4152900"/>
                </a:lnTo>
                <a:lnTo>
                  <a:pt x="3962400" y="3657600"/>
                </a:lnTo>
                <a:lnTo>
                  <a:pt x="4133850" y="3238500"/>
                </a:lnTo>
                <a:lnTo>
                  <a:pt x="4514850" y="3409950"/>
                </a:lnTo>
                <a:lnTo>
                  <a:pt x="4400550" y="3067050"/>
                </a:lnTo>
                <a:lnTo>
                  <a:pt x="4695825" y="2790825"/>
                </a:lnTo>
                <a:lnTo>
                  <a:pt x="4667250" y="2581275"/>
                </a:lnTo>
                <a:lnTo>
                  <a:pt x="4219575" y="2552700"/>
                </a:lnTo>
                <a:lnTo>
                  <a:pt x="4181475" y="2019300"/>
                </a:lnTo>
                <a:lnTo>
                  <a:pt x="4171950" y="1981200"/>
                </a:lnTo>
                <a:lnTo>
                  <a:pt x="4438650" y="1733550"/>
                </a:lnTo>
                <a:lnTo>
                  <a:pt x="4181475" y="1543050"/>
                </a:lnTo>
                <a:lnTo>
                  <a:pt x="3771900" y="685800"/>
                </a:lnTo>
                <a:lnTo>
                  <a:pt x="3516679" y="171450"/>
                </a:lnTo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Forme libre 2"/>
          <p:cNvSpPr/>
          <p:nvPr/>
        </p:nvSpPr>
        <p:spPr>
          <a:xfrm>
            <a:off x="511444" y="-30997"/>
            <a:ext cx="8617058" cy="5579390"/>
          </a:xfrm>
          <a:custGeom>
            <a:avLst/>
            <a:gdLst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4060556 w 8617058"/>
              <a:gd name="connsiteY4" fmla="*/ 5579390 h 5579390"/>
              <a:gd name="connsiteX5" fmla="*/ 4184542 w 8617058"/>
              <a:gd name="connsiteY5" fmla="*/ 5377912 h 5579390"/>
              <a:gd name="connsiteX6" fmla="*/ 4014061 w 8617058"/>
              <a:gd name="connsiteY6" fmla="*/ 5160936 h 5579390"/>
              <a:gd name="connsiteX7" fmla="*/ 4060556 w 8617058"/>
              <a:gd name="connsiteY7" fmla="*/ 4850970 h 5579390"/>
              <a:gd name="connsiteX8" fmla="*/ 4510007 w 8617058"/>
              <a:gd name="connsiteY8" fmla="*/ 4602997 h 5579390"/>
              <a:gd name="connsiteX9" fmla="*/ 3952068 w 8617058"/>
              <a:gd name="connsiteY9" fmla="*/ 4107051 h 5579390"/>
              <a:gd name="connsiteX10" fmla="*/ 4138048 w 8617058"/>
              <a:gd name="connsiteY10" fmla="*/ 3688597 h 5579390"/>
              <a:gd name="connsiteX11" fmla="*/ 4510007 w 8617058"/>
              <a:gd name="connsiteY11" fmla="*/ 3859078 h 5579390"/>
              <a:gd name="connsiteX12" fmla="*/ 4386020 w 8617058"/>
              <a:gd name="connsiteY12" fmla="*/ 3518116 h 5579390"/>
              <a:gd name="connsiteX13" fmla="*/ 4695987 w 8617058"/>
              <a:gd name="connsiteY13" fmla="*/ 3254644 h 5579390"/>
              <a:gd name="connsiteX14" fmla="*/ 4649492 w 8617058"/>
              <a:gd name="connsiteY14" fmla="*/ 3037668 h 5579390"/>
              <a:gd name="connsiteX15" fmla="*/ 4215539 w 8617058"/>
              <a:gd name="connsiteY15" fmla="*/ 3006672 h 5579390"/>
              <a:gd name="connsiteX16" fmla="*/ 4169044 w 8617058"/>
              <a:gd name="connsiteY16" fmla="*/ 2448733 h 5579390"/>
              <a:gd name="connsiteX17" fmla="*/ 4711485 w 8617058"/>
              <a:gd name="connsiteY17" fmla="*/ 1921790 h 5579390"/>
              <a:gd name="connsiteX18" fmla="*/ 5687878 w 8617058"/>
              <a:gd name="connsiteY18" fmla="*/ 1642821 h 5579390"/>
              <a:gd name="connsiteX19" fmla="*/ 6633275 w 8617058"/>
              <a:gd name="connsiteY19" fmla="*/ 1565329 h 5579390"/>
              <a:gd name="connsiteX20" fmla="*/ 7857641 w 8617058"/>
              <a:gd name="connsiteY20" fmla="*/ 1766807 h 5579390"/>
              <a:gd name="connsiteX21" fmla="*/ 8617058 w 8617058"/>
              <a:gd name="connsiteY21" fmla="*/ 2123268 h 5579390"/>
              <a:gd name="connsiteX22" fmla="*/ 8617058 w 8617058"/>
              <a:gd name="connsiteY22" fmla="*/ 0 h 5579390"/>
              <a:gd name="connsiteX23" fmla="*/ 4664990 w 8617058"/>
              <a:gd name="connsiteY23" fmla="*/ 15499 h 5579390"/>
              <a:gd name="connsiteX24" fmla="*/ 3347634 w 8617058"/>
              <a:gd name="connsiteY24" fmla="*/ 480448 h 5579390"/>
              <a:gd name="connsiteX25" fmla="*/ 2371241 w 8617058"/>
              <a:gd name="connsiteY25" fmla="*/ 681926 h 5579390"/>
              <a:gd name="connsiteX26" fmla="*/ 2061275 w 8617058"/>
              <a:gd name="connsiteY26" fmla="*/ 449451 h 5579390"/>
              <a:gd name="connsiteX27" fmla="*/ 46495 w 8617058"/>
              <a:gd name="connsiteY27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3268468 w 8617058"/>
              <a:gd name="connsiteY4" fmla="*/ 4468109 h 5579390"/>
              <a:gd name="connsiteX5" fmla="*/ 4060556 w 8617058"/>
              <a:gd name="connsiteY5" fmla="*/ 5579390 h 5579390"/>
              <a:gd name="connsiteX6" fmla="*/ 4184542 w 8617058"/>
              <a:gd name="connsiteY6" fmla="*/ 5377912 h 5579390"/>
              <a:gd name="connsiteX7" fmla="*/ 4014061 w 8617058"/>
              <a:gd name="connsiteY7" fmla="*/ 5160936 h 5579390"/>
              <a:gd name="connsiteX8" fmla="*/ 4060556 w 8617058"/>
              <a:gd name="connsiteY8" fmla="*/ 4850970 h 5579390"/>
              <a:gd name="connsiteX9" fmla="*/ 4510007 w 8617058"/>
              <a:gd name="connsiteY9" fmla="*/ 4602997 h 5579390"/>
              <a:gd name="connsiteX10" fmla="*/ 3952068 w 8617058"/>
              <a:gd name="connsiteY10" fmla="*/ 4107051 h 5579390"/>
              <a:gd name="connsiteX11" fmla="*/ 4138048 w 8617058"/>
              <a:gd name="connsiteY11" fmla="*/ 3688597 h 5579390"/>
              <a:gd name="connsiteX12" fmla="*/ 4510007 w 8617058"/>
              <a:gd name="connsiteY12" fmla="*/ 3859078 h 5579390"/>
              <a:gd name="connsiteX13" fmla="*/ 4386020 w 8617058"/>
              <a:gd name="connsiteY13" fmla="*/ 3518116 h 5579390"/>
              <a:gd name="connsiteX14" fmla="*/ 4695987 w 8617058"/>
              <a:gd name="connsiteY14" fmla="*/ 3254644 h 5579390"/>
              <a:gd name="connsiteX15" fmla="*/ 4649492 w 8617058"/>
              <a:gd name="connsiteY15" fmla="*/ 3037668 h 5579390"/>
              <a:gd name="connsiteX16" fmla="*/ 4215539 w 8617058"/>
              <a:gd name="connsiteY16" fmla="*/ 3006672 h 5579390"/>
              <a:gd name="connsiteX17" fmla="*/ 4169044 w 8617058"/>
              <a:gd name="connsiteY17" fmla="*/ 2448733 h 5579390"/>
              <a:gd name="connsiteX18" fmla="*/ 4711485 w 8617058"/>
              <a:gd name="connsiteY18" fmla="*/ 1921790 h 5579390"/>
              <a:gd name="connsiteX19" fmla="*/ 5687878 w 8617058"/>
              <a:gd name="connsiteY19" fmla="*/ 1642821 h 5579390"/>
              <a:gd name="connsiteX20" fmla="*/ 6633275 w 8617058"/>
              <a:gd name="connsiteY20" fmla="*/ 1565329 h 5579390"/>
              <a:gd name="connsiteX21" fmla="*/ 7857641 w 8617058"/>
              <a:gd name="connsiteY21" fmla="*/ 1766807 h 5579390"/>
              <a:gd name="connsiteX22" fmla="*/ 8617058 w 8617058"/>
              <a:gd name="connsiteY22" fmla="*/ 2123268 h 5579390"/>
              <a:gd name="connsiteX23" fmla="*/ 8617058 w 8617058"/>
              <a:gd name="connsiteY23" fmla="*/ 0 h 5579390"/>
              <a:gd name="connsiteX24" fmla="*/ 4664990 w 8617058"/>
              <a:gd name="connsiteY24" fmla="*/ 15499 h 5579390"/>
              <a:gd name="connsiteX25" fmla="*/ 3347634 w 8617058"/>
              <a:gd name="connsiteY25" fmla="*/ 480448 h 5579390"/>
              <a:gd name="connsiteX26" fmla="*/ 2371241 w 8617058"/>
              <a:gd name="connsiteY26" fmla="*/ 681926 h 5579390"/>
              <a:gd name="connsiteX27" fmla="*/ 2061275 w 8617058"/>
              <a:gd name="connsiteY27" fmla="*/ 449451 h 5579390"/>
              <a:gd name="connsiteX28" fmla="*/ 46495 w 8617058"/>
              <a:gd name="connsiteY28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476380 w 8617058"/>
              <a:gd name="connsiteY4" fmla="*/ 4324093 h 5579390"/>
              <a:gd name="connsiteX5" fmla="*/ 3268468 w 8617058"/>
              <a:gd name="connsiteY5" fmla="*/ 4468109 h 5579390"/>
              <a:gd name="connsiteX6" fmla="*/ 4060556 w 8617058"/>
              <a:gd name="connsiteY6" fmla="*/ 5579390 h 5579390"/>
              <a:gd name="connsiteX7" fmla="*/ 4184542 w 8617058"/>
              <a:gd name="connsiteY7" fmla="*/ 5377912 h 5579390"/>
              <a:gd name="connsiteX8" fmla="*/ 4014061 w 8617058"/>
              <a:gd name="connsiteY8" fmla="*/ 5160936 h 5579390"/>
              <a:gd name="connsiteX9" fmla="*/ 4060556 w 8617058"/>
              <a:gd name="connsiteY9" fmla="*/ 4850970 h 5579390"/>
              <a:gd name="connsiteX10" fmla="*/ 4510007 w 8617058"/>
              <a:gd name="connsiteY10" fmla="*/ 4602997 h 5579390"/>
              <a:gd name="connsiteX11" fmla="*/ 3952068 w 8617058"/>
              <a:gd name="connsiteY11" fmla="*/ 4107051 h 5579390"/>
              <a:gd name="connsiteX12" fmla="*/ 4138048 w 8617058"/>
              <a:gd name="connsiteY12" fmla="*/ 3688597 h 5579390"/>
              <a:gd name="connsiteX13" fmla="*/ 4510007 w 8617058"/>
              <a:gd name="connsiteY13" fmla="*/ 3859078 h 5579390"/>
              <a:gd name="connsiteX14" fmla="*/ 4386020 w 8617058"/>
              <a:gd name="connsiteY14" fmla="*/ 3518116 h 5579390"/>
              <a:gd name="connsiteX15" fmla="*/ 4695987 w 8617058"/>
              <a:gd name="connsiteY15" fmla="*/ 3254644 h 5579390"/>
              <a:gd name="connsiteX16" fmla="*/ 4649492 w 8617058"/>
              <a:gd name="connsiteY16" fmla="*/ 3037668 h 5579390"/>
              <a:gd name="connsiteX17" fmla="*/ 4215539 w 8617058"/>
              <a:gd name="connsiteY17" fmla="*/ 3006672 h 5579390"/>
              <a:gd name="connsiteX18" fmla="*/ 4169044 w 8617058"/>
              <a:gd name="connsiteY18" fmla="*/ 2448733 h 5579390"/>
              <a:gd name="connsiteX19" fmla="*/ 4711485 w 8617058"/>
              <a:gd name="connsiteY19" fmla="*/ 1921790 h 5579390"/>
              <a:gd name="connsiteX20" fmla="*/ 5687878 w 8617058"/>
              <a:gd name="connsiteY20" fmla="*/ 1642821 h 5579390"/>
              <a:gd name="connsiteX21" fmla="*/ 6633275 w 8617058"/>
              <a:gd name="connsiteY21" fmla="*/ 1565329 h 5579390"/>
              <a:gd name="connsiteX22" fmla="*/ 7857641 w 8617058"/>
              <a:gd name="connsiteY22" fmla="*/ 1766807 h 5579390"/>
              <a:gd name="connsiteX23" fmla="*/ 8617058 w 8617058"/>
              <a:gd name="connsiteY23" fmla="*/ 2123268 h 5579390"/>
              <a:gd name="connsiteX24" fmla="*/ 8617058 w 8617058"/>
              <a:gd name="connsiteY24" fmla="*/ 0 h 5579390"/>
              <a:gd name="connsiteX25" fmla="*/ 4664990 w 8617058"/>
              <a:gd name="connsiteY25" fmla="*/ 15499 h 5579390"/>
              <a:gd name="connsiteX26" fmla="*/ 3347634 w 8617058"/>
              <a:gd name="connsiteY26" fmla="*/ 480448 h 5579390"/>
              <a:gd name="connsiteX27" fmla="*/ 2371241 w 8617058"/>
              <a:gd name="connsiteY27" fmla="*/ 681926 h 5579390"/>
              <a:gd name="connsiteX28" fmla="*/ 2061275 w 8617058"/>
              <a:gd name="connsiteY28" fmla="*/ 449451 h 5579390"/>
              <a:gd name="connsiteX29" fmla="*/ 46495 w 8617058"/>
              <a:gd name="connsiteY29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4060556 w 8617058"/>
              <a:gd name="connsiteY7" fmla="*/ 5579390 h 5579390"/>
              <a:gd name="connsiteX8" fmla="*/ 4184542 w 8617058"/>
              <a:gd name="connsiteY8" fmla="*/ 5377912 h 5579390"/>
              <a:gd name="connsiteX9" fmla="*/ 4014061 w 8617058"/>
              <a:gd name="connsiteY9" fmla="*/ 5160936 h 5579390"/>
              <a:gd name="connsiteX10" fmla="*/ 4060556 w 8617058"/>
              <a:gd name="connsiteY10" fmla="*/ 4850970 h 5579390"/>
              <a:gd name="connsiteX11" fmla="*/ 4510007 w 8617058"/>
              <a:gd name="connsiteY11" fmla="*/ 4602997 h 5579390"/>
              <a:gd name="connsiteX12" fmla="*/ 3952068 w 8617058"/>
              <a:gd name="connsiteY12" fmla="*/ 4107051 h 5579390"/>
              <a:gd name="connsiteX13" fmla="*/ 4138048 w 8617058"/>
              <a:gd name="connsiteY13" fmla="*/ 3688597 h 5579390"/>
              <a:gd name="connsiteX14" fmla="*/ 4510007 w 8617058"/>
              <a:gd name="connsiteY14" fmla="*/ 3859078 h 5579390"/>
              <a:gd name="connsiteX15" fmla="*/ 4386020 w 8617058"/>
              <a:gd name="connsiteY15" fmla="*/ 3518116 h 5579390"/>
              <a:gd name="connsiteX16" fmla="*/ 4695987 w 8617058"/>
              <a:gd name="connsiteY16" fmla="*/ 3254644 h 5579390"/>
              <a:gd name="connsiteX17" fmla="*/ 4649492 w 8617058"/>
              <a:gd name="connsiteY17" fmla="*/ 3037668 h 5579390"/>
              <a:gd name="connsiteX18" fmla="*/ 4215539 w 8617058"/>
              <a:gd name="connsiteY18" fmla="*/ 3006672 h 5579390"/>
              <a:gd name="connsiteX19" fmla="*/ 4169044 w 8617058"/>
              <a:gd name="connsiteY19" fmla="*/ 2448733 h 5579390"/>
              <a:gd name="connsiteX20" fmla="*/ 4711485 w 8617058"/>
              <a:gd name="connsiteY20" fmla="*/ 1921790 h 5579390"/>
              <a:gd name="connsiteX21" fmla="*/ 5687878 w 8617058"/>
              <a:gd name="connsiteY21" fmla="*/ 1642821 h 5579390"/>
              <a:gd name="connsiteX22" fmla="*/ 6633275 w 8617058"/>
              <a:gd name="connsiteY22" fmla="*/ 1565329 h 5579390"/>
              <a:gd name="connsiteX23" fmla="*/ 7857641 w 8617058"/>
              <a:gd name="connsiteY23" fmla="*/ 1766807 h 5579390"/>
              <a:gd name="connsiteX24" fmla="*/ 8617058 w 8617058"/>
              <a:gd name="connsiteY24" fmla="*/ 2123268 h 5579390"/>
              <a:gd name="connsiteX25" fmla="*/ 8617058 w 8617058"/>
              <a:gd name="connsiteY25" fmla="*/ 0 h 5579390"/>
              <a:gd name="connsiteX26" fmla="*/ 4664990 w 8617058"/>
              <a:gd name="connsiteY26" fmla="*/ 15499 h 5579390"/>
              <a:gd name="connsiteX27" fmla="*/ 3347634 w 8617058"/>
              <a:gd name="connsiteY27" fmla="*/ 480448 h 5579390"/>
              <a:gd name="connsiteX28" fmla="*/ 2371241 w 8617058"/>
              <a:gd name="connsiteY28" fmla="*/ 681926 h 5579390"/>
              <a:gd name="connsiteX29" fmla="*/ 2061275 w 8617058"/>
              <a:gd name="connsiteY29" fmla="*/ 449451 h 5579390"/>
              <a:gd name="connsiteX30" fmla="*/ 46495 w 8617058"/>
              <a:gd name="connsiteY30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628508 w 8617058"/>
              <a:gd name="connsiteY7" fmla="*/ 5188189 h 5579390"/>
              <a:gd name="connsiteX8" fmla="*/ 4060556 w 8617058"/>
              <a:gd name="connsiteY8" fmla="*/ 5579390 h 5579390"/>
              <a:gd name="connsiteX9" fmla="*/ 4184542 w 8617058"/>
              <a:gd name="connsiteY9" fmla="*/ 5377912 h 5579390"/>
              <a:gd name="connsiteX10" fmla="*/ 4014061 w 8617058"/>
              <a:gd name="connsiteY10" fmla="*/ 5160936 h 5579390"/>
              <a:gd name="connsiteX11" fmla="*/ 4060556 w 8617058"/>
              <a:gd name="connsiteY11" fmla="*/ 4850970 h 5579390"/>
              <a:gd name="connsiteX12" fmla="*/ 4510007 w 8617058"/>
              <a:gd name="connsiteY12" fmla="*/ 4602997 h 5579390"/>
              <a:gd name="connsiteX13" fmla="*/ 3952068 w 8617058"/>
              <a:gd name="connsiteY13" fmla="*/ 4107051 h 5579390"/>
              <a:gd name="connsiteX14" fmla="*/ 4138048 w 8617058"/>
              <a:gd name="connsiteY14" fmla="*/ 3688597 h 5579390"/>
              <a:gd name="connsiteX15" fmla="*/ 4510007 w 8617058"/>
              <a:gd name="connsiteY15" fmla="*/ 3859078 h 5579390"/>
              <a:gd name="connsiteX16" fmla="*/ 4386020 w 8617058"/>
              <a:gd name="connsiteY16" fmla="*/ 3518116 h 5579390"/>
              <a:gd name="connsiteX17" fmla="*/ 4695987 w 8617058"/>
              <a:gd name="connsiteY17" fmla="*/ 3254644 h 5579390"/>
              <a:gd name="connsiteX18" fmla="*/ 4649492 w 8617058"/>
              <a:gd name="connsiteY18" fmla="*/ 3037668 h 5579390"/>
              <a:gd name="connsiteX19" fmla="*/ 4215539 w 8617058"/>
              <a:gd name="connsiteY19" fmla="*/ 3006672 h 5579390"/>
              <a:gd name="connsiteX20" fmla="*/ 4169044 w 8617058"/>
              <a:gd name="connsiteY20" fmla="*/ 2448733 h 5579390"/>
              <a:gd name="connsiteX21" fmla="*/ 4711485 w 8617058"/>
              <a:gd name="connsiteY21" fmla="*/ 1921790 h 5579390"/>
              <a:gd name="connsiteX22" fmla="*/ 5687878 w 8617058"/>
              <a:gd name="connsiteY22" fmla="*/ 1642821 h 5579390"/>
              <a:gd name="connsiteX23" fmla="*/ 6633275 w 8617058"/>
              <a:gd name="connsiteY23" fmla="*/ 1565329 h 5579390"/>
              <a:gd name="connsiteX24" fmla="*/ 7857641 w 8617058"/>
              <a:gd name="connsiteY24" fmla="*/ 1766807 h 5579390"/>
              <a:gd name="connsiteX25" fmla="*/ 8617058 w 8617058"/>
              <a:gd name="connsiteY25" fmla="*/ 2123268 h 5579390"/>
              <a:gd name="connsiteX26" fmla="*/ 8617058 w 8617058"/>
              <a:gd name="connsiteY26" fmla="*/ 0 h 5579390"/>
              <a:gd name="connsiteX27" fmla="*/ 4664990 w 8617058"/>
              <a:gd name="connsiteY27" fmla="*/ 15499 h 5579390"/>
              <a:gd name="connsiteX28" fmla="*/ 3347634 w 8617058"/>
              <a:gd name="connsiteY28" fmla="*/ 480448 h 5579390"/>
              <a:gd name="connsiteX29" fmla="*/ 2371241 w 8617058"/>
              <a:gd name="connsiteY29" fmla="*/ 681926 h 5579390"/>
              <a:gd name="connsiteX30" fmla="*/ 2061275 w 8617058"/>
              <a:gd name="connsiteY30" fmla="*/ 449451 h 5579390"/>
              <a:gd name="connsiteX31" fmla="*/ 46495 w 8617058"/>
              <a:gd name="connsiteY31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46495 w 8617058"/>
              <a:gd name="connsiteY32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495 w 8617058"/>
              <a:gd name="connsiteY33" fmla="*/ 1069383 h 5579390"/>
              <a:gd name="connsiteX0" fmla="*/ 46495 w 8617058"/>
              <a:gd name="connsiteY0" fmla="*/ 1069383 h 5579390"/>
              <a:gd name="connsiteX1" fmla="*/ 0 w 8617058"/>
              <a:gd name="connsiteY1" fmla="*/ 1596326 h 5579390"/>
              <a:gd name="connsiteX2" fmla="*/ 526942 w 8617058"/>
              <a:gd name="connsiteY2" fmla="*/ 1673817 h 5579390"/>
              <a:gd name="connsiteX3" fmla="*/ 1410346 w 8617058"/>
              <a:gd name="connsiteY3" fmla="*/ 2634712 h 5579390"/>
              <a:gd name="connsiteX4" fmla="*/ 2332364 w 8617058"/>
              <a:gd name="connsiteY4" fmla="*/ 3459997 h 5579390"/>
              <a:gd name="connsiteX5" fmla="*/ 2476380 w 8617058"/>
              <a:gd name="connsiteY5" fmla="*/ 4324093 h 5579390"/>
              <a:gd name="connsiteX6" fmla="*/ 3268468 w 8617058"/>
              <a:gd name="connsiteY6" fmla="*/ 4468109 h 5579390"/>
              <a:gd name="connsiteX7" fmla="*/ 3556500 w 8617058"/>
              <a:gd name="connsiteY7" fmla="*/ 4756141 h 5579390"/>
              <a:gd name="connsiteX8" fmla="*/ 3628508 w 8617058"/>
              <a:gd name="connsiteY8" fmla="*/ 5188189 h 5579390"/>
              <a:gd name="connsiteX9" fmla="*/ 4060556 w 8617058"/>
              <a:gd name="connsiteY9" fmla="*/ 5579390 h 5579390"/>
              <a:gd name="connsiteX10" fmla="*/ 4184542 w 8617058"/>
              <a:gd name="connsiteY10" fmla="*/ 5377912 h 5579390"/>
              <a:gd name="connsiteX11" fmla="*/ 4014061 w 8617058"/>
              <a:gd name="connsiteY11" fmla="*/ 5160936 h 5579390"/>
              <a:gd name="connsiteX12" fmla="*/ 4060556 w 8617058"/>
              <a:gd name="connsiteY12" fmla="*/ 4850970 h 5579390"/>
              <a:gd name="connsiteX13" fmla="*/ 4510007 w 8617058"/>
              <a:gd name="connsiteY13" fmla="*/ 4602997 h 5579390"/>
              <a:gd name="connsiteX14" fmla="*/ 3952068 w 8617058"/>
              <a:gd name="connsiteY14" fmla="*/ 4107051 h 5579390"/>
              <a:gd name="connsiteX15" fmla="*/ 4138048 w 8617058"/>
              <a:gd name="connsiteY15" fmla="*/ 3688597 h 5579390"/>
              <a:gd name="connsiteX16" fmla="*/ 4510007 w 8617058"/>
              <a:gd name="connsiteY16" fmla="*/ 3859078 h 5579390"/>
              <a:gd name="connsiteX17" fmla="*/ 4386020 w 8617058"/>
              <a:gd name="connsiteY17" fmla="*/ 3518116 h 5579390"/>
              <a:gd name="connsiteX18" fmla="*/ 4695987 w 8617058"/>
              <a:gd name="connsiteY18" fmla="*/ 3254644 h 5579390"/>
              <a:gd name="connsiteX19" fmla="*/ 4649492 w 8617058"/>
              <a:gd name="connsiteY19" fmla="*/ 3037668 h 5579390"/>
              <a:gd name="connsiteX20" fmla="*/ 4215539 w 8617058"/>
              <a:gd name="connsiteY20" fmla="*/ 3006672 h 5579390"/>
              <a:gd name="connsiteX21" fmla="*/ 4169044 w 8617058"/>
              <a:gd name="connsiteY21" fmla="*/ 2448733 h 5579390"/>
              <a:gd name="connsiteX22" fmla="*/ 4711485 w 8617058"/>
              <a:gd name="connsiteY22" fmla="*/ 1921790 h 5579390"/>
              <a:gd name="connsiteX23" fmla="*/ 5687878 w 8617058"/>
              <a:gd name="connsiteY23" fmla="*/ 1642821 h 5579390"/>
              <a:gd name="connsiteX24" fmla="*/ 6633275 w 8617058"/>
              <a:gd name="connsiteY24" fmla="*/ 1565329 h 5579390"/>
              <a:gd name="connsiteX25" fmla="*/ 7857641 w 8617058"/>
              <a:gd name="connsiteY25" fmla="*/ 1766807 h 5579390"/>
              <a:gd name="connsiteX26" fmla="*/ 8617058 w 8617058"/>
              <a:gd name="connsiteY26" fmla="*/ 2123268 h 5579390"/>
              <a:gd name="connsiteX27" fmla="*/ 8617058 w 8617058"/>
              <a:gd name="connsiteY27" fmla="*/ 0 h 5579390"/>
              <a:gd name="connsiteX28" fmla="*/ 4664990 w 8617058"/>
              <a:gd name="connsiteY28" fmla="*/ 15499 h 5579390"/>
              <a:gd name="connsiteX29" fmla="*/ 3347634 w 8617058"/>
              <a:gd name="connsiteY29" fmla="*/ 480448 h 5579390"/>
              <a:gd name="connsiteX30" fmla="*/ 2371241 w 8617058"/>
              <a:gd name="connsiteY30" fmla="*/ 681926 h 5579390"/>
              <a:gd name="connsiteX31" fmla="*/ 2061275 w 8617058"/>
              <a:gd name="connsiteY31" fmla="*/ 449451 h 5579390"/>
              <a:gd name="connsiteX32" fmla="*/ 1036220 w 8617058"/>
              <a:gd name="connsiteY32" fmla="*/ 939717 h 5579390"/>
              <a:gd name="connsiteX33" fmla="*/ 460156 w 8617058"/>
              <a:gd name="connsiteY33" fmla="*/ 1155741 h 5579390"/>
              <a:gd name="connsiteX34" fmla="*/ 46495 w 8617058"/>
              <a:gd name="connsiteY34" fmla="*/ 1069383 h 5579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8617058" h="5579390">
                <a:moveTo>
                  <a:pt x="46495" y="1069383"/>
                </a:moveTo>
                <a:lnTo>
                  <a:pt x="0" y="1596326"/>
                </a:lnTo>
                <a:lnTo>
                  <a:pt x="526942" y="1673817"/>
                </a:lnTo>
                <a:lnTo>
                  <a:pt x="1410346" y="2634712"/>
                </a:lnTo>
                <a:lnTo>
                  <a:pt x="2332364" y="3459997"/>
                </a:lnTo>
                <a:lnTo>
                  <a:pt x="2476380" y="4324093"/>
                </a:lnTo>
                <a:lnTo>
                  <a:pt x="3268468" y="4468109"/>
                </a:lnTo>
                <a:lnTo>
                  <a:pt x="3556500" y="4756141"/>
                </a:lnTo>
                <a:lnTo>
                  <a:pt x="3628508" y="5188189"/>
                </a:lnTo>
                <a:lnTo>
                  <a:pt x="4060556" y="5579390"/>
                </a:lnTo>
                <a:lnTo>
                  <a:pt x="4184542" y="5377912"/>
                </a:lnTo>
                <a:lnTo>
                  <a:pt x="4014061" y="5160936"/>
                </a:lnTo>
                <a:lnTo>
                  <a:pt x="4060556" y="4850970"/>
                </a:lnTo>
                <a:lnTo>
                  <a:pt x="4510007" y="4602997"/>
                </a:lnTo>
                <a:lnTo>
                  <a:pt x="3952068" y="4107051"/>
                </a:lnTo>
                <a:lnTo>
                  <a:pt x="4138048" y="3688597"/>
                </a:lnTo>
                <a:lnTo>
                  <a:pt x="4510007" y="3859078"/>
                </a:lnTo>
                <a:lnTo>
                  <a:pt x="4386020" y="3518116"/>
                </a:lnTo>
                <a:lnTo>
                  <a:pt x="4695987" y="3254644"/>
                </a:lnTo>
                <a:lnTo>
                  <a:pt x="4649492" y="3037668"/>
                </a:lnTo>
                <a:lnTo>
                  <a:pt x="4215539" y="3006672"/>
                </a:lnTo>
                <a:lnTo>
                  <a:pt x="4169044" y="2448733"/>
                </a:lnTo>
                <a:lnTo>
                  <a:pt x="4711485" y="1921790"/>
                </a:lnTo>
                <a:lnTo>
                  <a:pt x="5687878" y="1642821"/>
                </a:lnTo>
                <a:lnTo>
                  <a:pt x="6633275" y="1565329"/>
                </a:lnTo>
                <a:lnTo>
                  <a:pt x="7857641" y="1766807"/>
                </a:lnTo>
                <a:lnTo>
                  <a:pt x="8617058" y="2123268"/>
                </a:lnTo>
                <a:lnTo>
                  <a:pt x="8617058" y="0"/>
                </a:lnTo>
                <a:lnTo>
                  <a:pt x="4664990" y="15499"/>
                </a:lnTo>
                <a:lnTo>
                  <a:pt x="3347634" y="480448"/>
                </a:lnTo>
                <a:lnTo>
                  <a:pt x="2371241" y="681926"/>
                </a:lnTo>
                <a:lnTo>
                  <a:pt x="2061275" y="449451"/>
                </a:lnTo>
                <a:lnTo>
                  <a:pt x="1036220" y="939717"/>
                </a:lnTo>
                <a:lnTo>
                  <a:pt x="460156" y="1155741"/>
                </a:lnTo>
                <a:lnTo>
                  <a:pt x="46495" y="1069383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5589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xplosion 1 11"/>
          <p:cNvSpPr/>
          <p:nvPr/>
        </p:nvSpPr>
        <p:spPr>
          <a:xfrm>
            <a:off x="4151219" y="1037462"/>
            <a:ext cx="488408" cy="471106"/>
          </a:xfrm>
          <a:prstGeom prst="irregularSeal1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4748710" y="1"/>
            <a:ext cx="2522947" cy="1349828"/>
          </a:xfrm>
          <a:prstGeom prst="ellips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Éclair 65"/>
          <p:cNvSpPr/>
          <p:nvPr/>
        </p:nvSpPr>
        <p:spPr>
          <a:xfrm>
            <a:off x="5368100" y="472579"/>
            <a:ext cx="396257" cy="470592"/>
          </a:xfrm>
          <a:prstGeom prst="lightningBolt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5036456" y="725714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Pikine</a:t>
            </a:r>
            <a:endParaRPr lang="fr-FR" sz="1400" i="1" dirty="0" smtClean="0"/>
          </a:p>
        </p:txBody>
      </p:sp>
      <p:sp>
        <p:nvSpPr>
          <p:cNvPr id="34" name="Rectangle 33"/>
          <p:cNvSpPr/>
          <p:nvPr/>
        </p:nvSpPr>
        <p:spPr>
          <a:xfrm>
            <a:off x="5370286" y="3156021"/>
            <a:ext cx="37737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UcParenR"/>
            </a:pPr>
            <a:r>
              <a:rPr lang="fr-FR" b="1" u="sng" dirty="0" smtClean="0"/>
              <a:t>La rupture majeure entre Dakar et sa banlieue</a:t>
            </a:r>
          </a:p>
          <a:p>
            <a:pPr marL="342900" indent="-342900"/>
            <a:endParaRPr lang="fr-FR" b="1" u="sng" dirty="0" smtClean="0"/>
          </a:p>
          <a:p>
            <a:pPr marL="342900" indent="-342900"/>
            <a:r>
              <a:rPr lang="fr-FR" sz="1600" dirty="0" smtClean="0"/>
              <a:t>2)     Vers une banlieue en mutation?</a:t>
            </a:r>
          </a:p>
        </p:txBody>
      </p:sp>
      <p:sp>
        <p:nvSpPr>
          <p:cNvPr id="35" name="Flèche droite 34"/>
          <p:cNvSpPr/>
          <p:nvPr/>
        </p:nvSpPr>
        <p:spPr>
          <a:xfrm>
            <a:off x="3817258" y="957944"/>
            <a:ext cx="2598057" cy="246742"/>
          </a:xfrm>
          <a:prstGeom prst="rightArrow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Flèche droite 35"/>
          <p:cNvSpPr/>
          <p:nvPr/>
        </p:nvSpPr>
        <p:spPr>
          <a:xfrm>
            <a:off x="4361543" y="5791200"/>
            <a:ext cx="718457" cy="333829"/>
          </a:xfrm>
          <a:prstGeom prst="rightArrow">
            <a:avLst/>
          </a:prstGeom>
          <a:ln w="381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Losange 37"/>
          <p:cNvSpPr/>
          <p:nvPr/>
        </p:nvSpPr>
        <p:spPr>
          <a:xfrm>
            <a:off x="6154056" y="-1"/>
            <a:ext cx="537030" cy="537029"/>
          </a:xfrm>
          <a:prstGeom prst="diamond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ZoneTexte 38"/>
          <p:cNvSpPr txBox="1"/>
          <p:nvPr/>
        </p:nvSpPr>
        <p:spPr>
          <a:xfrm>
            <a:off x="6611256" y="0"/>
            <a:ext cx="7720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Djaaxay</a:t>
            </a:r>
            <a:endParaRPr lang="fr-FR" sz="1400" i="1" dirty="0" smtClean="0"/>
          </a:p>
        </p:txBody>
      </p:sp>
      <p:sp>
        <p:nvSpPr>
          <p:cNvPr id="40" name="Losange 39"/>
          <p:cNvSpPr/>
          <p:nvPr/>
        </p:nvSpPr>
        <p:spPr>
          <a:xfrm>
            <a:off x="195942" y="5841999"/>
            <a:ext cx="362857" cy="420914"/>
          </a:xfrm>
          <a:prstGeom prst="diamond">
            <a:avLst/>
          </a:prstGeom>
          <a:ln w="38100"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619572" y="5939970"/>
            <a:ext cx="35410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Plan de relogement des populations sinistrées</a:t>
            </a:r>
          </a:p>
        </p:txBody>
      </p:sp>
      <p:sp>
        <p:nvSpPr>
          <p:cNvPr id="42" name="ZoneTexte 41"/>
          <p:cNvSpPr txBox="1"/>
          <p:nvPr/>
        </p:nvSpPr>
        <p:spPr>
          <a:xfrm>
            <a:off x="5147454" y="5685969"/>
            <a:ext cx="3996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Achèvement de l’autoroute, effacement  du verrou ségrégatif</a:t>
            </a:r>
          </a:p>
        </p:txBody>
      </p:sp>
      <p:sp>
        <p:nvSpPr>
          <p:cNvPr id="43" name="Ellipse 42"/>
          <p:cNvSpPr/>
          <p:nvPr/>
        </p:nvSpPr>
        <p:spPr>
          <a:xfrm>
            <a:off x="5820229" y="1161143"/>
            <a:ext cx="1683656" cy="449943"/>
          </a:xfrm>
          <a:prstGeom prst="ellipse">
            <a:avLst/>
          </a:prstGeom>
          <a:noFill/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ZoneTexte 43"/>
          <p:cNvSpPr txBox="1"/>
          <p:nvPr/>
        </p:nvSpPr>
        <p:spPr>
          <a:xfrm>
            <a:off x="6320971" y="1240971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i="1" dirty="0" err="1" smtClean="0"/>
              <a:t>Mbao</a:t>
            </a:r>
            <a:endParaRPr lang="fr-FR" sz="1400" i="1" dirty="0" smtClean="0"/>
          </a:p>
        </p:txBody>
      </p:sp>
      <p:sp>
        <p:nvSpPr>
          <p:cNvPr id="45" name="Ellipse 44"/>
          <p:cNvSpPr/>
          <p:nvPr/>
        </p:nvSpPr>
        <p:spPr>
          <a:xfrm>
            <a:off x="4288971" y="6415314"/>
            <a:ext cx="892629" cy="268515"/>
          </a:xfrm>
          <a:prstGeom prst="ellipse">
            <a:avLst/>
          </a:prstGeom>
          <a:noFill/>
          <a:ln w="38100">
            <a:solidFill>
              <a:srgbClr val="00B0F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5147454" y="6334780"/>
            <a:ext cx="39965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Multiplication des zones résidentielles viabilisées à destination des classes moyennes</a:t>
            </a:r>
          </a:p>
        </p:txBody>
      </p:sp>
      <p:sp>
        <p:nvSpPr>
          <p:cNvPr id="51" name="Forme libre 50"/>
          <p:cNvSpPr/>
          <p:nvPr/>
        </p:nvSpPr>
        <p:spPr>
          <a:xfrm>
            <a:off x="4037390" y="338666"/>
            <a:ext cx="999067" cy="1736877"/>
          </a:xfrm>
          <a:custGeom>
            <a:avLst/>
            <a:gdLst>
              <a:gd name="connsiteX0" fmla="*/ 96522 w 1330237"/>
              <a:gd name="connsiteY0" fmla="*/ 0 h 2206172"/>
              <a:gd name="connsiteX1" fmla="*/ 38465 w 1330237"/>
              <a:gd name="connsiteY1" fmla="*/ 508000 h 2206172"/>
              <a:gd name="connsiteX2" fmla="*/ 604522 w 1330237"/>
              <a:gd name="connsiteY2" fmla="*/ 1741715 h 2206172"/>
              <a:gd name="connsiteX3" fmla="*/ 1330237 w 1330237"/>
              <a:gd name="connsiteY3" fmla="*/ 2206172 h 2206172"/>
              <a:gd name="connsiteX0" fmla="*/ 142724 w 999067"/>
              <a:gd name="connsiteY0" fmla="*/ 0 h 2002972"/>
              <a:gd name="connsiteX1" fmla="*/ 84667 w 999067"/>
              <a:gd name="connsiteY1" fmla="*/ 508000 h 2002972"/>
              <a:gd name="connsiteX2" fmla="*/ 650724 w 999067"/>
              <a:gd name="connsiteY2" fmla="*/ 1741715 h 2002972"/>
              <a:gd name="connsiteX3" fmla="*/ 999067 w 999067"/>
              <a:gd name="connsiteY3" fmla="*/ 2002972 h 2002972"/>
              <a:gd name="connsiteX0" fmla="*/ 142724 w 999067"/>
              <a:gd name="connsiteY0" fmla="*/ 24191 h 1736877"/>
              <a:gd name="connsiteX1" fmla="*/ 84667 w 999067"/>
              <a:gd name="connsiteY1" fmla="*/ 241905 h 1736877"/>
              <a:gd name="connsiteX2" fmla="*/ 650724 w 999067"/>
              <a:gd name="connsiteY2" fmla="*/ 1475620 h 1736877"/>
              <a:gd name="connsiteX3" fmla="*/ 999067 w 999067"/>
              <a:gd name="connsiteY3" fmla="*/ 1736877 h 17368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99067" h="1736877">
                <a:moveTo>
                  <a:pt x="142724" y="24191"/>
                </a:moveTo>
                <a:cubicBezTo>
                  <a:pt x="71362" y="133048"/>
                  <a:pt x="0" y="0"/>
                  <a:pt x="84667" y="241905"/>
                </a:cubicBezTo>
                <a:cubicBezTo>
                  <a:pt x="169334" y="483810"/>
                  <a:pt x="498324" y="1226458"/>
                  <a:pt x="650724" y="1475620"/>
                </a:cubicBezTo>
                <a:cubicBezTo>
                  <a:pt x="803124" y="1724782"/>
                  <a:pt x="743857" y="1646163"/>
                  <a:pt x="999067" y="1736877"/>
                </a:cubicBezTo>
              </a:path>
            </a:pathLst>
          </a:custGeom>
          <a:ln w="762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41548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53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35" grpId="0" animBg="1"/>
      <p:bldP spid="36" grpId="0" animBg="1"/>
      <p:bldP spid="38" grpId="0" animBg="1"/>
      <p:bldP spid="39" grpId="0"/>
      <p:bldP spid="40" grpId="0" animBg="1"/>
      <p:bldP spid="41" grpId="0"/>
      <p:bldP spid="42" grpId="0"/>
      <p:bldP spid="43" grpId="0" animBg="1"/>
      <p:bldP spid="44" grpId="0"/>
      <p:bldP spid="45" grpId="0" animBg="1"/>
      <p:bldP spid="50" grpId="0"/>
      <p:bldP spid="5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1116</Words>
  <Application>Microsoft Office PowerPoint</Application>
  <PresentationFormat>Affichage à l'écran (4:3)</PresentationFormat>
  <Paragraphs>164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Thème Office</vt:lpstr>
      <vt:lpstr>Une ville qui se développe est-elle en développement? </vt:lpstr>
      <vt:lpstr>Peut-on sortir Dakar de l’enfermement?</vt:lpstr>
      <vt:lpstr>Diapositive 3</vt:lpstr>
      <vt:lpstr>Diapositive 4</vt:lpstr>
      <vt:lpstr>Diapositive 5</vt:lpstr>
      <vt:lpstr>Diapositive 6</vt:lpstr>
      <vt:lpstr>B) Les inégalités socio spatiales.  Une ville mal partagée :  une réalité figée? </vt:lpstr>
      <vt:lpstr>Diapositive 8</vt:lpstr>
      <vt:lpstr>Diapositive 9</vt:lpstr>
      <vt:lpstr>Diapositive 10</vt:lpstr>
      <vt:lpstr>Diapositive 11</vt:lpstr>
      <vt:lpstr>Diapositive 12</vt:lpstr>
      <vt:lpstr>Dakar, ville de nuisances : une fatalité?</vt:lpstr>
      <vt:lpstr>Diapositive 14</vt:lpstr>
      <vt:lpstr>Diapositive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ville qui se développe est-elle en développement?</dc:title>
  <dc:creator>Alain</dc:creator>
  <cp:lastModifiedBy>Alain</cp:lastModifiedBy>
  <cp:revision>55</cp:revision>
  <dcterms:created xsi:type="dcterms:W3CDTF">2013-02-17T11:49:58Z</dcterms:created>
  <dcterms:modified xsi:type="dcterms:W3CDTF">2013-11-21T08:08:46Z</dcterms:modified>
</cp:coreProperties>
</file>