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D1CAA-8E4F-42DF-A9FF-4E4A7FCB82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FA60B-879B-4C33-B97C-392D2F79EC2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D70F8-7FE0-4096-A608-2D9FCFD3BDB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FD081-E509-44F8-BF10-AB0D905F12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8B584-121A-498B-8FEA-FF1BBF8FE4D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77279-E8A7-469C-B2E8-FE0F61CAEE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2FEDF-C159-4FCA-92B7-99B287374B9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05A6D-C700-4226-9B27-B983A980F90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AD4F5-E6EE-4163-BF83-8B6F1D59F2F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1F041-71A0-4701-A2EE-D9A3460011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A8449-D09E-41E3-8598-DCFC7DDEBB9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9E46D7-DD62-4A52-9653-0C79D0CFBC2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205038"/>
            <a:ext cx="7777162" cy="1752600"/>
          </a:xfrm>
        </p:spPr>
        <p:txBody>
          <a:bodyPr/>
          <a:lstStyle/>
          <a:p>
            <a:r>
              <a:rPr lang="fr-FR" b="1"/>
              <a:t>Croissance urbaine et organisation de l’espace en périphérie d’agglomération </a:t>
            </a:r>
          </a:p>
          <a:p>
            <a:r>
              <a:rPr lang="fr-FR" sz="2400"/>
              <a:t>Du début des années 1970 au début des années 1990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lv sect2 93,com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19163"/>
            <a:ext cx="6659562" cy="5938837"/>
          </a:xfrm>
          <a:prstGeom prst="rect">
            <a:avLst/>
          </a:prstGeom>
          <a:noFill/>
        </p:spPr>
      </p:pic>
      <p:sp>
        <p:nvSpPr>
          <p:cNvPr id="12291" name="Freeform 3" descr="Grands carreaux"/>
          <p:cNvSpPr>
            <a:spLocks/>
          </p:cNvSpPr>
          <p:nvPr/>
        </p:nvSpPr>
        <p:spPr bwMode="auto">
          <a:xfrm>
            <a:off x="7812088" y="2554288"/>
            <a:ext cx="1081087" cy="1090612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0" y="687"/>
              </a:cxn>
              <a:cxn ang="0">
                <a:pos x="681" y="687"/>
              </a:cxn>
              <a:cxn ang="0">
                <a:pos x="391" y="183"/>
              </a:cxn>
              <a:cxn ang="0">
                <a:pos x="254" y="9"/>
              </a:cxn>
              <a:cxn ang="0">
                <a:pos x="126" y="0"/>
              </a:cxn>
            </a:cxnLst>
            <a:rect l="0" t="0" r="r" b="b"/>
            <a:pathLst>
              <a:path w="681" h="687">
                <a:moveTo>
                  <a:pt x="126" y="0"/>
                </a:moveTo>
                <a:lnTo>
                  <a:pt x="0" y="687"/>
                </a:lnTo>
                <a:lnTo>
                  <a:pt x="681" y="687"/>
                </a:lnTo>
                <a:lnTo>
                  <a:pt x="391" y="183"/>
                </a:lnTo>
                <a:lnTo>
                  <a:pt x="254" y="9"/>
                </a:lnTo>
                <a:lnTo>
                  <a:pt x="126" y="0"/>
                </a:lnTo>
                <a:close/>
              </a:path>
            </a:pathLst>
          </a:custGeom>
          <a:pattFill prst="lgGrid">
            <a:fgClr>
              <a:srgbClr val="FF0000">
                <a:alpha val="39000"/>
              </a:srgbClr>
            </a:fgClr>
            <a:bgClr>
              <a:schemeClr val="bg1">
                <a:alpha val="39000"/>
              </a:schemeClr>
            </a:bgClr>
          </a:patt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2" name="Freeform 4" descr="Grands carreaux"/>
          <p:cNvSpPr>
            <a:spLocks/>
          </p:cNvSpPr>
          <p:nvPr/>
        </p:nvSpPr>
        <p:spPr bwMode="auto">
          <a:xfrm>
            <a:off x="7956550" y="908050"/>
            <a:ext cx="1079500" cy="1584325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136" y="318"/>
              </a:cxn>
              <a:cxn ang="0">
                <a:pos x="136" y="590"/>
              </a:cxn>
              <a:cxn ang="0">
                <a:pos x="0" y="998"/>
              </a:cxn>
              <a:cxn ang="0">
                <a:pos x="227" y="998"/>
              </a:cxn>
              <a:cxn ang="0">
                <a:pos x="680" y="227"/>
              </a:cxn>
              <a:cxn ang="0">
                <a:pos x="680" y="0"/>
              </a:cxn>
              <a:cxn ang="0">
                <a:pos x="91" y="0"/>
              </a:cxn>
            </a:cxnLst>
            <a:rect l="0" t="0" r="r" b="b"/>
            <a:pathLst>
              <a:path w="680" h="998">
                <a:moveTo>
                  <a:pt x="91" y="0"/>
                </a:moveTo>
                <a:lnTo>
                  <a:pt x="136" y="318"/>
                </a:lnTo>
                <a:lnTo>
                  <a:pt x="136" y="590"/>
                </a:lnTo>
                <a:lnTo>
                  <a:pt x="0" y="998"/>
                </a:lnTo>
                <a:lnTo>
                  <a:pt x="227" y="998"/>
                </a:lnTo>
                <a:lnTo>
                  <a:pt x="680" y="227"/>
                </a:lnTo>
                <a:lnTo>
                  <a:pt x="680" y="0"/>
                </a:lnTo>
                <a:lnTo>
                  <a:pt x="91" y="0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4500563" y="5661025"/>
            <a:ext cx="2663825" cy="115252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408"/>
              </a:cxn>
              <a:cxn ang="0">
                <a:pos x="499" y="182"/>
              </a:cxn>
              <a:cxn ang="0">
                <a:pos x="1451" y="0"/>
              </a:cxn>
              <a:cxn ang="0">
                <a:pos x="1678" y="454"/>
              </a:cxn>
              <a:cxn ang="0">
                <a:pos x="1315" y="726"/>
              </a:cxn>
              <a:cxn ang="0">
                <a:pos x="0" y="726"/>
              </a:cxn>
            </a:cxnLst>
            <a:rect l="0" t="0" r="r" b="b"/>
            <a:pathLst>
              <a:path w="1678" h="726">
                <a:moveTo>
                  <a:pt x="0" y="726"/>
                </a:moveTo>
                <a:lnTo>
                  <a:pt x="0" y="408"/>
                </a:lnTo>
                <a:lnTo>
                  <a:pt x="499" y="182"/>
                </a:lnTo>
                <a:lnTo>
                  <a:pt x="1451" y="0"/>
                </a:lnTo>
                <a:lnTo>
                  <a:pt x="1678" y="454"/>
                </a:lnTo>
                <a:lnTo>
                  <a:pt x="1315" y="726"/>
                </a:lnTo>
                <a:lnTo>
                  <a:pt x="0" y="726"/>
                </a:lnTo>
                <a:close/>
              </a:path>
            </a:pathLst>
          </a:custGeom>
          <a:pattFill prst="lgGrid">
            <a:fgClr>
              <a:srgbClr val="9900CC">
                <a:alpha val="45000"/>
              </a:srgbClr>
            </a:fgClr>
            <a:bgClr>
              <a:schemeClr val="bg1">
                <a:alpha val="45000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7885113" y="4652963"/>
            <a:ext cx="1150937" cy="862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519"/>
              </a:cxn>
              <a:cxn ang="0">
                <a:pos x="712" y="543"/>
              </a:cxn>
              <a:cxn ang="0">
                <a:pos x="725" y="318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725" h="543">
                <a:moveTo>
                  <a:pt x="0" y="0"/>
                </a:moveTo>
                <a:lnTo>
                  <a:pt x="160" y="519"/>
                </a:lnTo>
                <a:lnTo>
                  <a:pt x="712" y="543"/>
                </a:lnTo>
                <a:lnTo>
                  <a:pt x="725" y="318"/>
                </a:ln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rgbClr val="FF0000">
                <a:alpha val="39999"/>
              </a:srgbClr>
            </a:fgClr>
            <a:bgClr>
              <a:schemeClr val="bg1">
                <a:alpha val="39999"/>
              </a:schemeClr>
            </a:bgClr>
          </a:patt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5" name="Freeform 7" descr="Grands carreaux"/>
          <p:cNvSpPr>
            <a:spLocks/>
          </p:cNvSpPr>
          <p:nvPr/>
        </p:nvSpPr>
        <p:spPr bwMode="auto">
          <a:xfrm>
            <a:off x="2484438" y="5602288"/>
            <a:ext cx="1246187" cy="77946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45"/>
              </a:cxn>
              <a:cxn ang="0">
                <a:pos x="771" y="491"/>
              </a:cxn>
              <a:cxn ang="0">
                <a:pos x="785" y="220"/>
              </a:cxn>
              <a:cxn ang="0">
                <a:pos x="8" y="0"/>
              </a:cxn>
            </a:cxnLst>
            <a:rect l="0" t="0" r="r" b="b"/>
            <a:pathLst>
              <a:path w="785" h="491">
                <a:moveTo>
                  <a:pt x="8" y="0"/>
                </a:moveTo>
                <a:lnTo>
                  <a:pt x="0" y="445"/>
                </a:lnTo>
                <a:lnTo>
                  <a:pt x="771" y="491"/>
                </a:lnTo>
                <a:lnTo>
                  <a:pt x="785" y="220"/>
                </a:lnTo>
                <a:lnTo>
                  <a:pt x="8" y="0"/>
                </a:lnTo>
                <a:close/>
              </a:path>
            </a:pathLst>
          </a:custGeom>
          <a:pattFill prst="lgGrid">
            <a:fgClr>
              <a:srgbClr val="FF0000">
                <a:alpha val="39999"/>
              </a:srgbClr>
            </a:fgClr>
            <a:bgClr>
              <a:schemeClr val="bg1">
                <a:alpha val="39999"/>
              </a:schemeClr>
            </a:bgClr>
          </a:patt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6" name="Freeform 8" descr="Grands carreaux"/>
          <p:cNvSpPr>
            <a:spLocks/>
          </p:cNvSpPr>
          <p:nvPr/>
        </p:nvSpPr>
        <p:spPr bwMode="auto">
          <a:xfrm>
            <a:off x="4067175" y="3454400"/>
            <a:ext cx="3690938" cy="2212975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37" y="937"/>
              </a:cxn>
              <a:cxn ang="0">
                <a:pos x="409" y="982"/>
              </a:cxn>
              <a:cxn ang="0">
                <a:pos x="545" y="1209"/>
              </a:cxn>
              <a:cxn ang="0">
                <a:pos x="817" y="1209"/>
              </a:cxn>
              <a:cxn ang="0">
                <a:pos x="864" y="1394"/>
              </a:cxn>
              <a:cxn ang="0">
                <a:pos x="1173" y="1256"/>
              </a:cxn>
              <a:cxn ang="0">
                <a:pos x="1539" y="1217"/>
              </a:cxn>
              <a:cxn ang="0">
                <a:pos x="1545" y="1340"/>
              </a:cxn>
              <a:cxn ang="0">
                <a:pos x="1869" y="1238"/>
              </a:cxn>
              <a:cxn ang="0">
                <a:pos x="2325" y="1247"/>
              </a:cxn>
              <a:cxn ang="0">
                <a:pos x="2178" y="891"/>
              </a:cxn>
              <a:cxn ang="0">
                <a:pos x="2076" y="785"/>
              </a:cxn>
              <a:cxn ang="0">
                <a:pos x="1893" y="434"/>
              </a:cxn>
              <a:cxn ang="0">
                <a:pos x="2192" y="347"/>
              </a:cxn>
              <a:cxn ang="0">
                <a:pos x="2183" y="0"/>
              </a:cxn>
              <a:cxn ang="0">
                <a:pos x="1361" y="165"/>
              </a:cxn>
              <a:cxn ang="0">
                <a:pos x="0" y="75"/>
              </a:cxn>
            </a:cxnLst>
            <a:rect l="0" t="0" r="r" b="b"/>
            <a:pathLst>
              <a:path w="2325" h="1394">
                <a:moveTo>
                  <a:pt x="0" y="75"/>
                </a:moveTo>
                <a:lnTo>
                  <a:pt x="137" y="937"/>
                </a:lnTo>
                <a:lnTo>
                  <a:pt x="409" y="982"/>
                </a:lnTo>
                <a:lnTo>
                  <a:pt x="545" y="1209"/>
                </a:lnTo>
                <a:lnTo>
                  <a:pt x="817" y="1209"/>
                </a:lnTo>
                <a:lnTo>
                  <a:pt x="864" y="1394"/>
                </a:lnTo>
                <a:lnTo>
                  <a:pt x="1173" y="1256"/>
                </a:lnTo>
                <a:lnTo>
                  <a:pt x="1539" y="1217"/>
                </a:lnTo>
                <a:lnTo>
                  <a:pt x="1545" y="1340"/>
                </a:lnTo>
                <a:lnTo>
                  <a:pt x="1869" y="1238"/>
                </a:lnTo>
                <a:lnTo>
                  <a:pt x="2325" y="1247"/>
                </a:lnTo>
                <a:lnTo>
                  <a:pt x="2178" y="891"/>
                </a:lnTo>
                <a:lnTo>
                  <a:pt x="2076" y="785"/>
                </a:lnTo>
                <a:lnTo>
                  <a:pt x="1893" y="434"/>
                </a:lnTo>
                <a:lnTo>
                  <a:pt x="2192" y="347"/>
                </a:lnTo>
                <a:lnTo>
                  <a:pt x="2183" y="0"/>
                </a:lnTo>
                <a:lnTo>
                  <a:pt x="1361" y="165"/>
                </a:lnTo>
                <a:lnTo>
                  <a:pt x="0" y="75"/>
                </a:lnTo>
                <a:close/>
              </a:path>
            </a:pathLst>
          </a:custGeom>
          <a:pattFill prst="lgGrid">
            <a:fgClr>
              <a:srgbClr val="FF0000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2497138" y="908050"/>
            <a:ext cx="5197475" cy="630238"/>
          </a:xfrm>
          <a:custGeom>
            <a:avLst/>
            <a:gdLst/>
            <a:ahLst/>
            <a:cxnLst>
              <a:cxn ang="0">
                <a:pos x="0" y="397"/>
              </a:cxn>
              <a:cxn ang="0">
                <a:pos x="971" y="296"/>
              </a:cxn>
              <a:cxn ang="0">
                <a:pos x="2020" y="170"/>
              </a:cxn>
              <a:cxn ang="0">
                <a:pos x="2612" y="96"/>
              </a:cxn>
              <a:cxn ang="0">
                <a:pos x="3274" y="0"/>
              </a:cxn>
            </a:cxnLst>
            <a:rect l="0" t="0" r="r" b="b"/>
            <a:pathLst>
              <a:path w="3274" h="397">
                <a:moveTo>
                  <a:pt x="0" y="397"/>
                </a:moveTo>
                <a:cubicBezTo>
                  <a:pt x="162" y="382"/>
                  <a:pt x="634" y="334"/>
                  <a:pt x="971" y="296"/>
                </a:cubicBezTo>
                <a:cubicBezTo>
                  <a:pt x="1308" y="258"/>
                  <a:pt x="1746" y="203"/>
                  <a:pt x="2020" y="170"/>
                </a:cubicBezTo>
                <a:cubicBezTo>
                  <a:pt x="2293" y="137"/>
                  <a:pt x="2404" y="125"/>
                  <a:pt x="2612" y="96"/>
                </a:cubicBezTo>
                <a:cubicBezTo>
                  <a:pt x="2821" y="68"/>
                  <a:pt x="3163" y="16"/>
                  <a:pt x="327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2543175" y="931863"/>
            <a:ext cx="5646738" cy="2062162"/>
          </a:xfrm>
          <a:custGeom>
            <a:avLst/>
            <a:gdLst/>
            <a:ahLst/>
            <a:cxnLst>
              <a:cxn ang="0">
                <a:pos x="0" y="1070"/>
              </a:cxn>
              <a:cxn ang="0">
                <a:pos x="493" y="988"/>
              </a:cxn>
              <a:cxn ang="0">
                <a:pos x="795" y="1061"/>
              </a:cxn>
              <a:cxn ang="0">
                <a:pos x="1088" y="1271"/>
              </a:cxn>
              <a:cxn ang="0">
                <a:pos x="1335" y="1472"/>
              </a:cxn>
              <a:cxn ang="0">
                <a:pos x="1810" y="1527"/>
              </a:cxn>
              <a:cxn ang="0">
                <a:pos x="2020" y="1591"/>
              </a:cxn>
              <a:cxn ang="0">
                <a:pos x="2157" y="1591"/>
              </a:cxn>
              <a:cxn ang="0">
                <a:pos x="2496" y="1509"/>
              </a:cxn>
              <a:cxn ang="0">
                <a:pos x="2770" y="1234"/>
              </a:cxn>
              <a:cxn ang="0">
                <a:pos x="2989" y="1006"/>
              </a:cxn>
              <a:cxn ang="0">
                <a:pos x="3255" y="585"/>
              </a:cxn>
              <a:cxn ang="0">
                <a:pos x="3520" y="357"/>
              </a:cxn>
              <a:cxn ang="0">
                <a:pos x="3748" y="110"/>
              </a:cxn>
              <a:cxn ang="0">
                <a:pos x="4013" y="119"/>
              </a:cxn>
              <a:cxn ang="0">
                <a:pos x="4279" y="0"/>
              </a:cxn>
            </a:cxnLst>
            <a:rect l="0" t="0" r="r" b="b"/>
            <a:pathLst>
              <a:path w="4279" h="1605">
                <a:moveTo>
                  <a:pt x="0" y="1070"/>
                </a:moveTo>
                <a:cubicBezTo>
                  <a:pt x="82" y="1056"/>
                  <a:pt x="361" y="989"/>
                  <a:pt x="493" y="988"/>
                </a:cubicBezTo>
                <a:cubicBezTo>
                  <a:pt x="625" y="987"/>
                  <a:pt x="696" y="1014"/>
                  <a:pt x="795" y="1061"/>
                </a:cubicBezTo>
                <a:cubicBezTo>
                  <a:pt x="894" y="1108"/>
                  <a:pt x="998" y="1203"/>
                  <a:pt x="1088" y="1271"/>
                </a:cubicBezTo>
                <a:cubicBezTo>
                  <a:pt x="1178" y="1339"/>
                  <a:pt x="1215" y="1429"/>
                  <a:pt x="1335" y="1472"/>
                </a:cubicBezTo>
                <a:cubicBezTo>
                  <a:pt x="1455" y="1515"/>
                  <a:pt x="1696" y="1507"/>
                  <a:pt x="1810" y="1527"/>
                </a:cubicBezTo>
                <a:cubicBezTo>
                  <a:pt x="1924" y="1547"/>
                  <a:pt x="1962" y="1580"/>
                  <a:pt x="2020" y="1591"/>
                </a:cubicBezTo>
                <a:cubicBezTo>
                  <a:pt x="2078" y="1602"/>
                  <a:pt x="2078" y="1605"/>
                  <a:pt x="2157" y="1591"/>
                </a:cubicBezTo>
                <a:cubicBezTo>
                  <a:pt x="2236" y="1577"/>
                  <a:pt x="2394" y="1568"/>
                  <a:pt x="2496" y="1509"/>
                </a:cubicBezTo>
                <a:cubicBezTo>
                  <a:pt x="2598" y="1450"/>
                  <a:pt x="2688" y="1318"/>
                  <a:pt x="2770" y="1234"/>
                </a:cubicBezTo>
                <a:cubicBezTo>
                  <a:pt x="2852" y="1150"/>
                  <a:pt x="2908" y="1114"/>
                  <a:pt x="2989" y="1006"/>
                </a:cubicBezTo>
                <a:cubicBezTo>
                  <a:pt x="3070" y="898"/>
                  <a:pt x="3167" y="693"/>
                  <a:pt x="3255" y="585"/>
                </a:cubicBezTo>
                <a:cubicBezTo>
                  <a:pt x="3343" y="477"/>
                  <a:pt x="3438" y="436"/>
                  <a:pt x="3520" y="357"/>
                </a:cubicBezTo>
                <a:cubicBezTo>
                  <a:pt x="3602" y="278"/>
                  <a:pt x="3666" y="150"/>
                  <a:pt x="3748" y="110"/>
                </a:cubicBezTo>
                <a:cubicBezTo>
                  <a:pt x="3830" y="70"/>
                  <a:pt x="3925" y="137"/>
                  <a:pt x="4013" y="119"/>
                </a:cubicBezTo>
                <a:cubicBezTo>
                  <a:pt x="4101" y="101"/>
                  <a:pt x="4224" y="25"/>
                  <a:pt x="4279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2663825" y="1693863"/>
            <a:ext cx="4149725" cy="415925"/>
          </a:xfrm>
          <a:custGeom>
            <a:avLst/>
            <a:gdLst/>
            <a:ahLst/>
            <a:cxnLst>
              <a:cxn ang="0">
                <a:pos x="0" y="267"/>
              </a:cxn>
              <a:cxn ang="0">
                <a:pos x="862" y="222"/>
              </a:cxn>
              <a:cxn ang="0">
                <a:pos x="1637" y="284"/>
              </a:cxn>
              <a:cxn ang="0">
                <a:pos x="2396" y="320"/>
              </a:cxn>
              <a:cxn ang="0">
                <a:pos x="2752" y="266"/>
              </a:cxn>
              <a:cxn ang="0">
                <a:pos x="3145" y="0"/>
              </a:cxn>
            </a:cxnLst>
            <a:rect l="0" t="0" r="r" b="b"/>
            <a:pathLst>
              <a:path w="3145" h="323">
                <a:moveTo>
                  <a:pt x="0" y="267"/>
                </a:moveTo>
                <a:cubicBezTo>
                  <a:pt x="234" y="229"/>
                  <a:pt x="589" y="219"/>
                  <a:pt x="862" y="222"/>
                </a:cubicBezTo>
                <a:cubicBezTo>
                  <a:pt x="1135" y="225"/>
                  <a:pt x="1381" y="268"/>
                  <a:pt x="1637" y="284"/>
                </a:cubicBezTo>
                <a:cubicBezTo>
                  <a:pt x="1893" y="300"/>
                  <a:pt x="2210" y="323"/>
                  <a:pt x="2396" y="320"/>
                </a:cubicBezTo>
                <a:cubicBezTo>
                  <a:pt x="2582" y="317"/>
                  <a:pt x="2627" y="319"/>
                  <a:pt x="2752" y="266"/>
                </a:cubicBezTo>
                <a:cubicBezTo>
                  <a:pt x="2877" y="213"/>
                  <a:pt x="3063" y="55"/>
                  <a:pt x="3145" y="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 rot="2240763">
            <a:off x="3657600" y="2400300"/>
            <a:ext cx="131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>
                <a:solidFill>
                  <a:srgbClr val="0066FF"/>
                </a:solidFill>
              </a:rPr>
              <a:t>Marne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 rot="2413537">
            <a:off x="5372100" y="3887788"/>
            <a:ext cx="1317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i="1">
                <a:solidFill>
                  <a:srgbClr val="000099"/>
                </a:solidFill>
              </a:rPr>
              <a:t>Le Maubuée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795963" y="1125538"/>
            <a:ext cx="215900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7607300" y="957263"/>
            <a:ext cx="558800" cy="4560887"/>
          </a:xfrm>
          <a:custGeom>
            <a:avLst/>
            <a:gdLst/>
            <a:ahLst/>
            <a:cxnLst>
              <a:cxn ang="0">
                <a:pos x="282" y="0"/>
              </a:cxn>
              <a:cxn ang="0">
                <a:pos x="337" y="448"/>
              </a:cxn>
              <a:cxn ang="0">
                <a:pos x="190" y="922"/>
              </a:cxn>
              <a:cxn ang="0">
                <a:pos x="72" y="1335"/>
              </a:cxn>
              <a:cxn ang="0">
                <a:pos x="35" y="1902"/>
              </a:cxn>
              <a:cxn ang="0">
                <a:pos x="281" y="2873"/>
              </a:cxn>
            </a:cxnLst>
            <a:rect l="0" t="0" r="r" b="b"/>
            <a:pathLst>
              <a:path w="352" h="2873">
                <a:moveTo>
                  <a:pt x="282" y="0"/>
                </a:moveTo>
                <a:cubicBezTo>
                  <a:pt x="290" y="75"/>
                  <a:pt x="352" y="294"/>
                  <a:pt x="337" y="448"/>
                </a:cubicBezTo>
                <a:cubicBezTo>
                  <a:pt x="322" y="602"/>
                  <a:pt x="234" y="774"/>
                  <a:pt x="190" y="922"/>
                </a:cubicBezTo>
                <a:cubicBezTo>
                  <a:pt x="146" y="1070"/>
                  <a:pt x="98" y="1172"/>
                  <a:pt x="72" y="1335"/>
                </a:cubicBezTo>
                <a:cubicBezTo>
                  <a:pt x="46" y="1498"/>
                  <a:pt x="0" y="1646"/>
                  <a:pt x="35" y="1902"/>
                </a:cubicBezTo>
                <a:cubicBezTo>
                  <a:pt x="70" y="2158"/>
                  <a:pt x="230" y="2671"/>
                  <a:pt x="281" y="2873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 rot="534169">
            <a:off x="3289300" y="54006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A4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 rot="6279351">
            <a:off x="7157244" y="2717007"/>
            <a:ext cx="179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i="1">
                <a:solidFill>
                  <a:srgbClr val="FF0000"/>
                </a:solidFill>
              </a:rPr>
              <a:t>Francilienne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 rot="-579659">
            <a:off x="3059113" y="4581525"/>
            <a:ext cx="1747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>
                <a:solidFill>
                  <a:srgbClr val="FF9900"/>
                </a:solidFill>
              </a:rPr>
              <a:t>RER : Ligne A</a:t>
            </a:r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2497138" y="4511675"/>
            <a:ext cx="6646862" cy="4826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749" y="56"/>
              </a:cxn>
              <a:cxn ang="0">
                <a:pos x="1179" y="2"/>
              </a:cxn>
              <a:cxn ang="0">
                <a:pos x="1563" y="65"/>
              </a:cxn>
              <a:cxn ang="0">
                <a:pos x="2048" y="240"/>
              </a:cxn>
              <a:cxn ang="0">
                <a:pos x="2478" y="282"/>
              </a:cxn>
              <a:cxn ang="0">
                <a:pos x="2925" y="184"/>
              </a:cxn>
              <a:cxn ang="0">
                <a:pos x="3209" y="130"/>
              </a:cxn>
              <a:cxn ang="0">
                <a:pos x="3703" y="11"/>
              </a:cxn>
              <a:cxn ang="0">
                <a:pos x="3995" y="148"/>
              </a:cxn>
              <a:cxn ang="0">
                <a:pos x="4187" y="304"/>
              </a:cxn>
            </a:cxnLst>
            <a:rect l="0" t="0" r="r" b="b"/>
            <a:pathLst>
              <a:path w="4187" h="304">
                <a:moveTo>
                  <a:pt x="0" y="248"/>
                </a:moveTo>
                <a:cubicBezTo>
                  <a:pt x="125" y="216"/>
                  <a:pt x="553" y="97"/>
                  <a:pt x="749" y="56"/>
                </a:cubicBezTo>
                <a:cubicBezTo>
                  <a:pt x="945" y="15"/>
                  <a:pt x="1043" y="0"/>
                  <a:pt x="1179" y="2"/>
                </a:cubicBezTo>
                <a:cubicBezTo>
                  <a:pt x="1315" y="4"/>
                  <a:pt x="1418" y="25"/>
                  <a:pt x="1563" y="65"/>
                </a:cubicBezTo>
                <a:cubicBezTo>
                  <a:pt x="1708" y="105"/>
                  <a:pt x="1895" y="204"/>
                  <a:pt x="2048" y="240"/>
                </a:cubicBezTo>
                <a:cubicBezTo>
                  <a:pt x="2201" y="276"/>
                  <a:pt x="2332" y="291"/>
                  <a:pt x="2478" y="282"/>
                </a:cubicBezTo>
                <a:cubicBezTo>
                  <a:pt x="2624" y="273"/>
                  <a:pt x="2803" y="209"/>
                  <a:pt x="2925" y="184"/>
                </a:cubicBezTo>
                <a:cubicBezTo>
                  <a:pt x="3047" y="159"/>
                  <a:pt x="3079" y="159"/>
                  <a:pt x="3209" y="130"/>
                </a:cubicBezTo>
                <a:cubicBezTo>
                  <a:pt x="3339" y="101"/>
                  <a:pt x="3572" y="8"/>
                  <a:pt x="3703" y="11"/>
                </a:cubicBezTo>
                <a:cubicBezTo>
                  <a:pt x="3834" y="14"/>
                  <a:pt x="3914" y="99"/>
                  <a:pt x="3995" y="148"/>
                </a:cubicBezTo>
                <a:cubicBezTo>
                  <a:pt x="4076" y="197"/>
                  <a:pt x="4147" y="272"/>
                  <a:pt x="4187" y="304"/>
                </a:cubicBezTo>
              </a:path>
            </a:pathLst>
          </a:custGeom>
          <a:noFill/>
          <a:ln w="76200" cap="flat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2484438" y="5508625"/>
            <a:ext cx="6600825" cy="4587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871" y="249"/>
              </a:cxn>
              <a:cxn ang="0">
                <a:pos x="1642" y="249"/>
              </a:cxn>
              <a:cxn ang="0">
                <a:pos x="2686" y="96"/>
              </a:cxn>
              <a:cxn ang="0">
                <a:pos x="3191" y="11"/>
              </a:cxn>
              <a:cxn ang="0">
                <a:pos x="4158" y="32"/>
              </a:cxn>
            </a:cxnLst>
            <a:rect l="0" t="0" r="r" b="b"/>
            <a:pathLst>
              <a:path w="4158" h="289">
                <a:moveTo>
                  <a:pt x="0" y="11"/>
                </a:moveTo>
                <a:cubicBezTo>
                  <a:pt x="147" y="51"/>
                  <a:pt x="597" y="209"/>
                  <a:pt x="871" y="249"/>
                </a:cubicBezTo>
                <a:cubicBezTo>
                  <a:pt x="1145" y="289"/>
                  <a:pt x="1340" y="274"/>
                  <a:pt x="1642" y="249"/>
                </a:cubicBezTo>
                <a:cubicBezTo>
                  <a:pt x="1944" y="224"/>
                  <a:pt x="2428" y="136"/>
                  <a:pt x="2686" y="96"/>
                </a:cubicBezTo>
                <a:cubicBezTo>
                  <a:pt x="2944" y="56"/>
                  <a:pt x="2946" y="22"/>
                  <a:pt x="3191" y="11"/>
                </a:cubicBezTo>
                <a:cubicBezTo>
                  <a:pt x="3436" y="0"/>
                  <a:pt x="3957" y="28"/>
                  <a:pt x="4158" y="3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5356225" y="2995613"/>
            <a:ext cx="1527175" cy="1893887"/>
          </a:xfrm>
          <a:custGeom>
            <a:avLst/>
            <a:gdLst/>
            <a:ahLst/>
            <a:cxnLst>
              <a:cxn ang="0">
                <a:pos x="1157" y="1473"/>
              </a:cxn>
              <a:cxn ang="0">
                <a:pos x="1059" y="1273"/>
              </a:cxn>
              <a:cxn ang="0">
                <a:pos x="894" y="1182"/>
              </a:cxn>
              <a:cxn ang="0">
                <a:pos x="611" y="1081"/>
              </a:cxn>
              <a:cxn ang="0">
                <a:pos x="431" y="838"/>
              </a:cxn>
              <a:cxn ang="0">
                <a:pos x="318" y="734"/>
              </a:cxn>
              <a:cxn ang="0">
                <a:pos x="159" y="566"/>
              </a:cxn>
              <a:cxn ang="0">
                <a:pos x="23" y="294"/>
              </a:cxn>
              <a:cxn ang="0">
                <a:pos x="23" y="0"/>
              </a:cxn>
            </a:cxnLst>
            <a:rect l="0" t="0" r="r" b="b"/>
            <a:pathLst>
              <a:path w="1157" h="1473">
                <a:moveTo>
                  <a:pt x="1157" y="1473"/>
                </a:moveTo>
                <a:cubicBezTo>
                  <a:pt x="1141" y="1440"/>
                  <a:pt x="1103" y="1321"/>
                  <a:pt x="1059" y="1273"/>
                </a:cubicBezTo>
                <a:cubicBezTo>
                  <a:pt x="1015" y="1225"/>
                  <a:pt x="969" y="1214"/>
                  <a:pt x="894" y="1182"/>
                </a:cubicBezTo>
                <a:cubicBezTo>
                  <a:pt x="819" y="1150"/>
                  <a:pt x="688" y="1138"/>
                  <a:pt x="611" y="1081"/>
                </a:cubicBezTo>
                <a:cubicBezTo>
                  <a:pt x="534" y="1024"/>
                  <a:pt x="480" y="896"/>
                  <a:pt x="431" y="838"/>
                </a:cubicBezTo>
                <a:cubicBezTo>
                  <a:pt x="382" y="780"/>
                  <a:pt x="363" y="779"/>
                  <a:pt x="318" y="734"/>
                </a:cubicBezTo>
                <a:cubicBezTo>
                  <a:pt x="273" y="689"/>
                  <a:pt x="208" y="639"/>
                  <a:pt x="159" y="566"/>
                </a:cubicBezTo>
                <a:cubicBezTo>
                  <a:pt x="110" y="493"/>
                  <a:pt x="46" y="388"/>
                  <a:pt x="23" y="294"/>
                </a:cubicBezTo>
                <a:cubicBezTo>
                  <a:pt x="0" y="200"/>
                  <a:pt x="23" y="61"/>
                  <a:pt x="23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rgbClr val="333333">
              <a:alpha val="50999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</a:rPr>
              <a:t>Croissance urbaine et organisation de l’espace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0" y="476250"/>
            <a:ext cx="50768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II De nouveaux espaces bâtis</a:t>
            </a:r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8172450" y="5589588"/>
            <a:ext cx="863600" cy="503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227"/>
              </a:cxn>
              <a:cxn ang="0">
                <a:pos x="317" y="317"/>
              </a:cxn>
              <a:cxn ang="0">
                <a:pos x="544" y="272"/>
              </a:cxn>
              <a:cxn ang="0">
                <a:pos x="544" y="45"/>
              </a:cxn>
              <a:cxn ang="0">
                <a:pos x="0" y="0"/>
              </a:cxn>
            </a:cxnLst>
            <a:rect l="0" t="0" r="r" b="b"/>
            <a:pathLst>
              <a:path w="544" h="317">
                <a:moveTo>
                  <a:pt x="0" y="0"/>
                </a:moveTo>
                <a:lnTo>
                  <a:pt x="45" y="227"/>
                </a:lnTo>
                <a:lnTo>
                  <a:pt x="317" y="317"/>
                </a:lnTo>
                <a:lnTo>
                  <a:pt x="544" y="272"/>
                </a:lnTo>
                <a:lnTo>
                  <a:pt x="544" y="45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>
            <a:off x="5438775" y="5400675"/>
            <a:ext cx="1076325" cy="404813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48" y="255"/>
              </a:cxn>
              <a:cxn ang="0">
                <a:pos x="678" y="147"/>
              </a:cxn>
              <a:cxn ang="0">
                <a:pos x="669" y="0"/>
              </a:cxn>
              <a:cxn ang="0">
                <a:pos x="312" y="33"/>
              </a:cxn>
              <a:cxn ang="0">
                <a:pos x="0" y="168"/>
              </a:cxn>
            </a:cxnLst>
            <a:rect l="0" t="0" r="r" b="b"/>
            <a:pathLst>
              <a:path w="678" h="255">
                <a:moveTo>
                  <a:pt x="0" y="168"/>
                </a:moveTo>
                <a:lnTo>
                  <a:pt x="48" y="255"/>
                </a:lnTo>
                <a:lnTo>
                  <a:pt x="678" y="147"/>
                </a:lnTo>
                <a:lnTo>
                  <a:pt x="669" y="0"/>
                </a:lnTo>
                <a:lnTo>
                  <a:pt x="312" y="33"/>
                </a:lnTo>
                <a:lnTo>
                  <a:pt x="0" y="168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7096125" y="4010025"/>
            <a:ext cx="638175" cy="633413"/>
          </a:xfrm>
          <a:custGeom>
            <a:avLst/>
            <a:gdLst/>
            <a:ahLst/>
            <a:cxnLst>
              <a:cxn ang="0">
                <a:pos x="156" y="399"/>
              </a:cxn>
              <a:cxn ang="0">
                <a:pos x="402" y="384"/>
              </a:cxn>
              <a:cxn ang="0">
                <a:pos x="324" y="0"/>
              </a:cxn>
              <a:cxn ang="0">
                <a:pos x="0" y="90"/>
              </a:cxn>
              <a:cxn ang="0">
                <a:pos x="96" y="291"/>
              </a:cxn>
              <a:cxn ang="0">
                <a:pos x="156" y="399"/>
              </a:cxn>
            </a:cxnLst>
            <a:rect l="0" t="0" r="r" b="b"/>
            <a:pathLst>
              <a:path w="402" h="399">
                <a:moveTo>
                  <a:pt x="156" y="399"/>
                </a:moveTo>
                <a:lnTo>
                  <a:pt x="402" y="384"/>
                </a:lnTo>
                <a:lnTo>
                  <a:pt x="324" y="0"/>
                </a:lnTo>
                <a:lnTo>
                  <a:pt x="0" y="90"/>
                </a:lnTo>
                <a:lnTo>
                  <a:pt x="96" y="291"/>
                </a:lnTo>
                <a:lnTo>
                  <a:pt x="156" y="399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15" name="Rectangle 27" descr="Grands carreaux"/>
          <p:cNvSpPr>
            <a:spLocks noChangeArrowheads="1"/>
          </p:cNvSpPr>
          <p:nvPr/>
        </p:nvSpPr>
        <p:spPr bwMode="auto">
          <a:xfrm>
            <a:off x="0" y="2276475"/>
            <a:ext cx="611188" cy="360363"/>
          </a:xfrm>
          <a:prstGeom prst="rect">
            <a:avLst/>
          </a:prstGeom>
          <a:pattFill prst="lgGrid">
            <a:fgClr>
              <a:srgbClr val="FF0000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16" name="Text Box 28" descr="Grands carreaux"/>
          <p:cNvSpPr txBox="1">
            <a:spLocks noChangeArrowheads="1"/>
          </p:cNvSpPr>
          <p:nvPr/>
        </p:nvSpPr>
        <p:spPr bwMode="auto">
          <a:xfrm>
            <a:off x="684213" y="2276475"/>
            <a:ext cx="14414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Habitat</a:t>
            </a:r>
          </a:p>
        </p:txBody>
      </p:sp>
      <p:sp>
        <p:nvSpPr>
          <p:cNvPr id="12317" name="Rectangle 29" descr="Grands carreaux"/>
          <p:cNvSpPr>
            <a:spLocks noChangeArrowheads="1"/>
          </p:cNvSpPr>
          <p:nvPr/>
        </p:nvSpPr>
        <p:spPr bwMode="auto">
          <a:xfrm>
            <a:off x="0" y="3933825"/>
            <a:ext cx="611188" cy="360363"/>
          </a:xfrm>
          <a:prstGeom prst="rect">
            <a:avLst/>
          </a:pr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18" name="Text Box 30" descr="Grands carreaux"/>
          <p:cNvSpPr txBox="1">
            <a:spLocks noChangeArrowheads="1"/>
          </p:cNvSpPr>
          <p:nvPr/>
        </p:nvSpPr>
        <p:spPr bwMode="auto">
          <a:xfrm>
            <a:off x="755650" y="3860800"/>
            <a:ext cx="1441450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Zones d’activités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  <p:bldP spid="12312" grpId="0" animBg="1"/>
      <p:bldP spid="12313" grpId="0" animBg="1"/>
      <p:bldP spid="12314" grpId="0" animBg="1"/>
      <p:bldP spid="12315" grpId="0" animBg="1"/>
      <p:bldP spid="12316" grpId="0"/>
      <p:bldP spid="12317" grpId="0" animBg="1"/>
      <p:bldP spid="12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lv sect2 93,com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19163"/>
            <a:ext cx="6659562" cy="5938837"/>
          </a:xfrm>
          <a:prstGeom prst="rect">
            <a:avLst/>
          </a:prstGeom>
          <a:noFill/>
        </p:spPr>
      </p:pic>
      <p:sp>
        <p:nvSpPr>
          <p:cNvPr id="13315" name="Freeform 3"/>
          <p:cNvSpPr>
            <a:spLocks/>
          </p:cNvSpPr>
          <p:nvPr/>
        </p:nvSpPr>
        <p:spPr bwMode="auto">
          <a:xfrm>
            <a:off x="2481263" y="3716338"/>
            <a:ext cx="2860675" cy="3105150"/>
          </a:xfrm>
          <a:custGeom>
            <a:avLst/>
            <a:gdLst/>
            <a:ahLst/>
            <a:cxnLst>
              <a:cxn ang="0">
                <a:pos x="796" y="1691"/>
              </a:cxn>
              <a:cxn ang="0">
                <a:pos x="138" y="1746"/>
              </a:cxn>
              <a:cxn ang="0">
                <a:pos x="147" y="1938"/>
              </a:cxn>
              <a:cxn ang="0">
                <a:pos x="915" y="1956"/>
              </a:cxn>
              <a:cxn ang="0">
                <a:pos x="988" y="1664"/>
              </a:cxn>
              <a:cxn ang="0">
                <a:pos x="1189" y="1645"/>
              </a:cxn>
              <a:cxn ang="0">
                <a:pos x="1600" y="1499"/>
              </a:cxn>
              <a:cxn ang="0">
                <a:pos x="1802" y="1243"/>
              </a:cxn>
              <a:cxn ang="0">
                <a:pos x="1655" y="1088"/>
              </a:cxn>
              <a:cxn ang="0">
                <a:pos x="1455" y="975"/>
              </a:cxn>
              <a:cxn ang="0">
                <a:pos x="1363" y="859"/>
              </a:cxn>
              <a:cxn ang="0">
                <a:pos x="1207" y="813"/>
              </a:cxn>
              <a:cxn ang="0">
                <a:pos x="1015" y="822"/>
              </a:cxn>
              <a:cxn ang="0">
                <a:pos x="990" y="555"/>
              </a:cxn>
              <a:cxn ang="0">
                <a:pos x="970" y="320"/>
              </a:cxn>
              <a:cxn ang="0">
                <a:pos x="765" y="345"/>
              </a:cxn>
              <a:cxn ang="0">
                <a:pos x="855" y="696"/>
              </a:cxn>
              <a:cxn ang="0">
                <a:pos x="772" y="783"/>
              </a:cxn>
              <a:cxn ang="0">
                <a:pos x="681" y="783"/>
              </a:cxn>
              <a:cxn ang="0">
                <a:pos x="567" y="687"/>
              </a:cxn>
              <a:cxn ang="0">
                <a:pos x="545" y="238"/>
              </a:cxn>
              <a:cxn ang="0">
                <a:pos x="455" y="238"/>
              </a:cxn>
              <a:cxn ang="0">
                <a:pos x="369" y="0"/>
              </a:cxn>
              <a:cxn ang="0">
                <a:pos x="0" y="54"/>
              </a:cxn>
              <a:cxn ang="0">
                <a:pos x="10" y="667"/>
              </a:cxn>
              <a:cxn ang="0">
                <a:pos x="284" y="658"/>
              </a:cxn>
              <a:cxn ang="0">
                <a:pos x="228" y="1055"/>
              </a:cxn>
              <a:cxn ang="0">
                <a:pos x="677" y="1188"/>
              </a:cxn>
              <a:cxn ang="0">
                <a:pos x="650" y="1261"/>
              </a:cxn>
              <a:cxn ang="0">
                <a:pos x="787" y="1334"/>
              </a:cxn>
              <a:cxn ang="0">
                <a:pos x="796" y="1691"/>
              </a:cxn>
            </a:cxnLst>
            <a:rect l="0" t="0" r="r" b="b"/>
            <a:pathLst>
              <a:path w="1802" h="1956">
                <a:moveTo>
                  <a:pt x="796" y="1691"/>
                </a:moveTo>
                <a:lnTo>
                  <a:pt x="138" y="1746"/>
                </a:lnTo>
                <a:lnTo>
                  <a:pt x="147" y="1938"/>
                </a:lnTo>
                <a:lnTo>
                  <a:pt x="915" y="1956"/>
                </a:lnTo>
                <a:lnTo>
                  <a:pt x="988" y="1664"/>
                </a:lnTo>
                <a:lnTo>
                  <a:pt x="1189" y="1645"/>
                </a:lnTo>
                <a:lnTo>
                  <a:pt x="1600" y="1499"/>
                </a:lnTo>
                <a:lnTo>
                  <a:pt x="1802" y="1243"/>
                </a:lnTo>
                <a:lnTo>
                  <a:pt x="1655" y="1088"/>
                </a:lnTo>
                <a:lnTo>
                  <a:pt x="1455" y="975"/>
                </a:lnTo>
                <a:lnTo>
                  <a:pt x="1363" y="859"/>
                </a:lnTo>
                <a:lnTo>
                  <a:pt x="1207" y="813"/>
                </a:lnTo>
                <a:lnTo>
                  <a:pt x="1015" y="822"/>
                </a:lnTo>
                <a:lnTo>
                  <a:pt x="990" y="555"/>
                </a:lnTo>
                <a:lnTo>
                  <a:pt x="970" y="320"/>
                </a:lnTo>
                <a:lnTo>
                  <a:pt x="765" y="345"/>
                </a:lnTo>
                <a:lnTo>
                  <a:pt x="855" y="696"/>
                </a:lnTo>
                <a:lnTo>
                  <a:pt x="772" y="783"/>
                </a:lnTo>
                <a:lnTo>
                  <a:pt x="681" y="783"/>
                </a:lnTo>
                <a:lnTo>
                  <a:pt x="567" y="687"/>
                </a:lnTo>
                <a:lnTo>
                  <a:pt x="545" y="238"/>
                </a:lnTo>
                <a:lnTo>
                  <a:pt x="455" y="238"/>
                </a:lnTo>
                <a:lnTo>
                  <a:pt x="369" y="0"/>
                </a:lnTo>
                <a:lnTo>
                  <a:pt x="0" y="54"/>
                </a:lnTo>
                <a:lnTo>
                  <a:pt x="10" y="667"/>
                </a:lnTo>
                <a:lnTo>
                  <a:pt x="284" y="658"/>
                </a:lnTo>
                <a:lnTo>
                  <a:pt x="228" y="1055"/>
                </a:lnTo>
                <a:lnTo>
                  <a:pt x="677" y="1188"/>
                </a:lnTo>
                <a:lnTo>
                  <a:pt x="650" y="1261"/>
                </a:lnTo>
                <a:lnTo>
                  <a:pt x="787" y="1334"/>
                </a:lnTo>
                <a:lnTo>
                  <a:pt x="796" y="1691"/>
                </a:lnTo>
                <a:close/>
              </a:path>
            </a:pathLst>
          </a:custGeom>
          <a:solidFill>
            <a:srgbClr val="008000">
              <a:alpha val="350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3581400" y="2019300"/>
            <a:ext cx="2643188" cy="919163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402" y="420"/>
              </a:cxn>
              <a:cxn ang="0">
                <a:pos x="522" y="489"/>
              </a:cxn>
              <a:cxn ang="0">
                <a:pos x="1107" y="579"/>
              </a:cxn>
              <a:cxn ang="0">
                <a:pos x="1311" y="552"/>
              </a:cxn>
              <a:cxn ang="0">
                <a:pos x="1431" y="477"/>
              </a:cxn>
              <a:cxn ang="0">
                <a:pos x="1665" y="240"/>
              </a:cxn>
              <a:cxn ang="0">
                <a:pos x="1614" y="90"/>
              </a:cxn>
              <a:cxn ang="0">
                <a:pos x="1080" y="84"/>
              </a:cxn>
              <a:cxn ang="0">
                <a:pos x="39" y="0"/>
              </a:cxn>
              <a:cxn ang="0">
                <a:pos x="0" y="132"/>
              </a:cxn>
            </a:cxnLst>
            <a:rect l="0" t="0" r="r" b="b"/>
            <a:pathLst>
              <a:path w="1665" h="579">
                <a:moveTo>
                  <a:pt x="0" y="132"/>
                </a:moveTo>
                <a:lnTo>
                  <a:pt x="402" y="420"/>
                </a:lnTo>
                <a:lnTo>
                  <a:pt x="522" y="489"/>
                </a:lnTo>
                <a:lnTo>
                  <a:pt x="1107" y="579"/>
                </a:lnTo>
                <a:lnTo>
                  <a:pt x="1311" y="552"/>
                </a:lnTo>
                <a:lnTo>
                  <a:pt x="1431" y="477"/>
                </a:lnTo>
                <a:lnTo>
                  <a:pt x="1665" y="240"/>
                </a:lnTo>
                <a:lnTo>
                  <a:pt x="1614" y="90"/>
                </a:lnTo>
                <a:lnTo>
                  <a:pt x="1080" y="84"/>
                </a:lnTo>
                <a:lnTo>
                  <a:pt x="39" y="0"/>
                </a:lnTo>
                <a:lnTo>
                  <a:pt x="0" y="132"/>
                </a:lnTo>
                <a:close/>
              </a:path>
            </a:pathLst>
          </a:custGeom>
          <a:noFill/>
          <a:ln w="444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525713" y="908050"/>
            <a:ext cx="5168900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953" y="296"/>
              </a:cxn>
              <a:cxn ang="0">
                <a:pos x="2002" y="170"/>
              </a:cxn>
              <a:cxn ang="0">
                <a:pos x="2594" y="96"/>
              </a:cxn>
              <a:cxn ang="0">
                <a:pos x="3256" y="0"/>
              </a:cxn>
            </a:cxnLst>
            <a:rect l="0" t="0" r="r" b="b"/>
            <a:pathLst>
              <a:path w="3256" h="406">
                <a:moveTo>
                  <a:pt x="0" y="406"/>
                </a:moveTo>
                <a:cubicBezTo>
                  <a:pt x="159" y="389"/>
                  <a:pt x="619" y="335"/>
                  <a:pt x="953" y="296"/>
                </a:cubicBezTo>
                <a:cubicBezTo>
                  <a:pt x="1287" y="257"/>
                  <a:pt x="1728" y="203"/>
                  <a:pt x="2002" y="170"/>
                </a:cubicBezTo>
                <a:cubicBezTo>
                  <a:pt x="2275" y="137"/>
                  <a:pt x="2386" y="125"/>
                  <a:pt x="2594" y="96"/>
                </a:cubicBezTo>
                <a:cubicBezTo>
                  <a:pt x="2803" y="68"/>
                  <a:pt x="3145" y="16"/>
                  <a:pt x="325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2543175" y="931863"/>
            <a:ext cx="5646738" cy="2062162"/>
          </a:xfrm>
          <a:custGeom>
            <a:avLst/>
            <a:gdLst/>
            <a:ahLst/>
            <a:cxnLst>
              <a:cxn ang="0">
                <a:pos x="0" y="1070"/>
              </a:cxn>
              <a:cxn ang="0">
                <a:pos x="493" y="988"/>
              </a:cxn>
              <a:cxn ang="0">
                <a:pos x="795" y="1061"/>
              </a:cxn>
              <a:cxn ang="0">
                <a:pos x="1088" y="1271"/>
              </a:cxn>
              <a:cxn ang="0">
                <a:pos x="1335" y="1472"/>
              </a:cxn>
              <a:cxn ang="0">
                <a:pos x="1810" y="1527"/>
              </a:cxn>
              <a:cxn ang="0">
                <a:pos x="2020" y="1591"/>
              </a:cxn>
              <a:cxn ang="0">
                <a:pos x="2157" y="1591"/>
              </a:cxn>
              <a:cxn ang="0">
                <a:pos x="2496" y="1509"/>
              </a:cxn>
              <a:cxn ang="0">
                <a:pos x="2770" y="1234"/>
              </a:cxn>
              <a:cxn ang="0">
                <a:pos x="2989" y="1006"/>
              </a:cxn>
              <a:cxn ang="0">
                <a:pos x="3255" y="585"/>
              </a:cxn>
              <a:cxn ang="0">
                <a:pos x="3520" y="357"/>
              </a:cxn>
              <a:cxn ang="0">
                <a:pos x="3748" y="110"/>
              </a:cxn>
              <a:cxn ang="0">
                <a:pos x="4013" y="119"/>
              </a:cxn>
              <a:cxn ang="0">
                <a:pos x="4279" y="0"/>
              </a:cxn>
            </a:cxnLst>
            <a:rect l="0" t="0" r="r" b="b"/>
            <a:pathLst>
              <a:path w="4279" h="1605">
                <a:moveTo>
                  <a:pt x="0" y="1070"/>
                </a:moveTo>
                <a:cubicBezTo>
                  <a:pt x="82" y="1056"/>
                  <a:pt x="361" y="989"/>
                  <a:pt x="493" y="988"/>
                </a:cubicBezTo>
                <a:cubicBezTo>
                  <a:pt x="625" y="987"/>
                  <a:pt x="696" y="1014"/>
                  <a:pt x="795" y="1061"/>
                </a:cubicBezTo>
                <a:cubicBezTo>
                  <a:pt x="894" y="1108"/>
                  <a:pt x="998" y="1203"/>
                  <a:pt x="1088" y="1271"/>
                </a:cubicBezTo>
                <a:cubicBezTo>
                  <a:pt x="1178" y="1339"/>
                  <a:pt x="1215" y="1429"/>
                  <a:pt x="1335" y="1472"/>
                </a:cubicBezTo>
                <a:cubicBezTo>
                  <a:pt x="1455" y="1515"/>
                  <a:pt x="1696" y="1507"/>
                  <a:pt x="1810" y="1527"/>
                </a:cubicBezTo>
                <a:cubicBezTo>
                  <a:pt x="1924" y="1547"/>
                  <a:pt x="1962" y="1580"/>
                  <a:pt x="2020" y="1591"/>
                </a:cubicBezTo>
                <a:cubicBezTo>
                  <a:pt x="2078" y="1602"/>
                  <a:pt x="2078" y="1605"/>
                  <a:pt x="2157" y="1591"/>
                </a:cubicBezTo>
                <a:cubicBezTo>
                  <a:pt x="2236" y="1577"/>
                  <a:pt x="2394" y="1568"/>
                  <a:pt x="2496" y="1509"/>
                </a:cubicBezTo>
                <a:cubicBezTo>
                  <a:pt x="2598" y="1450"/>
                  <a:pt x="2688" y="1318"/>
                  <a:pt x="2770" y="1234"/>
                </a:cubicBezTo>
                <a:cubicBezTo>
                  <a:pt x="2852" y="1150"/>
                  <a:pt x="2908" y="1114"/>
                  <a:pt x="2989" y="1006"/>
                </a:cubicBezTo>
                <a:cubicBezTo>
                  <a:pt x="3070" y="898"/>
                  <a:pt x="3167" y="693"/>
                  <a:pt x="3255" y="585"/>
                </a:cubicBezTo>
                <a:cubicBezTo>
                  <a:pt x="3343" y="477"/>
                  <a:pt x="3438" y="436"/>
                  <a:pt x="3520" y="357"/>
                </a:cubicBezTo>
                <a:cubicBezTo>
                  <a:pt x="3602" y="278"/>
                  <a:pt x="3666" y="150"/>
                  <a:pt x="3748" y="110"/>
                </a:cubicBezTo>
                <a:cubicBezTo>
                  <a:pt x="3830" y="70"/>
                  <a:pt x="3925" y="137"/>
                  <a:pt x="4013" y="119"/>
                </a:cubicBezTo>
                <a:cubicBezTo>
                  <a:pt x="4101" y="101"/>
                  <a:pt x="4224" y="25"/>
                  <a:pt x="4279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2663825" y="1693863"/>
            <a:ext cx="4149725" cy="415925"/>
          </a:xfrm>
          <a:custGeom>
            <a:avLst/>
            <a:gdLst/>
            <a:ahLst/>
            <a:cxnLst>
              <a:cxn ang="0">
                <a:pos x="0" y="267"/>
              </a:cxn>
              <a:cxn ang="0">
                <a:pos x="862" y="222"/>
              </a:cxn>
              <a:cxn ang="0">
                <a:pos x="1637" y="284"/>
              </a:cxn>
              <a:cxn ang="0">
                <a:pos x="2396" y="320"/>
              </a:cxn>
              <a:cxn ang="0">
                <a:pos x="2752" y="266"/>
              </a:cxn>
              <a:cxn ang="0">
                <a:pos x="3145" y="0"/>
              </a:cxn>
            </a:cxnLst>
            <a:rect l="0" t="0" r="r" b="b"/>
            <a:pathLst>
              <a:path w="3145" h="323">
                <a:moveTo>
                  <a:pt x="0" y="267"/>
                </a:moveTo>
                <a:cubicBezTo>
                  <a:pt x="234" y="229"/>
                  <a:pt x="589" y="219"/>
                  <a:pt x="862" y="222"/>
                </a:cubicBezTo>
                <a:cubicBezTo>
                  <a:pt x="1135" y="225"/>
                  <a:pt x="1381" y="268"/>
                  <a:pt x="1637" y="284"/>
                </a:cubicBezTo>
                <a:cubicBezTo>
                  <a:pt x="1893" y="300"/>
                  <a:pt x="2210" y="323"/>
                  <a:pt x="2396" y="320"/>
                </a:cubicBezTo>
                <a:cubicBezTo>
                  <a:pt x="2582" y="317"/>
                  <a:pt x="2627" y="319"/>
                  <a:pt x="2752" y="266"/>
                </a:cubicBezTo>
                <a:cubicBezTo>
                  <a:pt x="2877" y="213"/>
                  <a:pt x="3063" y="55"/>
                  <a:pt x="3145" y="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2240763">
            <a:off x="3657600" y="2400300"/>
            <a:ext cx="131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>
                <a:solidFill>
                  <a:srgbClr val="0066FF"/>
                </a:solidFill>
              </a:rPr>
              <a:t>Marne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 rot="2413537">
            <a:off x="5364163" y="3933825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i="1">
                <a:solidFill>
                  <a:srgbClr val="000099"/>
                </a:solidFill>
              </a:rPr>
              <a:t>Le Maubuée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795963" y="1125538"/>
            <a:ext cx="215900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7607300" y="957263"/>
            <a:ext cx="558800" cy="4560887"/>
          </a:xfrm>
          <a:custGeom>
            <a:avLst/>
            <a:gdLst/>
            <a:ahLst/>
            <a:cxnLst>
              <a:cxn ang="0">
                <a:pos x="282" y="0"/>
              </a:cxn>
              <a:cxn ang="0">
                <a:pos x="337" y="448"/>
              </a:cxn>
              <a:cxn ang="0">
                <a:pos x="190" y="922"/>
              </a:cxn>
              <a:cxn ang="0">
                <a:pos x="72" y="1335"/>
              </a:cxn>
              <a:cxn ang="0">
                <a:pos x="35" y="1902"/>
              </a:cxn>
              <a:cxn ang="0">
                <a:pos x="281" y="2873"/>
              </a:cxn>
            </a:cxnLst>
            <a:rect l="0" t="0" r="r" b="b"/>
            <a:pathLst>
              <a:path w="352" h="2873">
                <a:moveTo>
                  <a:pt x="282" y="0"/>
                </a:moveTo>
                <a:cubicBezTo>
                  <a:pt x="290" y="75"/>
                  <a:pt x="352" y="294"/>
                  <a:pt x="337" y="448"/>
                </a:cubicBezTo>
                <a:cubicBezTo>
                  <a:pt x="322" y="602"/>
                  <a:pt x="234" y="774"/>
                  <a:pt x="190" y="922"/>
                </a:cubicBezTo>
                <a:cubicBezTo>
                  <a:pt x="146" y="1070"/>
                  <a:pt x="98" y="1172"/>
                  <a:pt x="72" y="1335"/>
                </a:cubicBezTo>
                <a:cubicBezTo>
                  <a:pt x="46" y="1498"/>
                  <a:pt x="0" y="1646"/>
                  <a:pt x="35" y="1902"/>
                </a:cubicBezTo>
                <a:cubicBezTo>
                  <a:pt x="70" y="2158"/>
                  <a:pt x="230" y="2671"/>
                  <a:pt x="281" y="2873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 rot="534169">
            <a:off x="3289300" y="54006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A4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 rot="6279351">
            <a:off x="7157244" y="2717007"/>
            <a:ext cx="179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i="1">
                <a:solidFill>
                  <a:srgbClr val="FF0000"/>
                </a:solidFill>
              </a:rPr>
              <a:t>Francilienne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 rot="-579659">
            <a:off x="3059113" y="4581525"/>
            <a:ext cx="1747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>
                <a:solidFill>
                  <a:srgbClr val="FF9900"/>
                </a:solidFill>
              </a:rPr>
              <a:t>RER : Ligne A</a:t>
            </a:r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2484438" y="5300663"/>
            <a:ext cx="1223962" cy="1081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35"/>
              </a:cxn>
              <a:cxn ang="0">
                <a:pos x="771" y="681"/>
              </a:cxn>
              <a:cxn ang="0">
                <a:pos x="771" y="409"/>
              </a:cxn>
              <a:cxn ang="0">
                <a:pos x="0" y="46"/>
              </a:cxn>
              <a:cxn ang="0">
                <a:pos x="0" y="91"/>
              </a:cxn>
            </a:cxnLst>
            <a:rect l="0" t="0" r="r" b="b"/>
            <a:pathLst>
              <a:path w="771" h="681">
                <a:moveTo>
                  <a:pt x="0" y="0"/>
                </a:moveTo>
                <a:lnTo>
                  <a:pt x="0" y="635"/>
                </a:lnTo>
                <a:lnTo>
                  <a:pt x="771" y="681"/>
                </a:lnTo>
                <a:lnTo>
                  <a:pt x="771" y="409"/>
                </a:lnTo>
                <a:lnTo>
                  <a:pt x="0" y="46"/>
                </a:lnTo>
                <a:lnTo>
                  <a:pt x="0" y="91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2497138" y="4511675"/>
            <a:ext cx="6646862" cy="4826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749" y="56"/>
              </a:cxn>
              <a:cxn ang="0">
                <a:pos x="1179" y="2"/>
              </a:cxn>
              <a:cxn ang="0">
                <a:pos x="1563" y="65"/>
              </a:cxn>
              <a:cxn ang="0">
                <a:pos x="2048" y="240"/>
              </a:cxn>
              <a:cxn ang="0">
                <a:pos x="2478" y="282"/>
              </a:cxn>
              <a:cxn ang="0">
                <a:pos x="2925" y="184"/>
              </a:cxn>
              <a:cxn ang="0">
                <a:pos x="3209" y="130"/>
              </a:cxn>
              <a:cxn ang="0">
                <a:pos x="3703" y="11"/>
              </a:cxn>
              <a:cxn ang="0">
                <a:pos x="3995" y="148"/>
              </a:cxn>
              <a:cxn ang="0">
                <a:pos x="4187" y="304"/>
              </a:cxn>
            </a:cxnLst>
            <a:rect l="0" t="0" r="r" b="b"/>
            <a:pathLst>
              <a:path w="4187" h="304">
                <a:moveTo>
                  <a:pt x="0" y="248"/>
                </a:moveTo>
                <a:cubicBezTo>
                  <a:pt x="125" y="216"/>
                  <a:pt x="553" y="97"/>
                  <a:pt x="749" y="56"/>
                </a:cubicBezTo>
                <a:cubicBezTo>
                  <a:pt x="945" y="15"/>
                  <a:pt x="1043" y="0"/>
                  <a:pt x="1179" y="2"/>
                </a:cubicBezTo>
                <a:cubicBezTo>
                  <a:pt x="1315" y="4"/>
                  <a:pt x="1418" y="25"/>
                  <a:pt x="1563" y="65"/>
                </a:cubicBezTo>
                <a:cubicBezTo>
                  <a:pt x="1708" y="105"/>
                  <a:pt x="1895" y="204"/>
                  <a:pt x="2048" y="240"/>
                </a:cubicBezTo>
                <a:cubicBezTo>
                  <a:pt x="2201" y="276"/>
                  <a:pt x="2332" y="291"/>
                  <a:pt x="2478" y="282"/>
                </a:cubicBezTo>
                <a:cubicBezTo>
                  <a:pt x="2624" y="273"/>
                  <a:pt x="2803" y="209"/>
                  <a:pt x="2925" y="184"/>
                </a:cubicBezTo>
                <a:cubicBezTo>
                  <a:pt x="3047" y="159"/>
                  <a:pt x="3079" y="159"/>
                  <a:pt x="3209" y="130"/>
                </a:cubicBezTo>
                <a:cubicBezTo>
                  <a:pt x="3339" y="101"/>
                  <a:pt x="3572" y="8"/>
                  <a:pt x="3703" y="11"/>
                </a:cubicBezTo>
                <a:cubicBezTo>
                  <a:pt x="3834" y="14"/>
                  <a:pt x="3914" y="99"/>
                  <a:pt x="3995" y="148"/>
                </a:cubicBezTo>
                <a:cubicBezTo>
                  <a:pt x="4076" y="197"/>
                  <a:pt x="4147" y="272"/>
                  <a:pt x="4187" y="304"/>
                </a:cubicBezTo>
              </a:path>
            </a:pathLst>
          </a:custGeom>
          <a:noFill/>
          <a:ln w="76200" cap="flat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2484438" y="5508625"/>
            <a:ext cx="6600825" cy="4587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871" y="249"/>
              </a:cxn>
              <a:cxn ang="0">
                <a:pos x="1642" y="249"/>
              </a:cxn>
              <a:cxn ang="0">
                <a:pos x="2686" y="96"/>
              </a:cxn>
              <a:cxn ang="0">
                <a:pos x="3191" y="11"/>
              </a:cxn>
              <a:cxn ang="0">
                <a:pos x="4158" y="32"/>
              </a:cxn>
            </a:cxnLst>
            <a:rect l="0" t="0" r="r" b="b"/>
            <a:pathLst>
              <a:path w="4158" h="289">
                <a:moveTo>
                  <a:pt x="0" y="11"/>
                </a:moveTo>
                <a:cubicBezTo>
                  <a:pt x="147" y="51"/>
                  <a:pt x="597" y="209"/>
                  <a:pt x="871" y="249"/>
                </a:cubicBezTo>
                <a:cubicBezTo>
                  <a:pt x="1145" y="289"/>
                  <a:pt x="1340" y="274"/>
                  <a:pt x="1642" y="249"/>
                </a:cubicBezTo>
                <a:cubicBezTo>
                  <a:pt x="1944" y="224"/>
                  <a:pt x="2428" y="136"/>
                  <a:pt x="2686" y="96"/>
                </a:cubicBezTo>
                <a:cubicBezTo>
                  <a:pt x="2944" y="56"/>
                  <a:pt x="2946" y="22"/>
                  <a:pt x="3191" y="11"/>
                </a:cubicBezTo>
                <a:cubicBezTo>
                  <a:pt x="3436" y="0"/>
                  <a:pt x="3957" y="28"/>
                  <a:pt x="4158" y="3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5356225" y="2995613"/>
            <a:ext cx="1527175" cy="1893887"/>
          </a:xfrm>
          <a:custGeom>
            <a:avLst/>
            <a:gdLst/>
            <a:ahLst/>
            <a:cxnLst>
              <a:cxn ang="0">
                <a:pos x="1157" y="1473"/>
              </a:cxn>
              <a:cxn ang="0">
                <a:pos x="1059" y="1273"/>
              </a:cxn>
              <a:cxn ang="0">
                <a:pos x="894" y="1182"/>
              </a:cxn>
              <a:cxn ang="0">
                <a:pos x="611" y="1081"/>
              </a:cxn>
              <a:cxn ang="0">
                <a:pos x="431" y="838"/>
              </a:cxn>
              <a:cxn ang="0">
                <a:pos x="318" y="734"/>
              </a:cxn>
              <a:cxn ang="0">
                <a:pos x="159" y="566"/>
              </a:cxn>
              <a:cxn ang="0">
                <a:pos x="23" y="294"/>
              </a:cxn>
              <a:cxn ang="0">
                <a:pos x="23" y="0"/>
              </a:cxn>
            </a:cxnLst>
            <a:rect l="0" t="0" r="r" b="b"/>
            <a:pathLst>
              <a:path w="1157" h="1473">
                <a:moveTo>
                  <a:pt x="1157" y="1473"/>
                </a:moveTo>
                <a:cubicBezTo>
                  <a:pt x="1141" y="1440"/>
                  <a:pt x="1103" y="1321"/>
                  <a:pt x="1059" y="1273"/>
                </a:cubicBezTo>
                <a:cubicBezTo>
                  <a:pt x="1015" y="1225"/>
                  <a:pt x="969" y="1214"/>
                  <a:pt x="894" y="1182"/>
                </a:cubicBezTo>
                <a:cubicBezTo>
                  <a:pt x="819" y="1150"/>
                  <a:pt x="688" y="1138"/>
                  <a:pt x="611" y="1081"/>
                </a:cubicBezTo>
                <a:cubicBezTo>
                  <a:pt x="534" y="1024"/>
                  <a:pt x="480" y="896"/>
                  <a:pt x="431" y="838"/>
                </a:cubicBezTo>
                <a:cubicBezTo>
                  <a:pt x="382" y="780"/>
                  <a:pt x="363" y="779"/>
                  <a:pt x="318" y="734"/>
                </a:cubicBezTo>
                <a:cubicBezTo>
                  <a:pt x="273" y="689"/>
                  <a:pt x="208" y="639"/>
                  <a:pt x="159" y="566"/>
                </a:cubicBezTo>
                <a:cubicBezTo>
                  <a:pt x="110" y="493"/>
                  <a:pt x="46" y="388"/>
                  <a:pt x="23" y="294"/>
                </a:cubicBezTo>
                <a:cubicBezTo>
                  <a:pt x="0" y="200"/>
                  <a:pt x="23" y="61"/>
                  <a:pt x="23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5435600" y="3573463"/>
            <a:ext cx="100013" cy="1333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48"/>
              </a:cxn>
              <a:cxn ang="0">
                <a:pos x="15" y="72"/>
              </a:cxn>
              <a:cxn ang="0">
                <a:pos x="45" y="84"/>
              </a:cxn>
              <a:cxn ang="0">
                <a:pos x="63" y="66"/>
              </a:cxn>
              <a:cxn ang="0">
                <a:pos x="63" y="42"/>
              </a:cxn>
              <a:cxn ang="0">
                <a:pos x="39" y="0"/>
              </a:cxn>
              <a:cxn ang="0">
                <a:pos x="0" y="6"/>
              </a:cxn>
            </a:cxnLst>
            <a:rect l="0" t="0" r="r" b="b"/>
            <a:pathLst>
              <a:path w="63" h="84">
                <a:moveTo>
                  <a:pt x="0" y="6"/>
                </a:moveTo>
                <a:lnTo>
                  <a:pt x="0" y="48"/>
                </a:lnTo>
                <a:lnTo>
                  <a:pt x="15" y="72"/>
                </a:lnTo>
                <a:lnTo>
                  <a:pt x="45" y="84"/>
                </a:lnTo>
                <a:lnTo>
                  <a:pt x="63" y="66"/>
                </a:lnTo>
                <a:lnTo>
                  <a:pt x="63" y="42"/>
                </a:lnTo>
                <a:lnTo>
                  <a:pt x="39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5819775" y="4221163"/>
            <a:ext cx="185738" cy="157162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63" y="99"/>
              </a:cxn>
              <a:cxn ang="0">
                <a:pos x="117" y="78"/>
              </a:cxn>
              <a:cxn ang="0">
                <a:pos x="111" y="15"/>
              </a:cxn>
              <a:cxn ang="0">
                <a:pos x="102" y="17"/>
              </a:cxn>
              <a:cxn ang="0">
                <a:pos x="60" y="0"/>
              </a:cxn>
              <a:cxn ang="0">
                <a:pos x="18" y="3"/>
              </a:cxn>
              <a:cxn ang="0">
                <a:pos x="0" y="65"/>
              </a:cxn>
            </a:cxnLst>
            <a:rect l="0" t="0" r="r" b="b"/>
            <a:pathLst>
              <a:path w="117" h="99">
                <a:moveTo>
                  <a:pt x="0" y="65"/>
                </a:moveTo>
                <a:lnTo>
                  <a:pt x="63" y="99"/>
                </a:lnTo>
                <a:lnTo>
                  <a:pt x="117" y="78"/>
                </a:lnTo>
                <a:lnTo>
                  <a:pt x="111" y="15"/>
                </a:lnTo>
                <a:lnTo>
                  <a:pt x="102" y="17"/>
                </a:lnTo>
                <a:lnTo>
                  <a:pt x="60" y="0"/>
                </a:lnTo>
                <a:lnTo>
                  <a:pt x="18" y="3"/>
                </a:lnTo>
                <a:lnTo>
                  <a:pt x="0" y="65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6011863" y="4414838"/>
            <a:ext cx="703262" cy="222250"/>
          </a:xfrm>
          <a:custGeom>
            <a:avLst/>
            <a:gdLst/>
            <a:ahLst/>
            <a:cxnLst>
              <a:cxn ang="0">
                <a:pos x="37" y="78"/>
              </a:cxn>
              <a:cxn ang="0">
                <a:pos x="0" y="134"/>
              </a:cxn>
              <a:cxn ang="0">
                <a:pos x="120" y="101"/>
              </a:cxn>
              <a:cxn ang="0">
                <a:pos x="131" y="135"/>
              </a:cxn>
              <a:cxn ang="0">
                <a:pos x="182" y="123"/>
              </a:cxn>
              <a:cxn ang="0">
                <a:pos x="285" y="128"/>
              </a:cxn>
              <a:cxn ang="0">
                <a:pos x="357" y="140"/>
              </a:cxn>
              <a:cxn ang="0">
                <a:pos x="443" y="138"/>
              </a:cxn>
              <a:cxn ang="0">
                <a:pos x="431" y="90"/>
              </a:cxn>
              <a:cxn ang="0">
                <a:pos x="374" y="48"/>
              </a:cxn>
              <a:cxn ang="0">
                <a:pos x="302" y="9"/>
              </a:cxn>
              <a:cxn ang="0">
                <a:pos x="254" y="0"/>
              </a:cxn>
              <a:cxn ang="0">
                <a:pos x="189" y="32"/>
              </a:cxn>
              <a:cxn ang="0">
                <a:pos x="108" y="14"/>
              </a:cxn>
              <a:cxn ang="0">
                <a:pos x="37" y="78"/>
              </a:cxn>
            </a:cxnLst>
            <a:rect l="0" t="0" r="r" b="b"/>
            <a:pathLst>
              <a:path w="443" h="140">
                <a:moveTo>
                  <a:pt x="37" y="78"/>
                </a:moveTo>
                <a:lnTo>
                  <a:pt x="0" y="134"/>
                </a:lnTo>
                <a:lnTo>
                  <a:pt x="120" y="101"/>
                </a:lnTo>
                <a:lnTo>
                  <a:pt x="131" y="135"/>
                </a:lnTo>
                <a:lnTo>
                  <a:pt x="182" y="123"/>
                </a:lnTo>
                <a:lnTo>
                  <a:pt x="285" y="128"/>
                </a:lnTo>
                <a:lnTo>
                  <a:pt x="357" y="140"/>
                </a:lnTo>
                <a:lnTo>
                  <a:pt x="443" y="138"/>
                </a:lnTo>
                <a:lnTo>
                  <a:pt x="431" y="90"/>
                </a:lnTo>
                <a:lnTo>
                  <a:pt x="374" y="48"/>
                </a:lnTo>
                <a:lnTo>
                  <a:pt x="302" y="9"/>
                </a:lnTo>
                <a:lnTo>
                  <a:pt x="254" y="0"/>
                </a:lnTo>
                <a:lnTo>
                  <a:pt x="189" y="32"/>
                </a:lnTo>
                <a:lnTo>
                  <a:pt x="108" y="14"/>
                </a:lnTo>
                <a:lnTo>
                  <a:pt x="37" y="78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5757863" y="4724400"/>
            <a:ext cx="204787" cy="16192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87"/>
              </a:cxn>
              <a:cxn ang="0">
                <a:pos x="33" y="102"/>
              </a:cxn>
              <a:cxn ang="0">
                <a:pos x="129" y="76"/>
              </a:cxn>
              <a:cxn ang="0">
                <a:pos x="129" y="28"/>
              </a:cxn>
              <a:cxn ang="0">
                <a:pos x="97" y="0"/>
              </a:cxn>
              <a:cxn ang="0">
                <a:pos x="54" y="19"/>
              </a:cxn>
              <a:cxn ang="0">
                <a:pos x="0" y="27"/>
              </a:cxn>
            </a:cxnLst>
            <a:rect l="0" t="0" r="r" b="b"/>
            <a:pathLst>
              <a:path w="129" h="102">
                <a:moveTo>
                  <a:pt x="0" y="27"/>
                </a:moveTo>
                <a:lnTo>
                  <a:pt x="0" y="87"/>
                </a:lnTo>
                <a:lnTo>
                  <a:pt x="33" y="102"/>
                </a:lnTo>
                <a:lnTo>
                  <a:pt x="129" y="76"/>
                </a:lnTo>
                <a:lnTo>
                  <a:pt x="129" y="28"/>
                </a:lnTo>
                <a:lnTo>
                  <a:pt x="97" y="0"/>
                </a:lnTo>
                <a:lnTo>
                  <a:pt x="54" y="19"/>
                </a:lnTo>
                <a:lnTo>
                  <a:pt x="0" y="27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3679825" y="2081213"/>
            <a:ext cx="2120900" cy="766762"/>
          </a:xfrm>
          <a:custGeom>
            <a:avLst/>
            <a:gdLst/>
            <a:ahLst/>
            <a:cxnLst>
              <a:cxn ang="0">
                <a:pos x="61" y="117"/>
              </a:cxn>
              <a:cxn ang="0">
                <a:pos x="4" y="66"/>
              </a:cxn>
              <a:cxn ang="0">
                <a:pos x="31" y="0"/>
              </a:cxn>
              <a:cxn ang="0">
                <a:pos x="1333" y="180"/>
              </a:cxn>
              <a:cxn ang="0">
                <a:pos x="1327" y="279"/>
              </a:cxn>
              <a:cxn ang="0">
                <a:pos x="1291" y="336"/>
              </a:cxn>
              <a:cxn ang="0">
                <a:pos x="1336" y="381"/>
              </a:cxn>
              <a:cxn ang="0">
                <a:pos x="1327" y="420"/>
              </a:cxn>
              <a:cxn ang="0">
                <a:pos x="1270" y="447"/>
              </a:cxn>
              <a:cxn ang="0">
                <a:pos x="1159" y="429"/>
              </a:cxn>
              <a:cxn ang="0">
                <a:pos x="1039" y="450"/>
              </a:cxn>
              <a:cxn ang="0">
                <a:pos x="982" y="483"/>
              </a:cxn>
              <a:cxn ang="0">
                <a:pos x="844" y="375"/>
              </a:cxn>
              <a:cxn ang="0">
                <a:pos x="715" y="366"/>
              </a:cxn>
              <a:cxn ang="0">
                <a:pos x="532" y="351"/>
              </a:cxn>
              <a:cxn ang="0">
                <a:pos x="505" y="264"/>
              </a:cxn>
              <a:cxn ang="0">
                <a:pos x="361" y="168"/>
              </a:cxn>
              <a:cxn ang="0">
                <a:pos x="211" y="135"/>
              </a:cxn>
              <a:cxn ang="0">
                <a:pos x="137" y="172"/>
              </a:cxn>
              <a:cxn ang="0">
                <a:pos x="61" y="117"/>
              </a:cxn>
            </a:cxnLst>
            <a:rect l="0" t="0" r="r" b="b"/>
            <a:pathLst>
              <a:path w="1336" h="483">
                <a:moveTo>
                  <a:pt x="61" y="117"/>
                </a:moveTo>
                <a:cubicBezTo>
                  <a:pt x="63" y="111"/>
                  <a:pt x="0" y="84"/>
                  <a:pt x="4" y="66"/>
                </a:cubicBezTo>
                <a:lnTo>
                  <a:pt x="31" y="0"/>
                </a:lnTo>
                <a:lnTo>
                  <a:pt x="1333" y="180"/>
                </a:lnTo>
                <a:lnTo>
                  <a:pt x="1327" y="279"/>
                </a:lnTo>
                <a:lnTo>
                  <a:pt x="1291" y="336"/>
                </a:lnTo>
                <a:lnTo>
                  <a:pt x="1336" y="381"/>
                </a:lnTo>
                <a:lnTo>
                  <a:pt x="1327" y="420"/>
                </a:lnTo>
                <a:lnTo>
                  <a:pt x="1270" y="447"/>
                </a:lnTo>
                <a:lnTo>
                  <a:pt x="1159" y="429"/>
                </a:lnTo>
                <a:lnTo>
                  <a:pt x="1039" y="450"/>
                </a:lnTo>
                <a:lnTo>
                  <a:pt x="982" y="483"/>
                </a:lnTo>
                <a:lnTo>
                  <a:pt x="844" y="375"/>
                </a:lnTo>
                <a:lnTo>
                  <a:pt x="715" y="366"/>
                </a:lnTo>
                <a:lnTo>
                  <a:pt x="532" y="351"/>
                </a:lnTo>
                <a:lnTo>
                  <a:pt x="505" y="264"/>
                </a:lnTo>
                <a:lnTo>
                  <a:pt x="361" y="168"/>
                </a:lnTo>
                <a:lnTo>
                  <a:pt x="211" y="135"/>
                </a:lnTo>
                <a:lnTo>
                  <a:pt x="137" y="172"/>
                </a:lnTo>
                <a:lnTo>
                  <a:pt x="61" y="117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6715125" y="1747838"/>
            <a:ext cx="590550" cy="628650"/>
          </a:xfrm>
          <a:custGeom>
            <a:avLst/>
            <a:gdLst/>
            <a:ahLst/>
            <a:cxnLst>
              <a:cxn ang="0">
                <a:pos x="11" y="247"/>
              </a:cxn>
              <a:cxn ang="0">
                <a:pos x="51" y="201"/>
              </a:cxn>
              <a:cxn ang="0">
                <a:pos x="89" y="136"/>
              </a:cxn>
              <a:cxn ang="0">
                <a:pos x="233" y="16"/>
              </a:cxn>
              <a:cxn ang="0">
                <a:pos x="282" y="0"/>
              </a:cxn>
              <a:cxn ang="0">
                <a:pos x="329" y="22"/>
              </a:cxn>
              <a:cxn ang="0">
                <a:pos x="353" y="121"/>
              </a:cxn>
              <a:cxn ang="0">
                <a:pos x="372" y="171"/>
              </a:cxn>
              <a:cxn ang="0">
                <a:pos x="335" y="226"/>
              </a:cxn>
              <a:cxn ang="0">
                <a:pos x="252" y="339"/>
              </a:cxn>
              <a:cxn ang="0">
                <a:pos x="171" y="393"/>
              </a:cxn>
              <a:cxn ang="0">
                <a:pos x="102" y="396"/>
              </a:cxn>
              <a:cxn ang="0">
                <a:pos x="68" y="370"/>
              </a:cxn>
              <a:cxn ang="0">
                <a:pos x="0" y="282"/>
              </a:cxn>
              <a:cxn ang="0">
                <a:pos x="11" y="247"/>
              </a:cxn>
            </a:cxnLst>
            <a:rect l="0" t="0" r="r" b="b"/>
            <a:pathLst>
              <a:path w="372" h="396">
                <a:moveTo>
                  <a:pt x="11" y="247"/>
                </a:moveTo>
                <a:lnTo>
                  <a:pt x="51" y="201"/>
                </a:lnTo>
                <a:lnTo>
                  <a:pt x="89" y="136"/>
                </a:lnTo>
                <a:lnTo>
                  <a:pt x="233" y="16"/>
                </a:lnTo>
                <a:lnTo>
                  <a:pt x="282" y="0"/>
                </a:lnTo>
                <a:lnTo>
                  <a:pt x="329" y="22"/>
                </a:lnTo>
                <a:lnTo>
                  <a:pt x="353" y="121"/>
                </a:lnTo>
                <a:lnTo>
                  <a:pt x="372" y="171"/>
                </a:lnTo>
                <a:lnTo>
                  <a:pt x="335" y="226"/>
                </a:lnTo>
                <a:lnTo>
                  <a:pt x="252" y="339"/>
                </a:lnTo>
                <a:lnTo>
                  <a:pt x="171" y="393"/>
                </a:lnTo>
                <a:lnTo>
                  <a:pt x="102" y="396"/>
                </a:lnTo>
                <a:lnTo>
                  <a:pt x="68" y="370"/>
                </a:lnTo>
                <a:lnTo>
                  <a:pt x="0" y="282"/>
                </a:lnTo>
                <a:lnTo>
                  <a:pt x="11" y="247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5495925" y="3729038"/>
            <a:ext cx="119063" cy="1809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54"/>
              </a:cxn>
              <a:cxn ang="0">
                <a:pos x="39" y="114"/>
              </a:cxn>
              <a:cxn ang="0">
                <a:pos x="75" y="84"/>
              </a:cxn>
              <a:cxn ang="0">
                <a:pos x="60" y="33"/>
              </a:cxn>
              <a:cxn ang="0">
                <a:pos x="48" y="0"/>
              </a:cxn>
              <a:cxn ang="0">
                <a:pos x="0" y="3"/>
              </a:cxn>
            </a:cxnLst>
            <a:rect l="0" t="0" r="r" b="b"/>
            <a:pathLst>
              <a:path w="75" h="114">
                <a:moveTo>
                  <a:pt x="0" y="3"/>
                </a:moveTo>
                <a:lnTo>
                  <a:pt x="3" y="54"/>
                </a:lnTo>
                <a:lnTo>
                  <a:pt x="39" y="114"/>
                </a:lnTo>
                <a:lnTo>
                  <a:pt x="75" y="84"/>
                </a:lnTo>
                <a:lnTo>
                  <a:pt x="60" y="33"/>
                </a:lnTo>
                <a:lnTo>
                  <a:pt x="48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5786438" y="3957638"/>
            <a:ext cx="252412" cy="219075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21" y="87"/>
              </a:cxn>
              <a:cxn ang="0">
                <a:pos x="123" y="138"/>
              </a:cxn>
              <a:cxn ang="0">
                <a:pos x="159" y="114"/>
              </a:cxn>
              <a:cxn ang="0">
                <a:pos x="90" y="51"/>
              </a:cxn>
              <a:cxn ang="0">
                <a:pos x="48" y="0"/>
              </a:cxn>
              <a:cxn ang="0">
                <a:pos x="0" y="24"/>
              </a:cxn>
            </a:cxnLst>
            <a:rect l="0" t="0" r="r" b="b"/>
            <a:pathLst>
              <a:path w="159" h="138">
                <a:moveTo>
                  <a:pt x="0" y="24"/>
                </a:moveTo>
                <a:lnTo>
                  <a:pt x="21" y="87"/>
                </a:lnTo>
                <a:lnTo>
                  <a:pt x="123" y="138"/>
                </a:lnTo>
                <a:lnTo>
                  <a:pt x="159" y="114"/>
                </a:lnTo>
                <a:lnTo>
                  <a:pt x="90" y="51"/>
                </a:lnTo>
                <a:lnTo>
                  <a:pt x="48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6372225" y="1125538"/>
            <a:ext cx="1728788" cy="1582737"/>
          </a:xfrm>
          <a:custGeom>
            <a:avLst/>
            <a:gdLst/>
            <a:ahLst/>
            <a:cxnLst>
              <a:cxn ang="0">
                <a:pos x="0" y="861"/>
              </a:cxn>
              <a:cxn ang="0">
                <a:pos x="91" y="997"/>
              </a:cxn>
              <a:cxn ang="0">
                <a:pos x="680" y="907"/>
              </a:cxn>
              <a:cxn ang="0">
                <a:pos x="862" y="771"/>
              </a:cxn>
              <a:cxn ang="0">
                <a:pos x="1089" y="226"/>
              </a:cxn>
              <a:cxn ang="0">
                <a:pos x="998" y="0"/>
              </a:cxn>
              <a:cxn ang="0">
                <a:pos x="726" y="90"/>
              </a:cxn>
              <a:cxn ang="0">
                <a:pos x="363" y="362"/>
              </a:cxn>
              <a:cxn ang="0">
                <a:pos x="0" y="861"/>
              </a:cxn>
            </a:cxnLst>
            <a:rect l="0" t="0" r="r" b="b"/>
            <a:pathLst>
              <a:path w="1089" h="997">
                <a:moveTo>
                  <a:pt x="0" y="861"/>
                </a:moveTo>
                <a:lnTo>
                  <a:pt x="91" y="997"/>
                </a:lnTo>
                <a:lnTo>
                  <a:pt x="680" y="907"/>
                </a:lnTo>
                <a:lnTo>
                  <a:pt x="862" y="771"/>
                </a:lnTo>
                <a:lnTo>
                  <a:pt x="1089" y="226"/>
                </a:lnTo>
                <a:lnTo>
                  <a:pt x="998" y="0"/>
                </a:lnTo>
                <a:lnTo>
                  <a:pt x="726" y="90"/>
                </a:lnTo>
                <a:lnTo>
                  <a:pt x="363" y="362"/>
                </a:lnTo>
                <a:lnTo>
                  <a:pt x="0" y="861"/>
                </a:lnTo>
                <a:close/>
              </a:path>
            </a:pathLst>
          </a:custGeom>
          <a:noFill/>
          <a:ln w="444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40" name="Freeform 28"/>
          <p:cNvSpPr>
            <a:spLocks/>
          </p:cNvSpPr>
          <p:nvPr/>
        </p:nvSpPr>
        <p:spPr bwMode="auto">
          <a:xfrm>
            <a:off x="5292725" y="3500438"/>
            <a:ext cx="1511300" cy="1223962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136" y="0"/>
              </a:cxn>
              <a:cxn ang="0">
                <a:pos x="589" y="454"/>
              </a:cxn>
              <a:cxn ang="0">
                <a:pos x="725" y="545"/>
              </a:cxn>
              <a:cxn ang="0">
                <a:pos x="952" y="635"/>
              </a:cxn>
              <a:cxn ang="0">
                <a:pos x="816" y="771"/>
              </a:cxn>
              <a:cxn ang="0">
                <a:pos x="453" y="771"/>
              </a:cxn>
              <a:cxn ang="0">
                <a:pos x="362" y="590"/>
              </a:cxn>
              <a:cxn ang="0">
                <a:pos x="0" y="91"/>
              </a:cxn>
            </a:cxnLst>
            <a:rect l="0" t="0" r="r" b="b"/>
            <a:pathLst>
              <a:path w="952" h="771">
                <a:moveTo>
                  <a:pt x="0" y="91"/>
                </a:moveTo>
                <a:lnTo>
                  <a:pt x="136" y="0"/>
                </a:lnTo>
                <a:lnTo>
                  <a:pt x="589" y="454"/>
                </a:lnTo>
                <a:lnTo>
                  <a:pt x="725" y="545"/>
                </a:lnTo>
                <a:lnTo>
                  <a:pt x="952" y="635"/>
                </a:lnTo>
                <a:lnTo>
                  <a:pt x="816" y="771"/>
                </a:lnTo>
                <a:lnTo>
                  <a:pt x="453" y="771"/>
                </a:lnTo>
                <a:lnTo>
                  <a:pt x="362" y="590"/>
                </a:lnTo>
                <a:lnTo>
                  <a:pt x="0" y="91"/>
                </a:lnTo>
                <a:close/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41" name="Freeform 29"/>
          <p:cNvSpPr>
            <a:spLocks/>
          </p:cNvSpPr>
          <p:nvPr/>
        </p:nvSpPr>
        <p:spPr bwMode="auto">
          <a:xfrm>
            <a:off x="2916238" y="2205038"/>
            <a:ext cx="1887537" cy="131445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28" y="74"/>
              </a:cxn>
              <a:cxn ang="0">
                <a:pos x="129" y="37"/>
              </a:cxn>
              <a:cxn ang="0">
                <a:pos x="210" y="0"/>
              </a:cxn>
              <a:cxn ang="0">
                <a:pos x="363" y="75"/>
              </a:cxn>
              <a:cxn ang="0">
                <a:pos x="471" y="153"/>
              </a:cxn>
              <a:cxn ang="0">
                <a:pos x="717" y="384"/>
              </a:cxn>
              <a:cxn ang="0">
                <a:pos x="1189" y="540"/>
              </a:cxn>
              <a:cxn ang="0">
                <a:pos x="1107" y="796"/>
              </a:cxn>
              <a:cxn ang="0">
                <a:pos x="975" y="828"/>
              </a:cxn>
              <a:cxn ang="0">
                <a:pos x="699" y="761"/>
              </a:cxn>
              <a:cxn ang="0">
                <a:pos x="480" y="780"/>
              </a:cxn>
              <a:cxn ang="0">
                <a:pos x="327" y="807"/>
              </a:cxn>
              <a:cxn ang="0">
                <a:pos x="150" y="579"/>
              </a:cxn>
              <a:cxn ang="0">
                <a:pos x="18" y="447"/>
              </a:cxn>
              <a:cxn ang="0">
                <a:pos x="0" y="216"/>
              </a:cxn>
            </a:cxnLst>
            <a:rect l="0" t="0" r="r" b="b"/>
            <a:pathLst>
              <a:path w="1189" h="828">
                <a:moveTo>
                  <a:pt x="0" y="216"/>
                </a:moveTo>
                <a:cubicBezTo>
                  <a:pt x="13" y="178"/>
                  <a:pt x="7" y="104"/>
                  <a:pt x="28" y="74"/>
                </a:cubicBezTo>
                <a:cubicBezTo>
                  <a:pt x="49" y="44"/>
                  <a:pt x="99" y="49"/>
                  <a:pt x="129" y="37"/>
                </a:cubicBezTo>
                <a:lnTo>
                  <a:pt x="210" y="0"/>
                </a:lnTo>
                <a:lnTo>
                  <a:pt x="363" y="75"/>
                </a:lnTo>
                <a:lnTo>
                  <a:pt x="471" y="153"/>
                </a:lnTo>
                <a:lnTo>
                  <a:pt x="717" y="384"/>
                </a:lnTo>
                <a:lnTo>
                  <a:pt x="1189" y="540"/>
                </a:lnTo>
                <a:lnTo>
                  <a:pt x="1107" y="796"/>
                </a:lnTo>
                <a:lnTo>
                  <a:pt x="975" y="828"/>
                </a:lnTo>
                <a:lnTo>
                  <a:pt x="699" y="761"/>
                </a:lnTo>
                <a:lnTo>
                  <a:pt x="480" y="780"/>
                </a:lnTo>
                <a:lnTo>
                  <a:pt x="327" y="807"/>
                </a:lnTo>
                <a:lnTo>
                  <a:pt x="150" y="579"/>
                </a:lnTo>
                <a:lnTo>
                  <a:pt x="18" y="447"/>
                </a:lnTo>
                <a:lnTo>
                  <a:pt x="0" y="216"/>
                </a:lnTo>
                <a:close/>
              </a:path>
            </a:pathLst>
          </a:custGeom>
          <a:solidFill>
            <a:srgbClr val="99CC00">
              <a:alpha val="37000"/>
            </a:srgbClr>
          </a:solidFill>
          <a:ln w="6350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rgbClr val="333333">
              <a:alpha val="50999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</a:rPr>
              <a:t>Croissance urbaine et organisation de l’espace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0" y="476250"/>
            <a:ext cx="651668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III Des espaces non bâtis préservés ou aménagés</a:t>
            </a:r>
          </a:p>
        </p:txBody>
      </p:sp>
      <p:sp>
        <p:nvSpPr>
          <p:cNvPr id="13344" name="Text Box 32" descr="Grands carreaux"/>
          <p:cNvSpPr txBox="1">
            <a:spLocks noChangeArrowheads="1"/>
          </p:cNvSpPr>
          <p:nvPr/>
        </p:nvSpPr>
        <p:spPr bwMode="auto">
          <a:xfrm>
            <a:off x="0" y="1052513"/>
            <a:ext cx="27003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a) Espaces préservés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0" y="1700213"/>
            <a:ext cx="611188" cy="360362"/>
          </a:xfrm>
          <a:prstGeom prst="rect">
            <a:avLst/>
          </a:prstGeom>
          <a:solidFill>
            <a:srgbClr val="008000">
              <a:alpha val="50999"/>
            </a:srgbClr>
          </a:solidFill>
          <a:ln w="635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46" name="Text Box 34" descr="Grands carreaux"/>
          <p:cNvSpPr txBox="1">
            <a:spLocks noChangeArrowheads="1"/>
          </p:cNvSpPr>
          <p:nvPr/>
        </p:nvSpPr>
        <p:spPr bwMode="auto">
          <a:xfrm>
            <a:off x="827088" y="1700213"/>
            <a:ext cx="792162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Bois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0" y="2420938"/>
            <a:ext cx="611188" cy="360362"/>
          </a:xfrm>
          <a:prstGeom prst="rect">
            <a:avLst/>
          </a:prstGeom>
          <a:solidFill>
            <a:srgbClr val="99CC00">
              <a:alpha val="50999"/>
            </a:srgbClr>
          </a:solidFill>
          <a:ln w="635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48" name="Text Box 36" descr="Grands carreaux"/>
          <p:cNvSpPr txBox="1">
            <a:spLocks noChangeArrowheads="1"/>
          </p:cNvSpPr>
          <p:nvPr/>
        </p:nvSpPr>
        <p:spPr bwMode="auto">
          <a:xfrm>
            <a:off x="827088" y="2420938"/>
            <a:ext cx="720725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Parc</a:t>
            </a:r>
          </a:p>
        </p:txBody>
      </p:sp>
      <p:sp>
        <p:nvSpPr>
          <p:cNvPr id="13349" name="Freeform 37"/>
          <p:cNvSpPr>
            <a:spLocks/>
          </p:cNvSpPr>
          <p:nvPr/>
        </p:nvSpPr>
        <p:spPr bwMode="auto">
          <a:xfrm>
            <a:off x="7707313" y="1268413"/>
            <a:ext cx="1401762" cy="3529012"/>
          </a:xfrm>
          <a:custGeom>
            <a:avLst/>
            <a:gdLst/>
            <a:ahLst/>
            <a:cxnLst>
              <a:cxn ang="0">
                <a:pos x="837" y="0"/>
              </a:cxn>
              <a:cxn ang="0">
                <a:pos x="520" y="726"/>
              </a:cxn>
              <a:cxn ang="0">
                <a:pos x="777" y="1523"/>
              </a:cxn>
              <a:cxn ang="0">
                <a:pos x="0" y="1542"/>
              </a:cxn>
              <a:cxn ang="0">
                <a:pos x="36" y="1825"/>
              </a:cxn>
              <a:cxn ang="0">
                <a:pos x="112" y="2041"/>
              </a:cxn>
              <a:cxn ang="0">
                <a:pos x="565" y="1996"/>
              </a:cxn>
              <a:cxn ang="0">
                <a:pos x="883" y="2223"/>
              </a:cxn>
              <a:cxn ang="0">
                <a:pos x="837" y="0"/>
              </a:cxn>
            </a:cxnLst>
            <a:rect l="0" t="0" r="r" b="b"/>
            <a:pathLst>
              <a:path w="883" h="2223">
                <a:moveTo>
                  <a:pt x="837" y="0"/>
                </a:moveTo>
                <a:lnTo>
                  <a:pt x="520" y="726"/>
                </a:lnTo>
                <a:lnTo>
                  <a:pt x="777" y="1523"/>
                </a:lnTo>
                <a:lnTo>
                  <a:pt x="0" y="1542"/>
                </a:lnTo>
                <a:lnTo>
                  <a:pt x="36" y="1825"/>
                </a:lnTo>
                <a:lnTo>
                  <a:pt x="112" y="2041"/>
                </a:lnTo>
                <a:lnTo>
                  <a:pt x="565" y="1996"/>
                </a:lnTo>
                <a:lnTo>
                  <a:pt x="883" y="2223"/>
                </a:lnTo>
                <a:lnTo>
                  <a:pt x="837" y="0"/>
                </a:lnTo>
                <a:close/>
              </a:path>
            </a:pathLst>
          </a:custGeom>
          <a:solidFill>
            <a:srgbClr val="FFCC00">
              <a:alpha val="38000"/>
            </a:srgbClr>
          </a:solidFill>
          <a:ln w="635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0" y="3141663"/>
            <a:ext cx="611188" cy="358775"/>
          </a:xfrm>
          <a:prstGeom prst="rect">
            <a:avLst/>
          </a:prstGeom>
          <a:solidFill>
            <a:srgbClr val="FFCC00">
              <a:alpha val="50999"/>
            </a:srgbClr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51" name="Text Box 39" descr="Grands carreaux"/>
          <p:cNvSpPr txBox="1">
            <a:spLocks noChangeArrowheads="1"/>
          </p:cNvSpPr>
          <p:nvPr/>
        </p:nvSpPr>
        <p:spPr bwMode="auto">
          <a:xfrm>
            <a:off x="827088" y="3141663"/>
            <a:ext cx="1800225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Zone agricole</a:t>
            </a:r>
          </a:p>
        </p:txBody>
      </p:sp>
      <p:sp>
        <p:nvSpPr>
          <p:cNvPr id="13352" name="Text Box 40" descr="Grands carreaux"/>
          <p:cNvSpPr txBox="1">
            <a:spLocks noChangeArrowheads="1"/>
          </p:cNvSpPr>
          <p:nvPr/>
        </p:nvSpPr>
        <p:spPr bwMode="auto">
          <a:xfrm>
            <a:off x="0" y="4365625"/>
            <a:ext cx="27003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b) Espaces aménagés</a:t>
            </a:r>
          </a:p>
        </p:txBody>
      </p:sp>
      <p:sp>
        <p:nvSpPr>
          <p:cNvPr id="13353" name="Freeform 41"/>
          <p:cNvSpPr>
            <a:spLocks/>
          </p:cNvSpPr>
          <p:nvPr/>
        </p:nvSpPr>
        <p:spPr bwMode="auto">
          <a:xfrm>
            <a:off x="179388" y="5229225"/>
            <a:ext cx="288925" cy="268288"/>
          </a:xfrm>
          <a:custGeom>
            <a:avLst/>
            <a:gdLst/>
            <a:ahLst/>
            <a:cxnLst>
              <a:cxn ang="0">
                <a:pos x="11" y="247"/>
              </a:cxn>
              <a:cxn ang="0">
                <a:pos x="51" y="201"/>
              </a:cxn>
              <a:cxn ang="0">
                <a:pos x="89" y="136"/>
              </a:cxn>
              <a:cxn ang="0">
                <a:pos x="233" y="16"/>
              </a:cxn>
              <a:cxn ang="0">
                <a:pos x="282" y="0"/>
              </a:cxn>
              <a:cxn ang="0">
                <a:pos x="329" y="22"/>
              </a:cxn>
              <a:cxn ang="0">
                <a:pos x="353" y="121"/>
              </a:cxn>
              <a:cxn ang="0">
                <a:pos x="372" y="171"/>
              </a:cxn>
              <a:cxn ang="0">
                <a:pos x="335" y="226"/>
              </a:cxn>
              <a:cxn ang="0">
                <a:pos x="252" y="339"/>
              </a:cxn>
              <a:cxn ang="0">
                <a:pos x="171" y="393"/>
              </a:cxn>
              <a:cxn ang="0">
                <a:pos x="102" y="396"/>
              </a:cxn>
              <a:cxn ang="0">
                <a:pos x="68" y="370"/>
              </a:cxn>
              <a:cxn ang="0">
                <a:pos x="0" y="282"/>
              </a:cxn>
              <a:cxn ang="0">
                <a:pos x="11" y="247"/>
              </a:cxn>
            </a:cxnLst>
            <a:rect l="0" t="0" r="r" b="b"/>
            <a:pathLst>
              <a:path w="372" h="396">
                <a:moveTo>
                  <a:pt x="11" y="247"/>
                </a:moveTo>
                <a:lnTo>
                  <a:pt x="51" y="201"/>
                </a:lnTo>
                <a:lnTo>
                  <a:pt x="89" y="136"/>
                </a:lnTo>
                <a:lnTo>
                  <a:pt x="233" y="16"/>
                </a:lnTo>
                <a:lnTo>
                  <a:pt x="282" y="0"/>
                </a:lnTo>
                <a:lnTo>
                  <a:pt x="329" y="22"/>
                </a:lnTo>
                <a:lnTo>
                  <a:pt x="353" y="121"/>
                </a:lnTo>
                <a:lnTo>
                  <a:pt x="372" y="171"/>
                </a:lnTo>
                <a:lnTo>
                  <a:pt x="335" y="226"/>
                </a:lnTo>
                <a:lnTo>
                  <a:pt x="252" y="339"/>
                </a:lnTo>
                <a:lnTo>
                  <a:pt x="171" y="393"/>
                </a:lnTo>
                <a:lnTo>
                  <a:pt x="102" y="396"/>
                </a:lnTo>
                <a:lnTo>
                  <a:pt x="68" y="370"/>
                </a:lnTo>
                <a:lnTo>
                  <a:pt x="0" y="282"/>
                </a:lnTo>
                <a:lnTo>
                  <a:pt x="11" y="247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54" name="Freeform 42"/>
          <p:cNvSpPr>
            <a:spLocks/>
          </p:cNvSpPr>
          <p:nvPr/>
        </p:nvSpPr>
        <p:spPr bwMode="auto">
          <a:xfrm>
            <a:off x="0" y="5157788"/>
            <a:ext cx="523875" cy="522287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284" y="0"/>
              </a:cxn>
              <a:cxn ang="0">
                <a:pos x="330" y="174"/>
              </a:cxn>
              <a:cxn ang="0">
                <a:pos x="183" y="329"/>
              </a:cxn>
              <a:cxn ang="0">
                <a:pos x="0" y="238"/>
              </a:cxn>
              <a:cxn ang="0">
                <a:pos x="46" y="0"/>
              </a:cxn>
            </a:cxnLst>
            <a:rect l="0" t="0" r="r" b="b"/>
            <a:pathLst>
              <a:path w="330" h="329">
                <a:moveTo>
                  <a:pt x="46" y="0"/>
                </a:moveTo>
                <a:lnTo>
                  <a:pt x="284" y="0"/>
                </a:lnTo>
                <a:lnTo>
                  <a:pt x="330" y="174"/>
                </a:lnTo>
                <a:lnTo>
                  <a:pt x="183" y="329"/>
                </a:lnTo>
                <a:lnTo>
                  <a:pt x="0" y="238"/>
                </a:lnTo>
                <a:lnTo>
                  <a:pt x="46" y="0"/>
                </a:lnTo>
                <a:close/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55" name="Text Box 43" descr="Grands carreaux"/>
          <p:cNvSpPr txBox="1">
            <a:spLocks noChangeArrowheads="1"/>
          </p:cNvSpPr>
          <p:nvPr/>
        </p:nvSpPr>
        <p:spPr bwMode="auto">
          <a:xfrm>
            <a:off x="684213" y="5157788"/>
            <a:ext cx="1655762" cy="11906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Plans d’eau artificiels et espaces verts environnants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4" grpId="0"/>
      <p:bldP spid="13345" grpId="0" animBg="1"/>
      <p:bldP spid="13346" grpId="0"/>
      <p:bldP spid="13347" grpId="0" animBg="1"/>
      <p:bldP spid="13348" grpId="0"/>
      <p:bldP spid="13349" grpId="0" animBg="1"/>
      <p:bldP spid="13350" grpId="0" animBg="1"/>
      <p:bldP spid="13351" grpId="0"/>
      <p:bldP spid="13352" grpId="0"/>
      <p:bldP spid="13353" grpId="0" animBg="1"/>
      <p:bldP spid="13354" grpId="0" animBg="1"/>
      <p:bldP spid="133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lv sect2 93,com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19163"/>
            <a:ext cx="6659562" cy="5938837"/>
          </a:xfrm>
          <a:prstGeom prst="rect">
            <a:avLst/>
          </a:prstGeom>
          <a:noFill/>
        </p:spPr>
      </p:pic>
      <p:sp>
        <p:nvSpPr>
          <p:cNvPr id="14339" name="Freeform 3"/>
          <p:cNvSpPr>
            <a:spLocks/>
          </p:cNvSpPr>
          <p:nvPr/>
        </p:nvSpPr>
        <p:spPr bwMode="auto">
          <a:xfrm>
            <a:off x="2481263" y="3716338"/>
            <a:ext cx="2860675" cy="3105150"/>
          </a:xfrm>
          <a:custGeom>
            <a:avLst/>
            <a:gdLst/>
            <a:ahLst/>
            <a:cxnLst>
              <a:cxn ang="0">
                <a:pos x="796" y="1691"/>
              </a:cxn>
              <a:cxn ang="0">
                <a:pos x="138" y="1746"/>
              </a:cxn>
              <a:cxn ang="0">
                <a:pos x="147" y="1938"/>
              </a:cxn>
              <a:cxn ang="0">
                <a:pos x="915" y="1956"/>
              </a:cxn>
              <a:cxn ang="0">
                <a:pos x="988" y="1664"/>
              </a:cxn>
              <a:cxn ang="0">
                <a:pos x="1189" y="1645"/>
              </a:cxn>
              <a:cxn ang="0">
                <a:pos x="1600" y="1499"/>
              </a:cxn>
              <a:cxn ang="0">
                <a:pos x="1802" y="1243"/>
              </a:cxn>
              <a:cxn ang="0">
                <a:pos x="1655" y="1088"/>
              </a:cxn>
              <a:cxn ang="0">
                <a:pos x="1455" y="975"/>
              </a:cxn>
              <a:cxn ang="0">
                <a:pos x="1363" y="859"/>
              </a:cxn>
              <a:cxn ang="0">
                <a:pos x="1207" y="813"/>
              </a:cxn>
              <a:cxn ang="0">
                <a:pos x="1015" y="822"/>
              </a:cxn>
              <a:cxn ang="0">
                <a:pos x="990" y="555"/>
              </a:cxn>
              <a:cxn ang="0">
                <a:pos x="970" y="320"/>
              </a:cxn>
              <a:cxn ang="0">
                <a:pos x="765" y="345"/>
              </a:cxn>
              <a:cxn ang="0">
                <a:pos x="855" y="696"/>
              </a:cxn>
              <a:cxn ang="0">
                <a:pos x="772" y="783"/>
              </a:cxn>
              <a:cxn ang="0">
                <a:pos x="681" y="783"/>
              </a:cxn>
              <a:cxn ang="0">
                <a:pos x="567" y="687"/>
              </a:cxn>
              <a:cxn ang="0">
                <a:pos x="545" y="238"/>
              </a:cxn>
              <a:cxn ang="0">
                <a:pos x="455" y="238"/>
              </a:cxn>
              <a:cxn ang="0">
                <a:pos x="369" y="0"/>
              </a:cxn>
              <a:cxn ang="0">
                <a:pos x="0" y="54"/>
              </a:cxn>
              <a:cxn ang="0">
                <a:pos x="10" y="667"/>
              </a:cxn>
              <a:cxn ang="0">
                <a:pos x="284" y="658"/>
              </a:cxn>
              <a:cxn ang="0">
                <a:pos x="228" y="1055"/>
              </a:cxn>
              <a:cxn ang="0">
                <a:pos x="677" y="1188"/>
              </a:cxn>
              <a:cxn ang="0">
                <a:pos x="650" y="1261"/>
              </a:cxn>
              <a:cxn ang="0">
                <a:pos x="787" y="1334"/>
              </a:cxn>
              <a:cxn ang="0">
                <a:pos x="796" y="1691"/>
              </a:cxn>
            </a:cxnLst>
            <a:rect l="0" t="0" r="r" b="b"/>
            <a:pathLst>
              <a:path w="1802" h="1956">
                <a:moveTo>
                  <a:pt x="796" y="1691"/>
                </a:moveTo>
                <a:lnTo>
                  <a:pt x="138" y="1746"/>
                </a:lnTo>
                <a:lnTo>
                  <a:pt x="147" y="1938"/>
                </a:lnTo>
                <a:lnTo>
                  <a:pt x="915" y="1956"/>
                </a:lnTo>
                <a:lnTo>
                  <a:pt x="988" y="1664"/>
                </a:lnTo>
                <a:lnTo>
                  <a:pt x="1189" y="1645"/>
                </a:lnTo>
                <a:lnTo>
                  <a:pt x="1600" y="1499"/>
                </a:lnTo>
                <a:lnTo>
                  <a:pt x="1802" y="1243"/>
                </a:lnTo>
                <a:lnTo>
                  <a:pt x="1655" y="1088"/>
                </a:lnTo>
                <a:lnTo>
                  <a:pt x="1455" y="975"/>
                </a:lnTo>
                <a:lnTo>
                  <a:pt x="1363" y="859"/>
                </a:lnTo>
                <a:lnTo>
                  <a:pt x="1207" y="813"/>
                </a:lnTo>
                <a:lnTo>
                  <a:pt x="1015" y="822"/>
                </a:lnTo>
                <a:lnTo>
                  <a:pt x="990" y="555"/>
                </a:lnTo>
                <a:lnTo>
                  <a:pt x="970" y="320"/>
                </a:lnTo>
                <a:lnTo>
                  <a:pt x="765" y="345"/>
                </a:lnTo>
                <a:lnTo>
                  <a:pt x="855" y="696"/>
                </a:lnTo>
                <a:lnTo>
                  <a:pt x="772" y="783"/>
                </a:lnTo>
                <a:lnTo>
                  <a:pt x="681" y="783"/>
                </a:lnTo>
                <a:lnTo>
                  <a:pt x="567" y="687"/>
                </a:lnTo>
                <a:lnTo>
                  <a:pt x="545" y="238"/>
                </a:lnTo>
                <a:lnTo>
                  <a:pt x="455" y="238"/>
                </a:lnTo>
                <a:lnTo>
                  <a:pt x="369" y="0"/>
                </a:lnTo>
                <a:lnTo>
                  <a:pt x="0" y="54"/>
                </a:lnTo>
                <a:lnTo>
                  <a:pt x="10" y="667"/>
                </a:lnTo>
                <a:lnTo>
                  <a:pt x="284" y="658"/>
                </a:lnTo>
                <a:lnTo>
                  <a:pt x="228" y="1055"/>
                </a:lnTo>
                <a:lnTo>
                  <a:pt x="677" y="1188"/>
                </a:lnTo>
                <a:lnTo>
                  <a:pt x="650" y="1261"/>
                </a:lnTo>
                <a:lnTo>
                  <a:pt x="787" y="1334"/>
                </a:lnTo>
                <a:lnTo>
                  <a:pt x="796" y="1691"/>
                </a:lnTo>
                <a:close/>
              </a:path>
            </a:pathLst>
          </a:custGeom>
          <a:noFill/>
          <a:ln w="34925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>
            <a:off x="3581400" y="2019300"/>
            <a:ext cx="2643188" cy="919163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402" y="420"/>
              </a:cxn>
              <a:cxn ang="0">
                <a:pos x="522" y="489"/>
              </a:cxn>
              <a:cxn ang="0">
                <a:pos x="1107" y="579"/>
              </a:cxn>
              <a:cxn ang="0">
                <a:pos x="1311" y="552"/>
              </a:cxn>
              <a:cxn ang="0">
                <a:pos x="1431" y="477"/>
              </a:cxn>
              <a:cxn ang="0">
                <a:pos x="1665" y="240"/>
              </a:cxn>
              <a:cxn ang="0">
                <a:pos x="1614" y="90"/>
              </a:cxn>
              <a:cxn ang="0">
                <a:pos x="1080" y="84"/>
              </a:cxn>
              <a:cxn ang="0">
                <a:pos x="39" y="0"/>
              </a:cxn>
              <a:cxn ang="0">
                <a:pos x="0" y="132"/>
              </a:cxn>
            </a:cxnLst>
            <a:rect l="0" t="0" r="r" b="b"/>
            <a:pathLst>
              <a:path w="1665" h="579">
                <a:moveTo>
                  <a:pt x="0" y="132"/>
                </a:moveTo>
                <a:lnTo>
                  <a:pt x="402" y="420"/>
                </a:lnTo>
                <a:lnTo>
                  <a:pt x="522" y="489"/>
                </a:lnTo>
                <a:lnTo>
                  <a:pt x="1107" y="579"/>
                </a:lnTo>
                <a:lnTo>
                  <a:pt x="1311" y="552"/>
                </a:lnTo>
                <a:lnTo>
                  <a:pt x="1431" y="477"/>
                </a:lnTo>
                <a:lnTo>
                  <a:pt x="1665" y="240"/>
                </a:lnTo>
                <a:lnTo>
                  <a:pt x="1614" y="90"/>
                </a:lnTo>
                <a:lnTo>
                  <a:pt x="1080" y="84"/>
                </a:lnTo>
                <a:lnTo>
                  <a:pt x="39" y="0"/>
                </a:lnTo>
                <a:lnTo>
                  <a:pt x="0" y="132"/>
                </a:lnTo>
                <a:close/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2525713" y="908050"/>
            <a:ext cx="5168900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953" y="296"/>
              </a:cxn>
              <a:cxn ang="0">
                <a:pos x="2002" y="170"/>
              </a:cxn>
              <a:cxn ang="0">
                <a:pos x="2594" y="96"/>
              </a:cxn>
              <a:cxn ang="0">
                <a:pos x="3256" y="0"/>
              </a:cxn>
            </a:cxnLst>
            <a:rect l="0" t="0" r="r" b="b"/>
            <a:pathLst>
              <a:path w="3256" h="406">
                <a:moveTo>
                  <a:pt x="0" y="406"/>
                </a:moveTo>
                <a:cubicBezTo>
                  <a:pt x="159" y="389"/>
                  <a:pt x="619" y="335"/>
                  <a:pt x="953" y="296"/>
                </a:cubicBezTo>
                <a:cubicBezTo>
                  <a:pt x="1287" y="257"/>
                  <a:pt x="1728" y="203"/>
                  <a:pt x="2002" y="170"/>
                </a:cubicBezTo>
                <a:cubicBezTo>
                  <a:pt x="2275" y="137"/>
                  <a:pt x="2386" y="125"/>
                  <a:pt x="2594" y="96"/>
                </a:cubicBezTo>
                <a:cubicBezTo>
                  <a:pt x="2803" y="68"/>
                  <a:pt x="3145" y="16"/>
                  <a:pt x="325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2543175" y="931863"/>
            <a:ext cx="5646738" cy="2062162"/>
          </a:xfrm>
          <a:custGeom>
            <a:avLst/>
            <a:gdLst/>
            <a:ahLst/>
            <a:cxnLst>
              <a:cxn ang="0">
                <a:pos x="0" y="1070"/>
              </a:cxn>
              <a:cxn ang="0">
                <a:pos x="493" y="988"/>
              </a:cxn>
              <a:cxn ang="0">
                <a:pos x="795" y="1061"/>
              </a:cxn>
              <a:cxn ang="0">
                <a:pos x="1088" y="1271"/>
              </a:cxn>
              <a:cxn ang="0">
                <a:pos x="1335" y="1472"/>
              </a:cxn>
              <a:cxn ang="0">
                <a:pos x="1810" y="1527"/>
              </a:cxn>
              <a:cxn ang="0">
                <a:pos x="2020" y="1591"/>
              </a:cxn>
              <a:cxn ang="0">
                <a:pos x="2157" y="1591"/>
              </a:cxn>
              <a:cxn ang="0">
                <a:pos x="2496" y="1509"/>
              </a:cxn>
              <a:cxn ang="0">
                <a:pos x="2770" y="1234"/>
              </a:cxn>
              <a:cxn ang="0">
                <a:pos x="2989" y="1006"/>
              </a:cxn>
              <a:cxn ang="0">
                <a:pos x="3255" y="585"/>
              </a:cxn>
              <a:cxn ang="0">
                <a:pos x="3520" y="357"/>
              </a:cxn>
              <a:cxn ang="0">
                <a:pos x="3748" y="110"/>
              </a:cxn>
              <a:cxn ang="0">
                <a:pos x="4013" y="119"/>
              </a:cxn>
              <a:cxn ang="0">
                <a:pos x="4279" y="0"/>
              </a:cxn>
            </a:cxnLst>
            <a:rect l="0" t="0" r="r" b="b"/>
            <a:pathLst>
              <a:path w="4279" h="1605">
                <a:moveTo>
                  <a:pt x="0" y="1070"/>
                </a:moveTo>
                <a:cubicBezTo>
                  <a:pt x="82" y="1056"/>
                  <a:pt x="361" y="989"/>
                  <a:pt x="493" y="988"/>
                </a:cubicBezTo>
                <a:cubicBezTo>
                  <a:pt x="625" y="987"/>
                  <a:pt x="696" y="1014"/>
                  <a:pt x="795" y="1061"/>
                </a:cubicBezTo>
                <a:cubicBezTo>
                  <a:pt x="894" y="1108"/>
                  <a:pt x="998" y="1203"/>
                  <a:pt x="1088" y="1271"/>
                </a:cubicBezTo>
                <a:cubicBezTo>
                  <a:pt x="1178" y="1339"/>
                  <a:pt x="1215" y="1429"/>
                  <a:pt x="1335" y="1472"/>
                </a:cubicBezTo>
                <a:cubicBezTo>
                  <a:pt x="1455" y="1515"/>
                  <a:pt x="1696" y="1507"/>
                  <a:pt x="1810" y="1527"/>
                </a:cubicBezTo>
                <a:cubicBezTo>
                  <a:pt x="1924" y="1547"/>
                  <a:pt x="1962" y="1580"/>
                  <a:pt x="2020" y="1591"/>
                </a:cubicBezTo>
                <a:cubicBezTo>
                  <a:pt x="2078" y="1602"/>
                  <a:pt x="2078" y="1605"/>
                  <a:pt x="2157" y="1591"/>
                </a:cubicBezTo>
                <a:cubicBezTo>
                  <a:pt x="2236" y="1577"/>
                  <a:pt x="2394" y="1568"/>
                  <a:pt x="2496" y="1509"/>
                </a:cubicBezTo>
                <a:cubicBezTo>
                  <a:pt x="2598" y="1450"/>
                  <a:pt x="2688" y="1318"/>
                  <a:pt x="2770" y="1234"/>
                </a:cubicBezTo>
                <a:cubicBezTo>
                  <a:pt x="2852" y="1150"/>
                  <a:pt x="2908" y="1114"/>
                  <a:pt x="2989" y="1006"/>
                </a:cubicBezTo>
                <a:cubicBezTo>
                  <a:pt x="3070" y="898"/>
                  <a:pt x="3167" y="693"/>
                  <a:pt x="3255" y="585"/>
                </a:cubicBezTo>
                <a:cubicBezTo>
                  <a:pt x="3343" y="477"/>
                  <a:pt x="3438" y="436"/>
                  <a:pt x="3520" y="357"/>
                </a:cubicBezTo>
                <a:cubicBezTo>
                  <a:pt x="3602" y="278"/>
                  <a:pt x="3666" y="150"/>
                  <a:pt x="3748" y="110"/>
                </a:cubicBezTo>
                <a:cubicBezTo>
                  <a:pt x="3830" y="70"/>
                  <a:pt x="3925" y="137"/>
                  <a:pt x="4013" y="119"/>
                </a:cubicBezTo>
                <a:cubicBezTo>
                  <a:pt x="4101" y="101"/>
                  <a:pt x="4224" y="25"/>
                  <a:pt x="4279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2663825" y="1693863"/>
            <a:ext cx="4149725" cy="415925"/>
          </a:xfrm>
          <a:custGeom>
            <a:avLst/>
            <a:gdLst/>
            <a:ahLst/>
            <a:cxnLst>
              <a:cxn ang="0">
                <a:pos x="0" y="267"/>
              </a:cxn>
              <a:cxn ang="0">
                <a:pos x="862" y="222"/>
              </a:cxn>
              <a:cxn ang="0">
                <a:pos x="1637" y="284"/>
              </a:cxn>
              <a:cxn ang="0">
                <a:pos x="2396" y="320"/>
              </a:cxn>
              <a:cxn ang="0">
                <a:pos x="2752" y="266"/>
              </a:cxn>
              <a:cxn ang="0">
                <a:pos x="3145" y="0"/>
              </a:cxn>
            </a:cxnLst>
            <a:rect l="0" t="0" r="r" b="b"/>
            <a:pathLst>
              <a:path w="3145" h="323">
                <a:moveTo>
                  <a:pt x="0" y="267"/>
                </a:moveTo>
                <a:cubicBezTo>
                  <a:pt x="234" y="229"/>
                  <a:pt x="589" y="219"/>
                  <a:pt x="862" y="222"/>
                </a:cubicBezTo>
                <a:cubicBezTo>
                  <a:pt x="1135" y="225"/>
                  <a:pt x="1381" y="268"/>
                  <a:pt x="1637" y="284"/>
                </a:cubicBezTo>
                <a:cubicBezTo>
                  <a:pt x="1893" y="300"/>
                  <a:pt x="2210" y="323"/>
                  <a:pt x="2396" y="320"/>
                </a:cubicBezTo>
                <a:cubicBezTo>
                  <a:pt x="2582" y="317"/>
                  <a:pt x="2627" y="319"/>
                  <a:pt x="2752" y="266"/>
                </a:cubicBezTo>
                <a:cubicBezTo>
                  <a:pt x="2877" y="213"/>
                  <a:pt x="3063" y="55"/>
                  <a:pt x="3145" y="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 rot="2240763">
            <a:off x="3657600" y="2400300"/>
            <a:ext cx="131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>
                <a:solidFill>
                  <a:srgbClr val="0066FF"/>
                </a:solidFill>
              </a:rPr>
              <a:t>Marne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 rot="2413537">
            <a:off x="5364163" y="3933825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i="1">
                <a:solidFill>
                  <a:srgbClr val="000099"/>
                </a:solidFill>
              </a:rPr>
              <a:t>Le Maubuée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795963" y="1125538"/>
            <a:ext cx="215900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7607300" y="957263"/>
            <a:ext cx="558800" cy="4560887"/>
          </a:xfrm>
          <a:custGeom>
            <a:avLst/>
            <a:gdLst/>
            <a:ahLst/>
            <a:cxnLst>
              <a:cxn ang="0">
                <a:pos x="282" y="0"/>
              </a:cxn>
              <a:cxn ang="0">
                <a:pos x="337" y="448"/>
              </a:cxn>
              <a:cxn ang="0">
                <a:pos x="190" y="922"/>
              </a:cxn>
              <a:cxn ang="0">
                <a:pos x="72" y="1335"/>
              </a:cxn>
              <a:cxn ang="0">
                <a:pos x="35" y="1902"/>
              </a:cxn>
              <a:cxn ang="0">
                <a:pos x="281" y="2873"/>
              </a:cxn>
            </a:cxnLst>
            <a:rect l="0" t="0" r="r" b="b"/>
            <a:pathLst>
              <a:path w="352" h="2873">
                <a:moveTo>
                  <a:pt x="282" y="0"/>
                </a:moveTo>
                <a:cubicBezTo>
                  <a:pt x="290" y="75"/>
                  <a:pt x="352" y="294"/>
                  <a:pt x="337" y="448"/>
                </a:cubicBezTo>
                <a:cubicBezTo>
                  <a:pt x="322" y="602"/>
                  <a:pt x="234" y="774"/>
                  <a:pt x="190" y="922"/>
                </a:cubicBezTo>
                <a:cubicBezTo>
                  <a:pt x="146" y="1070"/>
                  <a:pt x="98" y="1172"/>
                  <a:pt x="72" y="1335"/>
                </a:cubicBezTo>
                <a:cubicBezTo>
                  <a:pt x="46" y="1498"/>
                  <a:pt x="0" y="1646"/>
                  <a:pt x="35" y="1902"/>
                </a:cubicBezTo>
                <a:cubicBezTo>
                  <a:pt x="70" y="2158"/>
                  <a:pt x="230" y="2671"/>
                  <a:pt x="281" y="2873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 rot="534169">
            <a:off x="3289300" y="54006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A4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 rot="6279351">
            <a:off x="7157244" y="2717007"/>
            <a:ext cx="179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i="1">
                <a:solidFill>
                  <a:srgbClr val="FF0000"/>
                </a:solidFill>
              </a:rPr>
              <a:t>Francilienne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 rot="-579659">
            <a:off x="3059113" y="4581525"/>
            <a:ext cx="1747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>
                <a:solidFill>
                  <a:srgbClr val="FF9900"/>
                </a:solidFill>
              </a:rPr>
              <a:t>RER : Ligne A</a:t>
            </a:r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7885113" y="4652963"/>
            <a:ext cx="1150937" cy="136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6" y="817"/>
              </a:cxn>
              <a:cxn ang="0">
                <a:pos x="725" y="862"/>
              </a:cxn>
              <a:cxn ang="0">
                <a:pos x="725" y="318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725" h="862">
                <a:moveTo>
                  <a:pt x="0" y="0"/>
                </a:moveTo>
                <a:lnTo>
                  <a:pt x="226" y="817"/>
                </a:lnTo>
                <a:lnTo>
                  <a:pt x="725" y="862"/>
                </a:lnTo>
                <a:lnTo>
                  <a:pt x="725" y="318"/>
                </a:ln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noFill/>
          <a:ln w="3175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2484438" y="5300663"/>
            <a:ext cx="1223962" cy="1081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35"/>
              </a:cxn>
              <a:cxn ang="0">
                <a:pos x="771" y="681"/>
              </a:cxn>
              <a:cxn ang="0">
                <a:pos x="771" y="409"/>
              </a:cxn>
              <a:cxn ang="0">
                <a:pos x="0" y="46"/>
              </a:cxn>
              <a:cxn ang="0">
                <a:pos x="0" y="91"/>
              </a:cxn>
            </a:cxnLst>
            <a:rect l="0" t="0" r="r" b="b"/>
            <a:pathLst>
              <a:path w="771" h="681">
                <a:moveTo>
                  <a:pt x="0" y="0"/>
                </a:moveTo>
                <a:lnTo>
                  <a:pt x="0" y="635"/>
                </a:lnTo>
                <a:lnTo>
                  <a:pt x="771" y="681"/>
                </a:lnTo>
                <a:lnTo>
                  <a:pt x="771" y="409"/>
                </a:lnTo>
                <a:lnTo>
                  <a:pt x="0" y="46"/>
                </a:lnTo>
                <a:lnTo>
                  <a:pt x="0" y="91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2484438" y="5373688"/>
            <a:ext cx="1223962" cy="1008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89"/>
              </a:cxn>
              <a:cxn ang="0">
                <a:pos x="771" y="635"/>
              </a:cxn>
              <a:cxn ang="0">
                <a:pos x="771" y="317"/>
              </a:cxn>
              <a:cxn ang="0">
                <a:pos x="0" y="0"/>
              </a:cxn>
            </a:cxnLst>
            <a:rect l="0" t="0" r="r" b="b"/>
            <a:pathLst>
              <a:path w="771" h="635">
                <a:moveTo>
                  <a:pt x="0" y="0"/>
                </a:moveTo>
                <a:lnTo>
                  <a:pt x="0" y="589"/>
                </a:lnTo>
                <a:lnTo>
                  <a:pt x="771" y="635"/>
                </a:lnTo>
                <a:lnTo>
                  <a:pt x="771" y="317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2497138" y="4511675"/>
            <a:ext cx="6646862" cy="4826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749" y="56"/>
              </a:cxn>
              <a:cxn ang="0">
                <a:pos x="1179" y="2"/>
              </a:cxn>
              <a:cxn ang="0">
                <a:pos x="1563" y="65"/>
              </a:cxn>
              <a:cxn ang="0">
                <a:pos x="2048" y="240"/>
              </a:cxn>
              <a:cxn ang="0">
                <a:pos x="2478" y="282"/>
              </a:cxn>
              <a:cxn ang="0">
                <a:pos x="2925" y="184"/>
              </a:cxn>
              <a:cxn ang="0">
                <a:pos x="3209" y="130"/>
              </a:cxn>
              <a:cxn ang="0">
                <a:pos x="3703" y="11"/>
              </a:cxn>
              <a:cxn ang="0">
                <a:pos x="3995" y="148"/>
              </a:cxn>
              <a:cxn ang="0">
                <a:pos x="4187" y="304"/>
              </a:cxn>
            </a:cxnLst>
            <a:rect l="0" t="0" r="r" b="b"/>
            <a:pathLst>
              <a:path w="4187" h="304">
                <a:moveTo>
                  <a:pt x="0" y="248"/>
                </a:moveTo>
                <a:cubicBezTo>
                  <a:pt x="125" y="216"/>
                  <a:pt x="553" y="97"/>
                  <a:pt x="749" y="56"/>
                </a:cubicBezTo>
                <a:cubicBezTo>
                  <a:pt x="945" y="15"/>
                  <a:pt x="1043" y="0"/>
                  <a:pt x="1179" y="2"/>
                </a:cubicBezTo>
                <a:cubicBezTo>
                  <a:pt x="1315" y="4"/>
                  <a:pt x="1418" y="25"/>
                  <a:pt x="1563" y="65"/>
                </a:cubicBezTo>
                <a:cubicBezTo>
                  <a:pt x="1708" y="105"/>
                  <a:pt x="1895" y="204"/>
                  <a:pt x="2048" y="240"/>
                </a:cubicBezTo>
                <a:cubicBezTo>
                  <a:pt x="2201" y="276"/>
                  <a:pt x="2332" y="291"/>
                  <a:pt x="2478" y="282"/>
                </a:cubicBezTo>
                <a:cubicBezTo>
                  <a:pt x="2624" y="273"/>
                  <a:pt x="2803" y="209"/>
                  <a:pt x="2925" y="184"/>
                </a:cubicBezTo>
                <a:cubicBezTo>
                  <a:pt x="3047" y="159"/>
                  <a:pt x="3079" y="159"/>
                  <a:pt x="3209" y="130"/>
                </a:cubicBezTo>
                <a:cubicBezTo>
                  <a:pt x="3339" y="101"/>
                  <a:pt x="3572" y="8"/>
                  <a:pt x="3703" y="11"/>
                </a:cubicBezTo>
                <a:cubicBezTo>
                  <a:pt x="3834" y="14"/>
                  <a:pt x="3914" y="99"/>
                  <a:pt x="3995" y="148"/>
                </a:cubicBezTo>
                <a:cubicBezTo>
                  <a:pt x="4076" y="197"/>
                  <a:pt x="4147" y="272"/>
                  <a:pt x="4187" y="304"/>
                </a:cubicBezTo>
              </a:path>
            </a:pathLst>
          </a:custGeom>
          <a:noFill/>
          <a:ln w="76200" cap="flat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>
            <a:off x="2484438" y="5508625"/>
            <a:ext cx="6600825" cy="4587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871" y="249"/>
              </a:cxn>
              <a:cxn ang="0">
                <a:pos x="1642" y="249"/>
              </a:cxn>
              <a:cxn ang="0">
                <a:pos x="2686" y="96"/>
              </a:cxn>
              <a:cxn ang="0">
                <a:pos x="3191" y="11"/>
              </a:cxn>
              <a:cxn ang="0">
                <a:pos x="4158" y="32"/>
              </a:cxn>
            </a:cxnLst>
            <a:rect l="0" t="0" r="r" b="b"/>
            <a:pathLst>
              <a:path w="4158" h="289">
                <a:moveTo>
                  <a:pt x="0" y="11"/>
                </a:moveTo>
                <a:cubicBezTo>
                  <a:pt x="147" y="51"/>
                  <a:pt x="597" y="209"/>
                  <a:pt x="871" y="249"/>
                </a:cubicBezTo>
                <a:cubicBezTo>
                  <a:pt x="1145" y="289"/>
                  <a:pt x="1340" y="274"/>
                  <a:pt x="1642" y="249"/>
                </a:cubicBezTo>
                <a:cubicBezTo>
                  <a:pt x="1944" y="224"/>
                  <a:pt x="2428" y="136"/>
                  <a:pt x="2686" y="96"/>
                </a:cubicBezTo>
                <a:cubicBezTo>
                  <a:pt x="2944" y="56"/>
                  <a:pt x="2946" y="22"/>
                  <a:pt x="3191" y="11"/>
                </a:cubicBezTo>
                <a:cubicBezTo>
                  <a:pt x="3436" y="0"/>
                  <a:pt x="3957" y="28"/>
                  <a:pt x="4158" y="3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5356225" y="2995613"/>
            <a:ext cx="1527175" cy="1893887"/>
          </a:xfrm>
          <a:custGeom>
            <a:avLst/>
            <a:gdLst/>
            <a:ahLst/>
            <a:cxnLst>
              <a:cxn ang="0">
                <a:pos x="1157" y="1473"/>
              </a:cxn>
              <a:cxn ang="0">
                <a:pos x="1059" y="1273"/>
              </a:cxn>
              <a:cxn ang="0">
                <a:pos x="894" y="1182"/>
              </a:cxn>
              <a:cxn ang="0">
                <a:pos x="611" y="1081"/>
              </a:cxn>
              <a:cxn ang="0">
                <a:pos x="431" y="838"/>
              </a:cxn>
              <a:cxn ang="0">
                <a:pos x="318" y="734"/>
              </a:cxn>
              <a:cxn ang="0">
                <a:pos x="159" y="566"/>
              </a:cxn>
              <a:cxn ang="0">
                <a:pos x="23" y="294"/>
              </a:cxn>
              <a:cxn ang="0">
                <a:pos x="23" y="0"/>
              </a:cxn>
            </a:cxnLst>
            <a:rect l="0" t="0" r="r" b="b"/>
            <a:pathLst>
              <a:path w="1157" h="1473">
                <a:moveTo>
                  <a:pt x="1157" y="1473"/>
                </a:moveTo>
                <a:cubicBezTo>
                  <a:pt x="1141" y="1440"/>
                  <a:pt x="1103" y="1321"/>
                  <a:pt x="1059" y="1273"/>
                </a:cubicBezTo>
                <a:cubicBezTo>
                  <a:pt x="1015" y="1225"/>
                  <a:pt x="969" y="1214"/>
                  <a:pt x="894" y="1182"/>
                </a:cubicBezTo>
                <a:cubicBezTo>
                  <a:pt x="819" y="1150"/>
                  <a:pt x="688" y="1138"/>
                  <a:pt x="611" y="1081"/>
                </a:cubicBezTo>
                <a:cubicBezTo>
                  <a:pt x="534" y="1024"/>
                  <a:pt x="480" y="896"/>
                  <a:pt x="431" y="838"/>
                </a:cubicBezTo>
                <a:cubicBezTo>
                  <a:pt x="382" y="780"/>
                  <a:pt x="363" y="779"/>
                  <a:pt x="318" y="734"/>
                </a:cubicBezTo>
                <a:cubicBezTo>
                  <a:pt x="273" y="689"/>
                  <a:pt x="208" y="639"/>
                  <a:pt x="159" y="566"/>
                </a:cubicBezTo>
                <a:cubicBezTo>
                  <a:pt x="110" y="493"/>
                  <a:pt x="46" y="388"/>
                  <a:pt x="23" y="294"/>
                </a:cubicBezTo>
                <a:cubicBezTo>
                  <a:pt x="0" y="200"/>
                  <a:pt x="23" y="61"/>
                  <a:pt x="23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5435600" y="3573463"/>
            <a:ext cx="100013" cy="1333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48"/>
              </a:cxn>
              <a:cxn ang="0">
                <a:pos x="15" y="72"/>
              </a:cxn>
              <a:cxn ang="0">
                <a:pos x="45" y="84"/>
              </a:cxn>
              <a:cxn ang="0">
                <a:pos x="63" y="66"/>
              </a:cxn>
              <a:cxn ang="0">
                <a:pos x="63" y="42"/>
              </a:cxn>
              <a:cxn ang="0">
                <a:pos x="39" y="0"/>
              </a:cxn>
              <a:cxn ang="0">
                <a:pos x="0" y="6"/>
              </a:cxn>
            </a:cxnLst>
            <a:rect l="0" t="0" r="r" b="b"/>
            <a:pathLst>
              <a:path w="63" h="84">
                <a:moveTo>
                  <a:pt x="0" y="6"/>
                </a:moveTo>
                <a:lnTo>
                  <a:pt x="0" y="48"/>
                </a:lnTo>
                <a:lnTo>
                  <a:pt x="15" y="72"/>
                </a:lnTo>
                <a:lnTo>
                  <a:pt x="45" y="84"/>
                </a:lnTo>
                <a:lnTo>
                  <a:pt x="63" y="66"/>
                </a:lnTo>
                <a:lnTo>
                  <a:pt x="63" y="42"/>
                </a:lnTo>
                <a:lnTo>
                  <a:pt x="39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8" name="Freeform 22"/>
          <p:cNvSpPr>
            <a:spLocks/>
          </p:cNvSpPr>
          <p:nvPr/>
        </p:nvSpPr>
        <p:spPr bwMode="auto">
          <a:xfrm>
            <a:off x="5819775" y="4221163"/>
            <a:ext cx="185738" cy="157162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63" y="99"/>
              </a:cxn>
              <a:cxn ang="0">
                <a:pos x="117" y="78"/>
              </a:cxn>
              <a:cxn ang="0">
                <a:pos x="111" y="15"/>
              </a:cxn>
              <a:cxn ang="0">
                <a:pos x="102" y="17"/>
              </a:cxn>
              <a:cxn ang="0">
                <a:pos x="60" y="0"/>
              </a:cxn>
              <a:cxn ang="0">
                <a:pos x="18" y="3"/>
              </a:cxn>
              <a:cxn ang="0">
                <a:pos x="0" y="65"/>
              </a:cxn>
            </a:cxnLst>
            <a:rect l="0" t="0" r="r" b="b"/>
            <a:pathLst>
              <a:path w="117" h="99">
                <a:moveTo>
                  <a:pt x="0" y="65"/>
                </a:moveTo>
                <a:lnTo>
                  <a:pt x="63" y="99"/>
                </a:lnTo>
                <a:lnTo>
                  <a:pt x="117" y="78"/>
                </a:lnTo>
                <a:lnTo>
                  <a:pt x="111" y="15"/>
                </a:lnTo>
                <a:lnTo>
                  <a:pt x="102" y="17"/>
                </a:lnTo>
                <a:lnTo>
                  <a:pt x="60" y="0"/>
                </a:lnTo>
                <a:lnTo>
                  <a:pt x="18" y="3"/>
                </a:lnTo>
                <a:lnTo>
                  <a:pt x="0" y="65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6011863" y="4414838"/>
            <a:ext cx="703262" cy="222250"/>
          </a:xfrm>
          <a:custGeom>
            <a:avLst/>
            <a:gdLst/>
            <a:ahLst/>
            <a:cxnLst>
              <a:cxn ang="0">
                <a:pos x="37" y="78"/>
              </a:cxn>
              <a:cxn ang="0">
                <a:pos x="0" y="134"/>
              </a:cxn>
              <a:cxn ang="0">
                <a:pos x="120" y="101"/>
              </a:cxn>
              <a:cxn ang="0">
                <a:pos x="131" y="135"/>
              </a:cxn>
              <a:cxn ang="0">
                <a:pos x="182" y="123"/>
              </a:cxn>
              <a:cxn ang="0">
                <a:pos x="285" y="128"/>
              </a:cxn>
              <a:cxn ang="0">
                <a:pos x="357" y="140"/>
              </a:cxn>
              <a:cxn ang="0">
                <a:pos x="443" y="138"/>
              </a:cxn>
              <a:cxn ang="0">
                <a:pos x="431" y="90"/>
              </a:cxn>
              <a:cxn ang="0">
                <a:pos x="374" y="48"/>
              </a:cxn>
              <a:cxn ang="0">
                <a:pos x="302" y="9"/>
              </a:cxn>
              <a:cxn ang="0">
                <a:pos x="254" y="0"/>
              </a:cxn>
              <a:cxn ang="0">
                <a:pos x="189" y="32"/>
              </a:cxn>
              <a:cxn ang="0">
                <a:pos x="108" y="14"/>
              </a:cxn>
              <a:cxn ang="0">
                <a:pos x="37" y="78"/>
              </a:cxn>
            </a:cxnLst>
            <a:rect l="0" t="0" r="r" b="b"/>
            <a:pathLst>
              <a:path w="443" h="140">
                <a:moveTo>
                  <a:pt x="37" y="78"/>
                </a:moveTo>
                <a:lnTo>
                  <a:pt x="0" y="134"/>
                </a:lnTo>
                <a:lnTo>
                  <a:pt x="120" y="101"/>
                </a:lnTo>
                <a:lnTo>
                  <a:pt x="131" y="135"/>
                </a:lnTo>
                <a:lnTo>
                  <a:pt x="182" y="123"/>
                </a:lnTo>
                <a:lnTo>
                  <a:pt x="285" y="128"/>
                </a:lnTo>
                <a:lnTo>
                  <a:pt x="357" y="140"/>
                </a:lnTo>
                <a:lnTo>
                  <a:pt x="443" y="138"/>
                </a:lnTo>
                <a:lnTo>
                  <a:pt x="431" y="90"/>
                </a:lnTo>
                <a:lnTo>
                  <a:pt x="374" y="48"/>
                </a:lnTo>
                <a:lnTo>
                  <a:pt x="302" y="9"/>
                </a:lnTo>
                <a:lnTo>
                  <a:pt x="254" y="0"/>
                </a:lnTo>
                <a:lnTo>
                  <a:pt x="189" y="32"/>
                </a:lnTo>
                <a:lnTo>
                  <a:pt x="108" y="14"/>
                </a:lnTo>
                <a:lnTo>
                  <a:pt x="37" y="78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5757863" y="4724400"/>
            <a:ext cx="204787" cy="16192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87"/>
              </a:cxn>
              <a:cxn ang="0">
                <a:pos x="33" y="102"/>
              </a:cxn>
              <a:cxn ang="0">
                <a:pos x="129" y="76"/>
              </a:cxn>
              <a:cxn ang="0">
                <a:pos x="129" y="28"/>
              </a:cxn>
              <a:cxn ang="0">
                <a:pos x="97" y="0"/>
              </a:cxn>
              <a:cxn ang="0">
                <a:pos x="54" y="19"/>
              </a:cxn>
              <a:cxn ang="0">
                <a:pos x="0" y="27"/>
              </a:cxn>
            </a:cxnLst>
            <a:rect l="0" t="0" r="r" b="b"/>
            <a:pathLst>
              <a:path w="129" h="102">
                <a:moveTo>
                  <a:pt x="0" y="27"/>
                </a:moveTo>
                <a:lnTo>
                  <a:pt x="0" y="87"/>
                </a:lnTo>
                <a:lnTo>
                  <a:pt x="33" y="102"/>
                </a:lnTo>
                <a:lnTo>
                  <a:pt x="129" y="76"/>
                </a:lnTo>
                <a:lnTo>
                  <a:pt x="129" y="28"/>
                </a:lnTo>
                <a:lnTo>
                  <a:pt x="97" y="0"/>
                </a:lnTo>
                <a:lnTo>
                  <a:pt x="54" y="19"/>
                </a:lnTo>
                <a:lnTo>
                  <a:pt x="0" y="27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3679825" y="2081213"/>
            <a:ext cx="2120900" cy="766762"/>
          </a:xfrm>
          <a:custGeom>
            <a:avLst/>
            <a:gdLst/>
            <a:ahLst/>
            <a:cxnLst>
              <a:cxn ang="0">
                <a:pos x="61" y="117"/>
              </a:cxn>
              <a:cxn ang="0">
                <a:pos x="4" y="66"/>
              </a:cxn>
              <a:cxn ang="0">
                <a:pos x="31" y="0"/>
              </a:cxn>
              <a:cxn ang="0">
                <a:pos x="1333" y="180"/>
              </a:cxn>
              <a:cxn ang="0">
                <a:pos x="1327" y="279"/>
              </a:cxn>
              <a:cxn ang="0">
                <a:pos x="1291" y="336"/>
              </a:cxn>
              <a:cxn ang="0">
                <a:pos x="1336" y="381"/>
              </a:cxn>
              <a:cxn ang="0">
                <a:pos x="1327" y="420"/>
              </a:cxn>
              <a:cxn ang="0">
                <a:pos x="1270" y="447"/>
              </a:cxn>
              <a:cxn ang="0">
                <a:pos x="1159" y="429"/>
              </a:cxn>
              <a:cxn ang="0">
                <a:pos x="1039" y="450"/>
              </a:cxn>
              <a:cxn ang="0">
                <a:pos x="982" y="483"/>
              </a:cxn>
              <a:cxn ang="0">
                <a:pos x="844" y="375"/>
              </a:cxn>
              <a:cxn ang="0">
                <a:pos x="715" y="366"/>
              </a:cxn>
              <a:cxn ang="0">
                <a:pos x="532" y="351"/>
              </a:cxn>
              <a:cxn ang="0">
                <a:pos x="505" y="264"/>
              </a:cxn>
              <a:cxn ang="0">
                <a:pos x="361" y="168"/>
              </a:cxn>
              <a:cxn ang="0">
                <a:pos x="211" y="135"/>
              </a:cxn>
              <a:cxn ang="0">
                <a:pos x="137" y="172"/>
              </a:cxn>
              <a:cxn ang="0">
                <a:pos x="61" y="117"/>
              </a:cxn>
            </a:cxnLst>
            <a:rect l="0" t="0" r="r" b="b"/>
            <a:pathLst>
              <a:path w="1336" h="483">
                <a:moveTo>
                  <a:pt x="61" y="117"/>
                </a:moveTo>
                <a:cubicBezTo>
                  <a:pt x="63" y="111"/>
                  <a:pt x="0" y="84"/>
                  <a:pt x="4" y="66"/>
                </a:cubicBezTo>
                <a:lnTo>
                  <a:pt x="31" y="0"/>
                </a:lnTo>
                <a:lnTo>
                  <a:pt x="1333" y="180"/>
                </a:lnTo>
                <a:lnTo>
                  <a:pt x="1327" y="279"/>
                </a:lnTo>
                <a:lnTo>
                  <a:pt x="1291" y="336"/>
                </a:lnTo>
                <a:lnTo>
                  <a:pt x="1336" y="381"/>
                </a:lnTo>
                <a:lnTo>
                  <a:pt x="1327" y="420"/>
                </a:lnTo>
                <a:lnTo>
                  <a:pt x="1270" y="447"/>
                </a:lnTo>
                <a:lnTo>
                  <a:pt x="1159" y="429"/>
                </a:lnTo>
                <a:lnTo>
                  <a:pt x="1039" y="450"/>
                </a:lnTo>
                <a:lnTo>
                  <a:pt x="982" y="483"/>
                </a:lnTo>
                <a:lnTo>
                  <a:pt x="844" y="375"/>
                </a:lnTo>
                <a:lnTo>
                  <a:pt x="715" y="366"/>
                </a:lnTo>
                <a:lnTo>
                  <a:pt x="532" y="351"/>
                </a:lnTo>
                <a:lnTo>
                  <a:pt x="505" y="264"/>
                </a:lnTo>
                <a:lnTo>
                  <a:pt x="361" y="168"/>
                </a:lnTo>
                <a:lnTo>
                  <a:pt x="211" y="135"/>
                </a:lnTo>
                <a:lnTo>
                  <a:pt x="137" y="172"/>
                </a:lnTo>
                <a:lnTo>
                  <a:pt x="61" y="117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6715125" y="1747838"/>
            <a:ext cx="590550" cy="628650"/>
          </a:xfrm>
          <a:custGeom>
            <a:avLst/>
            <a:gdLst/>
            <a:ahLst/>
            <a:cxnLst>
              <a:cxn ang="0">
                <a:pos x="11" y="247"/>
              </a:cxn>
              <a:cxn ang="0">
                <a:pos x="51" y="201"/>
              </a:cxn>
              <a:cxn ang="0">
                <a:pos x="89" y="136"/>
              </a:cxn>
              <a:cxn ang="0">
                <a:pos x="233" y="16"/>
              </a:cxn>
              <a:cxn ang="0">
                <a:pos x="282" y="0"/>
              </a:cxn>
              <a:cxn ang="0">
                <a:pos x="329" y="22"/>
              </a:cxn>
              <a:cxn ang="0">
                <a:pos x="353" y="121"/>
              </a:cxn>
              <a:cxn ang="0">
                <a:pos x="372" y="171"/>
              </a:cxn>
              <a:cxn ang="0">
                <a:pos x="335" y="226"/>
              </a:cxn>
              <a:cxn ang="0">
                <a:pos x="252" y="339"/>
              </a:cxn>
              <a:cxn ang="0">
                <a:pos x="171" y="393"/>
              </a:cxn>
              <a:cxn ang="0">
                <a:pos x="102" y="396"/>
              </a:cxn>
              <a:cxn ang="0">
                <a:pos x="68" y="370"/>
              </a:cxn>
              <a:cxn ang="0">
                <a:pos x="0" y="282"/>
              </a:cxn>
              <a:cxn ang="0">
                <a:pos x="11" y="247"/>
              </a:cxn>
            </a:cxnLst>
            <a:rect l="0" t="0" r="r" b="b"/>
            <a:pathLst>
              <a:path w="372" h="396">
                <a:moveTo>
                  <a:pt x="11" y="247"/>
                </a:moveTo>
                <a:lnTo>
                  <a:pt x="51" y="201"/>
                </a:lnTo>
                <a:lnTo>
                  <a:pt x="89" y="136"/>
                </a:lnTo>
                <a:lnTo>
                  <a:pt x="233" y="16"/>
                </a:lnTo>
                <a:lnTo>
                  <a:pt x="282" y="0"/>
                </a:lnTo>
                <a:lnTo>
                  <a:pt x="329" y="22"/>
                </a:lnTo>
                <a:lnTo>
                  <a:pt x="353" y="121"/>
                </a:lnTo>
                <a:lnTo>
                  <a:pt x="372" y="171"/>
                </a:lnTo>
                <a:lnTo>
                  <a:pt x="335" y="226"/>
                </a:lnTo>
                <a:lnTo>
                  <a:pt x="252" y="339"/>
                </a:lnTo>
                <a:lnTo>
                  <a:pt x="171" y="393"/>
                </a:lnTo>
                <a:lnTo>
                  <a:pt x="102" y="396"/>
                </a:lnTo>
                <a:lnTo>
                  <a:pt x="68" y="370"/>
                </a:lnTo>
                <a:lnTo>
                  <a:pt x="0" y="282"/>
                </a:lnTo>
                <a:lnTo>
                  <a:pt x="11" y="247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5495925" y="3729038"/>
            <a:ext cx="119063" cy="1809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54"/>
              </a:cxn>
              <a:cxn ang="0">
                <a:pos x="39" y="114"/>
              </a:cxn>
              <a:cxn ang="0">
                <a:pos x="75" y="84"/>
              </a:cxn>
              <a:cxn ang="0">
                <a:pos x="60" y="33"/>
              </a:cxn>
              <a:cxn ang="0">
                <a:pos x="48" y="0"/>
              </a:cxn>
              <a:cxn ang="0">
                <a:pos x="0" y="3"/>
              </a:cxn>
            </a:cxnLst>
            <a:rect l="0" t="0" r="r" b="b"/>
            <a:pathLst>
              <a:path w="75" h="114">
                <a:moveTo>
                  <a:pt x="0" y="3"/>
                </a:moveTo>
                <a:lnTo>
                  <a:pt x="3" y="54"/>
                </a:lnTo>
                <a:lnTo>
                  <a:pt x="39" y="114"/>
                </a:lnTo>
                <a:lnTo>
                  <a:pt x="75" y="84"/>
                </a:lnTo>
                <a:lnTo>
                  <a:pt x="60" y="33"/>
                </a:lnTo>
                <a:lnTo>
                  <a:pt x="48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5786438" y="3957638"/>
            <a:ext cx="252412" cy="219075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21" y="87"/>
              </a:cxn>
              <a:cxn ang="0">
                <a:pos x="123" y="138"/>
              </a:cxn>
              <a:cxn ang="0">
                <a:pos x="159" y="114"/>
              </a:cxn>
              <a:cxn ang="0">
                <a:pos x="90" y="51"/>
              </a:cxn>
              <a:cxn ang="0">
                <a:pos x="48" y="0"/>
              </a:cxn>
              <a:cxn ang="0">
                <a:pos x="0" y="24"/>
              </a:cxn>
            </a:cxnLst>
            <a:rect l="0" t="0" r="r" b="b"/>
            <a:pathLst>
              <a:path w="159" h="138">
                <a:moveTo>
                  <a:pt x="0" y="24"/>
                </a:moveTo>
                <a:lnTo>
                  <a:pt x="21" y="87"/>
                </a:lnTo>
                <a:lnTo>
                  <a:pt x="123" y="138"/>
                </a:lnTo>
                <a:lnTo>
                  <a:pt x="159" y="114"/>
                </a:lnTo>
                <a:lnTo>
                  <a:pt x="90" y="51"/>
                </a:lnTo>
                <a:lnTo>
                  <a:pt x="48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6372225" y="1125538"/>
            <a:ext cx="1728788" cy="1582737"/>
          </a:xfrm>
          <a:custGeom>
            <a:avLst/>
            <a:gdLst/>
            <a:ahLst/>
            <a:cxnLst>
              <a:cxn ang="0">
                <a:pos x="0" y="861"/>
              </a:cxn>
              <a:cxn ang="0">
                <a:pos x="91" y="997"/>
              </a:cxn>
              <a:cxn ang="0">
                <a:pos x="680" y="907"/>
              </a:cxn>
              <a:cxn ang="0">
                <a:pos x="862" y="771"/>
              </a:cxn>
              <a:cxn ang="0">
                <a:pos x="1089" y="226"/>
              </a:cxn>
              <a:cxn ang="0">
                <a:pos x="998" y="0"/>
              </a:cxn>
              <a:cxn ang="0">
                <a:pos x="726" y="90"/>
              </a:cxn>
              <a:cxn ang="0">
                <a:pos x="363" y="362"/>
              </a:cxn>
              <a:cxn ang="0">
                <a:pos x="0" y="861"/>
              </a:cxn>
            </a:cxnLst>
            <a:rect l="0" t="0" r="r" b="b"/>
            <a:pathLst>
              <a:path w="1089" h="997">
                <a:moveTo>
                  <a:pt x="0" y="861"/>
                </a:moveTo>
                <a:lnTo>
                  <a:pt x="91" y="997"/>
                </a:lnTo>
                <a:lnTo>
                  <a:pt x="680" y="907"/>
                </a:lnTo>
                <a:lnTo>
                  <a:pt x="862" y="771"/>
                </a:lnTo>
                <a:lnTo>
                  <a:pt x="1089" y="226"/>
                </a:lnTo>
                <a:lnTo>
                  <a:pt x="998" y="0"/>
                </a:lnTo>
                <a:lnTo>
                  <a:pt x="726" y="90"/>
                </a:lnTo>
                <a:lnTo>
                  <a:pt x="363" y="362"/>
                </a:lnTo>
                <a:lnTo>
                  <a:pt x="0" y="861"/>
                </a:lnTo>
                <a:close/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5292725" y="3500438"/>
            <a:ext cx="1511300" cy="1223962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136" y="0"/>
              </a:cxn>
              <a:cxn ang="0">
                <a:pos x="589" y="454"/>
              </a:cxn>
              <a:cxn ang="0">
                <a:pos x="725" y="545"/>
              </a:cxn>
              <a:cxn ang="0">
                <a:pos x="952" y="635"/>
              </a:cxn>
              <a:cxn ang="0">
                <a:pos x="816" y="771"/>
              </a:cxn>
              <a:cxn ang="0">
                <a:pos x="453" y="771"/>
              </a:cxn>
              <a:cxn ang="0">
                <a:pos x="362" y="590"/>
              </a:cxn>
              <a:cxn ang="0">
                <a:pos x="0" y="91"/>
              </a:cxn>
            </a:cxnLst>
            <a:rect l="0" t="0" r="r" b="b"/>
            <a:pathLst>
              <a:path w="952" h="771">
                <a:moveTo>
                  <a:pt x="0" y="91"/>
                </a:moveTo>
                <a:lnTo>
                  <a:pt x="136" y="0"/>
                </a:lnTo>
                <a:lnTo>
                  <a:pt x="589" y="454"/>
                </a:lnTo>
                <a:lnTo>
                  <a:pt x="725" y="545"/>
                </a:lnTo>
                <a:lnTo>
                  <a:pt x="952" y="635"/>
                </a:lnTo>
                <a:lnTo>
                  <a:pt x="816" y="771"/>
                </a:lnTo>
                <a:lnTo>
                  <a:pt x="453" y="771"/>
                </a:lnTo>
                <a:lnTo>
                  <a:pt x="362" y="590"/>
                </a:lnTo>
                <a:lnTo>
                  <a:pt x="0" y="91"/>
                </a:lnTo>
                <a:close/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2916238" y="2205038"/>
            <a:ext cx="1887537" cy="131445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28" y="74"/>
              </a:cxn>
              <a:cxn ang="0">
                <a:pos x="129" y="37"/>
              </a:cxn>
              <a:cxn ang="0">
                <a:pos x="210" y="0"/>
              </a:cxn>
              <a:cxn ang="0">
                <a:pos x="363" y="75"/>
              </a:cxn>
              <a:cxn ang="0">
                <a:pos x="471" y="153"/>
              </a:cxn>
              <a:cxn ang="0">
                <a:pos x="717" y="384"/>
              </a:cxn>
              <a:cxn ang="0">
                <a:pos x="1189" y="540"/>
              </a:cxn>
              <a:cxn ang="0">
                <a:pos x="1107" y="796"/>
              </a:cxn>
              <a:cxn ang="0">
                <a:pos x="975" y="828"/>
              </a:cxn>
              <a:cxn ang="0">
                <a:pos x="699" y="761"/>
              </a:cxn>
              <a:cxn ang="0">
                <a:pos x="480" y="780"/>
              </a:cxn>
              <a:cxn ang="0">
                <a:pos x="327" y="807"/>
              </a:cxn>
              <a:cxn ang="0">
                <a:pos x="150" y="579"/>
              </a:cxn>
              <a:cxn ang="0">
                <a:pos x="18" y="447"/>
              </a:cxn>
              <a:cxn ang="0">
                <a:pos x="0" y="216"/>
              </a:cxn>
            </a:cxnLst>
            <a:rect l="0" t="0" r="r" b="b"/>
            <a:pathLst>
              <a:path w="1189" h="828">
                <a:moveTo>
                  <a:pt x="0" y="216"/>
                </a:moveTo>
                <a:cubicBezTo>
                  <a:pt x="13" y="178"/>
                  <a:pt x="7" y="104"/>
                  <a:pt x="28" y="74"/>
                </a:cubicBezTo>
                <a:cubicBezTo>
                  <a:pt x="49" y="44"/>
                  <a:pt x="99" y="49"/>
                  <a:pt x="129" y="37"/>
                </a:cubicBezTo>
                <a:lnTo>
                  <a:pt x="210" y="0"/>
                </a:lnTo>
                <a:lnTo>
                  <a:pt x="363" y="75"/>
                </a:lnTo>
                <a:lnTo>
                  <a:pt x="471" y="153"/>
                </a:lnTo>
                <a:lnTo>
                  <a:pt x="717" y="384"/>
                </a:lnTo>
                <a:lnTo>
                  <a:pt x="1189" y="540"/>
                </a:lnTo>
                <a:lnTo>
                  <a:pt x="1107" y="796"/>
                </a:lnTo>
                <a:lnTo>
                  <a:pt x="975" y="828"/>
                </a:lnTo>
                <a:lnTo>
                  <a:pt x="699" y="761"/>
                </a:lnTo>
                <a:lnTo>
                  <a:pt x="480" y="780"/>
                </a:lnTo>
                <a:lnTo>
                  <a:pt x="327" y="807"/>
                </a:lnTo>
                <a:lnTo>
                  <a:pt x="150" y="579"/>
                </a:lnTo>
                <a:lnTo>
                  <a:pt x="18" y="447"/>
                </a:lnTo>
                <a:lnTo>
                  <a:pt x="0" y="216"/>
                </a:lnTo>
                <a:close/>
              </a:path>
            </a:pathLst>
          </a:custGeom>
          <a:noFill/>
          <a:ln w="31750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rgbClr val="333333">
              <a:alpha val="50999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</a:rPr>
              <a:t>Croissance urbaine et organisation de l’espace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0" y="476250"/>
            <a:ext cx="651668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IV  Mise en valeur et rôle du patrimoine</a:t>
            </a:r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7707313" y="1268413"/>
            <a:ext cx="1401762" cy="3529012"/>
          </a:xfrm>
          <a:custGeom>
            <a:avLst/>
            <a:gdLst/>
            <a:ahLst/>
            <a:cxnLst>
              <a:cxn ang="0">
                <a:pos x="837" y="0"/>
              </a:cxn>
              <a:cxn ang="0">
                <a:pos x="520" y="726"/>
              </a:cxn>
              <a:cxn ang="0">
                <a:pos x="777" y="1523"/>
              </a:cxn>
              <a:cxn ang="0">
                <a:pos x="0" y="1542"/>
              </a:cxn>
              <a:cxn ang="0">
                <a:pos x="36" y="1825"/>
              </a:cxn>
              <a:cxn ang="0">
                <a:pos x="112" y="2041"/>
              </a:cxn>
              <a:cxn ang="0">
                <a:pos x="565" y="1996"/>
              </a:cxn>
              <a:cxn ang="0">
                <a:pos x="883" y="2223"/>
              </a:cxn>
              <a:cxn ang="0">
                <a:pos x="837" y="0"/>
              </a:cxn>
            </a:cxnLst>
            <a:rect l="0" t="0" r="r" b="b"/>
            <a:pathLst>
              <a:path w="883" h="2223">
                <a:moveTo>
                  <a:pt x="837" y="0"/>
                </a:moveTo>
                <a:lnTo>
                  <a:pt x="520" y="726"/>
                </a:lnTo>
                <a:lnTo>
                  <a:pt x="777" y="1523"/>
                </a:lnTo>
                <a:lnTo>
                  <a:pt x="0" y="1542"/>
                </a:lnTo>
                <a:lnTo>
                  <a:pt x="36" y="1825"/>
                </a:lnTo>
                <a:lnTo>
                  <a:pt x="112" y="2041"/>
                </a:lnTo>
                <a:lnTo>
                  <a:pt x="565" y="1996"/>
                </a:lnTo>
                <a:lnTo>
                  <a:pt x="883" y="2223"/>
                </a:lnTo>
                <a:lnTo>
                  <a:pt x="837" y="0"/>
                </a:lnTo>
                <a:close/>
              </a:path>
            </a:pathLst>
          </a:custGeom>
          <a:solidFill>
            <a:srgbClr val="FFCC00">
              <a:alpha val="38000"/>
            </a:srgbClr>
          </a:solidFill>
          <a:ln w="635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4786313" y="2781300"/>
            <a:ext cx="360362" cy="360363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72" name="Rectangle 36" descr="Grands carreaux"/>
          <p:cNvSpPr>
            <a:spLocks noChangeArrowheads="1"/>
          </p:cNvSpPr>
          <p:nvPr/>
        </p:nvSpPr>
        <p:spPr bwMode="auto">
          <a:xfrm>
            <a:off x="4859338" y="4292600"/>
            <a:ext cx="360362" cy="215900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73" name="Freeform 37" descr="Grands carreaux"/>
          <p:cNvSpPr>
            <a:spLocks/>
          </p:cNvSpPr>
          <p:nvPr/>
        </p:nvSpPr>
        <p:spPr bwMode="auto">
          <a:xfrm>
            <a:off x="3348038" y="3429000"/>
            <a:ext cx="360362" cy="242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113" y="153"/>
              </a:cxn>
              <a:cxn ang="0">
                <a:pos x="0" y="0"/>
              </a:cxn>
            </a:cxnLst>
            <a:rect l="0" t="0" r="r" b="b"/>
            <a:pathLst>
              <a:path w="227" h="153">
                <a:moveTo>
                  <a:pt x="0" y="0"/>
                </a:moveTo>
                <a:lnTo>
                  <a:pt x="227" y="0"/>
                </a:lnTo>
                <a:lnTo>
                  <a:pt x="113" y="153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107950" y="1268413"/>
            <a:ext cx="360363" cy="360362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75" name="Text Box 39" descr="Grands carreaux"/>
          <p:cNvSpPr txBox="1">
            <a:spLocks noChangeArrowheads="1"/>
          </p:cNvSpPr>
          <p:nvPr/>
        </p:nvSpPr>
        <p:spPr bwMode="auto">
          <a:xfrm>
            <a:off x="684213" y="1268413"/>
            <a:ext cx="1728787" cy="17399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Une usine (Menier) reconvertie en siège de multinationale (Nestlé)</a:t>
            </a:r>
          </a:p>
        </p:txBody>
      </p:sp>
      <p:sp>
        <p:nvSpPr>
          <p:cNvPr id="14376" name="Rectangle 40" descr="Grands carreaux"/>
          <p:cNvSpPr>
            <a:spLocks noChangeArrowheads="1"/>
          </p:cNvSpPr>
          <p:nvPr/>
        </p:nvSpPr>
        <p:spPr bwMode="auto">
          <a:xfrm>
            <a:off x="107950" y="3284538"/>
            <a:ext cx="360363" cy="215900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77" name="Text Box 41" descr="Grands carreaux"/>
          <p:cNvSpPr txBox="1">
            <a:spLocks noChangeArrowheads="1"/>
          </p:cNvSpPr>
          <p:nvPr/>
        </p:nvSpPr>
        <p:spPr bwMode="auto">
          <a:xfrm>
            <a:off x="611188" y="3213100"/>
            <a:ext cx="1873250" cy="14652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Une ferme (Menier) reconvertie en centre culturel (F. du Buisson)</a:t>
            </a:r>
          </a:p>
        </p:txBody>
      </p:sp>
      <p:sp>
        <p:nvSpPr>
          <p:cNvPr id="14378" name="Freeform 42" descr="Grands carreaux"/>
          <p:cNvSpPr>
            <a:spLocks/>
          </p:cNvSpPr>
          <p:nvPr/>
        </p:nvSpPr>
        <p:spPr bwMode="auto">
          <a:xfrm>
            <a:off x="107950" y="5229225"/>
            <a:ext cx="360363" cy="242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113" y="153"/>
              </a:cxn>
              <a:cxn ang="0">
                <a:pos x="0" y="0"/>
              </a:cxn>
            </a:cxnLst>
            <a:rect l="0" t="0" r="r" b="b"/>
            <a:pathLst>
              <a:path w="227" h="153">
                <a:moveTo>
                  <a:pt x="0" y="0"/>
                </a:moveTo>
                <a:lnTo>
                  <a:pt x="227" y="0"/>
                </a:lnTo>
                <a:lnTo>
                  <a:pt x="113" y="153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79" name="Text Box 43" descr="Grands carreaux"/>
          <p:cNvSpPr txBox="1">
            <a:spLocks noChangeArrowheads="1"/>
          </p:cNvSpPr>
          <p:nvPr/>
        </p:nvSpPr>
        <p:spPr bwMode="auto">
          <a:xfrm>
            <a:off x="539750" y="5229225"/>
            <a:ext cx="1873250" cy="14652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Château du XVIIIème siècle et jardin à la française (Champs/M)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 animBg="1"/>
      <p:bldP spid="14372" grpId="0" animBg="1"/>
      <p:bldP spid="14373" grpId="0" animBg="1"/>
      <p:bldP spid="14374" grpId="0" animBg="1"/>
      <p:bldP spid="14375" grpId="0"/>
      <p:bldP spid="14376" grpId="0" animBg="1"/>
      <p:bldP spid="14377" grpId="0"/>
      <p:bldP spid="14378" grpId="0" animBg="1"/>
      <p:bldP spid="143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Le croquis complet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71550" y="0"/>
            <a:ext cx="7416800" cy="6858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6848475" y="417513"/>
            <a:ext cx="1571625" cy="4092575"/>
          </a:xfrm>
          <a:custGeom>
            <a:avLst/>
            <a:gdLst/>
            <a:ahLst/>
            <a:cxnLst>
              <a:cxn ang="0">
                <a:pos x="837" y="0"/>
              </a:cxn>
              <a:cxn ang="0">
                <a:pos x="402" y="828"/>
              </a:cxn>
              <a:cxn ang="0">
                <a:pos x="786" y="1514"/>
              </a:cxn>
              <a:cxn ang="0">
                <a:pos x="0" y="1542"/>
              </a:cxn>
              <a:cxn ang="0">
                <a:pos x="36" y="1825"/>
              </a:cxn>
              <a:cxn ang="0">
                <a:pos x="112" y="2041"/>
              </a:cxn>
              <a:cxn ang="0">
                <a:pos x="565" y="1996"/>
              </a:cxn>
              <a:cxn ang="0">
                <a:pos x="883" y="2223"/>
              </a:cxn>
              <a:cxn ang="0">
                <a:pos x="837" y="0"/>
              </a:cxn>
            </a:cxnLst>
            <a:rect l="0" t="0" r="r" b="b"/>
            <a:pathLst>
              <a:path w="883" h="2223">
                <a:moveTo>
                  <a:pt x="837" y="0"/>
                </a:moveTo>
                <a:lnTo>
                  <a:pt x="402" y="828"/>
                </a:lnTo>
                <a:lnTo>
                  <a:pt x="786" y="1514"/>
                </a:lnTo>
                <a:lnTo>
                  <a:pt x="0" y="1542"/>
                </a:lnTo>
                <a:lnTo>
                  <a:pt x="36" y="1825"/>
                </a:lnTo>
                <a:lnTo>
                  <a:pt x="112" y="2041"/>
                </a:lnTo>
                <a:lnTo>
                  <a:pt x="565" y="1996"/>
                </a:lnTo>
                <a:lnTo>
                  <a:pt x="883" y="2223"/>
                </a:lnTo>
                <a:lnTo>
                  <a:pt x="837" y="0"/>
                </a:lnTo>
                <a:close/>
              </a:path>
            </a:pathLst>
          </a:custGeom>
          <a:solidFill>
            <a:srgbClr val="FFCC00">
              <a:alpha val="38000"/>
            </a:srgbClr>
          </a:solidFill>
          <a:ln w="635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88" name="Freeform 4" descr="Grands carreaux"/>
          <p:cNvSpPr>
            <a:spLocks/>
          </p:cNvSpPr>
          <p:nvPr/>
        </p:nvSpPr>
        <p:spPr bwMode="auto">
          <a:xfrm>
            <a:off x="6965950" y="1909763"/>
            <a:ext cx="1212850" cy="1263650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0" y="687"/>
              </a:cxn>
              <a:cxn ang="0">
                <a:pos x="681" y="687"/>
              </a:cxn>
              <a:cxn ang="0">
                <a:pos x="391" y="183"/>
              </a:cxn>
              <a:cxn ang="0">
                <a:pos x="254" y="9"/>
              </a:cxn>
              <a:cxn ang="0">
                <a:pos x="126" y="0"/>
              </a:cxn>
            </a:cxnLst>
            <a:rect l="0" t="0" r="r" b="b"/>
            <a:pathLst>
              <a:path w="681" h="687">
                <a:moveTo>
                  <a:pt x="126" y="0"/>
                </a:moveTo>
                <a:lnTo>
                  <a:pt x="0" y="687"/>
                </a:lnTo>
                <a:lnTo>
                  <a:pt x="681" y="687"/>
                </a:lnTo>
                <a:lnTo>
                  <a:pt x="391" y="183"/>
                </a:lnTo>
                <a:lnTo>
                  <a:pt x="254" y="9"/>
                </a:lnTo>
                <a:lnTo>
                  <a:pt x="126" y="0"/>
                </a:lnTo>
                <a:close/>
              </a:path>
            </a:pathLst>
          </a:custGeom>
          <a:pattFill prst="lgGrid">
            <a:fgClr>
              <a:srgbClr val="FF0000">
                <a:alpha val="39000"/>
              </a:srgbClr>
            </a:fgClr>
            <a:bgClr>
              <a:schemeClr val="bg1">
                <a:alpha val="39000"/>
              </a:schemeClr>
            </a:bgClr>
          </a:patt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89" name="Freeform 5" descr="Grands carreaux"/>
          <p:cNvSpPr>
            <a:spLocks/>
          </p:cNvSpPr>
          <p:nvPr/>
        </p:nvSpPr>
        <p:spPr bwMode="auto">
          <a:xfrm>
            <a:off x="7127875" y="0"/>
            <a:ext cx="1211263" cy="1836738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136" y="318"/>
              </a:cxn>
              <a:cxn ang="0">
                <a:pos x="136" y="590"/>
              </a:cxn>
              <a:cxn ang="0">
                <a:pos x="0" y="998"/>
              </a:cxn>
              <a:cxn ang="0">
                <a:pos x="227" y="998"/>
              </a:cxn>
              <a:cxn ang="0">
                <a:pos x="680" y="227"/>
              </a:cxn>
              <a:cxn ang="0">
                <a:pos x="680" y="0"/>
              </a:cxn>
              <a:cxn ang="0">
                <a:pos x="91" y="0"/>
              </a:cxn>
            </a:cxnLst>
            <a:rect l="0" t="0" r="r" b="b"/>
            <a:pathLst>
              <a:path w="680" h="998">
                <a:moveTo>
                  <a:pt x="91" y="0"/>
                </a:moveTo>
                <a:lnTo>
                  <a:pt x="136" y="318"/>
                </a:lnTo>
                <a:lnTo>
                  <a:pt x="136" y="590"/>
                </a:lnTo>
                <a:lnTo>
                  <a:pt x="0" y="998"/>
                </a:lnTo>
                <a:lnTo>
                  <a:pt x="227" y="998"/>
                </a:lnTo>
                <a:lnTo>
                  <a:pt x="680" y="227"/>
                </a:lnTo>
                <a:lnTo>
                  <a:pt x="680" y="0"/>
                </a:lnTo>
                <a:lnTo>
                  <a:pt x="91" y="0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3251200" y="5511800"/>
            <a:ext cx="2989263" cy="133667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408"/>
              </a:cxn>
              <a:cxn ang="0">
                <a:pos x="499" y="182"/>
              </a:cxn>
              <a:cxn ang="0">
                <a:pos x="1451" y="0"/>
              </a:cxn>
              <a:cxn ang="0">
                <a:pos x="1678" y="454"/>
              </a:cxn>
              <a:cxn ang="0">
                <a:pos x="1315" y="726"/>
              </a:cxn>
              <a:cxn ang="0">
                <a:pos x="0" y="726"/>
              </a:cxn>
            </a:cxnLst>
            <a:rect l="0" t="0" r="r" b="b"/>
            <a:pathLst>
              <a:path w="1678" h="726">
                <a:moveTo>
                  <a:pt x="0" y="726"/>
                </a:moveTo>
                <a:lnTo>
                  <a:pt x="0" y="408"/>
                </a:lnTo>
                <a:lnTo>
                  <a:pt x="499" y="182"/>
                </a:lnTo>
                <a:lnTo>
                  <a:pt x="1451" y="0"/>
                </a:lnTo>
                <a:lnTo>
                  <a:pt x="1678" y="454"/>
                </a:lnTo>
                <a:lnTo>
                  <a:pt x="1315" y="726"/>
                </a:lnTo>
                <a:lnTo>
                  <a:pt x="0" y="726"/>
                </a:lnTo>
                <a:close/>
              </a:path>
            </a:pathLst>
          </a:custGeom>
          <a:pattFill prst="lgGrid">
            <a:fgClr>
              <a:srgbClr val="9900CC">
                <a:alpha val="45000"/>
              </a:srgbClr>
            </a:fgClr>
            <a:bgClr>
              <a:schemeClr val="bg1">
                <a:alpha val="45000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1" name="Freeform 7" descr="Grands carreaux"/>
          <p:cNvSpPr>
            <a:spLocks/>
          </p:cNvSpPr>
          <p:nvPr/>
        </p:nvSpPr>
        <p:spPr bwMode="auto">
          <a:xfrm>
            <a:off x="990600" y="5443538"/>
            <a:ext cx="1397000" cy="9048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45"/>
              </a:cxn>
              <a:cxn ang="0">
                <a:pos x="771" y="491"/>
              </a:cxn>
              <a:cxn ang="0">
                <a:pos x="785" y="220"/>
              </a:cxn>
              <a:cxn ang="0">
                <a:pos x="8" y="0"/>
              </a:cxn>
            </a:cxnLst>
            <a:rect l="0" t="0" r="r" b="b"/>
            <a:pathLst>
              <a:path w="785" h="491">
                <a:moveTo>
                  <a:pt x="8" y="0"/>
                </a:moveTo>
                <a:lnTo>
                  <a:pt x="0" y="445"/>
                </a:lnTo>
                <a:lnTo>
                  <a:pt x="771" y="491"/>
                </a:lnTo>
                <a:lnTo>
                  <a:pt x="785" y="220"/>
                </a:lnTo>
                <a:lnTo>
                  <a:pt x="8" y="0"/>
                </a:lnTo>
                <a:close/>
              </a:path>
            </a:pathLst>
          </a:custGeom>
          <a:pattFill prst="lgGrid">
            <a:fgClr>
              <a:srgbClr val="FF0000">
                <a:alpha val="39999"/>
              </a:srgbClr>
            </a:fgClr>
            <a:bgClr>
              <a:schemeClr val="bg1">
                <a:alpha val="39999"/>
              </a:schemeClr>
            </a:bgClr>
          </a:patt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2" name="Freeform 8" descr="Grands carreaux"/>
          <p:cNvSpPr>
            <a:spLocks/>
          </p:cNvSpPr>
          <p:nvPr/>
        </p:nvSpPr>
        <p:spPr bwMode="auto">
          <a:xfrm>
            <a:off x="2765425" y="2952750"/>
            <a:ext cx="4140200" cy="2566988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37" y="937"/>
              </a:cxn>
              <a:cxn ang="0">
                <a:pos x="409" y="982"/>
              </a:cxn>
              <a:cxn ang="0">
                <a:pos x="545" y="1209"/>
              </a:cxn>
              <a:cxn ang="0">
                <a:pos x="817" y="1209"/>
              </a:cxn>
              <a:cxn ang="0">
                <a:pos x="864" y="1394"/>
              </a:cxn>
              <a:cxn ang="0">
                <a:pos x="1173" y="1256"/>
              </a:cxn>
              <a:cxn ang="0">
                <a:pos x="1539" y="1217"/>
              </a:cxn>
              <a:cxn ang="0">
                <a:pos x="1545" y="1340"/>
              </a:cxn>
              <a:cxn ang="0">
                <a:pos x="1869" y="1238"/>
              </a:cxn>
              <a:cxn ang="0">
                <a:pos x="2325" y="1247"/>
              </a:cxn>
              <a:cxn ang="0">
                <a:pos x="2178" y="891"/>
              </a:cxn>
              <a:cxn ang="0">
                <a:pos x="2076" y="785"/>
              </a:cxn>
              <a:cxn ang="0">
                <a:pos x="1893" y="434"/>
              </a:cxn>
              <a:cxn ang="0">
                <a:pos x="2192" y="347"/>
              </a:cxn>
              <a:cxn ang="0">
                <a:pos x="2183" y="0"/>
              </a:cxn>
              <a:cxn ang="0">
                <a:pos x="1361" y="165"/>
              </a:cxn>
              <a:cxn ang="0">
                <a:pos x="0" y="75"/>
              </a:cxn>
            </a:cxnLst>
            <a:rect l="0" t="0" r="r" b="b"/>
            <a:pathLst>
              <a:path w="2325" h="1394">
                <a:moveTo>
                  <a:pt x="0" y="75"/>
                </a:moveTo>
                <a:lnTo>
                  <a:pt x="137" y="937"/>
                </a:lnTo>
                <a:lnTo>
                  <a:pt x="409" y="982"/>
                </a:lnTo>
                <a:lnTo>
                  <a:pt x="545" y="1209"/>
                </a:lnTo>
                <a:lnTo>
                  <a:pt x="817" y="1209"/>
                </a:lnTo>
                <a:lnTo>
                  <a:pt x="864" y="1394"/>
                </a:lnTo>
                <a:lnTo>
                  <a:pt x="1173" y="1256"/>
                </a:lnTo>
                <a:lnTo>
                  <a:pt x="1539" y="1217"/>
                </a:lnTo>
                <a:lnTo>
                  <a:pt x="1545" y="1340"/>
                </a:lnTo>
                <a:lnTo>
                  <a:pt x="1869" y="1238"/>
                </a:lnTo>
                <a:lnTo>
                  <a:pt x="2325" y="1247"/>
                </a:lnTo>
                <a:lnTo>
                  <a:pt x="2178" y="891"/>
                </a:lnTo>
                <a:lnTo>
                  <a:pt x="2076" y="785"/>
                </a:lnTo>
                <a:lnTo>
                  <a:pt x="1893" y="434"/>
                </a:lnTo>
                <a:lnTo>
                  <a:pt x="2192" y="347"/>
                </a:lnTo>
                <a:lnTo>
                  <a:pt x="2183" y="0"/>
                </a:lnTo>
                <a:lnTo>
                  <a:pt x="1361" y="165"/>
                </a:lnTo>
                <a:lnTo>
                  <a:pt x="0" y="75"/>
                </a:lnTo>
                <a:close/>
              </a:path>
            </a:pathLst>
          </a:custGeom>
          <a:pattFill prst="lgGrid">
            <a:fgClr>
              <a:srgbClr val="FF0000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70763" y="5429250"/>
            <a:ext cx="968375" cy="584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227"/>
              </a:cxn>
              <a:cxn ang="0">
                <a:pos x="317" y="317"/>
              </a:cxn>
              <a:cxn ang="0">
                <a:pos x="544" y="272"/>
              </a:cxn>
              <a:cxn ang="0">
                <a:pos x="544" y="45"/>
              </a:cxn>
              <a:cxn ang="0">
                <a:pos x="0" y="0"/>
              </a:cxn>
            </a:cxnLst>
            <a:rect l="0" t="0" r="r" b="b"/>
            <a:pathLst>
              <a:path w="544" h="317">
                <a:moveTo>
                  <a:pt x="0" y="0"/>
                </a:moveTo>
                <a:lnTo>
                  <a:pt x="45" y="227"/>
                </a:lnTo>
                <a:lnTo>
                  <a:pt x="317" y="317"/>
                </a:lnTo>
                <a:lnTo>
                  <a:pt x="544" y="272"/>
                </a:lnTo>
                <a:lnTo>
                  <a:pt x="544" y="45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4303713" y="5210175"/>
            <a:ext cx="1208087" cy="4699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48" y="255"/>
              </a:cxn>
              <a:cxn ang="0">
                <a:pos x="678" y="147"/>
              </a:cxn>
              <a:cxn ang="0">
                <a:pos x="669" y="0"/>
              </a:cxn>
              <a:cxn ang="0">
                <a:pos x="312" y="33"/>
              </a:cxn>
              <a:cxn ang="0">
                <a:pos x="0" y="168"/>
              </a:cxn>
            </a:cxnLst>
            <a:rect l="0" t="0" r="r" b="b"/>
            <a:pathLst>
              <a:path w="678" h="255">
                <a:moveTo>
                  <a:pt x="0" y="168"/>
                </a:moveTo>
                <a:lnTo>
                  <a:pt x="48" y="255"/>
                </a:lnTo>
                <a:lnTo>
                  <a:pt x="678" y="147"/>
                </a:lnTo>
                <a:lnTo>
                  <a:pt x="669" y="0"/>
                </a:lnTo>
                <a:lnTo>
                  <a:pt x="312" y="33"/>
                </a:lnTo>
                <a:lnTo>
                  <a:pt x="0" y="168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6156325" y="3573463"/>
            <a:ext cx="715963" cy="735012"/>
          </a:xfrm>
          <a:custGeom>
            <a:avLst/>
            <a:gdLst/>
            <a:ahLst/>
            <a:cxnLst>
              <a:cxn ang="0">
                <a:pos x="156" y="399"/>
              </a:cxn>
              <a:cxn ang="0">
                <a:pos x="402" y="384"/>
              </a:cxn>
              <a:cxn ang="0">
                <a:pos x="324" y="0"/>
              </a:cxn>
              <a:cxn ang="0">
                <a:pos x="0" y="90"/>
              </a:cxn>
              <a:cxn ang="0">
                <a:pos x="96" y="291"/>
              </a:cxn>
              <a:cxn ang="0">
                <a:pos x="156" y="399"/>
              </a:cxn>
            </a:cxnLst>
            <a:rect l="0" t="0" r="r" b="b"/>
            <a:pathLst>
              <a:path w="402" h="399">
                <a:moveTo>
                  <a:pt x="156" y="399"/>
                </a:moveTo>
                <a:lnTo>
                  <a:pt x="402" y="384"/>
                </a:lnTo>
                <a:lnTo>
                  <a:pt x="324" y="0"/>
                </a:lnTo>
                <a:lnTo>
                  <a:pt x="0" y="90"/>
                </a:lnTo>
                <a:lnTo>
                  <a:pt x="96" y="291"/>
                </a:lnTo>
                <a:lnTo>
                  <a:pt x="156" y="399"/>
                </a:lnTo>
                <a:close/>
              </a:path>
            </a:pathLst>
          </a:cu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971550" y="26988"/>
            <a:ext cx="6418263" cy="2392362"/>
          </a:xfrm>
          <a:custGeom>
            <a:avLst/>
            <a:gdLst/>
            <a:ahLst/>
            <a:cxnLst>
              <a:cxn ang="0">
                <a:pos x="0" y="876"/>
              </a:cxn>
              <a:cxn ang="0">
                <a:pos x="458" y="800"/>
              </a:cxn>
              <a:cxn ang="0">
                <a:pos x="709" y="859"/>
              </a:cxn>
              <a:cxn ang="0">
                <a:pos x="952" y="1029"/>
              </a:cxn>
              <a:cxn ang="0">
                <a:pos x="1158" y="1191"/>
              </a:cxn>
              <a:cxn ang="0">
                <a:pos x="1553" y="1236"/>
              </a:cxn>
              <a:cxn ang="0">
                <a:pos x="1727" y="1288"/>
              </a:cxn>
              <a:cxn ang="0">
                <a:pos x="1841" y="1288"/>
              </a:cxn>
              <a:cxn ang="0">
                <a:pos x="2123" y="1221"/>
              </a:cxn>
              <a:cxn ang="0">
                <a:pos x="2351" y="999"/>
              </a:cxn>
              <a:cxn ang="0">
                <a:pos x="2533" y="814"/>
              </a:cxn>
              <a:cxn ang="0">
                <a:pos x="2754" y="473"/>
              </a:cxn>
              <a:cxn ang="0">
                <a:pos x="2974" y="289"/>
              </a:cxn>
              <a:cxn ang="0">
                <a:pos x="3164" y="89"/>
              </a:cxn>
              <a:cxn ang="0">
                <a:pos x="3384" y="96"/>
              </a:cxn>
              <a:cxn ang="0">
                <a:pos x="3605" y="0"/>
              </a:cxn>
            </a:cxnLst>
            <a:rect l="0" t="0" r="r" b="b"/>
            <a:pathLst>
              <a:path w="3605" h="1299">
                <a:moveTo>
                  <a:pt x="0" y="876"/>
                </a:moveTo>
                <a:cubicBezTo>
                  <a:pt x="78" y="863"/>
                  <a:pt x="340" y="803"/>
                  <a:pt x="458" y="800"/>
                </a:cubicBezTo>
                <a:cubicBezTo>
                  <a:pt x="576" y="797"/>
                  <a:pt x="627" y="821"/>
                  <a:pt x="709" y="859"/>
                </a:cubicBezTo>
                <a:cubicBezTo>
                  <a:pt x="791" y="897"/>
                  <a:pt x="878" y="974"/>
                  <a:pt x="952" y="1029"/>
                </a:cubicBezTo>
                <a:cubicBezTo>
                  <a:pt x="1027" y="1084"/>
                  <a:pt x="1058" y="1157"/>
                  <a:pt x="1158" y="1191"/>
                </a:cubicBezTo>
                <a:cubicBezTo>
                  <a:pt x="1257" y="1226"/>
                  <a:pt x="1458" y="1220"/>
                  <a:pt x="1553" y="1236"/>
                </a:cubicBezTo>
                <a:cubicBezTo>
                  <a:pt x="1647" y="1252"/>
                  <a:pt x="1679" y="1279"/>
                  <a:pt x="1727" y="1288"/>
                </a:cubicBezTo>
                <a:cubicBezTo>
                  <a:pt x="1775" y="1297"/>
                  <a:pt x="1775" y="1299"/>
                  <a:pt x="1841" y="1288"/>
                </a:cubicBezTo>
                <a:cubicBezTo>
                  <a:pt x="1907" y="1276"/>
                  <a:pt x="2038" y="1269"/>
                  <a:pt x="2123" y="1221"/>
                </a:cubicBezTo>
                <a:cubicBezTo>
                  <a:pt x="2208" y="1174"/>
                  <a:pt x="2282" y="1067"/>
                  <a:pt x="2351" y="999"/>
                </a:cubicBezTo>
                <a:cubicBezTo>
                  <a:pt x="2419" y="931"/>
                  <a:pt x="2465" y="902"/>
                  <a:pt x="2533" y="814"/>
                </a:cubicBezTo>
                <a:cubicBezTo>
                  <a:pt x="2600" y="727"/>
                  <a:pt x="2681" y="561"/>
                  <a:pt x="2754" y="473"/>
                </a:cubicBezTo>
                <a:cubicBezTo>
                  <a:pt x="2827" y="386"/>
                  <a:pt x="2906" y="353"/>
                  <a:pt x="2974" y="289"/>
                </a:cubicBezTo>
                <a:cubicBezTo>
                  <a:pt x="3042" y="225"/>
                  <a:pt x="3095" y="121"/>
                  <a:pt x="3164" y="89"/>
                </a:cubicBezTo>
                <a:cubicBezTo>
                  <a:pt x="3232" y="57"/>
                  <a:pt x="3311" y="111"/>
                  <a:pt x="3384" y="96"/>
                </a:cubicBezTo>
                <a:cubicBezTo>
                  <a:pt x="3457" y="82"/>
                  <a:pt x="3559" y="20"/>
                  <a:pt x="360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4211638" y="2420938"/>
            <a:ext cx="1712912" cy="2197100"/>
          </a:xfrm>
          <a:custGeom>
            <a:avLst/>
            <a:gdLst/>
            <a:ahLst/>
            <a:cxnLst>
              <a:cxn ang="0">
                <a:pos x="1157" y="1473"/>
              </a:cxn>
              <a:cxn ang="0">
                <a:pos x="1059" y="1273"/>
              </a:cxn>
              <a:cxn ang="0">
                <a:pos x="894" y="1182"/>
              </a:cxn>
              <a:cxn ang="0">
                <a:pos x="611" y="1081"/>
              </a:cxn>
              <a:cxn ang="0">
                <a:pos x="431" y="838"/>
              </a:cxn>
              <a:cxn ang="0">
                <a:pos x="318" y="734"/>
              </a:cxn>
              <a:cxn ang="0">
                <a:pos x="159" y="566"/>
              </a:cxn>
              <a:cxn ang="0">
                <a:pos x="23" y="294"/>
              </a:cxn>
              <a:cxn ang="0">
                <a:pos x="23" y="0"/>
              </a:cxn>
            </a:cxnLst>
            <a:rect l="0" t="0" r="r" b="b"/>
            <a:pathLst>
              <a:path w="1157" h="1473">
                <a:moveTo>
                  <a:pt x="1157" y="1473"/>
                </a:moveTo>
                <a:cubicBezTo>
                  <a:pt x="1141" y="1440"/>
                  <a:pt x="1103" y="1321"/>
                  <a:pt x="1059" y="1273"/>
                </a:cubicBezTo>
                <a:cubicBezTo>
                  <a:pt x="1015" y="1225"/>
                  <a:pt x="969" y="1214"/>
                  <a:pt x="894" y="1182"/>
                </a:cubicBezTo>
                <a:cubicBezTo>
                  <a:pt x="819" y="1150"/>
                  <a:pt x="688" y="1138"/>
                  <a:pt x="611" y="1081"/>
                </a:cubicBezTo>
                <a:cubicBezTo>
                  <a:pt x="534" y="1024"/>
                  <a:pt x="480" y="896"/>
                  <a:pt x="431" y="838"/>
                </a:cubicBezTo>
                <a:cubicBezTo>
                  <a:pt x="382" y="780"/>
                  <a:pt x="363" y="779"/>
                  <a:pt x="318" y="734"/>
                </a:cubicBezTo>
                <a:cubicBezTo>
                  <a:pt x="273" y="689"/>
                  <a:pt x="208" y="639"/>
                  <a:pt x="159" y="566"/>
                </a:cubicBezTo>
                <a:cubicBezTo>
                  <a:pt x="110" y="493"/>
                  <a:pt x="46" y="388"/>
                  <a:pt x="23" y="294"/>
                </a:cubicBezTo>
                <a:cubicBezTo>
                  <a:pt x="0" y="200"/>
                  <a:pt x="23" y="61"/>
                  <a:pt x="23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957263" y="0"/>
            <a:ext cx="5876925" cy="769938"/>
          </a:xfrm>
          <a:custGeom>
            <a:avLst/>
            <a:gdLst/>
            <a:ahLst/>
            <a:cxnLst>
              <a:cxn ang="0">
                <a:pos x="0" y="485"/>
              </a:cxn>
              <a:cxn ang="0">
                <a:pos x="1119" y="343"/>
              </a:cxn>
              <a:cxn ang="0">
                <a:pos x="2295" y="197"/>
              </a:cxn>
              <a:cxn ang="0">
                <a:pos x="2959" y="111"/>
              </a:cxn>
              <a:cxn ang="0">
                <a:pos x="3702" y="0"/>
              </a:cxn>
            </a:cxnLst>
            <a:rect l="0" t="0" r="r" b="b"/>
            <a:pathLst>
              <a:path w="3702" h="485">
                <a:moveTo>
                  <a:pt x="0" y="485"/>
                </a:moveTo>
                <a:cubicBezTo>
                  <a:pt x="185" y="461"/>
                  <a:pt x="737" y="391"/>
                  <a:pt x="1119" y="343"/>
                </a:cubicBezTo>
                <a:cubicBezTo>
                  <a:pt x="1501" y="295"/>
                  <a:pt x="1988" y="236"/>
                  <a:pt x="2295" y="197"/>
                </a:cubicBezTo>
                <a:cubicBezTo>
                  <a:pt x="2602" y="159"/>
                  <a:pt x="2726" y="145"/>
                  <a:pt x="2959" y="111"/>
                </a:cubicBezTo>
                <a:cubicBezTo>
                  <a:pt x="3194" y="79"/>
                  <a:pt x="3578" y="19"/>
                  <a:pt x="370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987425" y="911225"/>
            <a:ext cx="4859338" cy="482600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320" y="195"/>
              </a:cxn>
              <a:cxn ang="0">
                <a:pos x="831" y="180"/>
              </a:cxn>
              <a:cxn ang="0">
                <a:pos x="1476" y="230"/>
              </a:cxn>
              <a:cxn ang="0">
                <a:pos x="2106" y="260"/>
              </a:cxn>
              <a:cxn ang="0">
                <a:pos x="2402" y="216"/>
              </a:cxn>
              <a:cxn ang="0">
                <a:pos x="2729" y="0"/>
              </a:cxn>
            </a:cxnLst>
            <a:rect l="0" t="0" r="r" b="b"/>
            <a:pathLst>
              <a:path w="2729" h="262">
                <a:moveTo>
                  <a:pt x="0" y="259"/>
                </a:moveTo>
                <a:cubicBezTo>
                  <a:pt x="53" y="248"/>
                  <a:pt x="181" y="208"/>
                  <a:pt x="320" y="195"/>
                </a:cubicBezTo>
                <a:cubicBezTo>
                  <a:pt x="459" y="182"/>
                  <a:pt x="638" y="174"/>
                  <a:pt x="831" y="180"/>
                </a:cubicBezTo>
                <a:cubicBezTo>
                  <a:pt x="1024" y="186"/>
                  <a:pt x="1263" y="217"/>
                  <a:pt x="1476" y="230"/>
                </a:cubicBezTo>
                <a:cubicBezTo>
                  <a:pt x="1688" y="243"/>
                  <a:pt x="1952" y="262"/>
                  <a:pt x="2106" y="260"/>
                </a:cubicBezTo>
                <a:cubicBezTo>
                  <a:pt x="2261" y="257"/>
                  <a:pt x="2298" y="259"/>
                  <a:pt x="2402" y="216"/>
                </a:cubicBezTo>
                <a:cubicBezTo>
                  <a:pt x="2506" y="173"/>
                  <a:pt x="2661" y="45"/>
                  <a:pt x="2729" y="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 rot="-1578455">
            <a:off x="4127500" y="2174875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>
                <a:solidFill>
                  <a:srgbClr val="0066FF"/>
                </a:solidFill>
              </a:rPr>
              <a:t>Marne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705350" y="252413"/>
            <a:ext cx="241300" cy="1651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1474788" y="1504950"/>
            <a:ext cx="2117725" cy="152400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28" y="74"/>
              </a:cxn>
              <a:cxn ang="0">
                <a:pos x="129" y="37"/>
              </a:cxn>
              <a:cxn ang="0">
                <a:pos x="210" y="0"/>
              </a:cxn>
              <a:cxn ang="0">
                <a:pos x="363" y="75"/>
              </a:cxn>
              <a:cxn ang="0">
                <a:pos x="471" y="153"/>
              </a:cxn>
              <a:cxn ang="0">
                <a:pos x="717" y="384"/>
              </a:cxn>
              <a:cxn ang="0">
                <a:pos x="1189" y="540"/>
              </a:cxn>
              <a:cxn ang="0">
                <a:pos x="1107" y="796"/>
              </a:cxn>
              <a:cxn ang="0">
                <a:pos x="975" y="828"/>
              </a:cxn>
              <a:cxn ang="0">
                <a:pos x="699" y="761"/>
              </a:cxn>
              <a:cxn ang="0">
                <a:pos x="480" y="780"/>
              </a:cxn>
              <a:cxn ang="0">
                <a:pos x="327" y="807"/>
              </a:cxn>
              <a:cxn ang="0">
                <a:pos x="150" y="579"/>
              </a:cxn>
              <a:cxn ang="0">
                <a:pos x="18" y="447"/>
              </a:cxn>
              <a:cxn ang="0">
                <a:pos x="0" y="216"/>
              </a:cxn>
            </a:cxnLst>
            <a:rect l="0" t="0" r="r" b="b"/>
            <a:pathLst>
              <a:path w="1189" h="828">
                <a:moveTo>
                  <a:pt x="0" y="216"/>
                </a:moveTo>
                <a:cubicBezTo>
                  <a:pt x="13" y="178"/>
                  <a:pt x="7" y="104"/>
                  <a:pt x="28" y="74"/>
                </a:cubicBezTo>
                <a:cubicBezTo>
                  <a:pt x="49" y="44"/>
                  <a:pt x="99" y="49"/>
                  <a:pt x="129" y="37"/>
                </a:cubicBezTo>
                <a:lnTo>
                  <a:pt x="210" y="0"/>
                </a:lnTo>
                <a:lnTo>
                  <a:pt x="363" y="75"/>
                </a:lnTo>
                <a:lnTo>
                  <a:pt x="471" y="153"/>
                </a:lnTo>
                <a:lnTo>
                  <a:pt x="717" y="384"/>
                </a:lnTo>
                <a:lnTo>
                  <a:pt x="1189" y="540"/>
                </a:lnTo>
                <a:lnTo>
                  <a:pt x="1107" y="796"/>
                </a:lnTo>
                <a:lnTo>
                  <a:pt x="975" y="828"/>
                </a:lnTo>
                <a:lnTo>
                  <a:pt x="699" y="761"/>
                </a:lnTo>
                <a:lnTo>
                  <a:pt x="480" y="780"/>
                </a:lnTo>
                <a:lnTo>
                  <a:pt x="327" y="807"/>
                </a:lnTo>
                <a:lnTo>
                  <a:pt x="150" y="579"/>
                </a:lnTo>
                <a:lnTo>
                  <a:pt x="18" y="447"/>
                </a:lnTo>
                <a:lnTo>
                  <a:pt x="0" y="216"/>
                </a:lnTo>
                <a:close/>
              </a:path>
            </a:pathLst>
          </a:custGeom>
          <a:solidFill>
            <a:schemeClr val="folHlink">
              <a:alpha val="37000"/>
            </a:schemeClr>
          </a:solidFill>
          <a:ln w="6350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971550" y="3257550"/>
            <a:ext cx="3208338" cy="3600450"/>
          </a:xfrm>
          <a:custGeom>
            <a:avLst/>
            <a:gdLst/>
            <a:ahLst/>
            <a:cxnLst>
              <a:cxn ang="0">
                <a:pos x="796" y="1691"/>
              </a:cxn>
              <a:cxn ang="0">
                <a:pos x="138" y="1746"/>
              </a:cxn>
              <a:cxn ang="0">
                <a:pos x="147" y="1938"/>
              </a:cxn>
              <a:cxn ang="0">
                <a:pos x="915" y="1956"/>
              </a:cxn>
              <a:cxn ang="0">
                <a:pos x="988" y="1664"/>
              </a:cxn>
              <a:cxn ang="0">
                <a:pos x="1189" y="1645"/>
              </a:cxn>
              <a:cxn ang="0">
                <a:pos x="1600" y="1499"/>
              </a:cxn>
              <a:cxn ang="0">
                <a:pos x="1802" y="1243"/>
              </a:cxn>
              <a:cxn ang="0">
                <a:pos x="1655" y="1088"/>
              </a:cxn>
              <a:cxn ang="0">
                <a:pos x="1455" y="975"/>
              </a:cxn>
              <a:cxn ang="0">
                <a:pos x="1363" y="859"/>
              </a:cxn>
              <a:cxn ang="0">
                <a:pos x="1207" y="813"/>
              </a:cxn>
              <a:cxn ang="0">
                <a:pos x="1015" y="822"/>
              </a:cxn>
              <a:cxn ang="0">
                <a:pos x="990" y="555"/>
              </a:cxn>
              <a:cxn ang="0">
                <a:pos x="970" y="320"/>
              </a:cxn>
              <a:cxn ang="0">
                <a:pos x="765" y="345"/>
              </a:cxn>
              <a:cxn ang="0">
                <a:pos x="855" y="696"/>
              </a:cxn>
              <a:cxn ang="0">
                <a:pos x="772" y="783"/>
              </a:cxn>
              <a:cxn ang="0">
                <a:pos x="681" y="783"/>
              </a:cxn>
              <a:cxn ang="0">
                <a:pos x="567" y="687"/>
              </a:cxn>
              <a:cxn ang="0">
                <a:pos x="545" y="238"/>
              </a:cxn>
              <a:cxn ang="0">
                <a:pos x="455" y="238"/>
              </a:cxn>
              <a:cxn ang="0">
                <a:pos x="369" y="0"/>
              </a:cxn>
              <a:cxn ang="0">
                <a:pos x="0" y="54"/>
              </a:cxn>
              <a:cxn ang="0">
                <a:pos x="10" y="667"/>
              </a:cxn>
              <a:cxn ang="0">
                <a:pos x="284" y="658"/>
              </a:cxn>
              <a:cxn ang="0">
                <a:pos x="228" y="1055"/>
              </a:cxn>
              <a:cxn ang="0">
                <a:pos x="677" y="1188"/>
              </a:cxn>
              <a:cxn ang="0">
                <a:pos x="650" y="1261"/>
              </a:cxn>
              <a:cxn ang="0">
                <a:pos x="787" y="1334"/>
              </a:cxn>
              <a:cxn ang="0">
                <a:pos x="796" y="1691"/>
              </a:cxn>
            </a:cxnLst>
            <a:rect l="0" t="0" r="r" b="b"/>
            <a:pathLst>
              <a:path w="1802" h="1956">
                <a:moveTo>
                  <a:pt x="796" y="1691"/>
                </a:moveTo>
                <a:lnTo>
                  <a:pt x="138" y="1746"/>
                </a:lnTo>
                <a:lnTo>
                  <a:pt x="147" y="1938"/>
                </a:lnTo>
                <a:lnTo>
                  <a:pt x="915" y="1956"/>
                </a:lnTo>
                <a:lnTo>
                  <a:pt x="988" y="1664"/>
                </a:lnTo>
                <a:lnTo>
                  <a:pt x="1189" y="1645"/>
                </a:lnTo>
                <a:lnTo>
                  <a:pt x="1600" y="1499"/>
                </a:lnTo>
                <a:lnTo>
                  <a:pt x="1802" y="1243"/>
                </a:lnTo>
                <a:lnTo>
                  <a:pt x="1655" y="1088"/>
                </a:lnTo>
                <a:lnTo>
                  <a:pt x="1455" y="975"/>
                </a:lnTo>
                <a:lnTo>
                  <a:pt x="1363" y="859"/>
                </a:lnTo>
                <a:lnTo>
                  <a:pt x="1207" y="813"/>
                </a:lnTo>
                <a:lnTo>
                  <a:pt x="1015" y="822"/>
                </a:lnTo>
                <a:lnTo>
                  <a:pt x="990" y="555"/>
                </a:lnTo>
                <a:lnTo>
                  <a:pt x="970" y="320"/>
                </a:lnTo>
                <a:lnTo>
                  <a:pt x="765" y="345"/>
                </a:lnTo>
                <a:lnTo>
                  <a:pt x="855" y="696"/>
                </a:lnTo>
                <a:lnTo>
                  <a:pt x="772" y="783"/>
                </a:lnTo>
                <a:lnTo>
                  <a:pt x="681" y="783"/>
                </a:lnTo>
                <a:lnTo>
                  <a:pt x="567" y="687"/>
                </a:lnTo>
                <a:lnTo>
                  <a:pt x="545" y="238"/>
                </a:lnTo>
                <a:lnTo>
                  <a:pt x="455" y="238"/>
                </a:lnTo>
                <a:lnTo>
                  <a:pt x="369" y="0"/>
                </a:lnTo>
                <a:lnTo>
                  <a:pt x="0" y="54"/>
                </a:lnTo>
                <a:lnTo>
                  <a:pt x="10" y="667"/>
                </a:lnTo>
                <a:lnTo>
                  <a:pt x="284" y="658"/>
                </a:lnTo>
                <a:lnTo>
                  <a:pt x="228" y="1055"/>
                </a:lnTo>
                <a:lnTo>
                  <a:pt x="677" y="1188"/>
                </a:lnTo>
                <a:lnTo>
                  <a:pt x="650" y="1261"/>
                </a:lnTo>
                <a:lnTo>
                  <a:pt x="787" y="1334"/>
                </a:lnTo>
                <a:lnTo>
                  <a:pt x="796" y="1691"/>
                </a:lnTo>
                <a:close/>
              </a:path>
            </a:pathLst>
          </a:custGeom>
          <a:solidFill>
            <a:srgbClr val="008000">
              <a:alpha val="35001"/>
            </a:srgb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2220913" y="1289050"/>
            <a:ext cx="2963862" cy="1065213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402" y="420"/>
              </a:cxn>
              <a:cxn ang="0">
                <a:pos x="522" y="489"/>
              </a:cxn>
              <a:cxn ang="0">
                <a:pos x="1107" y="579"/>
              </a:cxn>
              <a:cxn ang="0">
                <a:pos x="1311" y="552"/>
              </a:cxn>
              <a:cxn ang="0">
                <a:pos x="1431" y="477"/>
              </a:cxn>
              <a:cxn ang="0">
                <a:pos x="1665" y="240"/>
              </a:cxn>
              <a:cxn ang="0">
                <a:pos x="1614" y="90"/>
              </a:cxn>
              <a:cxn ang="0">
                <a:pos x="1080" y="84"/>
              </a:cxn>
              <a:cxn ang="0">
                <a:pos x="39" y="0"/>
              </a:cxn>
              <a:cxn ang="0">
                <a:pos x="0" y="132"/>
              </a:cxn>
            </a:cxnLst>
            <a:rect l="0" t="0" r="r" b="b"/>
            <a:pathLst>
              <a:path w="1665" h="579">
                <a:moveTo>
                  <a:pt x="0" y="132"/>
                </a:moveTo>
                <a:lnTo>
                  <a:pt x="402" y="420"/>
                </a:lnTo>
                <a:lnTo>
                  <a:pt x="522" y="489"/>
                </a:lnTo>
                <a:lnTo>
                  <a:pt x="1107" y="579"/>
                </a:lnTo>
                <a:lnTo>
                  <a:pt x="1311" y="552"/>
                </a:lnTo>
                <a:lnTo>
                  <a:pt x="1431" y="477"/>
                </a:lnTo>
                <a:lnTo>
                  <a:pt x="1665" y="240"/>
                </a:lnTo>
                <a:lnTo>
                  <a:pt x="1614" y="90"/>
                </a:lnTo>
                <a:lnTo>
                  <a:pt x="1080" y="84"/>
                </a:lnTo>
                <a:lnTo>
                  <a:pt x="39" y="0"/>
                </a:lnTo>
                <a:lnTo>
                  <a:pt x="0" y="132"/>
                </a:lnTo>
                <a:close/>
              </a:path>
            </a:pathLst>
          </a:custGeom>
          <a:noFill/>
          <a:ln w="444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4300538" y="3090863"/>
            <a:ext cx="112712" cy="1555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48"/>
              </a:cxn>
              <a:cxn ang="0">
                <a:pos x="15" y="72"/>
              </a:cxn>
              <a:cxn ang="0">
                <a:pos x="45" y="84"/>
              </a:cxn>
              <a:cxn ang="0">
                <a:pos x="63" y="66"/>
              </a:cxn>
              <a:cxn ang="0">
                <a:pos x="63" y="42"/>
              </a:cxn>
              <a:cxn ang="0">
                <a:pos x="39" y="0"/>
              </a:cxn>
              <a:cxn ang="0">
                <a:pos x="0" y="6"/>
              </a:cxn>
            </a:cxnLst>
            <a:rect l="0" t="0" r="r" b="b"/>
            <a:pathLst>
              <a:path w="63" h="84">
                <a:moveTo>
                  <a:pt x="0" y="6"/>
                </a:moveTo>
                <a:lnTo>
                  <a:pt x="0" y="48"/>
                </a:lnTo>
                <a:lnTo>
                  <a:pt x="15" y="72"/>
                </a:lnTo>
                <a:lnTo>
                  <a:pt x="45" y="84"/>
                </a:lnTo>
                <a:lnTo>
                  <a:pt x="63" y="66"/>
                </a:lnTo>
                <a:lnTo>
                  <a:pt x="63" y="42"/>
                </a:lnTo>
                <a:lnTo>
                  <a:pt x="39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6" name="Freeform 22"/>
          <p:cNvSpPr>
            <a:spLocks/>
          </p:cNvSpPr>
          <p:nvPr/>
        </p:nvSpPr>
        <p:spPr bwMode="auto">
          <a:xfrm>
            <a:off x="4730750" y="3841750"/>
            <a:ext cx="209550" cy="18256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63" y="99"/>
              </a:cxn>
              <a:cxn ang="0">
                <a:pos x="117" y="78"/>
              </a:cxn>
              <a:cxn ang="0">
                <a:pos x="111" y="15"/>
              </a:cxn>
              <a:cxn ang="0">
                <a:pos x="102" y="17"/>
              </a:cxn>
              <a:cxn ang="0">
                <a:pos x="60" y="0"/>
              </a:cxn>
              <a:cxn ang="0">
                <a:pos x="18" y="3"/>
              </a:cxn>
              <a:cxn ang="0">
                <a:pos x="0" y="65"/>
              </a:cxn>
            </a:cxnLst>
            <a:rect l="0" t="0" r="r" b="b"/>
            <a:pathLst>
              <a:path w="117" h="99">
                <a:moveTo>
                  <a:pt x="0" y="65"/>
                </a:moveTo>
                <a:lnTo>
                  <a:pt x="63" y="99"/>
                </a:lnTo>
                <a:lnTo>
                  <a:pt x="117" y="78"/>
                </a:lnTo>
                <a:lnTo>
                  <a:pt x="111" y="15"/>
                </a:lnTo>
                <a:lnTo>
                  <a:pt x="102" y="17"/>
                </a:lnTo>
                <a:lnTo>
                  <a:pt x="60" y="0"/>
                </a:lnTo>
                <a:lnTo>
                  <a:pt x="18" y="3"/>
                </a:lnTo>
                <a:lnTo>
                  <a:pt x="0" y="65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4946650" y="4067175"/>
            <a:ext cx="788988" cy="257175"/>
          </a:xfrm>
          <a:custGeom>
            <a:avLst/>
            <a:gdLst/>
            <a:ahLst/>
            <a:cxnLst>
              <a:cxn ang="0">
                <a:pos x="37" y="78"/>
              </a:cxn>
              <a:cxn ang="0">
                <a:pos x="0" y="134"/>
              </a:cxn>
              <a:cxn ang="0">
                <a:pos x="120" y="101"/>
              </a:cxn>
              <a:cxn ang="0">
                <a:pos x="131" y="135"/>
              </a:cxn>
              <a:cxn ang="0">
                <a:pos x="182" y="123"/>
              </a:cxn>
              <a:cxn ang="0">
                <a:pos x="285" y="128"/>
              </a:cxn>
              <a:cxn ang="0">
                <a:pos x="357" y="140"/>
              </a:cxn>
              <a:cxn ang="0">
                <a:pos x="443" y="138"/>
              </a:cxn>
              <a:cxn ang="0">
                <a:pos x="431" y="90"/>
              </a:cxn>
              <a:cxn ang="0">
                <a:pos x="374" y="48"/>
              </a:cxn>
              <a:cxn ang="0">
                <a:pos x="302" y="9"/>
              </a:cxn>
              <a:cxn ang="0">
                <a:pos x="254" y="0"/>
              </a:cxn>
              <a:cxn ang="0">
                <a:pos x="189" y="32"/>
              </a:cxn>
              <a:cxn ang="0">
                <a:pos x="108" y="14"/>
              </a:cxn>
              <a:cxn ang="0">
                <a:pos x="37" y="78"/>
              </a:cxn>
            </a:cxnLst>
            <a:rect l="0" t="0" r="r" b="b"/>
            <a:pathLst>
              <a:path w="443" h="140">
                <a:moveTo>
                  <a:pt x="37" y="78"/>
                </a:moveTo>
                <a:lnTo>
                  <a:pt x="0" y="134"/>
                </a:lnTo>
                <a:lnTo>
                  <a:pt x="120" y="101"/>
                </a:lnTo>
                <a:lnTo>
                  <a:pt x="131" y="135"/>
                </a:lnTo>
                <a:lnTo>
                  <a:pt x="182" y="123"/>
                </a:lnTo>
                <a:lnTo>
                  <a:pt x="285" y="128"/>
                </a:lnTo>
                <a:lnTo>
                  <a:pt x="357" y="140"/>
                </a:lnTo>
                <a:lnTo>
                  <a:pt x="443" y="138"/>
                </a:lnTo>
                <a:lnTo>
                  <a:pt x="431" y="90"/>
                </a:lnTo>
                <a:lnTo>
                  <a:pt x="374" y="48"/>
                </a:lnTo>
                <a:lnTo>
                  <a:pt x="302" y="9"/>
                </a:lnTo>
                <a:lnTo>
                  <a:pt x="254" y="0"/>
                </a:lnTo>
                <a:lnTo>
                  <a:pt x="189" y="32"/>
                </a:lnTo>
                <a:lnTo>
                  <a:pt x="108" y="14"/>
                </a:lnTo>
                <a:lnTo>
                  <a:pt x="37" y="78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4662488" y="4425950"/>
            <a:ext cx="228600" cy="18732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87"/>
              </a:cxn>
              <a:cxn ang="0">
                <a:pos x="33" y="102"/>
              </a:cxn>
              <a:cxn ang="0">
                <a:pos x="129" y="76"/>
              </a:cxn>
              <a:cxn ang="0">
                <a:pos x="129" y="28"/>
              </a:cxn>
              <a:cxn ang="0">
                <a:pos x="97" y="0"/>
              </a:cxn>
              <a:cxn ang="0">
                <a:pos x="54" y="19"/>
              </a:cxn>
              <a:cxn ang="0">
                <a:pos x="0" y="27"/>
              </a:cxn>
            </a:cxnLst>
            <a:rect l="0" t="0" r="r" b="b"/>
            <a:pathLst>
              <a:path w="129" h="102">
                <a:moveTo>
                  <a:pt x="0" y="27"/>
                </a:moveTo>
                <a:lnTo>
                  <a:pt x="0" y="87"/>
                </a:lnTo>
                <a:lnTo>
                  <a:pt x="33" y="102"/>
                </a:lnTo>
                <a:lnTo>
                  <a:pt x="129" y="76"/>
                </a:lnTo>
                <a:lnTo>
                  <a:pt x="129" y="28"/>
                </a:lnTo>
                <a:lnTo>
                  <a:pt x="97" y="0"/>
                </a:lnTo>
                <a:lnTo>
                  <a:pt x="54" y="19"/>
                </a:lnTo>
                <a:lnTo>
                  <a:pt x="0" y="27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9" name="Freeform 25"/>
          <p:cNvSpPr>
            <a:spLocks/>
          </p:cNvSpPr>
          <p:nvPr/>
        </p:nvSpPr>
        <p:spPr bwMode="auto">
          <a:xfrm>
            <a:off x="2332038" y="1360488"/>
            <a:ext cx="2378075" cy="889000"/>
          </a:xfrm>
          <a:custGeom>
            <a:avLst/>
            <a:gdLst/>
            <a:ahLst/>
            <a:cxnLst>
              <a:cxn ang="0">
                <a:pos x="61" y="117"/>
              </a:cxn>
              <a:cxn ang="0">
                <a:pos x="4" y="66"/>
              </a:cxn>
              <a:cxn ang="0">
                <a:pos x="31" y="0"/>
              </a:cxn>
              <a:cxn ang="0">
                <a:pos x="1333" y="180"/>
              </a:cxn>
              <a:cxn ang="0">
                <a:pos x="1327" y="279"/>
              </a:cxn>
              <a:cxn ang="0">
                <a:pos x="1291" y="336"/>
              </a:cxn>
              <a:cxn ang="0">
                <a:pos x="1336" y="381"/>
              </a:cxn>
              <a:cxn ang="0">
                <a:pos x="1327" y="420"/>
              </a:cxn>
              <a:cxn ang="0">
                <a:pos x="1270" y="447"/>
              </a:cxn>
              <a:cxn ang="0">
                <a:pos x="1159" y="429"/>
              </a:cxn>
              <a:cxn ang="0">
                <a:pos x="1039" y="450"/>
              </a:cxn>
              <a:cxn ang="0">
                <a:pos x="982" y="483"/>
              </a:cxn>
              <a:cxn ang="0">
                <a:pos x="844" y="375"/>
              </a:cxn>
              <a:cxn ang="0">
                <a:pos x="715" y="366"/>
              </a:cxn>
              <a:cxn ang="0">
                <a:pos x="532" y="351"/>
              </a:cxn>
              <a:cxn ang="0">
                <a:pos x="505" y="264"/>
              </a:cxn>
              <a:cxn ang="0">
                <a:pos x="361" y="168"/>
              </a:cxn>
              <a:cxn ang="0">
                <a:pos x="211" y="135"/>
              </a:cxn>
              <a:cxn ang="0">
                <a:pos x="137" y="172"/>
              </a:cxn>
              <a:cxn ang="0">
                <a:pos x="61" y="117"/>
              </a:cxn>
            </a:cxnLst>
            <a:rect l="0" t="0" r="r" b="b"/>
            <a:pathLst>
              <a:path w="1336" h="483">
                <a:moveTo>
                  <a:pt x="61" y="117"/>
                </a:moveTo>
                <a:cubicBezTo>
                  <a:pt x="63" y="111"/>
                  <a:pt x="0" y="84"/>
                  <a:pt x="4" y="66"/>
                </a:cubicBezTo>
                <a:lnTo>
                  <a:pt x="31" y="0"/>
                </a:lnTo>
                <a:lnTo>
                  <a:pt x="1333" y="180"/>
                </a:lnTo>
                <a:lnTo>
                  <a:pt x="1327" y="279"/>
                </a:lnTo>
                <a:lnTo>
                  <a:pt x="1291" y="336"/>
                </a:lnTo>
                <a:lnTo>
                  <a:pt x="1336" y="381"/>
                </a:lnTo>
                <a:lnTo>
                  <a:pt x="1327" y="420"/>
                </a:lnTo>
                <a:lnTo>
                  <a:pt x="1270" y="447"/>
                </a:lnTo>
                <a:lnTo>
                  <a:pt x="1159" y="429"/>
                </a:lnTo>
                <a:lnTo>
                  <a:pt x="1039" y="450"/>
                </a:lnTo>
                <a:lnTo>
                  <a:pt x="982" y="483"/>
                </a:lnTo>
                <a:lnTo>
                  <a:pt x="844" y="375"/>
                </a:lnTo>
                <a:lnTo>
                  <a:pt x="715" y="366"/>
                </a:lnTo>
                <a:lnTo>
                  <a:pt x="532" y="351"/>
                </a:lnTo>
                <a:lnTo>
                  <a:pt x="505" y="264"/>
                </a:lnTo>
                <a:lnTo>
                  <a:pt x="361" y="168"/>
                </a:lnTo>
                <a:lnTo>
                  <a:pt x="211" y="135"/>
                </a:lnTo>
                <a:lnTo>
                  <a:pt x="137" y="172"/>
                </a:lnTo>
                <a:lnTo>
                  <a:pt x="61" y="117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5735638" y="974725"/>
            <a:ext cx="661987" cy="728663"/>
          </a:xfrm>
          <a:custGeom>
            <a:avLst/>
            <a:gdLst/>
            <a:ahLst/>
            <a:cxnLst>
              <a:cxn ang="0">
                <a:pos x="11" y="247"/>
              </a:cxn>
              <a:cxn ang="0">
                <a:pos x="51" y="201"/>
              </a:cxn>
              <a:cxn ang="0">
                <a:pos x="89" y="136"/>
              </a:cxn>
              <a:cxn ang="0">
                <a:pos x="233" y="16"/>
              </a:cxn>
              <a:cxn ang="0">
                <a:pos x="282" y="0"/>
              </a:cxn>
              <a:cxn ang="0">
                <a:pos x="329" y="22"/>
              </a:cxn>
              <a:cxn ang="0">
                <a:pos x="353" y="121"/>
              </a:cxn>
              <a:cxn ang="0">
                <a:pos x="372" y="171"/>
              </a:cxn>
              <a:cxn ang="0">
                <a:pos x="335" y="226"/>
              </a:cxn>
              <a:cxn ang="0">
                <a:pos x="252" y="339"/>
              </a:cxn>
              <a:cxn ang="0">
                <a:pos x="171" y="393"/>
              </a:cxn>
              <a:cxn ang="0">
                <a:pos x="102" y="396"/>
              </a:cxn>
              <a:cxn ang="0">
                <a:pos x="68" y="370"/>
              </a:cxn>
              <a:cxn ang="0">
                <a:pos x="0" y="282"/>
              </a:cxn>
              <a:cxn ang="0">
                <a:pos x="11" y="247"/>
              </a:cxn>
            </a:cxnLst>
            <a:rect l="0" t="0" r="r" b="b"/>
            <a:pathLst>
              <a:path w="372" h="396">
                <a:moveTo>
                  <a:pt x="11" y="247"/>
                </a:moveTo>
                <a:lnTo>
                  <a:pt x="51" y="201"/>
                </a:lnTo>
                <a:lnTo>
                  <a:pt x="89" y="136"/>
                </a:lnTo>
                <a:lnTo>
                  <a:pt x="233" y="16"/>
                </a:lnTo>
                <a:lnTo>
                  <a:pt x="282" y="0"/>
                </a:lnTo>
                <a:lnTo>
                  <a:pt x="329" y="22"/>
                </a:lnTo>
                <a:lnTo>
                  <a:pt x="353" y="121"/>
                </a:lnTo>
                <a:lnTo>
                  <a:pt x="372" y="171"/>
                </a:lnTo>
                <a:lnTo>
                  <a:pt x="335" y="226"/>
                </a:lnTo>
                <a:lnTo>
                  <a:pt x="252" y="339"/>
                </a:lnTo>
                <a:lnTo>
                  <a:pt x="171" y="393"/>
                </a:lnTo>
                <a:lnTo>
                  <a:pt x="102" y="396"/>
                </a:lnTo>
                <a:lnTo>
                  <a:pt x="68" y="370"/>
                </a:lnTo>
                <a:lnTo>
                  <a:pt x="0" y="282"/>
                </a:lnTo>
                <a:lnTo>
                  <a:pt x="11" y="247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4368800" y="3271838"/>
            <a:ext cx="133350" cy="20955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54"/>
              </a:cxn>
              <a:cxn ang="0">
                <a:pos x="39" y="114"/>
              </a:cxn>
              <a:cxn ang="0">
                <a:pos x="75" y="84"/>
              </a:cxn>
              <a:cxn ang="0">
                <a:pos x="60" y="33"/>
              </a:cxn>
              <a:cxn ang="0">
                <a:pos x="48" y="0"/>
              </a:cxn>
              <a:cxn ang="0">
                <a:pos x="0" y="3"/>
              </a:cxn>
            </a:cxnLst>
            <a:rect l="0" t="0" r="r" b="b"/>
            <a:pathLst>
              <a:path w="75" h="114">
                <a:moveTo>
                  <a:pt x="0" y="3"/>
                </a:moveTo>
                <a:lnTo>
                  <a:pt x="3" y="54"/>
                </a:lnTo>
                <a:lnTo>
                  <a:pt x="39" y="114"/>
                </a:lnTo>
                <a:lnTo>
                  <a:pt x="75" y="84"/>
                </a:lnTo>
                <a:lnTo>
                  <a:pt x="60" y="33"/>
                </a:lnTo>
                <a:lnTo>
                  <a:pt x="48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4694238" y="3536950"/>
            <a:ext cx="282575" cy="2540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21" y="87"/>
              </a:cxn>
              <a:cxn ang="0">
                <a:pos x="123" y="138"/>
              </a:cxn>
              <a:cxn ang="0">
                <a:pos x="159" y="114"/>
              </a:cxn>
              <a:cxn ang="0">
                <a:pos x="90" y="51"/>
              </a:cxn>
              <a:cxn ang="0">
                <a:pos x="48" y="0"/>
              </a:cxn>
              <a:cxn ang="0">
                <a:pos x="0" y="24"/>
              </a:cxn>
            </a:cxnLst>
            <a:rect l="0" t="0" r="r" b="b"/>
            <a:pathLst>
              <a:path w="159" h="138">
                <a:moveTo>
                  <a:pt x="0" y="24"/>
                </a:moveTo>
                <a:lnTo>
                  <a:pt x="21" y="87"/>
                </a:lnTo>
                <a:lnTo>
                  <a:pt x="123" y="138"/>
                </a:lnTo>
                <a:lnTo>
                  <a:pt x="159" y="114"/>
                </a:lnTo>
                <a:lnTo>
                  <a:pt x="90" y="51"/>
                </a:lnTo>
                <a:lnTo>
                  <a:pt x="48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3" name="Freeform 29"/>
          <p:cNvSpPr>
            <a:spLocks/>
          </p:cNvSpPr>
          <p:nvPr/>
        </p:nvSpPr>
        <p:spPr bwMode="auto">
          <a:xfrm>
            <a:off x="5351463" y="252413"/>
            <a:ext cx="1938337" cy="1835150"/>
          </a:xfrm>
          <a:custGeom>
            <a:avLst/>
            <a:gdLst/>
            <a:ahLst/>
            <a:cxnLst>
              <a:cxn ang="0">
                <a:pos x="0" y="861"/>
              </a:cxn>
              <a:cxn ang="0">
                <a:pos x="91" y="997"/>
              </a:cxn>
              <a:cxn ang="0">
                <a:pos x="680" y="907"/>
              </a:cxn>
              <a:cxn ang="0">
                <a:pos x="862" y="771"/>
              </a:cxn>
              <a:cxn ang="0">
                <a:pos x="1089" y="226"/>
              </a:cxn>
              <a:cxn ang="0">
                <a:pos x="998" y="0"/>
              </a:cxn>
              <a:cxn ang="0">
                <a:pos x="726" y="90"/>
              </a:cxn>
              <a:cxn ang="0">
                <a:pos x="363" y="362"/>
              </a:cxn>
              <a:cxn ang="0">
                <a:pos x="0" y="861"/>
              </a:cxn>
            </a:cxnLst>
            <a:rect l="0" t="0" r="r" b="b"/>
            <a:pathLst>
              <a:path w="1089" h="997">
                <a:moveTo>
                  <a:pt x="0" y="861"/>
                </a:moveTo>
                <a:lnTo>
                  <a:pt x="91" y="997"/>
                </a:lnTo>
                <a:lnTo>
                  <a:pt x="680" y="907"/>
                </a:lnTo>
                <a:lnTo>
                  <a:pt x="862" y="771"/>
                </a:lnTo>
                <a:lnTo>
                  <a:pt x="1089" y="226"/>
                </a:lnTo>
                <a:lnTo>
                  <a:pt x="998" y="0"/>
                </a:lnTo>
                <a:lnTo>
                  <a:pt x="726" y="90"/>
                </a:lnTo>
                <a:lnTo>
                  <a:pt x="363" y="362"/>
                </a:lnTo>
                <a:lnTo>
                  <a:pt x="0" y="861"/>
                </a:lnTo>
                <a:close/>
              </a:path>
            </a:pathLst>
          </a:custGeom>
          <a:noFill/>
          <a:ln w="444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4140200" y="3006725"/>
            <a:ext cx="1695450" cy="14192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136" y="0"/>
              </a:cxn>
              <a:cxn ang="0">
                <a:pos x="589" y="454"/>
              </a:cxn>
              <a:cxn ang="0">
                <a:pos x="725" y="545"/>
              </a:cxn>
              <a:cxn ang="0">
                <a:pos x="952" y="635"/>
              </a:cxn>
              <a:cxn ang="0">
                <a:pos x="816" y="771"/>
              </a:cxn>
              <a:cxn ang="0">
                <a:pos x="453" y="771"/>
              </a:cxn>
              <a:cxn ang="0">
                <a:pos x="362" y="590"/>
              </a:cxn>
              <a:cxn ang="0">
                <a:pos x="0" y="91"/>
              </a:cxn>
            </a:cxnLst>
            <a:rect l="0" t="0" r="r" b="b"/>
            <a:pathLst>
              <a:path w="952" h="771">
                <a:moveTo>
                  <a:pt x="0" y="91"/>
                </a:moveTo>
                <a:lnTo>
                  <a:pt x="136" y="0"/>
                </a:lnTo>
                <a:lnTo>
                  <a:pt x="589" y="454"/>
                </a:lnTo>
                <a:lnTo>
                  <a:pt x="725" y="545"/>
                </a:lnTo>
                <a:lnTo>
                  <a:pt x="952" y="635"/>
                </a:lnTo>
                <a:lnTo>
                  <a:pt x="816" y="771"/>
                </a:lnTo>
                <a:lnTo>
                  <a:pt x="453" y="771"/>
                </a:lnTo>
                <a:lnTo>
                  <a:pt x="362" y="590"/>
                </a:lnTo>
                <a:lnTo>
                  <a:pt x="0" y="91"/>
                </a:lnTo>
                <a:close/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5" name="Freeform 31"/>
          <p:cNvSpPr>
            <a:spLocks/>
          </p:cNvSpPr>
          <p:nvPr/>
        </p:nvSpPr>
        <p:spPr bwMode="auto">
          <a:xfrm>
            <a:off x="990600" y="5335588"/>
            <a:ext cx="7404100" cy="53181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871" y="249"/>
              </a:cxn>
              <a:cxn ang="0">
                <a:pos x="1642" y="249"/>
              </a:cxn>
              <a:cxn ang="0">
                <a:pos x="2686" y="96"/>
              </a:cxn>
              <a:cxn ang="0">
                <a:pos x="3191" y="11"/>
              </a:cxn>
              <a:cxn ang="0">
                <a:pos x="4158" y="32"/>
              </a:cxn>
            </a:cxnLst>
            <a:rect l="0" t="0" r="r" b="b"/>
            <a:pathLst>
              <a:path w="4158" h="289">
                <a:moveTo>
                  <a:pt x="0" y="11"/>
                </a:moveTo>
                <a:cubicBezTo>
                  <a:pt x="147" y="51"/>
                  <a:pt x="597" y="209"/>
                  <a:pt x="871" y="249"/>
                </a:cubicBezTo>
                <a:cubicBezTo>
                  <a:pt x="1145" y="289"/>
                  <a:pt x="1340" y="274"/>
                  <a:pt x="1642" y="249"/>
                </a:cubicBezTo>
                <a:cubicBezTo>
                  <a:pt x="1944" y="224"/>
                  <a:pt x="2428" y="136"/>
                  <a:pt x="2686" y="96"/>
                </a:cubicBezTo>
                <a:cubicBezTo>
                  <a:pt x="2944" y="56"/>
                  <a:pt x="2946" y="22"/>
                  <a:pt x="3191" y="11"/>
                </a:cubicBezTo>
                <a:cubicBezTo>
                  <a:pt x="3436" y="0"/>
                  <a:pt x="3957" y="28"/>
                  <a:pt x="4158" y="3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6" name="Freeform 32"/>
          <p:cNvSpPr>
            <a:spLocks/>
          </p:cNvSpPr>
          <p:nvPr/>
        </p:nvSpPr>
        <p:spPr bwMode="auto">
          <a:xfrm>
            <a:off x="6735763" y="57150"/>
            <a:ext cx="627062" cy="5289550"/>
          </a:xfrm>
          <a:custGeom>
            <a:avLst/>
            <a:gdLst/>
            <a:ahLst/>
            <a:cxnLst>
              <a:cxn ang="0">
                <a:pos x="282" y="0"/>
              </a:cxn>
              <a:cxn ang="0">
                <a:pos x="337" y="448"/>
              </a:cxn>
              <a:cxn ang="0">
                <a:pos x="190" y="922"/>
              </a:cxn>
              <a:cxn ang="0">
                <a:pos x="72" y="1335"/>
              </a:cxn>
              <a:cxn ang="0">
                <a:pos x="35" y="1902"/>
              </a:cxn>
              <a:cxn ang="0">
                <a:pos x="281" y="2873"/>
              </a:cxn>
            </a:cxnLst>
            <a:rect l="0" t="0" r="r" b="b"/>
            <a:pathLst>
              <a:path w="352" h="2873">
                <a:moveTo>
                  <a:pt x="282" y="0"/>
                </a:moveTo>
                <a:cubicBezTo>
                  <a:pt x="290" y="75"/>
                  <a:pt x="352" y="294"/>
                  <a:pt x="337" y="448"/>
                </a:cubicBezTo>
                <a:cubicBezTo>
                  <a:pt x="322" y="602"/>
                  <a:pt x="234" y="774"/>
                  <a:pt x="190" y="922"/>
                </a:cubicBezTo>
                <a:cubicBezTo>
                  <a:pt x="146" y="1070"/>
                  <a:pt x="98" y="1172"/>
                  <a:pt x="72" y="1335"/>
                </a:cubicBezTo>
                <a:cubicBezTo>
                  <a:pt x="46" y="1498"/>
                  <a:pt x="0" y="1646"/>
                  <a:pt x="35" y="1902"/>
                </a:cubicBezTo>
                <a:cubicBezTo>
                  <a:pt x="70" y="2158"/>
                  <a:pt x="230" y="2671"/>
                  <a:pt x="281" y="2873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7" name="Freeform 33"/>
          <p:cNvSpPr>
            <a:spLocks/>
          </p:cNvSpPr>
          <p:nvPr/>
        </p:nvSpPr>
        <p:spPr bwMode="auto">
          <a:xfrm>
            <a:off x="1004888" y="4179888"/>
            <a:ext cx="7454900" cy="558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749" y="56"/>
              </a:cxn>
              <a:cxn ang="0">
                <a:pos x="1179" y="2"/>
              </a:cxn>
              <a:cxn ang="0">
                <a:pos x="1563" y="65"/>
              </a:cxn>
              <a:cxn ang="0">
                <a:pos x="2048" y="240"/>
              </a:cxn>
              <a:cxn ang="0">
                <a:pos x="2478" y="282"/>
              </a:cxn>
              <a:cxn ang="0">
                <a:pos x="2925" y="184"/>
              </a:cxn>
              <a:cxn ang="0">
                <a:pos x="3209" y="130"/>
              </a:cxn>
              <a:cxn ang="0">
                <a:pos x="3703" y="11"/>
              </a:cxn>
              <a:cxn ang="0">
                <a:pos x="3995" y="148"/>
              </a:cxn>
              <a:cxn ang="0">
                <a:pos x="4187" y="304"/>
              </a:cxn>
            </a:cxnLst>
            <a:rect l="0" t="0" r="r" b="b"/>
            <a:pathLst>
              <a:path w="4187" h="304">
                <a:moveTo>
                  <a:pt x="0" y="248"/>
                </a:moveTo>
                <a:cubicBezTo>
                  <a:pt x="125" y="216"/>
                  <a:pt x="553" y="97"/>
                  <a:pt x="749" y="56"/>
                </a:cubicBezTo>
                <a:cubicBezTo>
                  <a:pt x="945" y="15"/>
                  <a:pt x="1043" y="0"/>
                  <a:pt x="1179" y="2"/>
                </a:cubicBezTo>
                <a:cubicBezTo>
                  <a:pt x="1315" y="4"/>
                  <a:pt x="1418" y="25"/>
                  <a:pt x="1563" y="65"/>
                </a:cubicBezTo>
                <a:cubicBezTo>
                  <a:pt x="1708" y="105"/>
                  <a:pt x="1895" y="204"/>
                  <a:pt x="2048" y="240"/>
                </a:cubicBezTo>
                <a:cubicBezTo>
                  <a:pt x="2201" y="276"/>
                  <a:pt x="2332" y="291"/>
                  <a:pt x="2478" y="282"/>
                </a:cubicBezTo>
                <a:cubicBezTo>
                  <a:pt x="2624" y="273"/>
                  <a:pt x="2803" y="209"/>
                  <a:pt x="2925" y="184"/>
                </a:cubicBezTo>
                <a:cubicBezTo>
                  <a:pt x="3047" y="159"/>
                  <a:pt x="3079" y="159"/>
                  <a:pt x="3209" y="130"/>
                </a:cubicBezTo>
                <a:cubicBezTo>
                  <a:pt x="3339" y="101"/>
                  <a:pt x="3572" y="8"/>
                  <a:pt x="3703" y="11"/>
                </a:cubicBezTo>
                <a:cubicBezTo>
                  <a:pt x="3834" y="14"/>
                  <a:pt x="3914" y="99"/>
                  <a:pt x="3995" y="148"/>
                </a:cubicBezTo>
                <a:cubicBezTo>
                  <a:pt x="4076" y="197"/>
                  <a:pt x="4147" y="272"/>
                  <a:pt x="4187" y="304"/>
                </a:cubicBezTo>
              </a:path>
            </a:pathLst>
          </a:custGeom>
          <a:noFill/>
          <a:ln w="76200" cap="flat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2700338" y="5373688"/>
            <a:ext cx="646112" cy="365125"/>
          </a:xfrm>
          <a:prstGeom prst="rect">
            <a:avLst/>
          </a:prstGeom>
          <a:solidFill>
            <a:srgbClr val="FFCC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A4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 rot="4510798">
            <a:off x="6430963" y="3625850"/>
            <a:ext cx="1295400" cy="336550"/>
          </a:xfrm>
          <a:prstGeom prst="rect">
            <a:avLst/>
          </a:prstGeom>
          <a:solidFill>
            <a:srgbClr val="FFCC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i="1">
                <a:solidFill>
                  <a:srgbClr val="FF0000"/>
                </a:solidFill>
              </a:rPr>
              <a:t>Francilienne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 rot="-678160">
            <a:off x="4932363" y="4652963"/>
            <a:ext cx="1960562" cy="366712"/>
          </a:xfrm>
          <a:prstGeom prst="rect">
            <a:avLst/>
          </a:prstGeom>
          <a:solidFill>
            <a:srgbClr val="FFFF99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>
                <a:solidFill>
                  <a:srgbClr val="FF9900"/>
                </a:solidFill>
              </a:rPr>
              <a:t>RER : Ligne A</a:t>
            </a: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3573463" y="2171700"/>
            <a:ext cx="403225" cy="417513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422" name="Rectangle 38" descr="Grands carreaux"/>
          <p:cNvSpPr>
            <a:spLocks noChangeArrowheads="1"/>
          </p:cNvSpPr>
          <p:nvPr/>
        </p:nvSpPr>
        <p:spPr bwMode="auto">
          <a:xfrm>
            <a:off x="3654425" y="3924300"/>
            <a:ext cx="404813" cy="250825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423" name="Freeform 39" descr="Grands carreaux"/>
          <p:cNvSpPr>
            <a:spLocks/>
          </p:cNvSpPr>
          <p:nvPr/>
        </p:nvSpPr>
        <p:spPr bwMode="auto">
          <a:xfrm>
            <a:off x="1958975" y="2922588"/>
            <a:ext cx="404813" cy="282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113" y="153"/>
              </a:cxn>
              <a:cxn ang="0">
                <a:pos x="0" y="0"/>
              </a:cxn>
            </a:cxnLst>
            <a:rect l="0" t="0" r="r" b="b"/>
            <a:pathLst>
              <a:path w="227" h="153">
                <a:moveTo>
                  <a:pt x="0" y="0"/>
                </a:moveTo>
                <a:lnTo>
                  <a:pt x="227" y="0"/>
                </a:lnTo>
                <a:lnTo>
                  <a:pt x="113" y="153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24" name="Freeform 40"/>
          <p:cNvSpPr>
            <a:spLocks/>
          </p:cNvSpPr>
          <p:nvPr/>
        </p:nvSpPr>
        <p:spPr bwMode="auto">
          <a:xfrm>
            <a:off x="7048500" y="4343400"/>
            <a:ext cx="1290638" cy="998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519"/>
              </a:cxn>
              <a:cxn ang="0">
                <a:pos x="712" y="543"/>
              </a:cxn>
              <a:cxn ang="0">
                <a:pos x="725" y="318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725" h="543">
                <a:moveTo>
                  <a:pt x="0" y="0"/>
                </a:moveTo>
                <a:lnTo>
                  <a:pt x="160" y="519"/>
                </a:lnTo>
                <a:lnTo>
                  <a:pt x="712" y="543"/>
                </a:lnTo>
                <a:lnTo>
                  <a:pt x="725" y="318"/>
                </a:ln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pattFill prst="lgGrid">
            <a:fgClr>
              <a:srgbClr val="FF0000">
                <a:alpha val="39999"/>
              </a:srgbClr>
            </a:fgClr>
            <a:bgClr>
              <a:schemeClr val="bg1">
                <a:alpha val="39999"/>
              </a:schemeClr>
            </a:bgClr>
          </a:pattFill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 rot="2413537">
            <a:off x="4140200" y="3429000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i="1">
                <a:solidFill>
                  <a:srgbClr val="000099"/>
                </a:solidFill>
              </a:rPr>
              <a:t>Le Maubuée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0" y="1412875"/>
            <a:ext cx="403225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33829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Voies autoroutières majeures : trafic régional, national, international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4213" y="2708275"/>
            <a:ext cx="3527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Ligne de RER : Artère et colonne vertébrale de la Ville Nouvelle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0" y="2852738"/>
            <a:ext cx="404813" cy="1587"/>
          </a:xfrm>
          <a:prstGeom prst="line">
            <a:avLst/>
          </a:prstGeom>
          <a:noFill/>
          <a:ln w="7620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549275"/>
            <a:ext cx="50768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 De nouvelles infrastructures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4365625"/>
            <a:ext cx="50768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II De nouveaux espaces bâtis</a:t>
            </a:r>
          </a:p>
        </p:txBody>
      </p:sp>
      <p:sp>
        <p:nvSpPr>
          <p:cNvPr id="17416" name="Rectangle 8" descr="Grands carreaux"/>
          <p:cNvSpPr>
            <a:spLocks noChangeArrowheads="1"/>
          </p:cNvSpPr>
          <p:nvPr/>
        </p:nvSpPr>
        <p:spPr bwMode="auto">
          <a:xfrm>
            <a:off x="0" y="4941888"/>
            <a:ext cx="611188" cy="360362"/>
          </a:xfrm>
          <a:prstGeom prst="rect">
            <a:avLst/>
          </a:prstGeom>
          <a:pattFill prst="lgGrid">
            <a:fgClr>
              <a:srgbClr val="FF0000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17" name="Text Box 9" descr="Grands carreaux"/>
          <p:cNvSpPr txBox="1">
            <a:spLocks noChangeArrowheads="1"/>
          </p:cNvSpPr>
          <p:nvPr/>
        </p:nvSpPr>
        <p:spPr bwMode="auto">
          <a:xfrm>
            <a:off x="611188" y="4941888"/>
            <a:ext cx="14414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Habitat</a:t>
            </a:r>
          </a:p>
        </p:txBody>
      </p:sp>
      <p:sp>
        <p:nvSpPr>
          <p:cNvPr id="17418" name="Rectangle 10" descr="Grands carreaux"/>
          <p:cNvSpPr>
            <a:spLocks noChangeArrowheads="1"/>
          </p:cNvSpPr>
          <p:nvPr/>
        </p:nvSpPr>
        <p:spPr bwMode="auto">
          <a:xfrm>
            <a:off x="0" y="5876925"/>
            <a:ext cx="611188" cy="360363"/>
          </a:xfrm>
          <a:prstGeom prst="rect">
            <a:avLst/>
          </a:prstGeom>
          <a:pattFill prst="lgGrid">
            <a:fgClr>
              <a:srgbClr val="9900CC">
                <a:alpha val="50999"/>
              </a:srgbClr>
            </a:fgClr>
            <a:bgClr>
              <a:schemeClr val="bg1">
                <a:alpha val="50999"/>
              </a:schemeClr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19" name="Text Box 11" descr="Grands carreaux"/>
          <p:cNvSpPr txBox="1">
            <a:spLocks noChangeArrowheads="1"/>
          </p:cNvSpPr>
          <p:nvPr/>
        </p:nvSpPr>
        <p:spPr bwMode="auto">
          <a:xfrm>
            <a:off x="468313" y="5876925"/>
            <a:ext cx="2665412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Zones d’activités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284663" y="549275"/>
            <a:ext cx="4859337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III Des espaces non bâtis préservés ou aménagés</a:t>
            </a:r>
          </a:p>
        </p:txBody>
      </p:sp>
      <p:sp>
        <p:nvSpPr>
          <p:cNvPr id="17421" name="Text Box 13" descr="Grands carreaux"/>
          <p:cNvSpPr txBox="1">
            <a:spLocks noChangeArrowheads="1"/>
          </p:cNvSpPr>
          <p:nvPr/>
        </p:nvSpPr>
        <p:spPr bwMode="auto">
          <a:xfrm>
            <a:off x="4356100" y="1125538"/>
            <a:ext cx="27003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a) Espaces préservés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356100" y="1484313"/>
            <a:ext cx="611188" cy="360362"/>
          </a:xfrm>
          <a:prstGeom prst="rect">
            <a:avLst/>
          </a:prstGeom>
          <a:solidFill>
            <a:srgbClr val="008000">
              <a:alpha val="50999"/>
            </a:srgbClr>
          </a:solidFill>
          <a:ln w="635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23" name="Text Box 15" descr="Grands carreaux"/>
          <p:cNvSpPr txBox="1">
            <a:spLocks noChangeArrowheads="1"/>
          </p:cNvSpPr>
          <p:nvPr/>
        </p:nvSpPr>
        <p:spPr bwMode="auto">
          <a:xfrm>
            <a:off x="5148263" y="1484313"/>
            <a:ext cx="792162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Bois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356100" y="1987550"/>
            <a:ext cx="611188" cy="360363"/>
          </a:xfrm>
          <a:prstGeom prst="rect">
            <a:avLst/>
          </a:prstGeom>
          <a:solidFill>
            <a:schemeClr val="folHlink">
              <a:alpha val="50999"/>
            </a:schemeClr>
          </a:solidFill>
          <a:ln w="635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25" name="Text Box 17" descr="Grands carreaux"/>
          <p:cNvSpPr txBox="1">
            <a:spLocks noChangeArrowheads="1"/>
          </p:cNvSpPr>
          <p:nvPr/>
        </p:nvSpPr>
        <p:spPr bwMode="auto">
          <a:xfrm>
            <a:off x="5219700" y="1987550"/>
            <a:ext cx="7207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Parc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4356100" y="2492375"/>
            <a:ext cx="611188" cy="358775"/>
          </a:xfrm>
          <a:prstGeom prst="rect">
            <a:avLst/>
          </a:prstGeom>
          <a:solidFill>
            <a:srgbClr val="FFCC00">
              <a:alpha val="50999"/>
            </a:srgbClr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27" name="Text Box 19" descr="Grands carreaux"/>
          <p:cNvSpPr txBox="1">
            <a:spLocks noChangeArrowheads="1"/>
          </p:cNvSpPr>
          <p:nvPr/>
        </p:nvSpPr>
        <p:spPr bwMode="auto">
          <a:xfrm>
            <a:off x="5219700" y="2492375"/>
            <a:ext cx="18002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Zone agricole</a:t>
            </a:r>
          </a:p>
        </p:txBody>
      </p:sp>
      <p:sp>
        <p:nvSpPr>
          <p:cNvPr id="17428" name="Text Box 20" descr="Grands carreaux"/>
          <p:cNvSpPr txBox="1">
            <a:spLocks noChangeArrowheads="1"/>
          </p:cNvSpPr>
          <p:nvPr/>
        </p:nvSpPr>
        <p:spPr bwMode="auto">
          <a:xfrm>
            <a:off x="4427538" y="2997200"/>
            <a:ext cx="27003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b) Espaces aménagés</a:t>
            </a:r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4606925" y="3503613"/>
            <a:ext cx="288925" cy="268287"/>
          </a:xfrm>
          <a:custGeom>
            <a:avLst/>
            <a:gdLst/>
            <a:ahLst/>
            <a:cxnLst>
              <a:cxn ang="0">
                <a:pos x="11" y="247"/>
              </a:cxn>
              <a:cxn ang="0">
                <a:pos x="51" y="201"/>
              </a:cxn>
              <a:cxn ang="0">
                <a:pos x="89" y="136"/>
              </a:cxn>
              <a:cxn ang="0">
                <a:pos x="233" y="16"/>
              </a:cxn>
              <a:cxn ang="0">
                <a:pos x="282" y="0"/>
              </a:cxn>
              <a:cxn ang="0">
                <a:pos x="329" y="22"/>
              </a:cxn>
              <a:cxn ang="0">
                <a:pos x="353" y="121"/>
              </a:cxn>
              <a:cxn ang="0">
                <a:pos x="372" y="171"/>
              </a:cxn>
              <a:cxn ang="0">
                <a:pos x="335" y="226"/>
              </a:cxn>
              <a:cxn ang="0">
                <a:pos x="252" y="339"/>
              </a:cxn>
              <a:cxn ang="0">
                <a:pos x="171" y="393"/>
              </a:cxn>
              <a:cxn ang="0">
                <a:pos x="102" y="396"/>
              </a:cxn>
              <a:cxn ang="0">
                <a:pos x="68" y="370"/>
              </a:cxn>
              <a:cxn ang="0">
                <a:pos x="0" y="282"/>
              </a:cxn>
              <a:cxn ang="0">
                <a:pos x="11" y="247"/>
              </a:cxn>
            </a:cxnLst>
            <a:rect l="0" t="0" r="r" b="b"/>
            <a:pathLst>
              <a:path w="372" h="396">
                <a:moveTo>
                  <a:pt x="11" y="247"/>
                </a:moveTo>
                <a:lnTo>
                  <a:pt x="51" y="201"/>
                </a:lnTo>
                <a:lnTo>
                  <a:pt x="89" y="136"/>
                </a:lnTo>
                <a:lnTo>
                  <a:pt x="233" y="16"/>
                </a:lnTo>
                <a:lnTo>
                  <a:pt x="282" y="0"/>
                </a:lnTo>
                <a:lnTo>
                  <a:pt x="329" y="22"/>
                </a:lnTo>
                <a:lnTo>
                  <a:pt x="353" y="121"/>
                </a:lnTo>
                <a:lnTo>
                  <a:pt x="372" y="171"/>
                </a:lnTo>
                <a:lnTo>
                  <a:pt x="335" y="226"/>
                </a:lnTo>
                <a:lnTo>
                  <a:pt x="252" y="339"/>
                </a:lnTo>
                <a:lnTo>
                  <a:pt x="171" y="393"/>
                </a:lnTo>
                <a:lnTo>
                  <a:pt x="102" y="396"/>
                </a:lnTo>
                <a:lnTo>
                  <a:pt x="68" y="370"/>
                </a:lnTo>
                <a:lnTo>
                  <a:pt x="0" y="282"/>
                </a:lnTo>
                <a:lnTo>
                  <a:pt x="11" y="247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4427538" y="3430588"/>
            <a:ext cx="523875" cy="522287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284" y="0"/>
              </a:cxn>
              <a:cxn ang="0">
                <a:pos x="330" y="174"/>
              </a:cxn>
              <a:cxn ang="0">
                <a:pos x="183" y="329"/>
              </a:cxn>
              <a:cxn ang="0">
                <a:pos x="0" y="238"/>
              </a:cxn>
              <a:cxn ang="0">
                <a:pos x="46" y="0"/>
              </a:cxn>
            </a:cxnLst>
            <a:rect l="0" t="0" r="r" b="b"/>
            <a:pathLst>
              <a:path w="330" h="329">
                <a:moveTo>
                  <a:pt x="46" y="0"/>
                </a:moveTo>
                <a:lnTo>
                  <a:pt x="284" y="0"/>
                </a:lnTo>
                <a:lnTo>
                  <a:pt x="330" y="174"/>
                </a:lnTo>
                <a:lnTo>
                  <a:pt x="183" y="329"/>
                </a:lnTo>
                <a:lnTo>
                  <a:pt x="0" y="238"/>
                </a:lnTo>
                <a:lnTo>
                  <a:pt x="46" y="0"/>
                </a:lnTo>
                <a:close/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31" name="Text Box 23" descr="Grands carreaux"/>
          <p:cNvSpPr txBox="1">
            <a:spLocks noChangeArrowheads="1"/>
          </p:cNvSpPr>
          <p:nvPr/>
        </p:nvSpPr>
        <p:spPr bwMode="auto">
          <a:xfrm>
            <a:off x="5148263" y="3357563"/>
            <a:ext cx="3168650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Plans d’eau artificiels et espaces verts environnants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175125" y="4325938"/>
            <a:ext cx="6516688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IV  Mise en valeur et rôle du patrimoine</a:t>
            </a:r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4427538" y="4868863"/>
            <a:ext cx="360362" cy="360362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34" name="Text Box 26" descr="Grands carreaux"/>
          <p:cNvSpPr txBox="1">
            <a:spLocks noChangeArrowheads="1"/>
          </p:cNvSpPr>
          <p:nvPr/>
        </p:nvSpPr>
        <p:spPr bwMode="auto">
          <a:xfrm>
            <a:off x="5110163" y="4797425"/>
            <a:ext cx="4033837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Une usine reconvertie en siège de multinationale</a:t>
            </a:r>
          </a:p>
        </p:txBody>
      </p:sp>
      <p:sp>
        <p:nvSpPr>
          <p:cNvPr id="17435" name="Rectangle 27" descr="Grands carreaux"/>
          <p:cNvSpPr>
            <a:spLocks noChangeArrowheads="1"/>
          </p:cNvSpPr>
          <p:nvPr/>
        </p:nvSpPr>
        <p:spPr bwMode="auto">
          <a:xfrm>
            <a:off x="4427538" y="5589588"/>
            <a:ext cx="360362" cy="215900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36" name="Text Box 28" descr="Grands carreaux"/>
          <p:cNvSpPr txBox="1">
            <a:spLocks noChangeArrowheads="1"/>
          </p:cNvSpPr>
          <p:nvPr/>
        </p:nvSpPr>
        <p:spPr bwMode="auto">
          <a:xfrm>
            <a:off x="5148263" y="5516563"/>
            <a:ext cx="3671887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Une ferme reconvertie en centre culturel</a:t>
            </a:r>
          </a:p>
        </p:txBody>
      </p:sp>
      <p:sp>
        <p:nvSpPr>
          <p:cNvPr id="17437" name="Freeform 29" descr="Grands carreaux"/>
          <p:cNvSpPr>
            <a:spLocks/>
          </p:cNvSpPr>
          <p:nvPr/>
        </p:nvSpPr>
        <p:spPr bwMode="auto">
          <a:xfrm>
            <a:off x="4427538" y="6237288"/>
            <a:ext cx="360362" cy="242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113" y="153"/>
              </a:cxn>
              <a:cxn ang="0">
                <a:pos x="0" y="0"/>
              </a:cxn>
            </a:cxnLst>
            <a:rect l="0" t="0" r="r" b="b"/>
            <a:pathLst>
              <a:path w="227" h="153">
                <a:moveTo>
                  <a:pt x="0" y="0"/>
                </a:moveTo>
                <a:lnTo>
                  <a:pt x="227" y="0"/>
                </a:lnTo>
                <a:lnTo>
                  <a:pt x="113" y="153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38" name="Text Box 30" descr="Grands carreaux"/>
          <p:cNvSpPr txBox="1">
            <a:spLocks noChangeArrowheads="1"/>
          </p:cNvSpPr>
          <p:nvPr/>
        </p:nvSpPr>
        <p:spPr bwMode="auto">
          <a:xfrm>
            <a:off x="5076825" y="6216650"/>
            <a:ext cx="3887788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Château du XVIIIème siècle et jardin à la française (Champs/M)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3995738" y="549275"/>
            <a:ext cx="0" cy="63087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rgbClr val="333333">
              <a:alpha val="50999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</a:rPr>
              <a:t>Le VM et environs : croissance urbaine et organisation de l’espace (1973-93)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Fond de croquis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71550" y="0"/>
            <a:ext cx="7416800" cy="6858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6848475" y="417513"/>
            <a:ext cx="1497013" cy="4052887"/>
          </a:xfrm>
          <a:custGeom>
            <a:avLst/>
            <a:gdLst/>
            <a:ahLst/>
            <a:cxnLst>
              <a:cxn ang="0">
                <a:pos x="938" y="0"/>
              </a:cxn>
              <a:cxn ang="0">
                <a:pos x="451" y="960"/>
              </a:cxn>
              <a:cxn ang="0">
                <a:pos x="881" y="1756"/>
              </a:cxn>
              <a:cxn ang="0">
                <a:pos x="0" y="1788"/>
              </a:cxn>
              <a:cxn ang="0">
                <a:pos x="40" y="2116"/>
              </a:cxn>
              <a:cxn ang="0">
                <a:pos x="126" y="2367"/>
              </a:cxn>
              <a:cxn ang="0">
                <a:pos x="633" y="2315"/>
              </a:cxn>
              <a:cxn ang="0">
                <a:pos x="943" y="2553"/>
              </a:cxn>
              <a:cxn ang="0">
                <a:pos x="938" y="0"/>
              </a:cxn>
            </a:cxnLst>
            <a:rect l="0" t="0" r="r" b="b"/>
            <a:pathLst>
              <a:path w="943" h="2553">
                <a:moveTo>
                  <a:pt x="938" y="0"/>
                </a:moveTo>
                <a:lnTo>
                  <a:pt x="451" y="960"/>
                </a:lnTo>
                <a:lnTo>
                  <a:pt x="881" y="1756"/>
                </a:lnTo>
                <a:lnTo>
                  <a:pt x="0" y="1788"/>
                </a:lnTo>
                <a:lnTo>
                  <a:pt x="40" y="2116"/>
                </a:lnTo>
                <a:lnTo>
                  <a:pt x="126" y="2367"/>
                </a:lnTo>
                <a:lnTo>
                  <a:pt x="633" y="2315"/>
                </a:lnTo>
                <a:lnTo>
                  <a:pt x="943" y="2553"/>
                </a:lnTo>
                <a:lnTo>
                  <a:pt x="938" y="0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6965950" y="1909763"/>
            <a:ext cx="1212850" cy="1263650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0" y="687"/>
              </a:cxn>
              <a:cxn ang="0">
                <a:pos x="681" y="687"/>
              </a:cxn>
              <a:cxn ang="0">
                <a:pos x="391" y="183"/>
              </a:cxn>
              <a:cxn ang="0">
                <a:pos x="254" y="9"/>
              </a:cxn>
              <a:cxn ang="0">
                <a:pos x="126" y="0"/>
              </a:cxn>
            </a:cxnLst>
            <a:rect l="0" t="0" r="r" b="b"/>
            <a:pathLst>
              <a:path w="681" h="687">
                <a:moveTo>
                  <a:pt x="126" y="0"/>
                </a:moveTo>
                <a:lnTo>
                  <a:pt x="0" y="687"/>
                </a:lnTo>
                <a:lnTo>
                  <a:pt x="681" y="687"/>
                </a:lnTo>
                <a:lnTo>
                  <a:pt x="391" y="183"/>
                </a:lnTo>
                <a:lnTo>
                  <a:pt x="254" y="9"/>
                </a:lnTo>
                <a:lnTo>
                  <a:pt x="126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7127875" y="0"/>
            <a:ext cx="1211263" cy="1836738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136" y="318"/>
              </a:cxn>
              <a:cxn ang="0">
                <a:pos x="136" y="590"/>
              </a:cxn>
              <a:cxn ang="0">
                <a:pos x="0" y="998"/>
              </a:cxn>
              <a:cxn ang="0">
                <a:pos x="227" y="998"/>
              </a:cxn>
              <a:cxn ang="0">
                <a:pos x="680" y="227"/>
              </a:cxn>
              <a:cxn ang="0">
                <a:pos x="680" y="0"/>
              </a:cxn>
              <a:cxn ang="0">
                <a:pos x="91" y="0"/>
              </a:cxn>
            </a:cxnLst>
            <a:rect l="0" t="0" r="r" b="b"/>
            <a:pathLst>
              <a:path w="680" h="998">
                <a:moveTo>
                  <a:pt x="91" y="0"/>
                </a:moveTo>
                <a:lnTo>
                  <a:pt x="136" y="318"/>
                </a:lnTo>
                <a:lnTo>
                  <a:pt x="136" y="590"/>
                </a:lnTo>
                <a:lnTo>
                  <a:pt x="0" y="998"/>
                </a:lnTo>
                <a:lnTo>
                  <a:pt x="227" y="998"/>
                </a:lnTo>
                <a:lnTo>
                  <a:pt x="680" y="227"/>
                </a:lnTo>
                <a:lnTo>
                  <a:pt x="680" y="0"/>
                </a:lnTo>
                <a:lnTo>
                  <a:pt x="91" y="0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3251200" y="5511800"/>
            <a:ext cx="2989263" cy="133667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0" y="408"/>
              </a:cxn>
              <a:cxn ang="0">
                <a:pos x="499" y="182"/>
              </a:cxn>
              <a:cxn ang="0">
                <a:pos x="1451" y="0"/>
              </a:cxn>
              <a:cxn ang="0">
                <a:pos x="1678" y="454"/>
              </a:cxn>
              <a:cxn ang="0">
                <a:pos x="1315" y="726"/>
              </a:cxn>
              <a:cxn ang="0">
                <a:pos x="0" y="726"/>
              </a:cxn>
            </a:cxnLst>
            <a:rect l="0" t="0" r="r" b="b"/>
            <a:pathLst>
              <a:path w="1678" h="726">
                <a:moveTo>
                  <a:pt x="0" y="726"/>
                </a:moveTo>
                <a:lnTo>
                  <a:pt x="0" y="408"/>
                </a:lnTo>
                <a:lnTo>
                  <a:pt x="499" y="182"/>
                </a:lnTo>
                <a:lnTo>
                  <a:pt x="1451" y="0"/>
                </a:lnTo>
                <a:lnTo>
                  <a:pt x="1678" y="454"/>
                </a:lnTo>
                <a:lnTo>
                  <a:pt x="1315" y="726"/>
                </a:lnTo>
                <a:lnTo>
                  <a:pt x="0" y="726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990600" y="5443538"/>
            <a:ext cx="1397000" cy="9048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45"/>
              </a:cxn>
              <a:cxn ang="0">
                <a:pos x="771" y="491"/>
              </a:cxn>
              <a:cxn ang="0">
                <a:pos x="785" y="220"/>
              </a:cxn>
              <a:cxn ang="0">
                <a:pos x="8" y="0"/>
              </a:cxn>
            </a:cxnLst>
            <a:rect l="0" t="0" r="r" b="b"/>
            <a:pathLst>
              <a:path w="785" h="491">
                <a:moveTo>
                  <a:pt x="8" y="0"/>
                </a:moveTo>
                <a:lnTo>
                  <a:pt x="0" y="445"/>
                </a:lnTo>
                <a:lnTo>
                  <a:pt x="771" y="491"/>
                </a:lnTo>
                <a:lnTo>
                  <a:pt x="785" y="220"/>
                </a:lnTo>
                <a:lnTo>
                  <a:pt x="8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2765425" y="2952750"/>
            <a:ext cx="4140200" cy="2566988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37" y="937"/>
              </a:cxn>
              <a:cxn ang="0">
                <a:pos x="409" y="982"/>
              </a:cxn>
              <a:cxn ang="0">
                <a:pos x="545" y="1209"/>
              </a:cxn>
              <a:cxn ang="0">
                <a:pos x="817" y="1209"/>
              </a:cxn>
              <a:cxn ang="0">
                <a:pos x="864" y="1394"/>
              </a:cxn>
              <a:cxn ang="0">
                <a:pos x="1173" y="1256"/>
              </a:cxn>
              <a:cxn ang="0">
                <a:pos x="1539" y="1217"/>
              </a:cxn>
              <a:cxn ang="0">
                <a:pos x="1545" y="1340"/>
              </a:cxn>
              <a:cxn ang="0">
                <a:pos x="1869" y="1238"/>
              </a:cxn>
              <a:cxn ang="0">
                <a:pos x="2325" y="1247"/>
              </a:cxn>
              <a:cxn ang="0">
                <a:pos x="2178" y="891"/>
              </a:cxn>
              <a:cxn ang="0">
                <a:pos x="2076" y="785"/>
              </a:cxn>
              <a:cxn ang="0">
                <a:pos x="1893" y="434"/>
              </a:cxn>
              <a:cxn ang="0">
                <a:pos x="2192" y="347"/>
              </a:cxn>
              <a:cxn ang="0">
                <a:pos x="2183" y="0"/>
              </a:cxn>
              <a:cxn ang="0">
                <a:pos x="1361" y="165"/>
              </a:cxn>
              <a:cxn ang="0">
                <a:pos x="0" y="75"/>
              </a:cxn>
            </a:cxnLst>
            <a:rect l="0" t="0" r="r" b="b"/>
            <a:pathLst>
              <a:path w="2325" h="1394">
                <a:moveTo>
                  <a:pt x="0" y="75"/>
                </a:moveTo>
                <a:lnTo>
                  <a:pt x="137" y="937"/>
                </a:lnTo>
                <a:lnTo>
                  <a:pt x="409" y="982"/>
                </a:lnTo>
                <a:lnTo>
                  <a:pt x="545" y="1209"/>
                </a:lnTo>
                <a:lnTo>
                  <a:pt x="817" y="1209"/>
                </a:lnTo>
                <a:lnTo>
                  <a:pt x="864" y="1394"/>
                </a:lnTo>
                <a:lnTo>
                  <a:pt x="1173" y="1256"/>
                </a:lnTo>
                <a:lnTo>
                  <a:pt x="1539" y="1217"/>
                </a:lnTo>
                <a:lnTo>
                  <a:pt x="1545" y="1340"/>
                </a:lnTo>
                <a:lnTo>
                  <a:pt x="1869" y="1238"/>
                </a:lnTo>
                <a:lnTo>
                  <a:pt x="2325" y="1247"/>
                </a:lnTo>
                <a:lnTo>
                  <a:pt x="2178" y="891"/>
                </a:lnTo>
                <a:lnTo>
                  <a:pt x="2076" y="785"/>
                </a:lnTo>
                <a:lnTo>
                  <a:pt x="1893" y="434"/>
                </a:lnTo>
                <a:lnTo>
                  <a:pt x="2192" y="347"/>
                </a:lnTo>
                <a:lnTo>
                  <a:pt x="2183" y="0"/>
                </a:lnTo>
                <a:lnTo>
                  <a:pt x="1361" y="165"/>
                </a:lnTo>
                <a:lnTo>
                  <a:pt x="0" y="75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7370763" y="5429250"/>
            <a:ext cx="968375" cy="584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227"/>
              </a:cxn>
              <a:cxn ang="0">
                <a:pos x="317" y="317"/>
              </a:cxn>
              <a:cxn ang="0">
                <a:pos x="544" y="272"/>
              </a:cxn>
              <a:cxn ang="0">
                <a:pos x="544" y="45"/>
              </a:cxn>
              <a:cxn ang="0">
                <a:pos x="0" y="0"/>
              </a:cxn>
            </a:cxnLst>
            <a:rect l="0" t="0" r="r" b="b"/>
            <a:pathLst>
              <a:path w="544" h="317">
                <a:moveTo>
                  <a:pt x="0" y="0"/>
                </a:moveTo>
                <a:lnTo>
                  <a:pt x="45" y="227"/>
                </a:lnTo>
                <a:lnTo>
                  <a:pt x="317" y="317"/>
                </a:lnTo>
                <a:lnTo>
                  <a:pt x="544" y="272"/>
                </a:lnTo>
                <a:lnTo>
                  <a:pt x="544" y="45"/>
                </a:lnTo>
                <a:lnTo>
                  <a:pt x="0" y="0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4303713" y="5210175"/>
            <a:ext cx="1208087" cy="4699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48" y="255"/>
              </a:cxn>
              <a:cxn ang="0">
                <a:pos x="678" y="147"/>
              </a:cxn>
              <a:cxn ang="0">
                <a:pos x="669" y="0"/>
              </a:cxn>
              <a:cxn ang="0">
                <a:pos x="312" y="33"/>
              </a:cxn>
              <a:cxn ang="0">
                <a:pos x="0" y="168"/>
              </a:cxn>
            </a:cxnLst>
            <a:rect l="0" t="0" r="r" b="b"/>
            <a:pathLst>
              <a:path w="678" h="255">
                <a:moveTo>
                  <a:pt x="0" y="168"/>
                </a:moveTo>
                <a:lnTo>
                  <a:pt x="48" y="255"/>
                </a:lnTo>
                <a:lnTo>
                  <a:pt x="678" y="147"/>
                </a:lnTo>
                <a:lnTo>
                  <a:pt x="669" y="0"/>
                </a:lnTo>
                <a:lnTo>
                  <a:pt x="312" y="33"/>
                </a:lnTo>
                <a:lnTo>
                  <a:pt x="0" y="168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6156325" y="3573463"/>
            <a:ext cx="715963" cy="735012"/>
          </a:xfrm>
          <a:custGeom>
            <a:avLst/>
            <a:gdLst/>
            <a:ahLst/>
            <a:cxnLst>
              <a:cxn ang="0">
                <a:pos x="156" y="399"/>
              </a:cxn>
              <a:cxn ang="0">
                <a:pos x="402" y="384"/>
              </a:cxn>
              <a:cxn ang="0">
                <a:pos x="324" y="0"/>
              </a:cxn>
              <a:cxn ang="0">
                <a:pos x="0" y="90"/>
              </a:cxn>
              <a:cxn ang="0">
                <a:pos x="96" y="291"/>
              </a:cxn>
              <a:cxn ang="0">
                <a:pos x="156" y="399"/>
              </a:cxn>
            </a:cxnLst>
            <a:rect l="0" t="0" r="r" b="b"/>
            <a:pathLst>
              <a:path w="402" h="399">
                <a:moveTo>
                  <a:pt x="156" y="399"/>
                </a:moveTo>
                <a:lnTo>
                  <a:pt x="402" y="384"/>
                </a:lnTo>
                <a:lnTo>
                  <a:pt x="324" y="0"/>
                </a:lnTo>
                <a:lnTo>
                  <a:pt x="0" y="90"/>
                </a:lnTo>
                <a:lnTo>
                  <a:pt x="96" y="291"/>
                </a:lnTo>
                <a:lnTo>
                  <a:pt x="156" y="399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971550" y="26988"/>
            <a:ext cx="6418263" cy="2392362"/>
          </a:xfrm>
          <a:custGeom>
            <a:avLst/>
            <a:gdLst/>
            <a:ahLst/>
            <a:cxnLst>
              <a:cxn ang="0">
                <a:pos x="0" y="876"/>
              </a:cxn>
              <a:cxn ang="0">
                <a:pos x="458" y="800"/>
              </a:cxn>
              <a:cxn ang="0">
                <a:pos x="709" y="859"/>
              </a:cxn>
              <a:cxn ang="0">
                <a:pos x="952" y="1029"/>
              </a:cxn>
              <a:cxn ang="0">
                <a:pos x="1158" y="1191"/>
              </a:cxn>
              <a:cxn ang="0">
                <a:pos x="1553" y="1236"/>
              </a:cxn>
              <a:cxn ang="0">
                <a:pos x="1727" y="1288"/>
              </a:cxn>
              <a:cxn ang="0">
                <a:pos x="1841" y="1288"/>
              </a:cxn>
              <a:cxn ang="0">
                <a:pos x="2123" y="1221"/>
              </a:cxn>
              <a:cxn ang="0">
                <a:pos x="2351" y="999"/>
              </a:cxn>
              <a:cxn ang="0">
                <a:pos x="2533" y="814"/>
              </a:cxn>
              <a:cxn ang="0">
                <a:pos x="2754" y="473"/>
              </a:cxn>
              <a:cxn ang="0">
                <a:pos x="2974" y="289"/>
              </a:cxn>
              <a:cxn ang="0">
                <a:pos x="3164" y="89"/>
              </a:cxn>
              <a:cxn ang="0">
                <a:pos x="3384" y="96"/>
              </a:cxn>
              <a:cxn ang="0">
                <a:pos x="3605" y="0"/>
              </a:cxn>
            </a:cxnLst>
            <a:rect l="0" t="0" r="r" b="b"/>
            <a:pathLst>
              <a:path w="3605" h="1299">
                <a:moveTo>
                  <a:pt x="0" y="876"/>
                </a:moveTo>
                <a:cubicBezTo>
                  <a:pt x="78" y="863"/>
                  <a:pt x="340" y="803"/>
                  <a:pt x="458" y="800"/>
                </a:cubicBezTo>
                <a:cubicBezTo>
                  <a:pt x="576" y="797"/>
                  <a:pt x="627" y="821"/>
                  <a:pt x="709" y="859"/>
                </a:cubicBezTo>
                <a:cubicBezTo>
                  <a:pt x="791" y="897"/>
                  <a:pt x="878" y="974"/>
                  <a:pt x="952" y="1029"/>
                </a:cubicBezTo>
                <a:cubicBezTo>
                  <a:pt x="1027" y="1084"/>
                  <a:pt x="1058" y="1157"/>
                  <a:pt x="1158" y="1191"/>
                </a:cubicBezTo>
                <a:cubicBezTo>
                  <a:pt x="1257" y="1226"/>
                  <a:pt x="1458" y="1220"/>
                  <a:pt x="1553" y="1236"/>
                </a:cubicBezTo>
                <a:cubicBezTo>
                  <a:pt x="1647" y="1252"/>
                  <a:pt x="1679" y="1279"/>
                  <a:pt x="1727" y="1288"/>
                </a:cubicBezTo>
                <a:cubicBezTo>
                  <a:pt x="1775" y="1297"/>
                  <a:pt x="1775" y="1299"/>
                  <a:pt x="1841" y="1288"/>
                </a:cubicBezTo>
                <a:cubicBezTo>
                  <a:pt x="1907" y="1276"/>
                  <a:pt x="2038" y="1269"/>
                  <a:pt x="2123" y="1221"/>
                </a:cubicBezTo>
                <a:cubicBezTo>
                  <a:pt x="2208" y="1174"/>
                  <a:pt x="2282" y="1067"/>
                  <a:pt x="2351" y="999"/>
                </a:cubicBezTo>
                <a:cubicBezTo>
                  <a:pt x="2419" y="931"/>
                  <a:pt x="2465" y="902"/>
                  <a:pt x="2533" y="814"/>
                </a:cubicBezTo>
                <a:cubicBezTo>
                  <a:pt x="2600" y="727"/>
                  <a:pt x="2681" y="561"/>
                  <a:pt x="2754" y="473"/>
                </a:cubicBezTo>
                <a:cubicBezTo>
                  <a:pt x="2827" y="386"/>
                  <a:pt x="2906" y="353"/>
                  <a:pt x="2974" y="289"/>
                </a:cubicBezTo>
                <a:cubicBezTo>
                  <a:pt x="3042" y="225"/>
                  <a:pt x="3095" y="121"/>
                  <a:pt x="3164" y="89"/>
                </a:cubicBezTo>
                <a:cubicBezTo>
                  <a:pt x="3232" y="57"/>
                  <a:pt x="3311" y="111"/>
                  <a:pt x="3384" y="96"/>
                </a:cubicBezTo>
                <a:cubicBezTo>
                  <a:pt x="3457" y="82"/>
                  <a:pt x="3559" y="20"/>
                  <a:pt x="360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4211638" y="2420938"/>
            <a:ext cx="1712912" cy="2197100"/>
          </a:xfrm>
          <a:custGeom>
            <a:avLst/>
            <a:gdLst/>
            <a:ahLst/>
            <a:cxnLst>
              <a:cxn ang="0">
                <a:pos x="1157" y="1473"/>
              </a:cxn>
              <a:cxn ang="0">
                <a:pos x="1059" y="1273"/>
              </a:cxn>
              <a:cxn ang="0">
                <a:pos x="894" y="1182"/>
              </a:cxn>
              <a:cxn ang="0">
                <a:pos x="611" y="1081"/>
              </a:cxn>
              <a:cxn ang="0">
                <a:pos x="431" y="838"/>
              </a:cxn>
              <a:cxn ang="0">
                <a:pos x="318" y="734"/>
              </a:cxn>
              <a:cxn ang="0">
                <a:pos x="159" y="566"/>
              </a:cxn>
              <a:cxn ang="0">
                <a:pos x="23" y="294"/>
              </a:cxn>
              <a:cxn ang="0">
                <a:pos x="23" y="0"/>
              </a:cxn>
            </a:cxnLst>
            <a:rect l="0" t="0" r="r" b="b"/>
            <a:pathLst>
              <a:path w="1157" h="1473">
                <a:moveTo>
                  <a:pt x="1157" y="1473"/>
                </a:moveTo>
                <a:cubicBezTo>
                  <a:pt x="1141" y="1440"/>
                  <a:pt x="1103" y="1321"/>
                  <a:pt x="1059" y="1273"/>
                </a:cubicBezTo>
                <a:cubicBezTo>
                  <a:pt x="1015" y="1225"/>
                  <a:pt x="969" y="1214"/>
                  <a:pt x="894" y="1182"/>
                </a:cubicBezTo>
                <a:cubicBezTo>
                  <a:pt x="819" y="1150"/>
                  <a:pt x="688" y="1138"/>
                  <a:pt x="611" y="1081"/>
                </a:cubicBezTo>
                <a:cubicBezTo>
                  <a:pt x="534" y="1024"/>
                  <a:pt x="480" y="896"/>
                  <a:pt x="431" y="838"/>
                </a:cubicBezTo>
                <a:cubicBezTo>
                  <a:pt x="382" y="780"/>
                  <a:pt x="363" y="779"/>
                  <a:pt x="318" y="734"/>
                </a:cubicBezTo>
                <a:cubicBezTo>
                  <a:pt x="273" y="689"/>
                  <a:pt x="208" y="639"/>
                  <a:pt x="159" y="566"/>
                </a:cubicBezTo>
                <a:cubicBezTo>
                  <a:pt x="110" y="493"/>
                  <a:pt x="46" y="388"/>
                  <a:pt x="23" y="294"/>
                </a:cubicBezTo>
                <a:cubicBezTo>
                  <a:pt x="0" y="200"/>
                  <a:pt x="23" y="61"/>
                  <a:pt x="23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957263" y="0"/>
            <a:ext cx="5876925" cy="769938"/>
          </a:xfrm>
          <a:custGeom>
            <a:avLst/>
            <a:gdLst/>
            <a:ahLst/>
            <a:cxnLst>
              <a:cxn ang="0">
                <a:pos x="0" y="485"/>
              </a:cxn>
              <a:cxn ang="0">
                <a:pos x="1119" y="343"/>
              </a:cxn>
              <a:cxn ang="0">
                <a:pos x="2295" y="197"/>
              </a:cxn>
              <a:cxn ang="0">
                <a:pos x="2959" y="111"/>
              </a:cxn>
              <a:cxn ang="0">
                <a:pos x="3702" y="0"/>
              </a:cxn>
            </a:cxnLst>
            <a:rect l="0" t="0" r="r" b="b"/>
            <a:pathLst>
              <a:path w="3702" h="485">
                <a:moveTo>
                  <a:pt x="0" y="485"/>
                </a:moveTo>
                <a:cubicBezTo>
                  <a:pt x="185" y="461"/>
                  <a:pt x="737" y="391"/>
                  <a:pt x="1119" y="343"/>
                </a:cubicBezTo>
                <a:cubicBezTo>
                  <a:pt x="1501" y="295"/>
                  <a:pt x="1988" y="236"/>
                  <a:pt x="2295" y="197"/>
                </a:cubicBezTo>
                <a:cubicBezTo>
                  <a:pt x="2602" y="159"/>
                  <a:pt x="2726" y="145"/>
                  <a:pt x="2959" y="111"/>
                </a:cubicBezTo>
                <a:cubicBezTo>
                  <a:pt x="3194" y="79"/>
                  <a:pt x="3578" y="19"/>
                  <a:pt x="370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987425" y="911225"/>
            <a:ext cx="4859338" cy="482600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320" y="195"/>
              </a:cxn>
              <a:cxn ang="0">
                <a:pos x="831" y="180"/>
              </a:cxn>
              <a:cxn ang="0">
                <a:pos x="1476" y="230"/>
              </a:cxn>
              <a:cxn ang="0">
                <a:pos x="2106" y="260"/>
              </a:cxn>
              <a:cxn ang="0">
                <a:pos x="2402" y="216"/>
              </a:cxn>
              <a:cxn ang="0">
                <a:pos x="2729" y="0"/>
              </a:cxn>
            </a:cxnLst>
            <a:rect l="0" t="0" r="r" b="b"/>
            <a:pathLst>
              <a:path w="2729" h="262">
                <a:moveTo>
                  <a:pt x="0" y="259"/>
                </a:moveTo>
                <a:cubicBezTo>
                  <a:pt x="53" y="248"/>
                  <a:pt x="181" y="208"/>
                  <a:pt x="320" y="195"/>
                </a:cubicBezTo>
                <a:cubicBezTo>
                  <a:pt x="459" y="182"/>
                  <a:pt x="638" y="174"/>
                  <a:pt x="831" y="180"/>
                </a:cubicBezTo>
                <a:cubicBezTo>
                  <a:pt x="1024" y="186"/>
                  <a:pt x="1263" y="217"/>
                  <a:pt x="1476" y="230"/>
                </a:cubicBezTo>
                <a:cubicBezTo>
                  <a:pt x="1688" y="243"/>
                  <a:pt x="1952" y="262"/>
                  <a:pt x="2106" y="260"/>
                </a:cubicBezTo>
                <a:cubicBezTo>
                  <a:pt x="2261" y="257"/>
                  <a:pt x="2298" y="259"/>
                  <a:pt x="2402" y="216"/>
                </a:cubicBezTo>
                <a:cubicBezTo>
                  <a:pt x="2506" y="173"/>
                  <a:pt x="2661" y="45"/>
                  <a:pt x="2729" y="0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705350" y="252413"/>
            <a:ext cx="241300" cy="1651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1474788" y="1504950"/>
            <a:ext cx="2117725" cy="152400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28" y="74"/>
              </a:cxn>
              <a:cxn ang="0">
                <a:pos x="129" y="37"/>
              </a:cxn>
              <a:cxn ang="0">
                <a:pos x="210" y="0"/>
              </a:cxn>
              <a:cxn ang="0">
                <a:pos x="363" y="75"/>
              </a:cxn>
              <a:cxn ang="0">
                <a:pos x="471" y="153"/>
              </a:cxn>
              <a:cxn ang="0">
                <a:pos x="717" y="384"/>
              </a:cxn>
              <a:cxn ang="0">
                <a:pos x="1189" y="540"/>
              </a:cxn>
              <a:cxn ang="0">
                <a:pos x="1107" y="796"/>
              </a:cxn>
              <a:cxn ang="0">
                <a:pos x="975" y="828"/>
              </a:cxn>
              <a:cxn ang="0">
                <a:pos x="699" y="761"/>
              </a:cxn>
              <a:cxn ang="0">
                <a:pos x="480" y="780"/>
              </a:cxn>
              <a:cxn ang="0">
                <a:pos x="327" y="807"/>
              </a:cxn>
              <a:cxn ang="0">
                <a:pos x="150" y="579"/>
              </a:cxn>
              <a:cxn ang="0">
                <a:pos x="18" y="447"/>
              </a:cxn>
              <a:cxn ang="0">
                <a:pos x="0" y="216"/>
              </a:cxn>
            </a:cxnLst>
            <a:rect l="0" t="0" r="r" b="b"/>
            <a:pathLst>
              <a:path w="1189" h="828">
                <a:moveTo>
                  <a:pt x="0" y="216"/>
                </a:moveTo>
                <a:cubicBezTo>
                  <a:pt x="13" y="178"/>
                  <a:pt x="7" y="104"/>
                  <a:pt x="28" y="74"/>
                </a:cubicBezTo>
                <a:cubicBezTo>
                  <a:pt x="49" y="44"/>
                  <a:pt x="99" y="49"/>
                  <a:pt x="129" y="37"/>
                </a:cubicBezTo>
                <a:lnTo>
                  <a:pt x="210" y="0"/>
                </a:lnTo>
                <a:lnTo>
                  <a:pt x="363" y="75"/>
                </a:lnTo>
                <a:lnTo>
                  <a:pt x="471" y="153"/>
                </a:lnTo>
                <a:lnTo>
                  <a:pt x="717" y="384"/>
                </a:lnTo>
                <a:lnTo>
                  <a:pt x="1189" y="540"/>
                </a:lnTo>
                <a:lnTo>
                  <a:pt x="1107" y="796"/>
                </a:lnTo>
                <a:lnTo>
                  <a:pt x="975" y="828"/>
                </a:lnTo>
                <a:lnTo>
                  <a:pt x="699" y="761"/>
                </a:lnTo>
                <a:lnTo>
                  <a:pt x="480" y="780"/>
                </a:lnTo>
                <a:lnTo>
                  <a:pt x="327" y="807"/>
                </a:lnTo>
                <a:lnTo>
                  <a:pt x="150" y="579"/>
                </a:lnTo>
                <a:lnTo>
                  <a:pt x="18" y="447"/>
                </a:lnTo>
                <a:lnTo>
                  <a:pt x="0" y="216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971550" y="3257550"/>
            <a:ext cx="3208338" cy="3600450"/>
          </a:xfrm>
          <a:custGeom>
            <a:avLst/>
            <a:gdLst/>
            <a:ahLst/>
            <a:cxnLst>
              <a:cxn ang="0">
                <a:pos x="796" y="1691"/>
              </a:cxn>
              <a:cxn ang="0">
                <a:pos x="138" y="1746"/>
              </a:cxn>
              <a:cxn ang="0">
                <a:pos x="147" y="1938"/>
              </a:cxn>
              <a:cxn ang="0">
                <a:pos x="915" y="1956"/>
              </a:cxn>
              <a:cxn ang="0">
                <a:pos x="988" y="1664"/>
              </a:cxn>
              <a:cxn ang="0">
                <a:pos x="1189" y="1645"/>
              </a:cxn>
              <a:cxn ang="0">
                <a:pos x="1600" y="1499"/>
              </a:cxn>
              <a:cxn ang="0">
                <a:pos x="1802" y="1243"/>
              </a:cxn>
              <a:cxn ang="0">
                <a:pos x="1655" y="1088"/>
              </a:cxn>
              <a:cxn ang="0">
                <a:pos x="1455" y="975"/>
              </a:cxn>
              <a:cxn ang="0">
                <a:pos x="1363" y="859"/>
              </a:cxn>
              <a:cxn ang="0">
                <a:pos x="1207" y="813"/>
              </a:cxn>
              <a:cxn ang="0">
                <a:pos x="1015" y="822"/>
              </a:cxn>
              <a:cxn ang="0">
                <a:pos x="990" y="555"/>
              </a:cxn>
              <a:cxn ang="0">
                <a:pos x="970" y="320"/>
              </a:cxn>
              <a:cxn ang="0">
                <a:pos x="765" y="345"/>
              </a:cxn>
              <a:cxn ang="0">
                <a:pos x="855" y="696"/>
              </a:cxn>
              <a:cxn ang="0">
                <a:pos x="772" y="783"/>
              </a:cxn>
              <a:cxn ang="0">
                <a:pos x="681" y="783"/>
              </a:cxn>
              <a:cxn ang="0">
                <a:pos x="567" y="687"/>
              </a:cxn>
              <a:cxn ang="0">
                <a:pos x="545" y="238"/>
              </a:cxn>
              <a:cxn ang="0">
                <a:pos x="455" y="238"/>
              </a:cxn>
              <a:cxn ang="0">
                <a:pos x="369" y="0"/>
              </a:cxn>
              <a:cxn ang="0">
                <a:pos x="0" y="54"/>
              </a:cxn>
              <a:cxn ang="0">
                <a:pos x="10" y="667"/>
              </a:cxn>
              <a:cxn ang="0">
                <a:pos x="284" y="658"/>
              </a:cxn>
              <a:cxn ang="0">
                <a:pos x="228" y="1055"/>
              </a:cxn>
              <a:cxn ang="0">
                <a:pos x="677" y="1188"/>
              </a:cxn>
              <a:cxn ang="0">
                <a:pos x="650" y="1261"/>
              </a:cxn>
              <a:cxn ang="0">
                <a:pos x="787" y="1334"/>
              </a:cxn>
              <a:cxn ang="0">
                <a:pos x="796" y="1691"/>
              </a:cxn>
            </a:cxnLst>
            <a:rect l="0" t="0" r="r" b="b"/>
            <a:pathLst>
              <a:path w="1802" h="1956">
                <a:moveTo>
                  <a:pt x="796" y="1691"/>
                </a:moveTo>
                <a:lnTo>
                  <a:pt x="138" y="1746"/>
                </a:lnTo>
                <a:lnTo>
                  <a:pt x="147" y="1938"/>
                </a:lnTo>
                <a:lnTo>
                  <a:pt x="915" y="1956"/>
                </a:lnTo>
                <a:lnTo>
                  <a:pt x="988" y="1664"/>
                </a:lnTo>
                <a:lnTo>
                  <a:pt x="1189" y="1645"/>
                </a:lnTo>
                <a:lnTo>
                  <a:pt x="1600" y="1499"/>
                </a:lnTo>
                <a:lnTo>
                  <a:pt x="1802" y="1243"/>
                </a:lnTo>
                <a:lnTo>
                  <a:pt x="1655" y="1088"/>
                </a:lnTo>
                <a:lnTo>
                  <a:pt x="1455" y="975"/>
                </a:lnTo>
                <a:lnTo>
                  <a:pt x="1363" y="859"/>
                </a:lnTo>
                <a:lnTo>
                  <a:pt x="1207" y="813"/>
                </a:lnTo>
                <a:lnTo>
                  <a:pt x="1015" y="822"/>
                </a:lnTo>
                <a:lnTo>
                  <a:pt x="990" y="555"/>
                </a:lnTo>
                <a:lnTo>
                  <a:pt x="970" y="320"/>
                </a:lnTo>
                <a:lnTo>
                  <a:pt x="765" y="345"/>
                </a:lnTo>
                <a:lnTo>
                  <a:pt x="855" y="696"/>
                </a:lnTo>
                <a:lnTo>
                  <a:pt x="772" y="783"/>
                </a:lnTo>
                <a:lnTo>
                  <a:pt x="681" y="783"/>
                </a:lnTo>
                <a:lnTo>
                  <a:pt x="567" y="687"/>
                </a:lnTo>
                <a:lnTo>
                  <a:pt x="545" y="238"/>
                </a:lnTo>
                <a:lnTo>
                  <a:pt x="455" y="238"/>
                </a:lnTo>
                <a:lnTo>
                  <a:pt x="369" y="0"/>
                </a:lnTo>
                <a:lnTo>
                  <a:pt x="0" y="54"/>
                </a:lnTo>
                <a:lnTo>
                  <a:pt x="10" y="667"/>
                </a:lnTo>
                <a:lnTo>
                  <a:pt x="284" y="658"/>
                </a:lnTo>
                <a:lnTo>
                  <a:pt x="228" y="1055"/>
                </a:lnTo>
                <a:lnTo>
                  <a:pt x="677" y="1188"/>
                </a:lnTo>
                <a:lnTo>
                  <a:pt x="650" y="1261"/>
                </a:lnTo>
                <a:lnTo>
                  <a:pt x="787" y="1334"/>
                </a:lnTo>
                <a:lnTo>
                  <a:pt x="796" y="16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2220913" y="1289050"/>
            <a:ext cx="2963862" cy="1065213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402" y="420"/>
              </a:cxn>
              <a:cxn ang="0">
                <a:pos x="522" y="489"/>
              </a:cxn>
              <a:cxn ang="0">
                <a:pos x="1107" y="579"/>
              </a:cxn>
              <a:cxn ang="0">
                <a:pos x="1311" y="552"/>
              </a:cxn>
              <a:cxn ang="0">
                <a:pos x="1431" y="477"/>
              </a:cxn>
              <a:cxn ang="0">
                <a:pos x="1665" y="240"/>
              </a:cxn>
              <a:cxn ang="0">
                <a:pos x="1614" y="90"/>
              </a:cxn>
              <a:cxn ang="0">
                <a:pos x="1080" y="84"/>
              </a:cxn>
              <a:cxn ang="0">
                <a:pos x="39" y="0"/>
              </a:cxn>
              <a:cxn ang="0">
                <a:pos x="0" y="132"/>
              </a:cxn>
            </a:cxnLst>
            <a:rect l="0" t="0" r="r" b="b"/>
            <a:pathLst>
              <a:path w="1665" h="579">
                <a:moveTo>
                  <a:pt x="0" y="132"/>
                </a:moveTo>
                <a:lnTo>
                  <a:pt x="402" y="420"/>
                </a:lnTo>
                <a:lnTo>
                  <a:pt x="522" y="489"/>
                </a:lnTo>
                <a:lnTo>
                  <a:pt x="1107" y="579"/>
                </a:lnTo>
                <a:lnTo>
                  <a:pt x="1311" y="552"/>
                </a:lnTo>
                <a:lnTo>
                  <a:pt x="1431" y="477"/>
                </a:lnTo>
                <a:lnTo>
                  <a:pt x="1665" y="240"/>
                </a:lnTo>
                <a:lnTo>
                  <a:pt x="1614" y="90"/>
                </a:lnTo>
                <a:lnTo>
                  <a:pt x="1080" y="84"/>
                </a:lnTo>
                <a:lnTo>
                  <a:pt x="39" y="0"/>
                </a:lnTo>
                <a:lnTo>
                  <a:pt x="0" y="132"/>
                </a:lnTo>
                <a:close/>
              </a:path>
            </a:pathLst>
          </a:custGeom>
          <a:noFill/>
          <a:ln w="444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4300538" y="3090863"/>
            <a:ext cx="112712" cy="1555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48"/>
              </a:cxn>
              <a:cxn ang="0">
                <a:pos x="15" y="72"/>
              </a:cxn>
              <a:cxn ang="0">
                <a:pos x="45" y="84"/>
              </a:cxn>
              <a:cxn ang="0">
                <a:pos x="63" y="66"/>
              </a:cxn>
              <a:cxn ang="0">
                <a:pos x="63" y="42"/>
              </a:cxn>
              <a:cxn ang="0">
                <a:pos x="39" y="0"/>
              </a:cxn>
              <a:cxn ang="0">
                <a:pos x="0" y="6"/>
              </a:cxn>
            </a:cxnLst>
            <a:rect l="0" t="0" r="r" b="b"/>
            <a:pathLst>
              <a:path w="63" h="84">
                <a:moveTo>
                  <a:pt x="0" y="6"/>
                </a:moveTo>
                <a:lnTo>
                  <a:pt x="0" y="48"/>
                </a:lnTo>
                <a:lnTo>
                  <a:pt x="15" y="72"/>
                </a:lnTo>
                <a:lnTo>
                  <a:pt x="45" y="84"/>
                </a:lnTo>
                <a:lnTo>
                  <a:pt x="63" y="66"/>
                </a:lnTo>
                <a:lnTo>
                  <a:pt x="63" y="42"/>
                </a:lnTo>
                <a:lnTo>
                  <a:pt x="39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4730750" y="3841750"/>
            <a:ext cx="209550" cy="18256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63" y="99"/>
              </a:cxn>
              <a:cxn ang="0">
                <a:pos x="117" y="78"/>
              </a:cxn>
              <a:cxn ang="0">
                <a:pos x="111" y="15"/>
              </a:cxn>
              <a:cxn ang="0">
                <a:pos x="102" y="17"/>
              </a:cxn>
              <a:cxn ang="0">
                <a:pos x="60" y="0"/>
              </a:cxn>
              <a:cxn ang="0">
                <a:pos x="18" y="3"/>
              </a:cxn>
              <a:cxn ang="0">
                <a:pos x="0" y="65"/>
              </a:cxn>
            </a:cxnLst>
            <a:rect l="0" t="0" r="r" b="b"/>
            <a:pathLst>
              <a:path w="117" h="99">
                <a:moveTo>
                  <a:pt x="0" y="65"/>
                </a:moveTo>
                <a:lnTo>
                  <a:pt x="63" y="99"/>
                </a:lnTo>
                <a:lnTo>
                  <a:pt x="117" y="78"/>
                </a:lnTo>
                <a:lnTo>
                  <a:pt x="111" y="15"/>
                </a:lnTo>
                <a:lnTo>
                  <a:pt x="102" y="17"/>
                </a:lnTo>
                <a:lnTo>
                  <a:pt x="60" y="0"/>
                </a:lnTo>
                <a:lnTo>
                  <a:pt x="18" y="3"/>
                </a:lnTo>
                <a:lnTo>
                  <a:pt x="0" y="65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4946650" y="4067175"/>
            <a:ext cx="788988" cy="257175"/>
          </a:xfrm>
          <a:custGeom>
            <a:avLst/>
            <a:gdLst/>
            <a:ahLst/>
            <a:cxnLst>
              <a:cxn ang="0">
                <a:pos x="37" y="78"/>
              </a:cxn>
              <a:cxn ang="0">
                <a:pos x="0" y="134"/>
              </a:cxn>
              <a:cxn ang="0">
                <a:pos x="120" y="101"/>
              </a:cxn>
              <a:cxn ang="0">
                <a:pos x="131" y="135"/>
              </a:cxn>
              <a:cxn ang="0">
                <a:pos x="182" y="123"/>
              </a:cxn>
              <a:cxn ang="0">
                <a:pos x="285" y="128"/>
              </a:cxn>
              <a:cxn ang="0">
                <a:pos x="357" y="140"/>
              </a:cxn>
              <a:cxn ang="0">
                <a:pos x="443" y="138"/>
              </a:cxn>
              <a:cxn ang="0">
                <a:pos x="431" y="90"/>
              </a:cxn>
              <a:cxn ang="0">
                <a:pos x="374" y="48"/>
              </a:cxn>
              <a:cxn ang="0">
                <a:pos x="302" y="9"/>
              </a:cxn>
              <a:cxn ang="0">
                <a:pos x="254" y="0"/>
              </a:cxn>
              <a:cxn ang="0">
                <a:pos x="189" y="32"/>
              </a:cxn>
              <a:cxn ang="0">
                <a:pos x="108" y="14"/>
              </a:cxn>
              <a:cxn ang="0">
                <a:pos x="37" y="78"/>
              </a:cxn>
            </a:cxnLst>
            <a:rect l="0" t="0" r="r" b="b"/>
            <a:pathLst>
              <a:path w="443" h="140">
                <a:moveTo>
                  <a:pt x="37" y="78"/>
                </a:moveTo>
                <a:lnTo>
                  <a:pt x="0" y="134"/>
                </a:lnTo>
                <a:lnTo>
                  <a:pt x="120" y="101"/>
                </a:lnTo>
                <a:lnTo>
                  <a:pt x="131" y="135"/>
                </a:lnTo>
                <a:lnTo>
                  <a:pt x="182" y="123"/>
                </a:lnTo>
                <a:lnTo>
                  <a:pt x="285" y="128"/>
                </a:lnTo>
                <a:lnTo>
                  <a:pt x="357" y="140"/>
                </a:lnTo>
                <a:lnTo>
                  <a:pt x="443" y="138"/>
                </a:lnTo>
                <a:lnTo>
                  <a:pt x="431" y="90"/>
                </a:lnTo>
                <a:lnTo>
                  <a:pt x="374" y="48"/>
                </a:lnTo>
                <a:lnTo>
                  <a:pt x="302" y="9"/>
                </a:lnTo>
                <a:lnTo>
                  <a:pt x="254" y="0"/>
                </a:lnTo>
                <a:lnTo>
                  <a:pt x="189" y="32"/>
                </a:lnTo>
                <a:lnTo>
                  <a:pt x="108" y="14"/>
                </a:lnTo>
                <a:lnTo>
                  <a:pt x="37" y="78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4662488" y="4425950"/>
            <a:ext cx="228600" cy="18732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87"/>
              </a:cxn>
              <a:cxn ang="0">
                <a:pos x="33" y="102"/>
              </a:cxn>
              <a:cxn ang="0">
                <a:pos x="129" y="76"/>
              </a:cxn>
              <a:cxn ang="0">
                <a:pos x="129" y="28"/>
              </a:cxn>
              <a:cxn ang="0">
                <a:pos x="97" y="0"/>
              </a:cxn>
              <a:cxn ang="0">
                <a:pos x="54" y="19"/>
              </a:cxn>
              <a:cxn ang="0">
                <a:pos x="0" y="27"/>
              </a:cxn>
            </a:cxnLst>
            <a:rect l="0" t="0" r="r" b="b"/>
            <a:pathLst>
              <a:path w="129" h="102">
                <a:moveTo>
                  <a:pt x="0" y="27"/>
                </a:moveTo>
                <a:lnTo>
                  <a:pt x="0" y="87"/>
                </a:lnTo>
                <a:lnTo>
                  <a:pt x="33" y="102"/>
                </a:lnTo>
                <a:lnTo>
                  <a:pt x="129" y="76"/>
                </a:lnTo>
                <a:lnTo>
                  <a:pt x="129" y="28"/>
                </a:lnTo>
                <a:lnTo>
                  <a:pt x="97" y="0"/>
                </a:lnTo>
                <a:lnTo>
                  <a:pt x="54" y="19"/>
                </a:lnTo>
                <a:lnTo>
                  <a:pt x="0" y="27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0" name="Freeform 24"/>
          <p:cNvSpPr>
            <a:spLocks/>
          </p:cNvSpPr>
          <p:nvPr/>
        </p:nvSpPr>
        <p:spPr bwMode="auto">
          <a:xfrm>
            <a:off x="2332038" y="1360488"/>
            <a:ext cx="2378075" cy="889000"/>
          </a:xfrm>
          <a:custGeom>
            <a:avLst/>
            <a:gdLst/>
            <a:ahLst/>
            <a:cxnLst>
              <a:cxn ang="0">
                <a:pos x="61" y="117"/>
              </a:cxn>
              <a:cxn ang="0">
                <a:pos x="4" y="66"/>
              </a:cxn>
              <a:cxn ang="0">
                <a:pos x="31" y="0"/>
              </a:cxn>
              <a:cxn ang="0">
                <a:pos x="1333" y="180"/>
              </a:cxn>
              <a:cxn ang="0">
                <a:pos x="1327" y="279"/>
              </a:cxn>
              <a:cxn ang="0">
                <a:pos x="1291" y="336"/>
              </a:cxn>
              <a:cxn ang="0">
                <a:pos x="1336" y="381"/>
              </a:cxn>
              <a:cxn ang="0">
                <a:pos x="1327" y="420"/>
              </a:cxn>
              <a:cxn ang="0">
                <a:pos x="1270" y="447"/>
              </a:cxn>
              <a:cxn ang="0">
                <a:pos x="1159" y="429"/>
              </a:cxn>
              <a:cxn ang="0">
                <a:pos x="1039" y="450"/>
              </a:cxn>
              <a:cxn ang="0">
                <a:pos x="982" y="483"/>
              </a:cxn>
              <a:cxn ang="0">
                <a:pos x="844" y="375"/>
              </a:cxn>
              <a:cxn ang="0">
                <a:pos x="715" y="366"/>
              </a:cxn>
              <a:cxn ang="0">
                <a:pos x="532" y="351"/>
              </a:cxn>
              <a:cxn ang="0">
                <a:pos x="505" y="264"/>
              </a:cxn>
              <a:cxn ang="0">
                <a:pos x="361" y="168"/>
              </a:cxn>
              <a:cxn ang="0">
                <a:pos x="211" y="135"/>
              </a:cxn>
              <a:cxn ang="0">
                <a:pos x="137" y="172"/>
              </a:cxn>
              <a:cxn ang="0">
                <a:pos x="61" y="117"/>
              </a:cxn>
            </a:cxnLst>
            <a:rect l="0" t="0" r="r" b="b"/>
            <a:pathLst>
              <a:path w="1336" h="483">
                <a:moveTo>
                  <a:pt x="61" y="117"/>
                </a:moveTo>
                <a:cubicBezTo>
                  <a:pt x="63" y="111"/>
                  <a:pt x="0" y="84"/>
                  <a:pt x="4" y="66"/>
                </a:cubicBezTo>
                <a:lnTo>
                  <a:pt x="31" y="0"/>
                </a:lnTo>
                <a:lnTo>
                  <a:pt x="1333" y="180"/>
                </a:lnTo>
                <a:lnTo>
                  <a:pt x="1327" y="279"/>
                </a:lnTo>
                <a:lnTo>
                  <a:pt x="1291" y="336"/>
                </a:lnTo>
                <a:lnTo>
                  <a:pt x="1336" y="381"/>
                </a:lnTo>
                <a:lnTo>
                  <a:pt x="1327" y="420"/>
                </a:lnTo>
                <a:lnTo>
                  <a:pt x="1270" y="447"/>
                </a:lnTo>
                <a:lnTo>
                  <a:pt x="1159" y="429"/>
                </a:lnTo>
                <a:lnTo>
                  <a:pt x="1039" y="450"/>
                </a:lnTo>
                <a:lnTo>
                  <a:pt x="982" y="483"/>
                </a:lnTo>
                <a:lnTo>
                  <a:pt x="844" y="375"/>
                </a:lnTo>
                <a:lnTo>
                  <a:pt x="715" y="366"/>
                </a:lnTo>
                <a:lnTo>
                  <a:pt x="532" y="351"/>
                </a:lnTo>
                <a:lnTo>
                  <a:pt x="505" y="264"/>
                </a:lnTo>
                <a:lnTo>
                  <a:pt x="361" y="168"/>
                </a:lnTo>
                <a:lnTo>
                  <a:pt x="211" y="135"/>
                </a:lnTo>
                <a:lnTo>
                  <a:pt x="137" y="172"/>
                </a:lnTo>
                <a:lnTo>
                  <a:pt x="61" y="117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5735638" y="974725"/>
            <a:ext cx="661987" cy="728663"/>
          </a:xfrm>
          <a:custGeom>
            <a:avLst/>
            <a:gdLst/>
            <a:ahLst/>
            <a:cxnLst>
              <a:cxn ang="0">
                <a:pos x="11" y="247"/>
              </a:cxn>
              <a:cxn ang="0">
                <a:pos x="51" y="201"/>
              </a:cxn>
              <a:cxn ang="0">
                <a:pos x="89" y="136"/>
              </a:cxn>
              <a:cxn ang="0">
                <a:pos x="233" y="16"/>
              </a:cxn>
              <a:cxn ang="0">
                <a:pos x="282" y="0"/>
              </a:cxn>
              <a:cxn ang="0">
                <a:pos x="329" y="22"/>
              </a:cxn>
              <a:cxn ang="0">
                <a:pos x="353" y="121"/>
              </a:cxn>
              <a:cxn ang="0">
                <a:pos x="372" y="171"/>
              </a:cxn>
              <a:cxn ang="0">
                <a:pos x="335" y="226"/>
              </a:cxn>
              <a:cxn ang="0">
                <a:pos x="252" y="339"/>
              </a:cxn>
              <a:cxn ang="0">
                <a:pos x="171" y="393"/>
              </a:cxn>
              <a:cxn ang="0">
                <a:pos x="102" y="396"/>
              </a:cxn>
              <a:cxn ang="0">
                <a:pos x="68" y="370"/>
              </a:cxn>
              <a:cxn ang="0">
                <a:pos x="0" y="282"/>
              </a:cxn>
              <a:cxn ang="0">
                <a:pos x="11" y="247"/>
              </a:cxn>
            </a:cxnLst>
            <a:rect l="0" t="0" r="r" b="b"/>
            <a:pathLst>
              <a:path w="372" h="396">
                <a:moveTo>
                  <a:pt x="11" y="247"/>
                </a:moveTo>
                <a:lnTo>
                  <a:pt x="51" y="201"/>
                </a:lnTo>
                <a:lnTo>
                  <a:pt x="89" y="136"/>
                </a:lnTo>
                <a:lnTo>
                  <a:pt x="233" y="16"/>
                </a:lnTo>
                <a:lnTo>
                  <a:pt x="282" y="0"/>
                </a:lnTo>
                <a:lnTo>
                  <a:pt x="329" y="22"/>
                </a:lnTo>
                <a:lnTo>
                  <a:pt x="353" y="121"/>
                </a:lnTo>
                <a:lnTo>
                  <a:pt x="372" y="171"/>
                </a:lnTo>
                <a:lnTo>
                  <a:pt x="335" y="226"/>
                </a:lnTo>
                <a:lnTo>
                  <a:pt x="252" y="339"/>
                </a:lnTo>
                <a:lnTo>
                  <a:pt x="171" y="393"/>
                </a:lnTo>
                <a:lnTo>
                  <a:pt x="102" y="396"/>
                </a:lnTo>
                <a:lnTo>
                  <a:pt x="68" y="370"/>
                </a:lnTo>
                <a:lnTo>
                  <a:pt x="0" y="282"/>
                </a:lnTo>
                <a:lnTo>
                  <a:pt x="11" y="247"/>
                </a:lnTo>
                <a:close/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4368800" y="3271838"/>
            <a:ext cx="133350" cy="20955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54"/>
              </a:cxn>
              <a:cxn ang="0">
                <a:pos x="39" y="114"/>
              </a:cxn>
              <a:cxn ang="0">
                <a:pos x="75" y="84"/>
              </a:cxn>
              <a:cxn ang="0">
                <a:pos x="60" y="33"/>
              </a:cxn>
              <a:cxn ang="0">
                <a:pos x="48" y="0"/>
              </a:cxn>
              <a:cxn ang="0">
                <a:pos x="0" y="3"/>
              </a:cxn>
            </a:cxnLst>
            <a:rect l="0" t="0" r="r" b="b"/>
            <a:pathLst>
              <a:path w="75" h="114">
                <a:moveTo>
                  <a:pt x="0" y="3"/>
                </a:moveTo>
                <a:lnTo>
                  <a:pt x="3" y="54"/>
                </a:lnTo>
                <a:lnTo>
                  <a:pt x="39" y="114"/>
                </a:lnTo>
                <a:lnTo>
                  <a:pt x="75" y="84"/>
                </a:lnTo>
                <a:lnTo>
                  <a:pt x="60" y="33"/>
                </a:lnTo>
                <a:lnTo>
                  <a:pt x="48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4694238" y="3536950"/>
            <a:ext cx="282575" cy="2540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21" y="87"/>
              </a:cxn>
              <a:cxn ang="0">
                <a:pos x="123" y="138"/>
              </a:cxn>
              <a:cxn ang="0">
                <a:pos x="159" y="114"/>
              </a:cxn>
              <a:cxn ang="0">
                <a:pos x="90" y="51"/>
              </a:cxn>
              <a:cxn ang="0">
                <a:pos x="48" y="0"/>
              </a:cxn>
              <a:cxn ang="0">
                <a:pos x="0" y="24"/>
              </a:cxn>
            </a:cxnLst>
            <a:rect l="0" t="0" r="r" b="b"/>
            <a:pathLst>
              <a:path w="159" h="138">
                <a:moveTo>
                  <a:pt x="0" y="24"/>
                </a:moveTo>
                <a:lnTo>
                  <a:pt x="21" y="87"/>
                </a:lnTo>
                <a:lnTo>
                  <a:pt x="123" y="138"/>
                </a:lnTo>
                <a:lnTo>
                  <a:pt x="159" y="114"/>
                </a:lnTo>
                <a:lnTo>
                  <a:pt x="90" y="51"/>
                </a:lnTo>
                <a:lnTo>
                  <a:pt x="48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 w="635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5351463" y="252413"/>
            <a:ext cx="1938337" cy="1835150"/>
          </a:xfrm>
          <a:custGeom>
            <a:avLst/>
            <a:gdLst/>
            <a:ahLst/>
            <a:cxnLst>
              <a:cxn ang="0">
                <a:pos x="0" y="861"/>
              </a:cxn>
              <a:cxn ang="0">
                <a:pos x="91" y="997"/>
              </a:cxn>
              <a:cxn ang="0">
                <a:pos x="680" y="907"/>
              </a:cxn>
              <a:cxn ang="0">
                <a:pos x="862" y="771"/>
              </a:cxn>
              <a:cxn ang="0">
                <a:pos x="1089" y="226"/>
              </a:cxn>
              <a:cxn ang="0">
                <a:pos x="998" y="0"/>
              </a:cxn>
              <a:cxn ang="0">
                <a:pos x="726" y="90"/>
              </a:cxn>
              <a:cxn ang="0">
                <a:pos x="363" y="362"/>
              </a:cxn>
              <a:cxn ang="0">
                <a:pos x="0" y="861"/>
              </a:cxn>
            </a:cxnLst>
            <a:rect l="0" t="0" r="r" b="b"/>
            <a:pathLst>
              <a:path w="1089" h="997">
                <a:moveTo>
                  <a:pt x="0" y="861"/>
                </a:moveTo>
                <a:lnTo>
                  <a:pt x="91" y="997"/>
                </a:lnTo>
                <a:lnTo>
                  <a:pt x="680" y="907"/>
                </a:lnTo>
                <a:lnTo>
                  <a:pt x="862" y="771"/>
                </a:lnTo>
                <a:lnTo>
                  <a:pt x="1089" y="226"/>
                </a:lnTo>
                <a:lnTo>
                  <a:pt x="998" y="0"/>
                </a:lnTo>
                <a:lnTo>
                  <a:pt x="726" y="90"/>
                </a:lnTo>
                <a:lnTo>
                  <a:pt x="363" y="362"/>
                </a:lnTo>
                <a:lnTo>
                  <a:pt x="0" y="861"/>
                </a:lnTo>
                <a:close/>
              </a:path>
            </a:pathLst>
          </a:custGeom>
          <a:noFill/>
          <a:ln w="444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4140200" y="3006725"/>
            <a:ext cx="1695450" cy="14192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136" y="0"/>
              </a:cxn>
              <a:cxn ang="0">
                <a:pos x="589" y="454"/>
              </a:cxn>
              <a:cxn ang="0">
                <a:pos x="725" y="545"/>
              </a:cxn>
              <a:cxn ang="0">
                <a:pos x="952" y="635"/>
              </a:cxn>
              <a:cxn ang="0">
                <a:pos x="816" y="771"/>
              </a:cxn>
              <a:cxn ang="0">
                <a:pos x="453" y="771"/>
              </a:cxn>
              <a:cxn ang="0">
                <a:pos x="362" y="590"/>
              </a:cxn>
              <a:cxn ang="0">
                <a:pos x="0" y="91"/>
              </a:cxn>
            </a:cxnLst>
            <a:rect l="0" t="0" r="r" b="b"/>
            <a:pathLst>
              <a:path w="952" h="771">
                <a:moveTo>
                  <a:pt x="0" y="91"/>
                </a:moveTo>
                <a:lnTo>
                  <a:pt x="136" y="0"/>
                </a:lnTo>
                <a:lnTo>
                  <a:pt x="589" y="454"/>
                </a:lnTo>
                <a:lnTo>
                  <a:pt x="725" y="545"/>
                </a:lnTo>
                <a:lnTo>
                  <a:pt x="952" y="635"/>
                </a:lnTo>
                <a:lnTo>
                  <a:pt x="816" y="771"/>
                </a:lnTo>
                <a:lnTo>
                  <a:pt x="453" y="771"/>
                </a:lnTo>
                <a:lnTo>
                  <a:pt x="362" y="590"/>
                </a:lnTo>
                <a:lnTo>
                  <a:pt x="0" y="91"/>
                </a:lnTo>
                <a:close/>
              </a:path>
            </a:pathLst>
          </a:custGeom>
          <a:noFill/>
          <a:ln w="3810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990600" y="5335588"/>
            <a:ext cx="7404100" cy="53181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871" y="249"/>
              </a:cxn>
              <a:cxn ang="0">
                <a:pos x="1642" y="249"/>
              </a:cxn>
              <a:cxn ang="0">
                <a:pos x="2686" y="96"/>
              </a:cxn>
              <a:cxn ang="0">
                <a:pos x="3191" y="11"/>
              </a:cxn>
              <a:cxn ang="0">
                <a:pos x="4158" y="32"/>
              </a:cxn>
            </a:cxnLst>
            <a:rect l="0" t="0" r="r" b="b"/>
            <a:pathLst>
              <a:path w="4158" h="289">
                <a:moveTo>
                  <a:pt x="0" y="11"/>
                </a:moveTo>
                <a:cubicBezTo>
                  <a:pt x="147" y="51"/>
                  <a:pt x="597" y="209"/>
                  <a:pt x="871" y="249"/>
                </a:cubicBezTo>
                <a:cubicBezTo>
                  <a:pt x="1145" y="289"/>
                  <a:pt x="1340" y="274"/>
                  <a:pt x="1642" y="249"/>
                </a:cubicBezTo>
                <a:cubicBezTo>
                  <a:pt x="1944" y="224"/>
                  <a:pt x="2428" y="136"/>
                  <a:pt x="2686" y="96"/>
                </a:cubicBezTo>
                <a:cubicBezTo>
                  <a:pt x="2944" y="56"/>
                  <a:pt x="2946" y="22"/>
                  <a:pt x="3191" y="11"/>
                </a:cubicBezTo>
                <a:cubicBezTo>
                  <a:pt x="3436" y="0"/>
                  <a:pt x="3957" y="28"/>
                  <a:pt x="4158" y="3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6735763" y="57150"/>
            <a:ext cx="627062" cy="5289550"/>
          </a:xfrm>
          <a:custGeom>
            <a:avLst/>
            <a:gdLst/>
            <a:ahLst/>
            <a:cxnLst>
              <a:cxn ang="0">
                <a:pos x="282" y="0"/>
              </a:cxn>
              <a:cxn ang="0">
                <a:pos x="337" y="448"/>
              </a:cxn>
              <a:cxn ang="0">
                <a:pos x="190" y="922"/>
              </a:cxn>
              <a:cxn ang="0">
                <a:pos x="72" y="1335"/>
              </a:cxn>
              <a:cxn ang="0">
                <a:pos x="35" y="1902"/>
              </a:cxn>
              <a:cxn ang="0">
                <a:pos x="281" y="2873"/>
              </a:cxn>
            </a:cxnLst>
            <a:rect l="0" t="0" r="r" b="b"/>
            <a:pathLst>
              <a:path w="352" h="2873">
                <a:moveTo>
                  <a:pt x="282" y="0"/>
                </a:moveTo>
                <a:cubicBezTo>
                  <a:pt x="290" y="75"/>
                  <a:pt x="352" y="294"/>
                  <a:pt x="337" y="448"/>
                </a:cubicBezTo>
                <a:cubicBezTo>
                  <a:pt x="322" y="602"/>
                  <a:pt x="234" y="774"/>
                  <a:pt x="190" y="922"/>
                </a:cubicBezTo>
                <a:cubicBezTo>
                  <a:pt x="146" y="1070"/>
                  <a:pt x="98" y="1172"/>
                  <a:pt x="72" y="1335"/>
                </a:cubicBezTo>
                <a:cubicBezTo>
                  <a:pt x="46" y="1498"/>
                  <a:pt x="0" y="1646"/>
                  <a:pt x="35" y="1902"/>
                </a:cubicBezTo>
                <a:cubicBezTo>
                  <a:pt x="70" y="2158"/>
                  <a:pt x="230" y="2671"/>
                  <a:pt x="281" y="2873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1004888" y="4179888"/>
            <a:ext cx="7454900" cy="558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749" y="56"/>
              </a:cxn>
              <a:cxn ang="0">
                <a:pos x="1179" y="2"/>
              </a:cxn>
              <a:cxn ang="0">
                <a:pos x="1563" y="65"/>
              </a:cxn>
              <a:cxn ang="0">
                <a:pos x="2048" y="240"/>
              </a:cxn>
              <a:cxn ang="0">
                <a:pos x="2478" y="282"/>
              </a:cxn>
              <a:cxn ang="0">
                <a:pos x="2925" y="184"/>
              </a:cxn>
              <a:cxn ang="0">
                <a:pos x="3209" y="130"/>
              </a:cxn>
              <a:cxn ang="0">
                <a:pos x="3703" y="11"/>
              </a:cxn>
              <a:cxn ang="0">
                <a:pos x="3995" y="148"/>
              </a:cxn>
              <a:cxn ang="0">
                <a:pos x="4187" y="304"/>
              </a:cxn>
            </a:cxnLst>
            <a:rect l="0" t="0" r="r" b="b"/>
            <a:pathLst>
              <a:path w="4187" h="304">
                <a:moveTo>
                  <a:pt x="0" y="248"/>
                </a:moveTo>
                <a:cubicBezTo>
                  <a:pt x="125" y="216"/>
                  <a:pt x="553" y="97"/>
                  <a:pt x="749" y="56"/>
                </a:cubicBezTo>
                <a:cubicBezTo>
                  <a:pt x="945" y="15"/>
                  <a:pt x="1043" y="0"/>
                  <a:pt x="1179" y="2"/>
                </a:cubicBezTo>
                <a:cubicBezTo>
                  <a:pt x="1315" y="4"/>
                  <a:pt x="1418" y="25"/>
                  <a:pt x="1563" y="65"/>
                </a:cubicBezTo>
                <a:cubicBezTo>
                  <a:pt x="1708" y="105"/>
                  <a:pt x="1895" y="204"/>
                  <a:pt x="2048" y="240"/>
                </a:cubicBezTo>
                <a:cubicBezTo>
                  <a:pt x="2201" y="276"/>
                  <a:pt x="2332" y="291"/>
                  <a:pt x="2478" y="282"/>
                </a:cubicBezTo>
                <a:cubicBezTo>
                  <a:pt x="2624" y="273"/>
                  <a:pt x="2803" y="209"/>
                  <a:pt x="2925" y="184"/>
                </a:cubicBezTo>
                <a:cubicBezTo>
                  <a:pt x="3047" y="159"/>
                  <a:pt x="3079" y="159"/>
                  <a:pt x="3209" y="130"/>
                </a:cubicBezTo>
                <a:cubicBezTo>
                  <a:pt x="3339" y="101"/>
                  <a:pt x="3572" y="8"/>
                  <a:pt x="3703" y="11"/>
                </a:cubicBezTo>
                <a:cubicBezTo>
                  <a:pt x="3834" y="14"/>
                  <a:pt x="3914" y="99"/>
                  <a:pt x="3995" y="148"/>
                </a:cubicBezTo>
                <a:cubicBezTo>
                  <a:pt x="4076" y="197"/>
                  <a:pt x="4147" y="272"/>
                  <a:pt x="4187" y="304"/>
                </a:cubicBezTo>
              </a:path>
            </a:pathLst>
          </a:custGeom>
          <a:noFill/>
          <a:ln w="76200" cap="flat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3573463" y="2171700"/>
            <a:ext cx="403225" cy="417513"/>
          </a:xfrm>
          <a:prstGeom prst="ellipse">
            <a:avLst/>
          </a:prstGeom>
          <a:solidFill>
            <a:srgbClr val="FF99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90" name="Rectangle 34" descr="Grands carreaux"/>
          <p:cNvSpPr>
            <a:spLocks noChangeArrowheads="1"/>
          </p:cNvSpPr>
          <p:nvPr/>
        </p:nvSpPr>
        <p:spPr bwMode="auto">
          <a:xfrm>
            <a:off x="3654425" y="3924300"/>
            <a:ext cx="404813" cy="250825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91" name="Freeform 35" descr="Grands carreaux"/>
          <p:cNvSpPr>
            <a:spLocks/>
          </p:cNvSpPr>
          <p:nvPr/>
        </p:nvSpPr>
        <p:spPr bwMode="auto">
          <a:xfrm>
            <a:off x="1958975" y="2922588"/>
            <a:ext cx="404813" cy="282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113" y="153"/>
              </a:cxn>
              <a:cxn ang="0">
                <a:pos x="0" y="0"/>
              </a:cxn>
            </a:cxnLst>
            <a:rect l="0" t="0" r="r" b="b"/>
            <a:pathLst>
              <a:path w="227" h="153">
                <a:moveTo>
                  <a:pt x="0" y="0"/>
                </a:moveTo>
                <a:lnTo>
                  <a:pt x="227" y="0"/>
                </a:lnTo>
                <a:lnTo>
                  <a:pt x="113" y="153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92" name="Freeform 36"/>
          <p:cNvSpPr>
            <a:spLocks/>
          </p:cNvSpPr>
          <p:nvPr/>
        </p:nvSpPr>
        <p:spPr bwMode="auto">
          <a:xfrm>
            <a:off x="7048500" y="4343400"/>
            <a:ext cx="1290638" cy="998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519"/>
              </a:cxn>
              <a:cxn ang="0">
                <a:pos x="712" y="543"/>
              </a:cxn>
              <a:cxn ang="0">
                <a:pos x="725" y="318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725" h="543">
                <a:moveTo>
                  <a:pt x="0" y="0"/>
                </a:moveTo>
                <a:lnTo>
                  <a:pt x="160" y="519"/>
                </a:lnTo>
                <a:lnTo>
                  <a:pt x="712" y="543"/>
                </a:lnTo>
                <a:lnTo>
                  <a:pt x="725" y="318"/>
                </a:ln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Schématisation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395288" y="1174750"/>
            <a:ext cx="7588250" cy="1174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314" y="1"/>
              </a:cxn>
              <a:cxn ang="0">
                <a:pos x="2594" y="37"/>
              </a:cxn>
              <a:cxn ang="0">
                <a:pos x="3756" y="19"/>
              </a:cxn>
              <a:cxn ang="0">
                <a:pos x="4780" y="74"/>
              </a:cxn>
            </a:cxnLst>
            <a:rect l="0" t="0" r="r" b="b"/>
            <a:pathLst>
              <a:path w="4780" h="74">
                <a:moveTo>
                  <a:pt x="0" y="28"/>
                </a:moveTo>
                <a:cubicBezTo>
                  <a:pt x="219" y="24"/>
                  <a:pt x="882" y="0"/>
                  <a:pt x="1314" y="1"/>
                </a:cubicBezTo>
                <a:cubicBezTo>
                  <a:pt x="1746" y="2"/>
                  <a:pt x="2187" y="34"/>
                  <a:pt x="2594" y="37"/>
                </a:cubicBezTo>
                <a:cubicBezTo>
                  <a:pt x="3001" y="40"/>
                  <a:pt x="3392" y="13"/>
                  <a:pt x="3756" y="19"/>
                </a:cubicBezTo>
                <a:cubicBezTo>
                  <a:pt x="4120" y="25"/>
                  <a:pt x="4567" y="63"/>
                  <a:pt x="4780" y="74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7083425" y="765175"/>
            <a:ext cx="9525" cy="5084763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3203"/>
              </a:cxn>
            </a:cxnLst>
            <a:rect l="0" t="0" r="r" b="b"/>
            <a:pathLst>
              <a:path w="6" h="3203">
                <a:moveTo>
                  <a:pt x="6" y="0"/>
                </a:moveTo>
                <a:lnTo>
                  <a:pt x="0" y="3203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825" y="5084763"/>
            <a:ext cx="76342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3850" y="1052513"/>
            <a:ext cx="7632700" cy="4824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50825" y="3644900"/>
            <a:ext cx="7634288" cy="0"/>
          </a:xfrm>
          <a:prstGeom prst="line">
            <a:avLst/>
          </a:prstGeom>
          <a:noFill/>
          <a:ln w="63500">
            <a:solidFill>
              <a:srgbClr val="FF66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 rot="5400000">
            <a:off x="5936456" y="3072607"/>
            <a:ext cx="4824413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Rocade : liaison Nord Sud internationale et desserte de l’aéroport Roissy Ch de G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779838" y="4652963"/>
            <a:ext cx="647700" cy="366712"/>
          </a:xfrm>
          <a:prstGeom prst="rect">
            <a:avLst/>
          </a:prstGeom>
          <a:solidFill>
            <a:srgbClr val="FF0000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A4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08400" y="3213100"/>
            <a:ext cx="719138" cy="366713"/>
          </a:xfrm>
          <a:prstGeom prst="rect">
            <a:avLst/>
          </a:prstGeom>
          <a:solidFill>
            <a:srgbClr val="FF9900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RER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258888" y="333375"/>
            <a:ext cx="6265862" cy="366713"/>
          </a:xfrm>
          <a:prstGeom prst="rect">
            <a:avLst/>
          </a:prstGeom>
          <a:solidFill>
            <a:srgbClr val="DDDDDD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/>
              <a:t>Les lignes de transport, facteurs de croissance urbaine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55650" y="6021388"/>
            <a:ext cx="612140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Cordons ombilicaux reliant la banlieue à la capitale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 animBg="1"/>
      <p:bldP spid="21513" grpId="0" animBg="1"/>
      <p:bldP spid="21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Localisation : </a:t>
            </a:r>
            <a:br>
              <a:rPr lang="fr-FR"/>
            </a:br>
            <a:r>
              <a:rPr lang="fr-FR"/>
              <a:t>le contexte géographique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Diagonales larges vers le bas"/>
          <p:cNvSpPr>
            <a:spLocks noChangeArrowheads="1"/>
          </p:cNvSpPr>
          <p:nvPr/>
        </p:nvSpPr>
        <p:spPr bwMode="auto">
          <a:xfrm>
            <a:off x="1403350" y="1989138"/>
            <a:ext cx="5545138" cy="3022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95288" y="1174750"/>
            <a:ext cx="7588250" cy="1174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314" y="1"/>
              </a:cxn>
              <a:cxn ang="0">
                <a:pos x="2594" y="37"/>
              </a:cxn>
              <a:cxn ang="0">
                <a:pos x="3756" y="19"/>
              </a:cxn>
              <a:cxn ang="0">
                <a:pos x="4780" y="74"/>
              </a:cxn>
            </a:cxnLst>
            <a:rect l="0" t="0" r="r" b="b"/>
            <a:pathLst>
              <a:path w="4780" h="74">
                <a:moveTo>
                  <a:pt x="0" y="28"/>
                </a:moveTo>
                <a:cubicBezTo>
                  <a:pt x="219" y="24"/>
                  <a:pt x="882" y="0"/>
                  <a:pt x="1314" y="1"/>
                </a:cubicBezTo>
                <a:cubicBezTo>
                  <a:pt x="1746" y="2"/>
                  <a:pt x="2187" y="34"/>
                  <a:pt x="2594" y="37"/>
                </a:cubicBezTo>
                <a:cubicBezTo>
                  <a:pt x="3001" y="40"/>
                  <a:pt x="3392" y="13"/>
                  <a:pt x="3756" y="19"/>
                </a:cubicBezTo>
                <a:cubicBezTo>
                  <a:pt x="4120" y="25"/>
                  <a:pt x="4567" y="63"/>
                  <a:pt x="4780" y="74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7092950" y="765175"/>
            <a:ext cx="4763" cy="4329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727"/>
              </a:cxn>
            </a:cxnLst>
            <a:rect l="0" t="0" r="r" b="b"/>
            <a:pathLst>
              <a:path w="3" h="2727">
                <a:moveTo>
                  <a:pt x="0" y="0"/>
                </a:moveTo>
                <a:lnTo>
                  <a:pt x="3" y="2727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533" name="Rectangle 5" descr="Grands carreaux"/>
          <p:cNvSpPr>
            <a:spLocks noChangeArrowheads="1"/>
          </p:cNvSpPr>
          <p:nvPr/>
        </p:nvSpPr>
        <p:spPr bwMode="auto">
          <a:xfrm>
            <a:off x="1403350" y="5157788"/>
            <a:ext cx="4248150" cy="719137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4" name="Rectangle 6" descr="Grands carreaux"/>
          <p:cNvSpPr>
            <a:spLocks noChangeArrowheads="1"/>
          </p:cNvSpPr>
          <p:nvPr/>
        </p:nvSpPr>
        <p:spPr bwMode="auto">
          <a:xfrm rot="16200000">
            <a:off x="7020720" y="1485106"/>
            <a:ext cx="1008062" cy="720725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5" name="Rectangle 7" descr="Grands carreaux"/>
          <p:cNvSpPr>
            <a:spLocks noChangeArrowheads="1"/>
          </p:cNvSpPr>
          <p:nvPr/>
        </p:nvSpPr>
        <p:spPr bwMode="auto">
          <a:xfrm>
            <a:off x="7092950" y="5157788"/>
            <a:ext cx="792163" cy="647700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50825" y="5084763"/>
            <a:ext cx="76342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23850" y="1052513"/>
            <a:ext cx="7632700" cy="4824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50825" y="3644900"/>
            <a:ext cx="7634288" cy="0"/>
          </a:xfrm>
          <a:prstGeom prst="line">
            <a:avLst/>
          </a:prstGeom>
          <a:noFill/>
          <a:ln w="63500">
            <a:solidFill>
              <a:srgbClr val="FF66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95288" y="333375"/>
            <a:ext cx="8137525" cy="366713"/>
          </a:xfrm>
          <a:prstGeom prst="rect">
            <a:avLst/>
          </a:prstGeom>
          <a:solidFill>
            <a:srgbClr val="FF0000">
              <a:alpha val="50999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/>
              <a:t>Les nouveaux espaces bâtis obéissent à des principes de répartition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55650" y="6021388"/>
            <a:ext cx="7058025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La principale zone d’habitat se concentre autour de la ligne RER qui joue un rôle d’axe de symétrie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68313" y="6165850"/>
            <a:ext cx="7561262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Les zones d’activités se greffent le long des voies autoroutières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0" grpId="1" animBg="1"/>
      <p:bldP spid="22533" grpId="0" animBg="1"/>
      <p:bldP spid="22534" grpId="0" animBg="1"/>
      <p:bldP spid="22535" grpId="0" animBg="1"/>
      <p:bldP spid="22540" grpId="0"/>
      <p:bldP spid="22540" grpId="1"/>
      <p:bldP spid="225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Diagonales larges vers le bas"/>
          <p:cNvSpPr>
            <a:spLocks noChangeArrowheads="1"/>
          </p:cNvSpPr>
          <p:nvPr/>
        </p:nvSpPr>
        <p:spPr bwMode="auto">
          <a:xfrm>
            <a:off x="2051050" y="1989138"/>
            <a:ext cx="4897438" cy="3022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 rot="-2352679">
            <a:off x="4140200" y="1916113"/>
            <a:ext cx="431800" cy="2016125"/>
          </a:xfrm>
          <a:prstGeom prst="rect">
            <a:avLst/>
          </a:prstGeom>
          <a:pattFill prst="dashUpDiag">
            <a:fgClr>
              <a:srgbClr val="33CC33"/>
            </a:fgClr>
            <a:bgClr>
              <a:schemeClr val="bg1"/>
            </a:bgClr>
          </a:pattFill>
          <a:ln w="63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395288" y="1265238"/>
            <a:ext cx="6626225" cy="647700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408"/>
              </a:cxn>
              <a:cxn ang="0">
                <a:pos x="2110" y="408"/>
              </a:cxn>
              <a:cxn ang="0">
                <a:pos x="2402" y="399"/>
              </a:cxn>
              <a:cxn ang="0">
                <a:pos x="4167" y="408"/>
              </a:cxn>
              <a:cxn ang="0">
                <a:pos x="4173" y="0"/>
              </a:cxn>
              <a:cxn ang="0">
                <a:pos x="0" y="0"/>
              </a:cxn>
              <a:cxn ang="0">
                <a:pos x="0" y="91"/>
              </a:cxn>
            </a:cxnLst>
            <a:rect l="0" t="0" r="r" b="b"/>
            <a:pathLst>
              <a:path w="4173" h="408">
                <a:moveTo>
                  <a:pt x="0" y="91"/>
                </a:moveTo>
                <a:lnTo>
                  <a:pt x="0" y="408"/>
                </a:lnTo>
                <a:lnTo>
                  <a:pt x="2110" y="408"/>
                </a:lnTo>
                <a:lnTo>
                  <a:pt x="2402" y="399"/>
                </a:lnTo>
                <a:lnTo>
                  <a:pt x="4167" y="408"/>
                </a:lnTo>
                <a:lnTo>
                  <a:pt x="4173" y="0"/>
                </a:lnTo>
                <a:lnTo>
                  <a:pt x="0" y="0"/>
                </a:lnTo>
                <a:lnTo>
                  <a:pt x="0" y="91"/>
                </a:lnTo>
                <a:close/>
              </a:path>
            </a:pathLst>
          </a:custGeom>
          <a:pattFill prst="dashUpDiag">
            <a:fgClr>
              <a:srgbClr val="33CC33"/>
            </a:fgClr>
            <a:bgClr>
              <a:schemeClr val="bg1"/>
            </a:bgClr>
          </a:pattFill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395288" y="1174750"/>
            <a:ext cx="7588250" cy="1174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314" y="1"/>
              </a:cxn>
              <a:cxn ang="0">
                <a:pos x="2594" y="37"/>
              </a:cxn>
              <a:cxn ang="0">
                <a:pos x="3756" y="19"/>
              </a:cxn>
              <a:cxn ang="0">
                <a:pos x="4780" y="74"/>
              </a:cxn>
            </a:cxnLst>
            <a:rect l="0" t="0" r="r" b="b"/>
            <a:pathLst>
              <a:path w="4780" h="74">
                <a:moveTo>
                  <a:pt x="0" y="28"/>
                </a:moveTo>
                <a:cubicBezTo>
                  <a:pt x="219" y="24"/>
                  <a:pt x="882" y="0"/>
                  <a:pt x="1314" y="1"/>
                </a:cubicBezTo>
                <a:cubicBezTo>
                  <a:pt x="1746" y="2"/>
                  <a:pt x="2187" y="34"/>
                  <a:pt x="2594" y="37"/>
                </a:cubicBezTo>
                <a:cubicBezTo>
                  <a:pt x="3001" y="40"/>
                  <a:pt x="3392" y="13"/>
                  <a:pt x="3756" y="19"/>
                </a:cubicBezTo>
                <a:cubicBezTo>
                  <a:pt x="4120" y="25"/>
                  <a:pt x="4567" y="63"/>
                  <a:pt x="4780" y="74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7092950" y="765175"/>
            <a:ext cx="4763" cy="4329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727"/>
              </a:cxn>
            </a:cxnLst>
            <a:rect l="0" t="0" r="r" b="b"/>
            <a:pathLst>
              <a:path w="3" h="2727">
                <a:moveTo>
                  <a:pt x="0" y="0"/>
                </a:moveTo>
                <a:lnTo>
                  <a:pt x="3" y="2727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195513" y="1268413"/>
            <a:ext cx="2016125" cy="649287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716463" y="1412875"/>
            <a:ext cx="933450" cy="4318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1" name="Oval 9" descr="Grands carreaux"/>
          <p:cNvSpPr>
            <a:spLocks noChangeArrowheads="1"/>
          </p:cNvSpPr>
          <p:nvPr/>
        </p:nvSpPr>
        <p:spPr bwMode="auto">
          <a:xfrm rot="2771610">
            <a:off x="3706812" y="2278063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2" name="Oval 10" descr="Grands carreaux"/>
          <p:cNvSpPr>
            <a:spLocks noChangeArrowheads="1"/>
          </p:cNvSpPr>
          <p:nvPr/>
        </p:nvSpPr>
        <p:spPr bwMode="auto">
          <a:xfrm rot="2771610">
            <a:off x="4140200" y="2852738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3" name="Oval 11" descr="Grands carreaux"/>
          <p:cNvSpPr>
            <a:spLocks noChangeArrowheads="1"/>
          </p:cNvSpPr>
          <p:nvPr/>
        </p:nvSpPr>
        <p:spPr bwMode="auto">
          <a:xfrm rot="2771610">
            <a:off x="4572000" y="3429001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4" name="Rectangle 12" descr="Grands carreaux"/>
          <p:cNvSpPr>
            <a:spLocks noChangeArrowheads="1"/>
          </p:cNvSpPr>
          <p:nvPr/>
        </p:nvSpPr>
        <p:spPr bwMode="auto">
          <a:xfrm>
            <a:off x="2051050" y="5157788"/>
            <a:ext cx="3600450" cy="719137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5" name="Rectangle 13" descr="Grands carreaux"/>
          <p:cNvSpPr>
            <a:spLocks noChangeArrowheads="1"/>
          </p:cNvSpPr>
          <p:nvPr/>
        </p:nvSpPr>
        <p:spPr bwMode="auto">
          <a:xfrm rot="16200000">
            <a:off x="7020720" y="1485106"/>
            <a:ext cx="1008062" cy="720725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6" name="Rectangle 14" descr="Grands carreaux"/>
          <p:cNvSpPr>
            <a:spLocks noChangeArrowheads="1"/>
          </p:cNvSpPr>
          <p:nvPr/>
        </p:nvSpPr>
        <p:spPr bwMode="auto">
          <a:xfrm>
            <a:off x="7019925" y="5157788"/>
            <a:ext cx="792163" cy="647700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7" name="Rectangle 15" descr="Diagonales larges vers le bas"/>
          <p:cNvSpPr>
            <a:spLocks noChangeArrowheads="1"/>
          </p:cNvSpPr>
          <p:nvPr/>
        </p:nvSpPr>
        <p:spPr bwMode="auto">
          <a:xfrm>
            <a:off x="395288" y="1989138"/>
            <a:ext cx="576262" cy="381635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971550" y="1989138"/>
            <a:ext cx="1008063" cy="38862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6" y="1426"/>
              </a:cxn>
              <a:cxn ang="0">
                <a:pos x="7" y="1892"/>
              </a:cxn>
              <a:cxn ang="0">
                <a:pos x="0" y="1984"/>
              </a:cxn>
              <a:cxn ang="0">
                <a:pos x="10" y="2413"/>
              </a:cxn>
              <a:cxn ang="0">
                <a:pos x="280" y="2422"/>
              </a:cxn>
              <a:cxn ang="0">
                <a:pos x="626" y="2422"/>
              </a:cxn>
              <a:cxn ang="0">
                <a:pos x="635" y="0"/>
              </a:cxn>
              <a:cxn ang="0">
                <a:pos x="12" y="0"/>
              </a:cxn>
            </a:cxnLst>
            <a:rect l="0" t="0" r="r" b="b"/>
            <a:pathLst>
              <a:path w="635" h="2422">
                <a:moveTo>
                  <a:pt x="12" y="0"/>
                </a:moveTo>
                <a:lnTo>
                  <a:pt x="6" y="1426"/>
                </a:lnTo>
                <a:lnTo>
                  <a:pt x="7" y="1892"/>
                </a:lnTo>
                <a:lnTo>
                  <a:pt x="0" y="1984"/>
                </a:lnTo>
                <a:lnTo>
                  <a:pt x="10" y="2413"/>
                </a:lnTo>
                <a:lnTo>
                  <a:pt x="280" y="2422"/>
                </a:lnTo>
                <a:lnTo>
                  <a:pt x="626" y="2422"/>
                </a:lnTo>
                <a:lnTo>
                  <a:pt x="635" y="0"/>
                </a:lnTo>
                <a:lnTo>
                  <a:pt x="12" y="0"/>
                </a:lnTo>
                <a:close/>
              </a:path>
            </a:pathLst>
          </a:custGeom>
          <a:pattFill prst="dashUpDiag">
            <a:fgClr>
              <a:srgbClr val="33CC33"/>
            </a:fgClr>
            <a:bgClr>
              <a:schemeClr val="bg1"/>
            </a:bgClr>
          </a:pattFill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50825" y="5084763"/>
            <a:ext cx="76342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724525" y="5157788"/>
            <a:ext cx="1152525" cy="719137"/>
          </a:xfrm>
          <a:prstGeom prst="rect">
            <a:avLst/>
          </a:prstGeom>
          <a:pattFill prst="dashUpDiag">
            <a:fgClr>
              <a:srgbClr val="33CC33"/>
            </a:fgClr>
            <a:bgClr>
              <a:schemeClr val="bg1"/>
            </a:bgClr>
          </a:pattFill>
          <a:ln w="63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323850" y="1052513"/>
            <a:ext cx="7632700" cy="4824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50825" y="3644900"/>
            <a:ext cx="7634288" cy="0"/>
          </a:xfrm>
          <a:prstGeom prst="line">
            <a:avLst/>
          </a:prstGeom>
          <a:noFill/>
          <a:ln w="63500">
            <a:solidFill>
              <a:srgbClr val="FF66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258888" y="260350"/>
            <a:ext cx="6264275" cy="366713"/>
          </a:xfrm>
          <a:prstGeom prst="rect">
            <a:avLst/>
          </a:prstGeom>
          <a:solidFill>
            <a:srgbClr val="99FF66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/>
              <a:t>La « ceinture verte », au cœur du concept d’urbanisme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403350" y="5876925"/>
            <a:ext cx="583247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33CC33"/>
                </a:solidFill>
              </a:rPr>
              <a:t>Elle joue un rôle de </a:t>
            </a:r>
            <a:r>
              <a:rPr lang="fr-FR" b="1" u="sng">
                <a:solidFill>
                  <a:srgbClr val="33CC33"/>
                </a:solidFill>
              </a:rPr>
              <a:t>discontinuité</a:t>
            </a:r>
            <a:r>
              <a:rPr lang="fr-FR">
                <a:solidFill>
                  <a:srgbClr val="33CC33"/>
                </a:solidFill>
              </a:rPr>
              <a:t> au sein l’espace bâti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74675" y="6165850"/>
            <a:ext cx="8569325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>
                <a:solidFill>
                  <a:srgbClr val="33CC33"/>
                </a:solidFill>
              </a:rPr>
              <a:t>Les rives de la Marne aménagées : le  </a:t>
            </a:r>
            <a:r>
              <a:rPr lang="fr-FR" sz="1600" b="1" u="sng">
                <a:solidFill>
                  <a:srgbClr val="33CC33"/>
                </a:solidFill>
              </a:rPr>
              <a:t>« grand jardin »</a:t>
            </a:r>
            <a:r>
              <a:rPr lang="fr-FR" sz="1600">
                <a:solidFill>
                  <a:srgbClr val="33CC33"/>
                </a:solidFill>
              </a:rPr>
              <a:t> de la Ville Nouvelle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0" y="6165850"/>
            <a:ext cx="8820150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33CC33"/>
                </a:solidFill>
              </a:rPr>
              <a:t>Des étangs artificiels ,  </a:t>
            </a:r>
            <a:r>
              <a:rPr lang="fr-FR" sz="1600" b="1" i="1" u="sng">
                <a:solidFill>
                  <a:srgbClr val="33CC33"/>
                </a:solidFill>
              </a:rPr>
              <a:t>« coulée verte »</a:t>
            </a:r>
            <a:r>
              <a:rPr lang="fr-FR" sz="1600">
                <a:solidFill>
                  <a:srgbClr val="33CC33"/>
                </a:solidFill>
              </a:rPr>
              <a:t> au sein de l’espace aggloméré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7" grpId="0" animBg="1"/>
      <p:bldP spid="23568" grpId="0" animBg="1"/>
      <p:bldP spid="23570" grpId="0" animBg="1"/>
      <p:bldP spid="23574" grpId="0"/>
      <p:bldP spid="23574" grpId="1"/>
      <p:bldP spid="23575" grpId="0"/>
      <p:bldP spid="23575" grpId="1"/>
      <p:bldP spid="235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Diagonales larges vers le bas"/>
          <p:cNvSpPr>
            <a:spLocks noChangeArrowheads="1"/>
          </p:cNvSpPr>
          <p:nvPr/>
        </p:nvSpPr>
        <p:spPr bwMode="auto">
          <a:xfrm>
            <a:off x="2051050" y="1989138"/>
            <a:ext cx="4897438" cy="3022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395288" y="1174750"/>
            <a:ext cx="7588250" cy="1174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314" y="1"/>
              </a:cxn>
              <a:cxn ang="0">
                <a:pos x="2594" y="37"/>
              </a:cxn>
              <a:cxn ang="0">
                <a:pos x="3756" y="19"/>
              </a:cxn>
              <a:cxn ang="0">
                <a:pos x="4780" y="74"/>
              </a:cxn>
            </a:cxnLst>
            <a:rect l="0" t="0" r="r" b="b"/>
            <a:pathLst>
              <a:path w="4780" h="74">
                <a:moveTo>
                  <a:pt x="0" y="28"/>
                </a:moveTo>
                <a:cubicBezTo>
                  <a:pt x="219" y="24"/>
                  <a:pt x="882" y="0"/>
                  <a:pt x="1314" y="1"/>
                </a:cubicBezTo>
                <a:cubicBezTo>
                  <a:pt x="1746" y="2"/>
                  <a:pt x="2187" y="34"/>
                  <a:pt x="2594" y="37"/>
                </a:cubicBezTo>
                <a:cubicBezTo>
                  <a:pt x="3001" y="40"/>
                  <a:pt x="3392" y="13"/>
                  <a:pt x="3756" y="19"/>
                </a:cubicBezTo>
                <a:cubicBezTo>
                  <a:pt x="4120" y="25"/>
                  <a:pt x="4567" y="63"/>
                  <a:pt x="4780" y="74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7092950" y="765175"/>
            <a:ext cx="4763" cy="4329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727"/>
              </a:cxn>
            </a:cxnLst>
            <a:rect l="0" t="0" r="r" b="b"/>
            <a:pathLst>
              <a:path w="3" h="2727">
                <a:moveTo>
                  <a:pt x="0" y="0"/>
                </a:moveTo>
                <a:lnTo>
                  <a:pt x="3" y="2727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627313" y="1268413"/>
            <a:ext cx="1584325" cy="649287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4716463" y="1412875"/>
            <a:ext cx="933450" cy="4318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3" name="Rectangle 7" descr="Grands carreaux"/>
          <p:cNvSpPr>
            <a:spLocks noChangeArrowheads="1"/>
          </p:cNvSpPr>
          <p:nvPr/>
        </p:nvSpPr>
        <p:spPr bwMode="auto">
          <a:xfrm>
            <a:off x="2051050" y="5157788"/>
            <a:ext cx="3600450" cy="719137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4" name="Rectangle 8" descr="Grands carreaux"/>
          <p:cNvSpPr>
            <a:spLocks noChangeArrowheads="1"/>
          </p:cNvSpPr>
          <p:nvPr/>
        </p:nvSpPr>
        <p:spPr bwMode="auto">
          <a:xfrm rot="16200000">
            <a:off x="7020720" y="1485106"/>
            <a:ext cx="1008062" cy="720725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5" name="Rectangle 9" descr="Grands carreaux"/>
          <p:cNvSpPr>
            <a:spLocks noChangeArrowheads="1"/>
          </p:cNvSpPr>
          <p:nvPr/>
        </p:nvSpPr>
        <p:spPr bwMode="auto">
          <a:xfrm>
            <a:off x="7019925" y="5157788"/>
            <a:ext cx="792163" cy="647700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6" name="Rectangle 10" descr="Diagonales larges vers le bas"/>
          <p:cNvSpPr>
            <a:spLocks noChangeArrowheads="1"/>
          </p:cNvSpPr>
          <p:nvPr/>
        </p:nvSpPr>
        <p:spPr bwMode="auto">
          <a:xfrm>
            <a:off x="7164388" y="2349500"/>
            <a:ext cx="720725" cy="574675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7" name="Rectangle 11" descr="Diagonales larges vers le bas"/>
          <p:cNvSpPr>
            <a:spLocks noChangeArrowheads="1"/>
          </p:cNvSpPr>
          <p:nvPr/>
        </p:nvSpPr>
        <p:spPr bwMode="auto">
          <a:xfrm>
            <a:off x="7164388" y="4437063"/>
            <a:ext cx="720725" cy="504825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8" name="Rectangle 12" descr="Diagonales larges vers le bas"/>
          <p:cNvSpPr>
            <a:spLocks noChangeArrowheads="1"/>
          </p:cNvSpPr>
          <p:nvPr/>
        </p:nvSpPr>
        <p:spPr bwMode="auto">
          <a:xfrm>
            <a:off x="395288" y="1989138"/>
            <a:ext cx="576262" cy="381635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971550" y="1989138"/>
            <a:ext cx="1008063" cy="38862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6" y="1426"/>
              </a:cxn>
              <a:cxn ang="0">
                <a:pos x="7" y="1892"/>
              </a:cxn>
              <a:cxn ang="0">
                <a:pos x="0" y="1984"/>
              </a:cxn>
              <a:cxn ang="0">
                <a:pos x="10" y="2413"/>
              </a:cxn>
              <a:cxn ang="0">
                <a:pos x="280" y="2422"/>
              </a:cxn>
              <a:cxn ang="0">
                <a:pos x="626" y="2422"/>
              </a:cxn>
              <a:cxn ang="0">
                <a:pos x="635" y="0"/>
              </a:cxn>
              <a:cxn ang="0">
                <a:pos x="12" y="0"/>
              </a:cxn>
            </a:cxnLst>
            <a:rect l="0" t="0" r="r" b="b"/>
            <a:pathLst>
              <a:path w="635" h="2422">
                <a:moveTo>
                  <a:pt x="12" y="0"/>
                </a:moveTo>
                <a:lnTo>
                  <a:pt x="6" y="1426"/>
                </a:lnTo>
                <a:lnTo>
                  <a:pt x="7" y="1892"/>
                </a:lnTo>
                <a:lnTo>
                  <a:pt x="0" y="1984"/>
                </a:lnTo>
                <a:lnTo>
                  <a:pt x="10" y="2413"/>
                </a:lnTo>
                <a:lnTo>
                  <a:pt x="280" y="2422"/>
                </a:lnTo>
                <a:lnTo>
                  <a:pt x="626" y="2422"/>
                </a:lnTo>
                <a:lnTo>
                  <a:pt x="635" y="0"/>
                </a:lnTo>
                <a:lnTo>
                  <a:pt x="12" y="0"/>
                </a:lnTo>
                <a:close/>
              </a:path>
            </a:pathLst>
          </a:custGeom>
          <a:pattFill prst="dashUpDiag">
            <a:fgClr>
              <a:srgbClr val="33CC33"/>
            </a:fgClr>
            <a:bgClr>
              <a:schemeClr val="bg1"/>
            </a:bgClr>
          </a:pattFill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250825" y="5084763"/>
            <a:ext cx="76342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724525" y="5157788"/>
            <a:ext cx="1152525" cy="719137"/>
          </a:xfrm>
          <a:prstGeom prst="rect">
            <a:avLst/>
          </a:prstGeom>
          <a:pattFill prst="dashUpDiag">
            <a:fgClr>
              <a:srgbClr val="33CC33"/>
            </a:fgClr>
            <a:bgClr>
              <a:schemeClr val="bg1"/>
            </a:bgClr>
          </a:pattFill>
          <a:ln w="63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7164388" y="2997200"/>
            <a:ext cx="720725" cy="136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658"/>
              </a:cxn>
              <a:cxn ang="0">
                <a:pos x="466" y="658"/>
              </a:cxn>
              <a:cxn ang="0">
                <a:pos x="475" y="0"/>
              </a:cxn>
              <a:cxn ang="0">
                <a:pos x="0" y="0"/>
              </a:cxn>
            </a:cxnLst>
            <a:rect l="0" t="0" r="r" b="b"/>
            <a:pathLst>
              <a:path w="475" h="658">
                <a:moveTo>
                  <a:pt x="0" y="0"/>
                </a:moveTo>
                <a:lnTo>
                  <a:pt x="9" y="658"/>
                </a:lnTo>
                <a:lnTo>
                  <a:pt x="466" y="658"/>
                </a:lnTo>
                <a:lnTo>
                  <a:pt x="475" y="0"/>
                </a:lnTo>
                <a:lnTo>
                  <a:pt x="0" y="0"/>
                </a:lnTo>
                <a:close/>
              </a:path>
            </a:pathLst>
          </a:custGeom>
          <a:pattFill prst="dashUpDiag">
            <a:fgClr>
              <a:srgbClr val="FF9900"/>
            </a:fgClr>
            <a:bgClr>
              <a:srgbClr val="FFFF00"/>
            </a:bgClr>
          </a:pattFill>
          <a:ln w="6350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23850" y="1052513"/>
            <a:ext cx="7632700" cy="4824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50825" y="3644900"/>
            <a:ext cx="7634288" cy="0"/>
          </a:xfrm>
          <a:prstGeom prst="line">
            <a:avLst/>
          </a:prstGeom>
          <a:noFill/>
          <a:ln w="63500">
            <a:solidFill>
              <a:srgbClr val="FF66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68313" y="260350"/>
            <a:ext cx="7775575" cy="366713"/>
          </a:xfrm>
          <a:prstGeom prst="rect">
            <a:avLst/>
          </a:prstGeom>
          <a:solidFill>
            <a:srgbClr val="FFFF00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/>
              <a:t>Une fragment  de « couronne jaune » aux franges de l’agglomération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0" y="6276975"/>
            <a:ext cx="8675688" cy="581025"/>
          </a:xfrm>
          <a:prstGeom prst="rect">
            <a:avLst/>
          </a:prstGeom>
          <a:solidFill>
            <a:srgbClr val="0000FF">
              <a:alpha val="49001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>
                <a:solidFill>
                  <a:srgbClr val="FFCC00"/>
                </a:solidFill>
              </a:rPr>
              <a:t>Dans le secteur 3 de la Ville Nouvelle, c’est le milieu rural préservé qui joue un rôle de discontinuité au sein de l’espace bâti.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23850" y="5948363"/>
            <a:ext cx="6697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7092950" y="5949950"/>
            <a:ext cx="1150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771775" y="5949950"/>
            <a:ext cx="18716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/>
              <a:t>MLV : secteur 2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019925" y="6021388"/>
            <a:ext cx="18716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/>
              <a:t>MLV : secteur 3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 rot="-2352679">
            <a:off x="4140200" y="1916113"/>
            <a:ext cx="431800" cy="2016125"/>
          </a:xfrm>
          <a:prstGeom prst="rect">
            <a:avLst/>
          </a:prstGeom>
          <a:pattFill prst="dashUpDiag">
            <a:fgClr>
              <a:srgbClr val="33CC33"/>
            </a:fgClr>
            <a:bgClr>
              <a:schemeClr val="bg1"/>
            </a:bgClr>
          </a:pattFill>
          <a:ln w="63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395288" y="1265238"/>
            <a:ext cx="6626225" cy="647700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408"/>
              </a:cxn>
              <a:cxn ang="0">
                <a:pos x="2110" y="408"/>
              </a:cxn>
              <a:cxn ang="0">
                <a:pos x="2402" y="399"/>
              </a:cxn>
              <a:cxn ang="0">
                <a:pos x="4167" y="408"/>
              </a:cxn>
              <a:cxn ang="0">
                <a:pos x="4173" y="0"/>
              </a:cxn>
              <a:cxn ang="0">
                <a:pos x="0" y="0"/>
              </a:cxn>
              <a:cxn ang="0">
                <a:pos x="0" y="91"/>
              </a:cxn>
            </a:cxnLst>
            <a:rect l="0" t="0" r="r" b="b"/>
            <a:pathLst>
              <a:path w="4173" h="408">
                <a:moveTo>
                  <a:pt x="0" y="91"/>
                </a:moveTo>
                <a:lnTo>
                  <a:pt x="0" y="408"/>
                </a:lnTo>
                <a:lnTo>
                  <a:pt x="2110" y="408"/>
                </a:lnTo>
                <a:lnTo>
                  <a:pt x="2402" y="399"/>
                </a:lnTo>
                <a:lnTo>
                  <a:pt x="4167" y="408"/>
                </a:lnTo>
                <a:lnTo>
                  <a:pt x="4173" y="0"/>
                </a:lnTo>
                <a:lnTo>
                  <a:pt x="0" y="0"/>
                </a:lnTo>
                <a:lnTo>
                  <a:pt x="0" y="91"/>
                </a:lnTo>
                <a:close/>
              </a:path>
            </a:pathLst>
          </a:custGeom>
          <a:pattFill prst="dashUpDiag">
            <a:fgClr>
              <a:srgbClr val="33CC33"/>
            </a:fgClr>
            <a:bgClr>
              <a:schemeClr val="bg1"/>
            </a:bgClr>
          </a:pattFill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603" name="Oval 27" descr="Grands carreaux"/>
          <p:cNvSpPr>
            <a:spLocks noChangeArrowheads="1"/>
          </p:cNvSpPr>
          <p:nvPr/>
        </p:nvSpPr>
        <p:spPr bwMode="auto">
          <a:xfrm rot="2771610">
            <a:off x="3706812" y="2278063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4" name="Oval 28" descr="Grands carreaux"/>
          <p:cNvSpPr>
            <a:spLocks noChangeArrowheads="1"/>
          </p:cNvSpPr>
          <p:nvPr/>
        </p:nvSpPr>
        <p:spPr bwMode="auto">
          <a:xfrm rot="2771610">
            <a:off x="4140200" y="2852738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5" name="Oval 29" descr="Grands carreaux"/>
          <p:cNvSpPr>
            <a:spLocks noChangeArrowheads="1"/>
          </p:cNvSpPr>
          <p:nvPr/>
        </p:nvSpPr>
        <p:spPr bwMode="auto">
          <a:xfrm rot="2771610">
            <a:off x="4572000" y="3429001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2411413" y="1268413"/>
            <a:ext cx="2016125" cy="649287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4932363" y="1412875"/>
            <a:ext cx="933450" cy="4318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/>
      <p:bldP spid="24587" grpId="0" animBg="1"/>
      <p:bldP spid="24592" grpId="0" animBg="1"/>
      <p:bldP spid="24596" grpId="0" animBg="1"/>
      <p:bldP spid="24597" grpId="0" animBg="1"/>
      <p:bldP spid="24598" grpId="0" animBg="1"/>
      <p:bldP spid="24599" grpId="0"/>
      <p:bldP spid="246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Diagonales larges vers le bas"/>
          <p:cNvSpPr>
            <a:spLocks noChangeArrowheads="1"/>
          </p:cNvSpPr>
          <p:nvPr/>
        </p:nvSpPr>
        <p:spPr bwMode="auto">
          <a:xfrm>
            <a:off x="2051050" y="1989138"/>
            <a:ext cx="4897438" cy="3022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395288" y="1174750"/>
            <a:ext cx="7588250" cy="1174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314" y="1"/>
              </a:cxn>
              <a:cxn ang="0">
                <a:pos x="2594" y="37"/>
              </a:cxn>
              <a:cxn ang="0">
                <a:pos x="3756" y="19"/>
              </a:cxn>
              <a:cxn ang="0">
                <a:pos x="4780" y="74"/>
              </a:cxn>
            </a:cxnLst>
            <a:rect l="0" t="0" r="r" b="b"/>
            <a:pathLst>
              <a:path w="4780" h="74">
                <a:moveTo>
                  <a:pt x="0" y="28"/>
                </a:moveTo>
                <a:cubicBezTo>
                  <a:pt x="219" y="24"/>
                  <a:pt x="882" y="0"/>
                  <a:pt x="1314" y="1"/>
                </a:cubicBezTo>
                <a:cubicBezTo>
                  <a:pt x="1746" y="2"/>
                  <a:pt x="2187" y="34"/>
                  <a:pt x="2594" y="37"/>
                </a:cubicBezTo>
                <a:cubicBezTo>
                  <a:pt x="3001" y="40"/>
                  <a:pt x="3392" y="13"/>
                  <a:pt x="3756" y="19"/>
                </a:cubicBezTo>
                <a:cubicBezTo>
                  <a:pt x="4120" y="25"/>
                  <a:pt x="4567" y="63"/>
                  <a:pt x="4780" y="74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7092950" y="765175"/>
            <a:ext cx="4763" cy="4329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727"/>
              </a:cxn>
            </a:cxnLst>
            <a:rect l="0" t="0" r="r" b="b"/>
            <a:pathLst>
              <a:path w="3" h="2727">
                <a:moveTo>
                  <a:pt x="0" y="0"/>
                </a:moveTo>
                <a:lnTo>
                  <a:pt x="3" y="2727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627313" y="1268413"/>
            <a:ext cx="1584325" cy="649287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716463" y="1412875"/>
            <a:ext cx="933450" cy="4318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7" name="Rectangle 7" descr="Grands carreaux"/>
          <p:cNvSpPr>
            <a:spLocks noChangeArrowheads="1"/>
          </p:cNvSpPr>
          <p:nvPr/>
        </p:nvSpPr>
        <p:spPr bwMode="auto">
          <a:xfrm>
            <a:off x="2051050" y="5157788"/>
            <a:ext cx="3600450" cy="719137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8" name="Rectangle 8" descr="Grands carreaux"/>
          <p:cNvSpPr>
            <a:spLocks noChangeArrowheads="1"/>
          </p:cNvSpPr>
          <p:nvPr/>
        </p:nvSpPr>
        <p:spPr bwMode="auto">
          <a:xfrm rot="16200000">
            <a:off x="7020720" y="1485106"/>
            <a:ext cx="1008062" cy="720725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9" name="Rectangle 9" descr="Grands carreaux"/>
          <p:cNvSpPr>
            <a:spLocks noChangeArrowheads="1"/>
          </p:cNvSpPr>
          <p:nvPr/>
        </p:nvSpPr>
        <p:spPr bwMode="auto">
          <a:xfrm>
            <a:off x="7019925" y="5157788"/>
            <a:ext cx="792163" cy="647700"/>
          </a:xfrm>
          <a:prstGeom prst="rect">
            <a:avLst/>
          </a:prstGeom>
          <a:pattFill prst="lgGrid">
            <a:fgClr>
              <a:srgbClr val="9900CC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0" name="Rectangle 10" descr="Diagonales larges vers le bas"/>
          <p:cNvSpPr>
            <a:spLocks noChangeArrowheads="1"/>
          </p:cNvSpPr>
          <p:nvPr/>
        </p:nvSpPr>
        <p:spPr bwMode="auto">
          <a:xfrm>
            <a:off x="7164388" y="2349500"/>
            <a:ext cx="720725" cy="574675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1" name="Rectangle 11" descr="Diagonales larges vers le bas"/>
          <p:cNvSpPr>
            <a:spLocks noChangeArrowheads="1"/>
          </p:cNvSpPr>
          <p:nvPr/>
        </p:nvSpPr>
        <p:spPr bwMode="auto">
          <a:xfrm>
            <a:off x="7164388" y="4437063"/>
            <a:ext cx="720725" cy="504825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2" name="Rectangle 12" descr="Diagonales larges vers le bas"/>
          <p:cNvSpPr>
            <a:spLocks noChangeArrowheads="1"/>
          </p:cNvSpPr>
          <p:nvPr/>
        </p:nvSpPr>
        <p:spPr bwMode="auto">
          <a:xfrm>
            <a:off x="395288" y="1989138"/>
            <a:ext cx="576262" cy="381635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971550" y="1989138"/>
            <a:ext cx="1008063" cy="38862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6" y="1426"/>
              </a:cxn>
              <a:cxn ang="0">
                <a:pos x="7" y="1892"/>
              </a:cxn>
              <a:cxn ang="0">
                <a:pos x="0" y="1984"/>
              </a:cxn>
              <a:cxn ang="0">
                <a:pos x="10" y="2413"/>
              </a:cxn>
              <a:cxn ang="0">
                <a:pos x="280" y="2422"/>
              </a:cxn>
              <a:cxn ang="0">
                <a:pos x="626" y="2422"/>
              </a:cxn>
              <a:cxn ang="0">
                <a:pos x="635" y="0"/>
              </a:cxn>
              <a:cxn ang="0">
                <a:pos x="12" y="0"/>
              </a:cxn>
            </a:cxnLst>
            <a:rect l="0" t="0" r="r" b="b"/>
            <a:pathLst>
              <a:path w="635" h="2422">
                <a:moveTo>
                  <a:pt x="12" y="0"/>
                </a:moveTo>
                <a:lnTo>
                  <a:pt x="6" y="1426"/>
                </a:lnTo>
                <a:lnTo>
                  <a:pt x="7" y="1892"/>
                </a:lnTo>
                <a:lnTo>
                  <a:pt x="0" y="1984"/>
                </a:lnTo>
                <a:lnTo>
                  <a:pt x="10" y="2413"/>
                </a:lnTo>
                <a:lnTo>
                  <a:pt x="280" y="2422"/>
                </a:lnTo>
                <a:lnTo>
                  <a:pt x="626" y="2422"/>
                </a:lnTo>
                <a:lnTo>
                  <a:pt x="635" y="0"/>
                </a:lnTo>
                <a:lnTo>
                  <a:pt x="12" y="0"/>
                </a:lnTo>
                <a:close/>
              </a:path>
            </a:pathLst>
          </a:custGeom>
          <a:pattFill prst="dashUpDiag">
            <a:fgClr>
              <a:srgbClr val="33CC33"/>
            </a:fgClr>
            <a:bgClr>
              <a:schemeClr val="bg1"/>
            </a:bgClr>
          </a:pattFill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50825" y="5084763"/>
            <a:ext cx="76342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5724525" y="5157788"/>
            <a:ext cx="1152525" cy="719137"/>
          </a:xfrm>
          <a:prstGeom prst="rect">
            <a:avLst/>
          </a:prstGeom>
          <a:pattFill prst="dashUpDiag">
            <a:fgClr>
              <a:srgbClr val="33CC33"/>
            </a:fgClr>
            <a:bgClr>
              <a:schemeClr val="bg1"/>
            </a:bgClr>
          </a:pattFill>
          <a:ln w="63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6" name="Freeform 16"/>
          <p:cNvSpPr>
            <a:spLocks/>
          </p:cNvSpPr>
          <p:nvPr/>
        </p:nvSpPr>
        <p:spPr bwMode="auto">
          <a:xfrm>
            <a:off x="7164388" y="2997200"/>
            <a:ext cx="720725" cy="136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658"/>
              </a:cxn>
              <a:cxn ang="0">
                <a:pos x="466" y="658"/>
              </a:cxn>
              <a:cxn ang="0">
                <a:pos x="475" y="0"/>
              </a:cxn>
              <a:cxn ang="0">
                <a:pos x="0" y="0"/>
              </a:cxn>
            </a:cxnLst>
            <a:rect l="0" t="0" r="r" b="b"/>
            <a:pathLst>
              <a:path w="475" h="658">
                <a:moveTo>
                  <a:pt x="0" y="0"/>
                </a:moveTo>
                <a:lnTo>
                  <a:pt x="9" y="658"/>
                </a:lnTo>
                <a:lnTo>
                  <a:pt x="466" y="658"/>
                </a:lnTo>
                <a:lnTo>
                  <a:pt x="475" y="0"/>
                </a:lnTo>
                <a:lnTo>
                  <a:pt x="0" y="0"/>
                </a:lnTo>
                <a:close/>
              </a:path>
            </a:pathLst>
          </a:custGeom>
          <a:pattFill prst="dashUpDiag">
            <a:fgClr>
              <a:srgbClr val="FF9900"/>
            </a:fgClr>
            <a:bgClr>
              <a:srgbClr val="FFFF00"/>
            </a:bgClr>
          </a:pattFill>
          <a:ln w="6350" cap="flat" cmpd="sng">
            <a:solidFill>
              <a:srgbClr val="FF99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23850" y="1052513"/>
            <a:ext cx="7632700" cy="48244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50825" y="3644900"/>
            <a:ext cx="7634288" cy="0"/>
          </a:xfrm>
          <a:prstGeom prst="line">
            <a:avLst/>
          </a:prstGeom>
          <a:noFill/>
          <a:ln w="63500">
            <a:solidFill>
              <a:srgbClr val="FF66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solidFill>
            <a:srgbClr val="FFCC00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i="1"/>
              <a:t>Le patrimoine historique, plus value esthétique et fonctionnelle de la Ville Nouvelle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79388" y="6154738"/>
            <a:ext cx="8675687" cy="703262"/>
          </a:xfrm>
          <a:prstGeom prst="rect">
            <a:avLst/>
          </a:prstGeom>
          <a:solidFill>
            <a:srgbClr val="0000FF">
              <a:alpha val="49001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FF9900"/>
                </a:solidFill>
              </a:rPr>
              <a:t>Réhabilitation et exploitation d’un héritage industriel : </a:t>
            </a:r>
          </a:p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FF9900"/>
                </a:solidFill>
              </a:rPr>
              <a:t>pôle décisionnel d’une multinationale et centre culturel d’envergure régionale.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 rot="-2352679">
            <a:off x="4140200" y="1916113"/>
            <a:ext cx="431800" cy="2016125"/>
          </a:xfrm>
          <a:prstGeom prst="rect">
            <a:avLst/>
          </a:prstGeom>
          <a:pattFill prst="dashUpDiag">
            <a:fgClr>
              <a:srgbClr val="33CC33"/>
            </a:fgClr>
            <a:bgClr>
              <a:schemeClr val="bg1"/>
            </a:bgClr>
          </a:pattFill>
          <a:ln w="63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2" name="Freeform 22"/>
          <p:cNvSpPr>
            <a:spLocks/>
          </p:cNvSpPr>
          <p:nvPr/>
        </p:nvSpPr>
        <p:spPr bwMode="auto">
          <a:xfrm>
            <a:off x="395288" y="1265238"/>
            <a:ext cx="6626225" cy="647700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0" y="408"/>
              </a:cxn>
              <a:cxn ang="0">
                <a:pos x="2110" y="408"/>
              </a:cxn>
              <a:cxn ang="0">
                <a:pos x="2402" y="399"/>
              </a:cxn>
              <a:cxn ang="0">
                <a:pos x="4167" y="408"/>
              </a:cxn>
              <a:cxn ang="0">
                <a:pos x="4173" y="0"/>
              </a:cxn>
              <a:cxn ang="0">
                <a:pos x="0" y="0"/>
              </a:cxn>
              <a:cxn ang="0">
                <a:pos x="0" y="91"/>
              </a:cxn>
            </a:cxnLst>
            <a:rect l="0" t="0" r="r" b="b"/>
            <a:pathLst>
              <a:path w="4173" h="408">
                <a:moveTo>
                  <a:pt x="0" y="91"/>
                </a:moveTo>
                <a:lnTo>
                  <a:pt x="0" y="408"/>
                </a:lnTo>
                <a:lnTo>
                  <a:pt x="2110" y="408"/>
                </a:lnTo>
                <a:lnTo>
                  <a:pt x="2402" y="399"/>
                </a:lnTo>
                <a:lnTo>
                  <a:pt x="4167" y="408"/>
                </a:lnTo>
                <a:lnTo>
                  <a:pt x="4173" y="0"/>
                </a:lnTo>
                <a:lnTo>
                  <a:pt x="0" y="0"/>
                </a:lnTo>
                <a:lnTo>
                  <a:pt x="0" y="91"/>
                </a:lnTo>
                <a:close/>
              </a:path>
            </a:pathLst>
          </a:custGeom>
          <a:pattFill prst="dashUpDiag">
            <a:fgClr>
              <a:srgbClr val="33CC33"/>
            </a:fgClr>
            <a:bgClr>
              <a:schemeClr val="bg1"/>
            </a:bgClr>
          </a:pattFill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3" name="Oval 23" descr="Grands carreaux"/>
          <p:cNvSpPr>
            <a:spLocks noChangeArrowheads="1"/>
          </p:cNvSpPr>
          <p:nvPr/>
        </p:nvSpPr>
        <p:spPr bwMode="auto">
          <a:xfrm rot="2771610">
            <a:off x="3706812" y="2278063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4" name="Oval 24" descr="Grands carreaux"/>
          <p:cNvSpPr>
            <a:spLocks noChangeArrowheads="1"/>
          </p:cNvSpPr>
          <p:nvPr/>
        </p:nvSpPr>
        <p:spPr bwMode="auto">
          <a:xfrm rot="2771610">
            <a:off x="4140200" y="2852738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5" name="Oval 25" descr="Grands carreaux"/>
          <p:cNvSpPr>
            <a:spLocks noChangeArrowheads="1"/>
          </p:cNvSpPr>
          <p:nvPr/>
        </p:nvSpPr>
        <p:spPr bwMode="auto">
          <a:xfrm rot="2771610">
            <a:off x="4572000" y="3429001"/>
            <a:ext cx="504825" cy="215900"/>
          </a:xfrm>
          <a:prstGeom prst="ellipse">
            <a:avLst/>
          </a:prstGeom>
          <a:solidFill>
            <a:srgbClr val="0000FF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916238" y="1484313"/>
            <a:ext cx="503237" cy="503237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7" name="Rectangle 27" descr="Grands carreaux"/>
          <p:cNvSpPr>
            <a:spLocks noChangeArrowheads="1"/>
          </p:cNvSpPr>
          <p:nvPr/>
        </p:nvSpPr>
        <p:spPr bwMode="auto">
          <a:xfrm>
            <a:off x="3779838" y="3213100"/>
            <a:ext cx="404812" cy="250825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  <p:bldP spid="25626" grpId="0" animBg="1"/>
      <p:bldP spid="256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rtho2003_SRVIMS308429083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63500"/>
            <a:ext cx="9145588" cy="6643688"/>
          </a:xfrm>
          <a:prstGeom prst="rect">
            <a:avLst/>
          </a:prstGeo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180975" y="3789363"/>
            <a:ext cx="1008063" cy="366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Paris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115888" y="1042988"/>
            <a:ext cx="3563937" cy="5729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736" y="76"/>
              </a:cxn>
              <a:cxn ang="0">
                <a:pos x="1392" y="460"/>
              </a:cxn>
              <a:cxn ang="0">
                <a:pos x="1592" y="940"/>
              </a:cxn>
              <a:cxn ang="0">
                <a:pos x="1648" y="1460"/>
              </a:cxn>
              <a:cxn ang="0">
                <a:pos x="1408" y="2172"/>
              </a:cxn>
              <a:cxn ang="0">
                <a:pos x="824" y="2628"/>
              </a:cxn>
            </a:cxnLst>
            <a:rect l="0" t="0" r="r" b="b"/>
            <a:pathLst>
              <a:path w="1679" h="2628">
                <a:moveTo>
                  <a:pt x="0" y="4"/>
                </a:moveTo>
                <a:cubicBezTo>
                  <a:pt x="123" y="16"/>
                  <a:pt x="504" y="0"/>
                  <a:pt x="736" y="76"/>
                </a:cubicBezTo>
                <a:cubicBezTo>
                  <a:pt x="968" y="152"/>
                  <a:pt x="1249" y="316"/>
                  <a:pt x="1392" y="460"/>
                </a:cubicBezTo>
                <a:cubicBezTo>
                  <a:pt x="1535" y="604"/>
                  <a:pt x="1549" y="773"/>
                  <a:pt x="1592" y="940"/>
                </a:cubicBezTo>
                <a:cubicBezTo>
                  <a:pt x="1635" y="1107"/>
                  <a:pt x="1679" y="1255"/>
                  <a:pt x="1648" y="1460"/>
                </a:cubicBezTo>
                <a:cubicBezTo>
                  <a:pt x="1617" y="1665"/>
                  <a:pt x="1545" y="1977"/>
                  <a:pt x="1408" y="2172"/>
                </a:cubicBezTo>
                <a:cubicBezTo>
                  <a:pt x="1271" y="2367"/>
                  <a:pt x="946" y="2533"/>
                  <a:pt x="824" y="2628"/>
                </a:cubicBezTo>
              </a:path>
            </a:pathLst>
          </a:custGeom>
          <a:noFill/>
          <a:ln w="635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03575" y="3789363"/>
            <a:ext cx="1296988" cy="86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0"/>
            <a:ext cx="2987675" cy="366713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Espace étudié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484438" y="333375"/>
            <a:ext cx="1366837" cy="34559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51275" y="3068638"/>
            <a:ext cx="4572000" cy="36671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>
                <a:solidFill>
                  <a:srgbClr val="FF0000"/>
                </a:solidFill>
              </a:rPr>
              <a:t>Un contexte de frange d’agglomération</a:t>
            </a:r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2916238" y="3500438"/>
            <a:ext cx="3311525" cy="1081087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681"/>
              </a:cxn>
              <a:cxn ang="0">
                <a:pos x="2086" y="635"/>
              </a:cxn>
              <a:cxn ang="0">
                <a:pos x="2041" y="0"/>
              </a:cxn>
              <a:cxn ang="0">
                <a:pos x="979" y="236"/>
              </a:cxn>
              <a:cxn ang="0">
                <a:pos x="513" y="309"/>
              </a:cxn>
              <a:cxn ang="0">
                <a:pos x="0" y="363"/>
              </a:cxn>
            </a:cxnLst>
            <a:rect l="0" t="0" r="r" b="b"/>
            <a:pathLst>
              <a:path w="2086" h="681">
                <a:moveTo>
                  <a:pt x="0" y="363"/>
                </a:moveTo>
                <a:lnTo>
                  <a:pt x="0" y="681"/>
                </a:lnTo>
                <a:lnTo>
                  <a:pt x="2086" y="635"/>
                </a:lnTo>
                <a:lnTo>
                  <a:pt x="2041" y="0"/>
                </a:lnTo>
                <a:lnTo>
                  <a:pt x="979" y="236"/>
                </a:lnTo>
                <a:lnTo>
                  <a:pt x="513" y="309"/>
                </a:lnTo>
                <a:lnTo>
                  <a:pt x="0" y="363"/>
                </a:lnTo>
                <a:close/>
              </a:path>
            </a:pathLst>
          </a:custGeom>
          <a:noFill/>
          <a:ln w="63500" cap="flat" cmpd="sng">
            <a:solidFill>
              <a:srgbClr val="80008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067175" y="5445125"/>
            <a:ext cx="4572000" cy="3048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i="1">
                <a:solidFill>
                  <a:srgbClr val="CC0099"/>
                </a:solidFill>
              </a:rPr>
              <a:t>Périmètre de la Ville Nouvelle de Marne la Vallée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 flipV="1">
            <a:off x="5148263" y="4581525"/>
            <a:ext cx="287337" cy="8636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84213" y="0"/>
            <a:ext cx="8027987" cy="7337425"/>
            <a:chOff x="1020" y="119"/>
            <a:chExt cx="5057" cy="4622"/>
          </a:xfrm>
        </p:grpSpPr>
        <p:pic>
          <p:nvPicPr>
            <p:cNvPr id="6147" name="Picture 3" descr="Mlv sect2 93,comp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30" y="120"/>
              <a:ext cx="5047" cy="4621"/>
            </a:xfrm>
            <a:prstGeom prst="rect">
              <a:avLst/>
            </a:prstGeom>
            <a:noFill/>
          </p:spPr>
        </p:pic>
        <p:grpSp>
          <p:nvGrpSpPr>
            <p:cNvPr id="6148" name="Group 4"/>
            <p:cNvGrpSpPr>
              <a:grpSpLocks/>
            </p:cNvGrpSpPr>
            <p:nvPr/>
          </p:nvGrpSpPr>
          <p:grpSpPr bwMode="auto">
            <a:xfrm>
              <a:off x="1020" y="119"/>
              <a:ext cx="4334" cy="3090"/>
              <a:chOff x="1020" y="119"/>
              <a:chExt cx="4334" cy="3090"/>
            </a:xfrm>
          </p:grpSpPr>
          <p:grpSp>
            <p:nvGrpSpPr>
              <p:cNvPr id="6149" name="Group 5"/>
              <p:cNvGrpSpPr>
                <a:grpSpLocks/>
              </p:cNvGrpSpPr>
              <p:nvPr/>
            </p:nvGrpSpPr>
            <p:grpSpPr bwMode="auto">
              <a:xfrm>
                <a:off x="1020" y="119"/>
                <a:ext cx="4334" cy="3090"/>
                <a:chOff x="1020" y="119"/>
                <a:chExt cx="4334" cy="3090"/>
              </a:xfrm>
            </p:grpSpPr>
            <p:sp>
              <p:nvSpPr>
                <p:cNvPr id="6150" name="Freeform 6"/>
                <p:cNvSpPr>
                  <a:spLocks/>
                </p:cNvSpPr>
                <p:nvPr/>
              </p:nvSpPr>
              <p:spPr bwMode="auto">
                <a:xfrm>
                  <a:off x="1020" y="119"/>
                  <a:ext cx="3768" cy="468"/>
                </a:xfrm>
                <a:custGeom>
                  <a:avLst/>
                  <a:gdLst/>
                  <a:ahLst/>
                  <a:cxnLst>
                    <a:cxn ang="0">
                      <a:pos x="0" y="468"/>
                    </a:cxn>
                    <a:cxn ang="0">
                      <a:pos x="996" y="358"/>
                    </a:cxn>
                    <a:cxn ang="0">
                      <a:pos x="2268" y="210"/>
                    </a:cxn>
                    <a:cxn ang="0">
                      <a:pos x="2971" y="111"/>
                    </a:cxn>
                    <a:cxn ang="0">
                      <a:pos x="3768" y="0"/>
                    </a:cxn>
                  </a:cxnLst>
                  <a:rect l="0" t="0" r="r" b="b"/>
                  <a:pathLst>
                    <a:path w="3768" h="468">
                      <a:moveTo>
                        <a:pt x="0" y="468"/>
                      </a:moveTo>
                      <a:cubicBezTo>
                        <a:pt x="166" y="450"/>
                        <a:pt x="618" y="401"/>
                        <a:pt x="996" y="358"/>
                      </a:cubicBezTo>
                      <a:cubicBezTo>
                        <a:pt x="1374" y="315"/>
                        <a:pt x="1939" y="251"/>
                        <a:pt x="2268" y="210"/>
                      </a:cubicBezTo>
                      <a:cubicBezTo>
                        <a:pt x="2597" y="169"/>
                        <a:pt x="2721" y="146"/>
                        <a:pt x="2971" y="111"/>
                      </a:cubicBezTo>
                      <a:cubicBezTo>
                        <a:pt x="3221" y="76"/>
                        <a:pt x="3602" y="23"/>
                        <a:pt x="3768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51" name="Freeform 7"/>
                <p:cNvSpPr>
                  <a:spLocks/>
                </p:cNvSpPr>
                <p:nvPr/>
              </p:nvSpPr>
              <p:spPr bwMode="auto">
                <a:xfrm>
                  <a:off x="1044" y="129"/>
                  <a:ext cx="4310" cy="1629"/>
                </a:xfrm>
                <a:custGeom>
                  <a:avLst/>
                  <a:gdLst/>
                  <a:ahLst/>
                  <a:cxnLst>
                    <a:cxn ang="0">
                      <a:pos x="0" y="1101"/>
                    </a:cxn>
                    <a:cxn ang="0">
                      <a:pos x="420" y="954"/>
                    </a:cxn>
                    <a:cxn ang="0">
                      <a:pos x="822" y="1080"/>
                    </a:cxn>
                    <a:cxn ang="0">
                      <a:pos x="1020" y="1191"/>
                    </a:cxn>
                    <a:cxn ang="0">
                      <a:pos x="1158" y="1347"/>
                    </a:cxn>
                    <a:cxn ang="0">
                      <a:pos x="1366" y="1472"/>
                    </a:cxn>
                    <a:cxn ang="0">
                      <a:pos x="1818" y="1542"/>
                    </a:cxn>
                    <a:cxn ang="0">
                      <a:pos x="2055" y="1620"/>
                    </a:cxn>
                    <a:cxn ang="0">
                      <a:pos x="2268" y="1599"/>
                    </a:cxn>
                    <a:cxn ang="0">
                      <a:pos x="2541" y="1542"/>
                    </a:cxn>
                    <a:cxn ang="0">
                      <a:pos x="2805" y="1221"/>
                    </a:cxn>
                    <a:cxn ang="0">
                      <a:pos x="3020" y="1006"/>
                    </a:cxn>
                    <a:cxn ang="0">
                      <a:pos x="3286" y="585"/>
                    </a:cxn>
                    <a:cxn ang="0">
                      <a:pos x="3551" y="357"/>
                    </a:cxn>
                    <a:cxn ang="0">
                      <a:pos x="3779" y="110"/>
                    </a:cxn>
                    <a:cxn ang="0">
                      <a:pos x="4044" y="119"/>
                    </a:cxn>
                    <a:cxn ang="0">
                      <a:pos x="4310" y="0"/>
                    </a:cxn>
                  </a:cxnLst>
                  <a:rect l="0" t="0" r="r" b="b"/>
                  <a:pathLst>
                    <a:path w="4310" h="1629">
                      <a:moveTo>
                        <a:pt x="0" y="1101"/>
                      </a:moveTo>
                      <a:cubicBezTo>
                        <a:pt x="70" y="1077"/>
                        <a:pt x="283" y="957"/>
                        <a:pt x="420" y="954"/>
                      </a:cubicBezTo>
                      <a:cubicBezTo>
                        <a:pt x="557" y="951"/>
                        <a:pt x="722" y="1041"/>
                        <a:pt x="822" y="1080"/>
                      </a:cubicBezTo>
                      <a:cubicBezTo>
                        <a:pt x="922" y="1119"/>
                        <a:pt x="964" y="1147"/>
                        <a:pt x="1020" y="1191"/>
                      </a:cubicBezTo>
                      <a:cubicBezTo>
                        <a:pt x="1076" y="1235"/>
                        <a:pt x="1100" y="1300"/>
                        <a:pt x="1158" y="1347"/>
                      </a:cubicBezTo>
                      <a:cubicBezTo>
                        <a:pt x="1216" y="1394"/>
                        <a:pt x="1256" y="1440"/>
                        <a:pt x="1366" y="1472"/>
                      </a:cubicBezTo>
                      <a:cubicBezTo>
                        <a:pt x="1476" y="1504"/>
                        <a:pt x="1703" y="1517"/>
                        <a:pt x="1818" y="1542"/>
                      </a:cubicBezTo>
                      <a:cubicBezTo>
                        <a:pt x="1933" y="1567"/>
                        <a:pt x="1980" y="1611"/>
                        <a:pt x="2055" y="1620"/>
                      </a:cubicBezTo>
                      <a:cubicBezTo>
                        <a:pt x="2130" y="1629"/>
                        <a:pt x="2187" y="1612"/>
                        <a:pt x="2268" y="1599"/>
                      </a:cubicBezTo>
                      <a:cubicBezTo>
                        <a:pt x="2349" y="1586"/>
                        <a:pt x="2452" y="1605"/>
                        <a:pt x="2541" y="1542"/>
                      </a:cubicBezTo>
                      <a:cubicBezTo>
                        <a:pt x="2630" y="1479"/>
                        <a:pt x="2725" y="1310"/>
                        <a:pt x="2805" y="1221"/>
                      </a:cubicBezTo>
                      <a:cubicBezTo>
                        <a:pt x="2885" y="1132"/>
                        <a:pt x="2940" y="1112"/>
                        <a:pt x="3020" y="1006"/>
                      </a:cubicBezTo>
                      <a:cubicBezTo>
                        <a:pt x="3100" y="900"/>
                        <a:pt x="3198" y="693"/>
                        <a:pt x="3286" y="585"/>
                      </a:cubicBezTo>
                      <a:cubicBezTo>
                        <a:pt x="3374" y="477"/>
                        <a:pt x="3469" y="436"/>
                        <a:pt x="3551" y="357"/>
                      </a:cubicBezTo>
                      <a:cubicBezTo>
                        <a:pt x="3633" y="278"/>
                        <a:pt x="3697" y="150"/>
                        <a:pt x="3779" y="110"/>
                      </a:cubicBezTo>
                      <a:cubicBezTo>
                        <a:pt x="3861" y="70"/>
                        <a:pt x="3956" y="137"/>
                        <a:pt x="4044" y="119"/>
                      </a:cubicBezTo>
                      <a:cubicBezTo>
                        <a:pt x="4132" y="101"/>
                        <a:pt x="4255" y="25"/>
                        <a:pt x="4310" y="0"/>
                      </a:cubicBez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52" name="Rectangle 8"/>
                <p:cNvSpPr>
                  <a:spLocks noChangeArrowheads="1"/>
                </p:cNvSpPr>
                <p:nvPr/>
              </p:nvSpPr>
              <p:spPr bwMode="auto">
                <a:xfrm>
                  <a:off x="3570" y="239"/>
                  <a:ext cx="136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153" name="Freeform 9"/>
                <p:cNvSpPr>
                  <a:spLocks/>
                </p:cNvSpPr>
                <p:nvPr/>
              </p:nvSpPr>
              <p:spPr bwMode="auto">
                <a:xfrm>
                  <a:off x="3207" y="1736"/>
                  <a:ext cx="1157" cy="1473"/>
                </a:xfrm>
                <a:custGeom>
                  <a:avLst/>
                  <a:gdLst/>
                  <a:ahLst/>
                  <a:cxnLst>
                    <a:cxn ang="0">
                      <a:pos x="1157" y="1473"/>
                    </a:cxn>
                    <a:cxn ang="0">
                      <a:pos x="1059" y="1273"/>
                    </a:cxn>
                    <a:cxn ang="0">
                      <a:pos x="894" y="1182"/>
                    </a:cxn>
                    <a:cxn ang="0">
                      <a:pos x="611" y="1081"/>
                    </a:cxn>
                    <a:cxn ang="0">
                      <a:pos x="431" y="838"/>
                    </a:cxn>
                    <a:cxn ang="0">
                      <a:pos x="318" y="734"/>
                    </a:cxn>
                    <a:cxn ang="0">
                      <a:pos x="159" y="566"/>
                    </a:cxn>
                    <a:cxn ang="0">
                      <a:pos x="23" y="294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157" h="1473">
                      <a:moveTo>
                        <a:pt x="1157" y="1473"/>
                      </a:moveTo>
                      <a:cubicBezTo>
                        <a:pt x="1141" y="1440"/>
                        <a:pt x="1103" y="1321"/>
                        <a:pt x="1059" y="1273"/>
                      </a:cubicBezTo>
                      <a:cubicBezTo>
                        <a:pt x="1015" y="1225"/>
                        <a:pt x="969" y="1214"/>
                        <a:pt x="894" y="1182"/>
                      </a:cubicBezTo>
                      <a:cubicBezTo>
                        <a:pt x="819" y="1150"/>
                        <a:pt x="688" y="1138"/>
                        <a:pt x="611" y="1081"/>
                      </a:cubicBezTo>
                      <a:cubicBezTo>
                        <a:pt x="534" y="1024"/>
                        <a:pt x="480" y="896"/>
                        <a:pt x="431" y="838"/>
                      </a:cubicBezTo>
                      <a:cubicBezTo>
                        <a:pt x="382" y="780"/>
                        <a:pt x="363" y="779"/>
                        <a:pt x="318" y="734"/>
                      </a:cubicBezTo>
                      <a:cubicBezTo>
                        <a:pt x="273" y="689"/>
                        <a:pt x="208" y="639"/>
                        <a:pt x="159" y="566"/>
                      </a:cubicBezTo>
                      <a:cubicBezTo>
                        <a:pt x="110" y="493"/>
                        <a:pt x="46" y="388"/>
                        <a:pt x="23" y="294"/>
                      </a:cubicBezTo>
                      <a:cubicBezTo>
                        <a:pt x="0" y="200"/>
                        <a:pt x="23" y="61"/>
                        <a:pt x="23" y="0"/>
                      </a:cubicBez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6154" name="Freeform 10"/>
              <p:cNvSpPr>
                <a:spLocks/>
              </p:cNvSpPr>
              <p:nvPr/>
            </p:nvSpPr>
            <p:spPr bwMode="auto">
              <a:xfrm>
                <a:off x="1065" y="768"/>
                <a:ext cx="3211" cy="320"/>
              </a:xfrm>
              <a:custGeom>
                <a:avLst/>
                <a:gdLst/>
                <a:ahLst/>
                <a:cxnLst>
                  <a:cxn ang="0">
                    <a:pos x="0" y="200"/>
                  </a:cxn>
                  <a:cxn ang="0">
                    <a:pos x="852" y="174"/>
                  </a:cxn>
                  <a:cxn ang="0">
                    <a:pos x="1647" y="238"/>
                  </a:cxn>
                  <a:cxn ang="0">
                    <a:pos x="2205" y="274"/>
                  </a:cxn>
                  <a:cxn ang="0">
                    <a:pos x="2763" y="274"/>
                  </a:cxn>
                  <a:cxn ang="0">
                    <a:pos x="3211" y="0"/>
                  </a:cxn>
                </a:cxnLst>
                <a:rect l="0" t="0" r="r" b="b"/>
                <a:pathLst>
                  <a:path w="3211" h="320">
                    <a:moveTo>
                      <a:pt x="0" y="200"/>
                    </a:moveTo>
                    <a:cubicBezTo>
                      <a:pt x="142" y="196"/>
                      <a:pt x="578" y="168"/>
                      <a:pt x="852" y="174"/>
                    </a:cubicBezTo>
                    <a:cubicBezTo>
                      <a:pt x="1126" y="180"/>
                      <a:pt x="1422" y="221"/>
                      <a:pt x="1647" y="238"/>
                    </a:cubicBezTo>
                    <a:cubicBezTo>
                      <a:pt x="1872" y="255"/>
                      <a:pt x="2019" y="268"/>
                      <a:pt x="2205" y="274"/>
                    </a:cubicBezTo>
                    <a:cubicBezTo>
                      <a:pt x="2391" y="280"/>
                      <a:pt x="2595" y="320"/>
                      <a:pt x="2763" y="274"/>
                    </a:cubicBezTo>
                    <a:cubicBezTo>
                      <a:pt x="2931" y="228"/>
                      <a:pt x="3118" y="57"/>
                      <a:pt x="3211" y="0"/>
                    </a:cubicBezTo>
                  </a:path>
                </a:pathLst>
              </a:cu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6155" name="Freeform 11"/>
          <p:cNvSpPr>
            <a:spLocks/>
          </p:cNvSpPr>
          <p:nvPr/>
        </p:nvSpPr>
        <p:spPr bwMode="auto">
          <a:xfrm>
            <a:off x="682625" y="260350"/>
            <a:ext cx="6985000" cy="7056438"/>
          </a:xfrm>
          <a:custGeom>
            <a:avLst/>
            <a:gdLst/>
            <a:ahLst/>
            <a:cxnLst>
              <a:cxn ang="0">
                <a:pos x="1" y="4445"/>
              </a:cxn>
              <a:cxn ang="0">
                <a:pos x="0" y="997"/>
              </a:cxn>
              <a:cxn ang="0">
                <a:pos x="545" y="862"/>
              </a:cxn>
              <a:cxn ang="0">
                <a:pos x="999" y="1089"/>
              </a:cxn>
              <a:cxn ang="0">
                <a:pos x="1271" y="1406"/>
              </a:cxn>
              <a:cxn ang="0">
                <a:pos x="2269" y="1542"/>
              </a:cxn>
              <a:cxn ang="0">
                <a:pos x="2722" y="1452"/>
              </a:cxn>
              <a:cxn ang="0">
                <a:pos x="3403" y="454"/>
              </a:cxn>
              <a:cxn ang="0">
                <a:pos x="4174" y="0"/>
              </a:cxn>
              <a:cxn ang="0">
                <a:pos x="4128" y="998"/>
              </a:cxn>
              <a:cxn ang="0">
                <a:pos x="3902" y="1951"/>
              </a:cxn>
              <a:cxn ang="0">
                <a:pos x="4310" y="3765"/>
              </a:cxn>
              <a:cxn ang="0">
                <a:pos x="4400" y="4445"/>
              </a:cxn>
              <a:cxn ang="0">
                <a:pos x="1" y="4445"/>
              </a:cxn>
            </a:cxnLst>
            <a:rect l="0" t="0" r="r" b="b"/>
            <a:pathLst>
              <a:path w="4400" h="4445">
                <a:moveTo>
                  <a:pt x="1" y="4445"/>
                </a:moveTo>
                <a:lnTo>
                  <a:pt x="0" y="997"/>
                </a:lnTo>
                <a:lnTo>
                  <a:pt x="545" y="862"/>
                </a:lnTo>
                <a:lnTo>
                  <a:pt x="999" y="1089"/>
                </a:lnTo>
                <a:lnTo>
                  <a:pt x="1271" y="1406"/>
                </a:lnTo>
                <a:lnTo>
                  <a:pt x="2269" y="1542"/>
                </a:lnTo>
                <a:lnTo>
                  <a:pt x="2722" y="1452"/>
                </a:lnTo>
                <a:lnTo>
                  <a:pt x="3403" y="454"/>
                </a:lnTo>
                <a:lnTo>
                  <a:pt x="4174" y="0"/>
                </a:lnTo>
                <a:lnTo>
                  <a:pt x="4128" y="998"/>
                </a:lnTo>
                <a:lnTo>
                  <a:pt x="3902" y="1951"/>
                </a:lnTo>
                <a:lnTo>
                  <a:pt x="4310" y="3765"/>
                </a:lnTo>
                <a:lnTo>
                  <a:pt x="4400" y="4445"/>
                </a:lnTo>
                <a:lnTo>
                  <a:pt x="1" y="4445"/>
                </a:lnTo>
                <a:close/>
              </a:path>
            </a:pathLst>
          </a:custGeom>
          <a:noFill/>
          <a:ln w="1270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7024688" y="-130175"/>
            <a:ext cx="2308225" cy="7518400"/>
          </a:xfrm>
          <a:custGeom>
            <a:avLst/>
            <a:gdLst/>
            <a:ahLst/>
            <a:cxnLst>
              <a:cxn ang="0">
                <a:pos x="273" y="219"/>
              </a:cxn>
              <a:cxn ang="0">
                <a:pos x="585" y="9"/>
              </a:cxn>
              <a:cxn ang="0">
                <a:pos x="1454" y="0"/>
              </a:cxn>
              <a:cxn ang="0">
                <a:pos x="1395" y="4736"/>
              </a:cxn>
              <a:cxn ang="0">
                <a:pos x="485" y="4690"/>
              </a:cxn>
              <a:cxn ang="0">
                <a:pos x="384" y="4068"/>
              </a:cxn>
              <a:cxn ang="0">
                <a:pos x="0" y="2212"/>
              </a:cxn>
              <a:cxn ang="0">
                <a:pos x="218" y="1268"/>
              </a:cxn>
              <a:cxn ang="0">
                <a:pos x="273" y="219"/>
              </a:cxn>
            </a:cxnLst>
            <a:rect l="0" t="0" r="r" b="b"/>
            <a:pathLst>
              <a:path w="1454" h="4736">
                <a:moveTo>
                  <a:pt x="273" y="219"/>
                </a:moveTo>
                <a:lnTo>
                  <a:pt x="585" y="9"/>
                </a:lnTo>
                <a:lnTo>
                  <a:pt x="1454" y="0"/>
                </a:lnTo>
                <a:lnTo>
                  <a:pt x="1395" y="4736"/>
                </a:lnTo>
                <a:lnTo>
                  <a:pt x="485" y="4690"/>
                </a:lnTo>
                <a:lnTo>
                  <a:pt x="384" y="4068"/>
                </a:lnTo>
                <a:lnTo>
                  <a:pt x="0" y="2212"/>
                </a:lnTo>
                <a:lnTo>
                  <a:pt x="218" y="1268"/>
                </a:lnTo>
                <a:lnTo>
                  <a:pt x="273" y="219"/>
                </a:lnTo>
                <a:close/>
              </a:path>
            </a:pathLst>
          </a:custGeom>
          <a:noFill/>
          <a:ln w="127000" cap="flat" cmpd="sng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157" name="Text Box 13" descr="Grands carreaux"/>
          <p:cNvSpPr txBox="1">
            <a:spLocks noChangeArrowheads="1"/>
          </p:cNvSpPr>
          <p:nvPr/>
        </p:nvSpPr>
        <p:spPr bwMode="auto">
          <a:xfrm>
            <a:off x="2124075" y="3357563"/>
            <a:ext cx="3960813" cy="1066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rgbClr val="FF0000"/>
                </a:solidFill>
              </a:rPr>
              <a:t>Marne la Vallée secteur 2</a:t>
            </a:r>
          </a:p>
        </p:txBody>
      </p:sp>
      <p:sp>
        <p:nvSpPr>
          <p:cNvPr id="6158" name="Text Box 14" descr="Grands carreaux"/>
          <p:cNvSpPr txBox="1">
            <a:spLocks noChangeArrowheads="1"/>
          </p:cNvSpPr>
          <p:nvPr/>
        </p:nvSpPr>
        <p:spPr bwMode="auto">
          <a:xfrm>
            <a:off x="5795963" y="2349500"/>
            <a:ext cx="3960812" cy="1311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rgbClr val="FF9900"/>
                </a:solidFill>
              </a:rPr>
              <a:t>MLV </a:t>
            </a:r>
          </a:p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rgbClr val="FF9900"/>
                </a:solidFill>
              </a:rPr>
              <a:t>secteur 3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84213" y="-26988"/>
            <a:ext cx="79914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Repérage dans la Ville Nouvelle de Marne la Vallée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6" grpId="0" animBg="1"/>
      <p:bldP spid="6157" grpId="0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/>
              <a:t>Aperçu : </a:t>
            </a:r>
            <a:br>
              <a:rPr lang="fr-FR" sz="4000"/>
            </a:br>
            <a:r>
              <a:rPr lang="fr-FR" sz="4000"/>
              <a:t>la transformation de l’espace </a:t>
            </a:r>
            <a:br>
              <a:rPr lang="fr-FR" sz="4000"/>
            </a:br>
            <a:r>
              <a:rPr lang="fr-FR" sz="4000"/>
              <a:t>en deux décennie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lv sect2 73, compress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549275"/>
            <a:ext cx="7235825" cy="6858000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5667375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>
                <a:latin typeface="Times New Roman" pitchFamily="18" charset="0"/>
              </a:rPr>
              <a:t>Échelle</a:t>
            </a:r>
            <a:r>
              <a:rPr lang="fr-FR">
                <a:latin typeface="Times New Roman" pitchFamily="18" charset="0"/>
              </a:rPr>
              <a:t> :</a:t>
            </a:r>
            <a:r>
              <a:rPr lang="fr-FR" sz="240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1/300 000ème</a:t>
            </a:r>
          </a:p>
          <a:p>
            <a:pPr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1cm -&gt; 300m</a:t>
            </a:r>
          </a:p>
        </p:txBody>
      </p:sp>
      <p:sp>
        <p:nvSpPr>
          <p:cNvPr id="8196" name="Freeform 4">
            <a:hlinkClick r:id="rId3" action="ppaction://hlinksldjump"/>
          </p:cNvPr>
          <p:cNvSpPr>
            <a:spLocks/>
          </p:cNvSpPr>
          <p:nvPr/>
        </p:nvSpPr>
        <p:spPr bwMode="auto">
          <a:xfrm>
            <a:off x="1908175" y="1989138"/>
            <a:ext cx="5715000" cy="5461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32" y="48"/>
              </a:cxn>
              <a:cxn ang="0">
                <a:pos x="672" y="48"/>
              </a:cxn>
              <a:cxn ang="0">
                <a:pos x="864" y="48"/>
              </a:cxn>
              <a:cxn ang="0">
                <a:pos x="1008" y="48"/>
              </a:cxn>
              <a:cxn ang="0">
                <a:pos x="1104" y="48"/>
              </a:cxn>
              <a:cxn ang="0">
                <a:pos x="1392" y="96"/>
              </a:cxn>
              <a:cxn ang="0">
                <a:pos x="1776" y="144"/>
              </a:cxn>
              <a:cxn ang="0">
                <a:pos x="2209" y="217"/>
              </a:cxn>
              <a:cxn ang="0">
                <a:pos x="2737" y="304"/>
              </a:cxn>
              <a:cxn ang="0">
                <a:pos x="2976" y="336"/>
              </a:cxn>
              <a:cxn ang="0">
                <a:pos x="3120" y="288"/>
              </a:cxn>
              <a:cxn ang="0">
                <a:pos x="3600" y="0"/>
              </a:cxn>
            </a:cxnLst>
            <a:rect l="0" t="0" r="r" b="b"/>
            <a:pathLst>
              <a:path w="3600" h="344">
                <a:moveTo>
                  <a:pt x="0" y="96"/>
                </a:moveTo>
                <a:cubicBezTo>
                  <a:pt x="160" y="76"/>
                  <a:pt x="320" y="56"/>
                  <a:pt x="432" y="48"/>
                </a:cubicBezTo>
                <a:cubicBezTo>
                  <a:pt x="544" y="40"/>
                  <a:pt x="600" y="48"/>
                  <a:pt x="672" y="48"/>
                </a:cubicBezTo>
                <a:cubicBezTo>
                  <a:pt x="744" y="48"/>
                  <a:pt x="808" y="48"/>
                  <a:pt x="864" y="48"/>
                </a:cubicBezTo>
                <a:cubicBezTo>
                  <a:pt x="920" y="48"/>
                  <a:pt x="968" y="48"/>
                  <a:pt x="1008" y="48"/>
                </a:cubicBezTo>
                <a:cubicBezTo>
                  <a:pt x="1048" y="48"/>
                  <a:pt x="1040" y="40"/>
                  <a:pt x="1104" y="48"/>
                </a:cubicBezTo>
                <a:cubicBezTo>
                  <a:pt x="1168" y="56"/>
                  <a:pt x="1280" y="80"/>
                  <a:pt x="1392" y="96"/>
                </a:cubicBezTo>
                <a:cubicBezTo>
                  <a:pt x="1504" y="112"/>
                  <a:pt x="1640" y="124"/>
                  <a:pt x="1776" y="144"/>
                </a:cubicBezTo>
                <a:cubicBezTo>
                  <a:pt x="1912" y="164"/>
                  <a:pt x="2049" y="190"/>
                  <a:pt x="2209" y="217"/>
                </a:cubicBezTo>
                <a:cubicBezTo>
                  <a:pt x="2369" y="244"/>
                  <a:pt x="2609" y="284"/>
                  <a:pt x="2737" y="304"/>
                </a:cubicBezTo>
                <a:cubicBezTo>
                  <a:pt x="2865" y="324"/>
                  <a:pt x="2912" y="339"/>
                  <a:pt x="2976" y="336"/>
                </a:cubicBezTo>
                <a:cubicBezTo>
                  <a:pt x="3040" y="333"/>
                  <a:pt x="3016" y="344"/>
                  <a:pt x="3120" y="288"/>
                </a:cubicBezTo>
                <a:cubicBezTo>
                  <a:pt x="3224" y="232"/>
                  <a:pt x="3412" y="116"/>
                  <a:pt x="3600" y="0"/>
                </a:cubicBezTo>
              </a:path>
            </a:pathLst>
          </a:custGeom>
          <a:noFill/>
          <a:ln w="50800" cap="flat" cmpd="sng">
            <a:solidFill>
              <a:srgbClr val="00008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fr-FR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1908175" y="1146175"/>
            <a:ext cx="7235825" cy="387350"/>
          </a:xfrm>
          <a:custGeom>
            <a:avLst/>
            <a:gdLst/>
            <a:ahLst/>
            <a:cxnLst>
              <a:cxn ang="0">
                <a:pos x="0" y="244"/>
              </a:cxn>
              <a:cxn ang="0">
                <a:pos x="998" y="198"/>
              </a:cxn>
              <a:cxn ang="0">
                <a:pos x="2268" y="153"/>
              </a:cxn>
              <a:cxn ang="0">
                <a:pos x="3132" y="110"/>
              </a:cxn>
              <a:cxn ang="0">
                <a:pos x="3571" y="83"/>
              </a:cxn>
              <a:cxn ang="0">
                <a:pos x="4119" y="46"/>
              </a:cxn>
              <a:cxn ang="0">
                <a:pos x="4558" y="0"/>
              </a:cxn>
            </a:cxnLst>
            <a:rect l="0" t="0" r="r" b="b"/>
            <a:pathLst>
              <a:path w="4558" h="244">
                <a:moveTo>
                  <a:pt x="0" y="244"/>
                </a:moveTo>
                <a:cubicBezTo>
                  <a:pt x="310" y="228"/>
                  <a:pt x="620" y="213"/>
                  <a:pt x="998" y="198"/>
                </a:cubicBezTo>
                <a:cubicBezTo>
                  <a:pt x="1376" y="183"/>
                  <a:pt x="1912" y="168"/>
                  <a:pt x="2268" y="153"/>
                </a:cubicBezTo>
                <a:cubicBezTo>
                  <a:pt x="2624" y="138"/>
                  <a:pt x="2915" y="122"/>
                  <a:pt x="3132" y="110"/>
                </a:cubicBezTo>
                <a:cubicBezTo>
                  <a:pt x="3349" y="98"/>
                  <a:pt x="3407" y="94"/>
                  <a:pt x="3571" y="83"/>
                </a:cubicBezTo>
                <a:cubicBezTo>
                  <a:pt x="3735" y="72"/>
                  <a:pt x="3955" y="60"/>
                  <a:pt x="4119" y="46"/>
                </a:cubicBezTo>
                <a:cubicBezTo>
                  <a:pt x="4283" y="32"/>
                  <a:pt x="4467" y="10"/>
                  <a:pt x="455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1944688" y="1238250"/>
            <a:ext cx="7199312" cy="2190750"/>
          </a:xfrm>
          <a:custGeom>
            <a:avLst/>
            <a:gdLst/>
            <a:ahLst/>
            <a:cxnLst>
              <a:cxn ang="0">
                <a:pos x="0" y="742"/>
              </a:cxn>
              <a:cxn ang="0">
                <a:pos x="393" y="758"/>
              </a:cxn>
              <a:cxn ang="0">
                <a:pos x="869" y="641"/>
              </a:cxn>
              <a:cxn ang="0">
                <a:pos x="1207" y="778"/>
              </a:cxn>
              <a:cxn ang="0">
                <a:pos x="1509" y="970"/>
              </a:cxn>
              <a:cxn ang="0">
                <a:pos x="1737" y="1199"/>
              </a:cxn>
              <a:cxn ang="0">
                <a:pos x="2139" y="1299"/>
              </a:cxn>
              <a:cxn ang="0">
                <a:pos x="2432" y="1369"/>
              </a:cxn>
              <a:cxn ang="0">
                <a:pos x="2606" y="1363"/>
              </a:cxn>
              <a:cxn ang="0">
                <a:pos x="2880" y="1272"/>
              </a:cxn>
              <a:cxn ang="0">
                <a:pos x="3246" y="897"/>
              </a:cxn>
              <a:cxn ang="0">
                <a:pos x="3483" y="577"/>
              </a:cxn>
              <a:cxn ang="0">
                <a:pos x="3575" y="471"/>
              </a:cxn>
              <a:cxn ang="0">
                <a:pos x="3743" y="327"/>
              </a:cxn>
              <a:cxn ang="0">
                <a:pos x="3902" y="201"/>
              </a:cxn>
              <a:cxn ang="0">
                <a:pos x="4031" y="126"/>
              </a:cxn>
              <a:cxn ang="0">
                <a:pos x="4220" y="132"/>
              </a:cxn>
              <a:cxn ang="0">
                <a:pos x="4535" y="0"/>
              </a:cxn>
            </a:cxnLst>
            <a:rect l="0" t="0" r="r" b="b"/>
            <a:pathLst>
              <a:path w="4535" h="1380">
                <a:moveTo>
                  <a:pt x="0" y="742"/>
                </a:moveTo>
                <a:cubicBezTo>
                  <a:pt x="64" y="745"/>
                  <a:pt x="248" y="775"/>
                  <a:pt x="393" y="758"/>
                </a:cubicBezTo>
                <a:cubicBezTo>
                  <a:pt x="538" y="741"/>
                  <a:pt x="733" y="638"/>
                  <a:pt x="869" y="641"/>
                </a:cubicBezTo>
                <a:cubicBezTo>
                  <a:pt x="1005" y="644"/>
                  <a:pt x="1100" y="723"/>
                  <a:pt x="1207" y="778"/>
                </a:cubicBezTo>
                <a:cubicBezTo>
                  <a:pt x="1314" y="833"/>
                  <a:pt x="1421" y="900"/>
                  <a:pt x="1509" y="970"/>
                </a:cubicBezTo>
                <a:cubicBezTo>
                  <a:pt x="1597" y="1040"/>
                  <a:pt x="1632" y="1144"/>
                  <a:pt x="1737" y="1199"/>
                </a:cubicBezTo>
                <a:cubicBezTo>
                  <a:pt x="1842" y="1254"/>
                  <a:pt x="2023" y="1271"/>
                  <a:pt x="2139" y="1299"/>
                </a:cubicBezTo>
                <a:cubicBezTo>
                  <a:pt x="2255" y="1327"/>
                  <a:pt x="2354" y="1358"/>
                  <a:pt x="2432" y="1369"/>
                </a:cubicBezTo>
                <a:cubicBezTo>
                  <a:pt x="2510" y="1380"/>
                  <a:pt x="2531" y="1379"/>
                  <a:pt x="2606" y="1363"/>
                </a:cubicBezTo>
                <a:cubicBezTo>
                  <a:pt x="2681" y="1347"/>
                  <a:pt x="2773" y="1350"/>
                  <a:pt x="2880" y="1272"/>
                </a:cubicBezTo>
                <a:cubicBezTo>
                  <a:pt x="2987" y="1194"/>
                  <a:pt x="3146" y="1013"/>
                  <a:pt x="3246" y="897"/>
                </a:cubicBezTo>
                <a:cubicBezTo>
                  <a:pt x="3346" y="781"/>
                  <a:pt x="3428" y="648"/>
                  <a:pt x="3483" y="577"/>
                </a:cubicBezTo>
                <a:cubicBezTo>
                  <a:pt x="3538" y="506"/>
                  <a:pt x="3532" y="513"/>
                  <a:pt x="3575" y="471"/>
                </a:cubicBezTo>
                <a:cubicBezTo>
                  <a:pt x="3618" y="429"/>
                  <a:pt x="3689" y="372"/>
                  <a:pt x="3743" y="327"/>
                </a:cubicBezTo>
                <a:cubicBezTo>
                  <a:pt x="3797" y="282"/>
                  <a:pt x="3854" y="234"/>
                  <a:pt x="3902" y="201"/>
                </a:cubicBezTo>
                <a:cubicBezTo>
                  <a:pt x="3950" y="168"/>
                  <a:pt x="3978" y="137"/>
                  <a:pt x="4031" y="126"/>
                </a:cubicBezTo>
                <a:cubicBezTo>
                  <a:pt x="4084" y="115"/>
                  <a:pt x="4136" y="153"/>
                  <a:pt x="4220" y="132"/>
                </a:cubicBezTo>
                <a:cubicBezTo>
                  <a:pt x="4304" y="111"/>
                  <a:pt x="4469" y="28"/>
                  <a:pt x="453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443663" y="1268413"/>
            <a:ext cx="215900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 rot="-230392">
            <a:off x="5219700" y="29972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>
                <a:solidFill>
                  <a:srgbClr val="0066FF"/>
                </a:solidFill>
              </a:rPr>
              <a:t>Marne</a:t>
            </a:r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5718175" y="3381375"/>
            <a:ext cx="1679575" cy="3513138"/>
          </a:xfrm>
          <a:custGeom>
            <a:avLst/>
            <a:gdLst/>
            <a:ahLst/>
            <a:cxnLst>
              <a:cxn ang="0">
                <a:pos x="467" y="2213"/>
              </a:cxn>
              <a:cxn ang="0">
                <a:pos x="887" y="1829"/>
              </a:cxn>
              <a:cxn ang="0">
                <a:pos x="1052" y="1527"/>
              </a:cxn>
              <a:cxn ang="0">
                <a:pos x="924" y="1198"/>
              </a:cxn>
              <a:cxn ang="0">
                <a:pos x="485" y="1107"/>
              </a:cxn>
              <a:cxn ang="0">
                <a:pos x="393" y="814"/>
              </a:cxn>
              <a:cxn ang="0">
                <a:pos x="174" y="695"/>
              </a:cxn>
              <a:cxn ang="0">
                <a:pos x="73" y="467"/>
              </a:cxn>
              <a:cxn ang="0">
                <a:pos x="28" y="256"/>
              </a:cxn>
              <a:cxn ang="0">
                <a:pos x="0" y="0"/>
              </a:cxn>
            </a:cxnLst>
            <a:rect l="0" t="0" r="r" b="b"/>
            <a:pathLst>
              <a:path w="1058" h="2213">
                <a:moveTo>
                  <a:pt x="467" y="2213"/>
                </a:moveTo>
                <a:cubicBezTo>
                  <a:pt x="537" y="2149"/>
                  <a:pt x="790" y="1943"/>
                  <a:pt x="887" y="1829"/>
                </a:cubicBezTo>
                <a:cubicBezTo>
                  <a:pt x="984" y="1715"/>
                  <a:pt x="1046" y="1632"/>
                  <a:pt x="1052" y="1527"/>
                </a:cubicBezTo>
                <a:cubicBezTo>
                  <a:pt x="1058" y="1422"/>
                  <a:pt x="1018" y="1268"/>
                  <a:pt x="924" y="1198"/>
                </a:cubicBezTo>
                <a:cubicBezTo>
                  <a:pt x="830" y="1128"/>
                  <a:pt x="573" y="1171"/>
                  <a:pt x="485" y="1107"/>
                </a:cubicBezTo>
                <a:cubicBezTo>
                  <a:pt x="397" y="1043"/>
                  <a:pt x="445" y="883"/>
                  <a:pt x="393" y="814"/>
                </a:cubicBezTo>
                <a:cubicBezTo>
                  <a:pt x="341" y="745"/>
                  <a:pt x="227" y="753"/>
                  <a:pt x="174" y="695"/>
                </a:cubicBezTo>
                <a:cubicBezTo>
                  <a:pt x="121" y="637"/>
                  <a:pt x="97" y="540"/>
                  <a:pt x="73" y="467"/>
                </a:cubicBezTo>
                <a:cubicBezTo>
                  <a:pt x="49" y="394"/>
                  <a:pt x="40" y="334"/>
                  <a:pt x="28" y="256"/>
                </a:cubicBezTo>
                <a:cubicBezTo>
                  <a:pt x="16" y="178"/>
                  <a:pt x="6" y="53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 rot="1659905">
            <a:off x="6011863" y="5229225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i="1">
                <a:solidFill>
                  <a:srgbClr val="000099"/>
                </a:solidFill>
              </a:rPr>
              <a:t>Le Maubuée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 rot="488914">
            <a:off x="3132138" y="2133600"/>
            <a:ext cx="246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i="1">
                <a:solidFill>
                  <a:srgbClr val="000099"/>
                </a:solidFill>
              </a:rPr>
              <a:t>Canal de Chelles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-36513" y="908050"/>
            <a:ext cx="1655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/>
              <a:t>Rive droite : urbanisation greffée sur la voie de chemin de fer.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3644900"/>
            <a:ext cx="15478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/>
              <a:t>Rive gauche faiblement urbanisée, à l’écart des voies de transports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331913" y="1196975"/>
            <a:ext cx="863600" cy="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331913" y="4149725"/>
            <a:ext cx="863600" cy="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051050" y="188913"/>
            <a:ext cx="6265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Au début des années 1970 (Photo IGN, 1973)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6" grpId="0" animBg="1"/>
      <p:bldP spid="82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 rot="1659905">
            <a:off x="6011863" y="5229225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i="1">
                <a:solidFill>
                  <a:srgbClr val="000099"/>
                </a:solidFill>
              </a:rPr>
              <a:t>Le Maubuée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971550" y="0"/>
            <a:ext cx="7235825" cy="6858000"/>
            <a:chOff x="1202" y="346"/>
            <a:chExt cx="4558" cy="4320"/>
          </a:xfrm>
        </p:grpSpPr>
        <p:pic>
          <p:nvPicPr>
            <p:cNvPr id="9220" name="Picture 4" descr="Mlv sect2 73, compressé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2" y="346"/>
              <a:ext cx="4558" cy="4320"/>
            </a:xfrm>
            <a:prstGeom prst="rect">
              <a:avLst/>
            </a:prstGeom>
            <a:noFill/>
          </p:spPr>
        </p:pic>
        <p:sp>
          <p:nvSpPr>
            <p:cNvPr id="9221" name="Freeform 5">
              <a:hlinkClick r:id="rId3" action="ppaction://hlinksldjump"/>
            </p:cNvPr>
            <p:cNvSpPr>
              <a:spLocks/>
            </p:cNvSpPr>
            <p:nvPr/>
          </p:nvSpPr>
          <p:spPr bwMode="auto">
            <a:xfrm>
              <a:off x="1202" y="1253"/>
              <a:ext cx="3600" cy="344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32" y="48"/>
                </a:cxn>
                <a:cxn ang="0">
                  <a:pos x="672" y="48"/>
                </a:cxn>
                <a:cxn ang="0">
                  <a:pos x="864" y="48"/>
                </a:cxn>
                <a:cxn ang="0">
                  <a:pos x="1008" y="48"/>
                </a:cxn>
                <a:cxn ang="0">
                  <a:pos x="1104" y="48"/>
                </a:cxn>
                <a:cxn ang="0">
                  <a:pos x="1392" y="96"/>
                </a:cxn>
                <a:cxn ang="0">
                  <a:pos x="1776" y="144"/>
                </a:cxn>
                <a:cxn ang="0">
                  <a:pos x="2209" y="217"/>
                </a:cxn>
                <a:cxn ang="0">
                  <a:pos x="2737" y="304"/>
                </a:cxn>
                <a:cxn ang="0">
                  <a:pos x="2976" y="336"/>
                </a:cxn>
                <a:cxn ang="0">
                  <a:pos x="3120" y="288"/>
                </a:cxn>
                <a:cxn ang="0">
                  <a:pos x="3600" y="0"/>
                </a:cxn>
              </a:cxnLst>
              <a:rect l="0" t="0" r="r" b="b"/>
              <a:pathLst>
                <a:path w="3600" h="344">
                  <a:moveTo>
                    <a:pt x="0" y="96"/>
                  </a:moveTo>
                  <a:cubicBezTo>
                    <a:pt x="160" y="76"/>
                    <a:pt x="320" y="56"/>
                    <a:pt x="432" y="48"/>
                  </a:cubicBezTo>
                  <a:cubicBezTo>
                    <a:pt x="544" y="40"/>
                    <a:pt x="600" y="48"/>
                    <a:pt x="672" y="48"/>
                  </a:cubicBezTo>
                  <a:cubicBezTo>
                    <a:pt x="744" y="48"/>
                    <a:pt x="808" y="48"/>
                    <a:pt x="864" y="48"/>
                  </a:cubicBezTo>
                  <a:cubicBezTo>
                    <a:pt x="920" y="48"/>
                    <a:pt x="968" y="48"/>
                    <a:pt x="1008" y="48"/>
                  </a:cubicBezTo>
                  <a:cubicBezTo>
                    <a:pt x="1048" y="48"/>
                    <a:pt x="1040" y="40"/>
                    <a:pt x="1104" y="48"/>
                  </a:cubicBezTo>
                  <a:cubicBezTo>
                    <a:pt x="1168" y="56"/>
                    <a:pt x="1280" y="80"/>
                    <a:pt x="1392" y="96"/>
                  </a:cubicBezTo>
                  <a:cubicBezTo>
                    <a:pt x="1504" y="112"/>
                    <a:pt x="1640" y="124"/>
                    <a:pt x="1776" y="144"/>
                  </a:cubicBezTo>
                  <a:cubicBezTo>
                    <a:pt x="1912" y="164"/>
                    <a:pt x="2049" y="190"/>
                    <a:pt x="2209" y="217"/>
                  </a:cubicBezTo>
                  <a:cubicBezTo>
                    <a:pt x="2369" y="244"/>
                    <a:pt x="2609" y="284"/>
                    <a:pt x="2737" y="304"/>
                  </a:cubicBezTo>
                  <a:cubicBezTo>
                    <a:pt x="2865" y="324"/>
                    <a:pt x="2912" y="339"/>
                    <a:pt x="2976" y="336"/>
                  </a:cubicBezTo>
                  <a:cubicBezTo>
                    <a:pt x="3040" y="333"/>
                    <a:pt x="3016" y="344"/>
                    <a:pt x="3120" y="288"/>
                  </a:cubicBezTo>
                  <a:cubicBezTo>
                    <a:pt x="3224" y="232"/>
                    <a:pt x="3412" y="116"/>
                    <a:pt x="3600" y="0"/>
                  </a:cubicBezTo>
                </a:path>
              </a:pathLst>
            </a:custGeom>
            <a:noFill/>
            <a:ln w="50800" cap="flat" cmpd="sng">
              <a:solidFill>
                <a:srgbClr val="00008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1202" y="722"/>
              <a:ext cx="4558" cy="244"/>
            </a:xfrm>
            <a:custGeom>
              <a:avLst/>
              <a:gdLst/>
              <a:ahLst/>
              <a:cxnLst>
                <a:cxn ang="0">
                  <a:pos x="0" y="244"/>
                </a:cxn>
                <a:cxn ang="0">
                  <a:pos x="998" y="198"/>
                </a:cxn>
                <a:cxn ang="0">
                  <a:pos x="2268" y="153"/>
                </a:cxn>
                <a:cxn ang="0">
                  <a:pos x="3132" y="110"/>
                </a:cxn>
                <a:cxn ang="0">
                  <a:pos x="3571" y="83"/>
                </a:cxn>
                <a:cxn ang="0">
                  <a:pos x="4119" y="46"/>
                </a:cxn>
                <a:cxn ang="0">
                  <a:pos x="4558" y="0"/>
                </a:cxn>
              </a:cxnLst>
              <a:rect l="0" t="0" r="r" b="b"/>
              <a:pathLst>
                <a:path w="4558" h="244">
                  <a:moveTo>
                    <a:pt x="0" y="244"/>
                  </a:moveTo>
                  <a:cubicBezTo>
                    <a:pt x="310" y="228"/>
                    <a:pt x="620" y="213"/>
                    <a:pt x="998" y="198"/>
                  </a:cubicBezTo>
                  <a:cubicBezTo>
                    <a:pt x="1376" y="183"/>
                    <a:pt x="1912" y="168"/>
                    <a:pt x="2268" y="153"/>
                  </a:cubicBezTo>
                  <a:cubicBezTo>
                    <a:pt x="2624" y="138"/>
                    <a:pt x="2915" y="122"/>
                    <a:pt x="3132" y="110"/>
                  </a:cubicBezTo>
                  <a:cubicBezTo>
                    <a:pt x="3349" y="98"/>
                    <a:pt x="3407" y="94"/>
                    <a:pt x="3571" y="83"/>
                  </a:cubicBezTo>
                  <a:cubicBezTo>
                    <a:pt x="3735" y="72"/>
                    <a:pt x="3955" y="60"/>
                    <a:pt x="4119" y="46"/>
                  </a:cubicBezTo>
                  <a:cubicBezTo>
                    <a:pt x="4283" y="32"/>
                    <a:pt x="4467" y="10"/>
                    <a:pt x="455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1225" y="780"/>
              <a:ext cx="4535" cy="1380"/>
            </a:xfrm>
            <a:custGeom>
              <a:avLst/>
              <a:gdLst/>
              <a:ahLst/>
              <a:cxnLst>
                <a:cxn ang="0">
                  <a:pos x="0" y="742"/>
                </a:cxn>
                <a:cxn ang="0">
                  <a:pos x="393" y="758"/>
                </a:cxn>
                <a:cxn ang="0">
                  <a:pos x="869" y="641"/>
                </a:cxn>
                <a:cxn ang="0">
                  <a:pos x="1207" y="778"/>
                </a:cxn>
                <a:cxn ang="0">
                  <a:pos x="1509" y="970"/>
                </a:cxn>
                <a:cxn ang="0">
                  <a:pos x="1737" y="1199"/>
                </a:cxn>
                <a:cxn ang="0">
                  <a:pos x="2139" y="1299"/>
                </a:cxn>
                <a:cxn ang="0">
                  <a:pos x="2432" y="1369"/>
                </a:cxn>
                <a:cxn ang="0">
                  <a:pos x="2606" y="1363"/>
                </a:cxn>
                <a:cxn ang="0">
                  <a:pos x="2880" y="1272"/>
                </a:cxn>
                <a:cxn ang="0">
                  <a:pos x="3246" y="897"/>
                </a:cxn>
                <a:cxn ang="0">
                  <a:pos x="3483" y="577"/>
                </a:cxn>
                <a:cxn ang="0">
                  <a:pos x="3575" y="471"/>
                </a:cxn>
                <a:cxn ang="0">
                  <a:pos x="3743" y="327"/>
                </a:cxn>
                <a:cxn ang="0">
                  <a:pos x="3902" y="201"/>
                </a:cxn>
                <a:cxn ang="0">
                  <a:pos x="4031" y="126"/>
                </a:cxn>
                <a:cxn ang="0">
                  <a:pos x="4220" y="132"/>
                </a:cxn>
                <a:cxn ang="0">
                  <a:pos x="4535" y="0"/>
                </a:cxn>
              </a:cxnLst>
              <a:rect l="0" t="0" r="r" b="b"/>
              <a:pathLst>
                <a:path w="4535" h="1380">
                  <a:moveTo>
                    <a:pt x="0" y="742"/>
                  </a:moveTo>
                  <a:cubicBezTo>
                    <a:pt x="64" y="745"/>
                    <a:pt x="248" y="775"/>
                    <a:pt x="393" y="758"/>
                  </a:cubicBezTo>
                  <a:cubicBezTo>
                    <a:pt x="538" y="741"/>
                    <a:pt x="733" y="638"/>
                    <a:pt x="869" y="641"/>
                  </a:cubicBezTo>
                  <a:cubicBezTo>
                    <a:pt x="1005" y="644"/>
                    <a:pt x="1100" y="723"/>
                    <a:pt x="1207" y="778"/>
                  </a:cubicBezTo>
                  <a:cubicBezTo>
                    <a:pt x="1314" y="833"/>
                    <a:pt x="1421" y="900"/>
                    <a:pt x="1509" y="970"/>
                  </a:cubicBezTo>
                  <a:cubicBezTo>
                    <a:pt x="1597" y="1040"/>
                    <a:pt x="1632" y="1144"/>
                    <a:pt x="1737" y="1199"/>
                  </a:cubicBezTo>
                  <a:cubicBezTo>
                    <a:pt x="1842" y="1254"/>
                    <a:pt x="2023" y="1271"/>
                    <a:pt x="2139" y="1299"/>
                  </a:cubicBezTo>
                  <a:cubicBezTo>
                    <a:pt x="2255" y="1327"/>
                    <a:pt x="2354" y="1358"/>
                    <a:pt x="2432" y="1369"/>
                  </a:cubicBezTo>
                  <a:cubicBezTo>
                    <a:pt x="2510" y="1380"/>
                    <a:pt x="2531" y="1379"/>
                    <a:pt x="2606" y="1363"/>
                  </a:cubicBezTo>
                  <a:cubicBezTo>
                    <a:pt x="2681" y="1347"/>
                    <a:pt x="2773" y="1350"/>
                    <a:pt x="2880" y="1272"/>
                  </a:cubicBezTo>
                  <a:cubicBezTo>
                    <a:pt x="2987" y="1194"/>
                    <a:pt x="3146" y="1013"/>
                    <a:pt x="3246" y="897"/>
                  </a:cubicBezTo>
                  <a:cubicBezTo>
                    <a:pt x="3346" y="781"/>
                    <a:pt x="3428" y="648"/>
                    <a:pt x="3483" y="577"/>
                  </a:cubicBezTo>
                  <a:cubicBezTo>
                    <a:pt x="3538" y="506"/>
                    <a:pt x="3532" y="513"/>
                    <a:pt x="3575" y="471"/>
                  </a:cubicBezTo>
                  <a:cubicBezTo>
                    <a:pt x="3618" y="429"/>
                    <a:pt x="3689" y="372"/>
                    <a:pt x="3743" y="327"/>
                  </a:cubicBezTo>
                  <a:cubicBezTo>
                    <a:pt x="3797" y="282"/>
                    <a:pt x="3854" y="234"/>
                    <a:pt x="3902" y="201"/>
                  </a:cubicBezTo>
                  <a:cubicBezTo>
                    <a:pt x="3950" y="168"/>
                    <a:pt x="3978" y="137"/>
                    <a:pt x="4031" y="126"/>
                  </a:cubicBezTo>
                  <a:cubicBezTo>
                    <a:pt x="4084" y="115"/>
                    <a:pt x="4136" y="153"/>
                    <a:pt x="4220" y="132"/>
                  </a:cubicBezTo>
                  <a:cubicBezTo>
                    <a:pt x="4304" y="111"/>
                    <a:pt x="4469" y="28"/>
                    <a:pt x="4535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059" y="799"/>
              <a:ext cx="136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 rot="-230392">
              <a:off x="3288" y="1888"/>
              <a:ext cx="9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i="1">
                  <a:solidFill>
                    <a:srgbClr val="0066FF"/>
                  </a:solidFill>
                </a:rPr>
                <a:t>Marne</a:t>
              </a:r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3602" y="2130"/>
              <a:ext cx="1058" cy="2213"/>
            </a:xfrm>
            <a:custGeom>
              <a:avLst/>
              <a:gdLst/>
              <a:ahLst/>
              <a:cxnLst>
                <a:cxn ang="0">
                  <a:pos x="467" y="2213"/>
                </a:cxn>
                <a:cxn ang="0">
                  <a:pos x="887" y="1829"/>
                </a:cxn>
                <a:cxn ang="0">
                  <a:pos x="1052" y="1527"/>
                </a:cxn>
                <a:cxn ang="0">
                  <a:pos x="924" y="1198"/>
                </a:cxn>
                <a:cxn ang="0">
                  <a:pos x="485" y="1107"/>
                </a:cxn>
                <a:cxn ang="0">
                  <a:pos x="393" y="814"/>
                </a:cxn>
                <a:cxn ang="0">
                  <a:pos x="174" y="695"/>
                </a:cxn>
                <a:cxn ang="0">
                  <a:pos x="73" y="467"/>
                </a:cxn>
                <a:cxn ang="0">
                  <a:pos x="28" y="256"/>
                </a:cxn>
                <a:cxn ang="0">
                  <a:pos x="0" y="0"/>
                </a:cxn>
              </a:cxnLst>
              <a:rect l="0" t="0" r="r" b="b"/>
              <a:pathLst>
                <a:path w="1058" h="2213">
                  <a:moveTo>
                    <a:pt x="467" y="2213"/>
                  </a:moveTo>
                  <a:cubicBezTo>
                    <a:pt x="537" y="2149"/>
                    <a:pt x="790" y="1943"/>
                    <a:pt x="887" y="1829"/>
                  </a:cubicBezTo>
                  <a:cubicBezTo>
                    <a:pt x="984" y="1715"/>
                    <a:pt x="1046" y="1632"/>
                    <a:pt x="1052" y="1527"/>
                  </a:cubicBezTo>
                  <a:cubicBezTo>
                    <a:pt x="1058" y="1422"/>
                    <a:pt x="1018" y="1268"/>
                    <a:pt x="924" y="1198"/>
                  </a:cubicBezTo>
                  <a:cubicBezTo>
                    <a:pt x="830" y="1128"/>
                    <a:pt x="573" y="1171"/>
                    <a:pt x="485" y="1107"/>
                  </a:cubicBezTo>
                  <a:cubicBezTo>
                    <a:pt x="397" y="1043"/>
                    <a:pt x="445" y="883"/>
                    <a:pt x="393" y="814"/>
                  </a:cubicBezTo>
                  <a:cubicBezTo>
                    <a:pt x="341" y="745"/>
                    <a:pt x="227" y="753"/>
                    <a:pt x="174" y="695"/>
                  </a:cubicBezTo>
                  <a:cubicBezTo>
                    <a:pt x="121" y="637"/>
                    <a:pt x="97" y="540"/>
                    <a:pt x="73" y="467"/>
                  </a:cubicBezTo>
                  <a:cubicBezTo>
                    <a:pt x="49" y="394"/>
                    <a:pt x="40" y="334"/>
                    <a:pt x="28" y="256"/>
                  </a:cubicBezTo>
                  <a:cubicBezTo>
                    <a:pt x="16" y="178"/>
                    <a:pt x="6" y="53"/>
                    <a:pt x="0" y="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 rot="488914">
              <a:off x="1973" y="1344"/>
              <a:ext cx="15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i="1">
                  <a:solidFill>
                    <a:srgbClr val="000099"/>
                  </a:solidFill>
                </a:rPr>
                <a:t>Canal de Chelles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1547813" y="188913"/>
            <a:ext cx="8027987" cy="7337425"/>
            <a:chOff x="1020" y="119"/>
            <a:chExt cx="5057" cy="4622"/>
          </a:xfrm>
        </p:grpSpPr>
        <p:pic>
          <p:nvPicPr>
            <p:cNvPr id="9229" name="Picture 13" descr="Mlv sect2 93,comp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30" y="120"/>
              <a:ext cx="5047" cy="4621"/>
            </a:xfrm>
            <a:prstGeom prst="rect">
              <a:avLst/>
            </a:prstGeom>
            <a:noFill/>
          </p:spPr>
        </p:pic>
        <p:grpSp>
          <p:nvGrpSpPr>
            <p:cNvPr id="9230" name="Group 14"/>
            <p:cNvGrpSpPr>
              <a:grpSpLocks/>
            </p:cNvGrpSpPr>
            <p:nvPr/>
          </p:nvGrpSpPr>
          <p:grpSpPr bwMode="auto">
            <a:xfrm>
              <a:off x="1020" y="119"/>
              <a:ext cx="4334" cy="3090"/>
              <a:chOff x="1020" y="119"/>
              <a:chExt cx="4334" cy="3090"/>
            </a:xfrm>
          </p:grpSpPr>
          <p:grpSp>
            <p:nvGrpSpPr>
              <p:cNvPr id="9231" name="Group 15"/>
              <p:cNvGrpSpPr>
                <a:grpSpLocks/>
              </p:cNvGrpSpPr>
              <p:nvPr/>
            </p:nvGrpSpPr>
            <p:grpSpPr bwMode="auto">
              <a:xfrm>
                <a:off x="1020" y="119"/>
                <a:ext cx="4334" cy="3090"/>
                <a:chOff x="1020" y="119"/>
                <a:chExt cx="4334" cy="3090"/>
              </a:xfrm>
            </p:grpSpPr>
            <p:sp>
              <p:nvSpPr>
                <p:cNvPr id="9232" name="Freeform 16"/>
                <p:cNvSpPr>
                  <a:spLocks/>
                </p:cNvSpPr>
                <p:nvPr/>
              </p:nvSpPr>
              <p:spPr bwMode="auto">
                <a:xfrm>
                  <a:off x="1020" y="119"/>
                  <a:ext cx="3768" cy="468"/>
                </a:xfrm>
                <a:custGeom>
                  <a:avLst/>
                  <a:gdLst/>
                  <a:ahLst/>
                  <a:cxnLst>
                    <a:cxn ang="0">
                      <a:pos x="0" y="468"/>
                    </a:cxn>
                    <a:cxn ang="0">
                      <a:pos x="996" y="358"/>
                    </a:cxn>
                    <a:cxn ang="0">
                      <a:pos x="2268" y="210"/>
                    </a:cxn>
                    <a:cxn ang="0">
                      <a:pos x="2971" y="111"/>
                    </a:cxn>
                    <a:cxn ang="0">
                      <a:pos x="3768" y="0"/>
                    </a:cxn>
                  </a:cxnLst>
                  <a:rect l="0" t="0" r="r" b="b"/>
                  <a:pathLst>
                    <a:path w="3768" h="468">
                      <a:moveTo>
                        <a:pt x="0" y="468"/>
                      </a:moveTo>
                      <a:cubicBezTo>
                        <a:pt x="166" y="450"/>
                        <a:pt x="618" y="401"/>
                        <a:pt x="996" y="358"/>
                      </a:cubicBezTo>
                      <a:cubicBezTo>
                        <a:pt x="1374" y="315"/>
                        <a:pt x="1939" y="251"/>
                        <a:pt x="2268" y="210"/>
                      </a:cubicBezTo>
                      <a:cubicBezTo>
                        <a:pt x="2597" y="169"/>
                        <a:pt x="2721" y="146"/>
                        <a:pt x="2971" y="111"/>
                      </a:cubicBezTo>
                      <a:cubicBezTo>
                        <a:pt x="3221" y="76"/>
                        <a:pt x="3602" y="23"/>
                        <a:pt x="3768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233" name="Freeform 17"/>
                <p:cNvSpPr>
                  <a:spLocks/>
                </p:cNvSpPr>
                <p:nvPr/>
              </p:nvSpPr>
              <p:spPr bwMode="auto">
                <a:xfrm>
                  <a:off x="1044" y="129"/>
                  <a:ext cx="4310" cy="1629"/>
                </a:xfrm>
                <a:custGeom>
                  <a:avLst/>
                  <a:gdLst/>
                  <a:ahLst/>
                  <a:cxnLst>
                    <a:cxn ang="0">
                      <a:pos x="0" y="1101"/>
                    </a:cxn>
                    <a:cxn ang="0">
                      <a:pos x="420" y="954"/>
                    </a:cxn>
                    <a:cxn ang="0">
                      <a:pos x="822" y="1080"/>
                    </a:cxn>
                    <a:cxn ang="0">
                      <a:pos x="1020" y="1191"/>
                    </a:cxn>
                    <a:cxn ang="0">
                      <a:pos x="1158" y="1347"/>
                    </a:cxn>
                    <a:cxn ang="0">
                      <a:pos x="1366" y="1472"/>
                    </a:cxn>
                    <a:cxn ang="0">
                      <a:pos x="1818" y="1542"/>
                    </a:cxn>
                    <a:cxn ang="0">
                      <a:pos x="2055" y="1620"/>
                    </a:cxn>
                    <a:cxn ang="0">
                      <a:pos x="2268" y="1599"/>
                    </a:cxn>
                    <a:cxn ang="0">
                      <a:pos x="2541" y="1542"/>
                    </a:cxn>
                    <a:cxn ang="0">
                      <a:pos x="2805" y="1221"/>
                    </a:cxn>
                    <a:cxn ang="0">
                      <a:pos x="3020" y="1006"/>
                    </a:cxn>
                    <a:cxn ang="0">
                      <a:pos x="3286" y="585"/>
                    </a:cxn>
                    <a:cxn ang="0">
                      <a:pos x="3551" y="357"/>
                    </a:cxn>
                    <a:cxn ang="0">
                      <a:pos x="3779" y="110"/>
                    </a:cxn>
                    <a:cxn ang="0">
                      <a:pos x="4044" y="119"/>
                    </a:cxn>
                    <a:cxn ang="0">
                      <a:pos x="4310" y="0"/>
                    </a:cxn>
                  </a:cxnLst>
                  <a:rect l="0" t="0" r="r" b="b"/>
                  <a:pathLst>
                    <a:path w="4310" h="1629">
                      <a:moveTo>
                        <a:pt x="0" y="1101"/>
                      </a:moveTo>
                      <a:cubicBezTo>
                        <a:pt x="70" y="1077"/>
                        <a:pt x="283" y="957"/>
                        <a:pt x="420" y="954"/>
                      </a:cubicBezTo>
                      <a:cubicBezTo>
                        <a:pt x="557" y="951"/>
                        <a:pt x="722" y="1041"/>
                        <a:pt x="822" y="1080"/>
                      </a:cubicBezTo>
                      <a:cubicBezTo>
                        <a:pt x="922" y="1119"/>
                        <a:pt x="964" y="1147"/>
                        <a:pt x="1020" y="1191"/>
                      </a:cubicBezTo>
                      <a:cubicBezTo>
                        <a:pt x="1076" y="1235"/>
                        <a:pt x="1100" y="1300"/>
                        <a:pt x="1158" y="1347"/>
                      </a:cubicBezTo>
                      <a:cubicBezTo>
                        <a:pt x="1216" y="1394"/>
                        <a:pt x="1256" y="1440"/>
                        <a:pt x="1366" y="1472"/>
                      </a:cubicBezTo>
                      <a:cubicBezTo>
                        <a:pt x="1476" y="1504"/>
                        <a:pt x="1703" y="1517"/>
                        <a:pt x="1818" y="1542"/>
                      </a:cubicBezTo>
                      <a:cubicBezTo>
                        <a:pt x="1933" y="1567"/>
                        <a:pt x="1980" y="1611"/>
                        <a:pt x="2055" y="1620"/>
                      </a:cubicBezTo>
                      <a:cubicBezTo>
                        <a:pt x="2130" y="1629"/>
                        <a:pt x="2187" y="1612"/>
                        <a:pt x="2268" y="1599"/>
                      </a:cubicBezTo>
                      <a:cubicBezTo>
                        <a:pt x="2349" y="1586"/>
                        <a:pt x="2452" y="1605"/>
                        <a:pt x="2541" y="1542"/>
                      </a:cubicBezTo>
                      <a:cubicBezTo>
                        <a:pt x="2630" y="1479"/>
                        <a:pt x="2725" y="1310"/>
                        <a:pt x="2805" y="1221"/>
                      </a:cubicBezTo>
                      <a:cubicBezTo>
                        <a:pt x="2885" y="1132"/>
                        <a:pt x="2940" y="1112"/>
                        <a:pt x="3020" y="1006"/>
                      </a:cubicBezTo>
                      <a:cubicBezTo>
                        <a:pt x="3100" y="900"/>
                        <a:pt x="3198" y="693"/>
                        <a:pt x="3286" y="585"/>
                      </a:cubicBezTo>
                      <a:cubicBezTo>
                        <a:pt x="3374" y="477"/>
                        <a:pt x="3469" y="436"/>
                        <a:pt x="3551" y="357"/>
                      </a:cubicBezTo>
                      <a:cubicBezTo>
                        <a:pt x="3633" y="278"/>
                        <a:pt x="3697" y="150"/>
                        <a:pt x="3779" y="110"/>
                      </a:cubicBezTo>
                      <a:cubicBezTo>
                        <a:pt x="3861" y="70"/>
                        <a:pt x="3956" y="137"/>
                        <a:pt x="4044" y="119"/>
                      </a:cubicBezTo>
                      <a:cubicBezTo>
                        <a:pt x="4132" y="101"/>
                        <a:pt x="4255" y="25"/>
                        <a:pt x="4310" y="0"/>
                      </a:cubicBezTo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234" name="Rectangle 18"/>
                <p:cNvSpPr>
                  <a:spLocks noChangeArrowheads="1"/>
                </p:cNvSpPr>
                <p:nvPr/>
              </p:nvSpPr>
              <p:spPr bwMode="auto">
                <a:xfrm>
                  <a:off x="3570" y="239"/>
                  <a:ext cx="136" cy="9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235" name="Freeform 19"/>
                <p:cNvSpPr>
                  <a:spLocks/>
                </p:cNvSpPr>
                <p:nvPr/>
              </p:nvSpPr>
              <p:spPr bwMode="auto">
                <a:xfrm>
                  <a:off x="3207" y="1736"/>
                  <a:ext cx="1157" cy="1473"/>
                </a:xfrm>
                <a:custGeom>
                  <a:avLst/>
                  <a:gdLst/>
                  <a:ahLst/>
                  <a:cxnLst>
                    <a:cxn ang="0">
                      <a:pos x="1157" y="1473"/>
                    </a:cxn>
                    <a:cxn ang="0">
                      <a:pos x="1059" y="1273"/>
                    </a:cxn>
                    <a:cxn ang="0">
                      <a:pos x="894" y="1182"/>
                    </a:cxn>
                    <a:cxn ang="0">
                      <a:pos x="611" y="1081"/>
                    </a:cxn>
                    <a:cxn ang="0">
                      <a:pos x="431" y="838"/>
                    </a:cxn>
                    <a:cxn ang="0">
                      <a:pos x="318" y="734"/>
                    </a:cxn>
                    <a:cxn ang="0">
                      <a:pos x="159" y="566"/>
                    </a:cxn>
                    <a:cxn ang="0">
                      <a:pos x="23" y="294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157" h="1473">
                      <a:moveTo>
                        <a:pt x="1157" y="1473"/>
                      </a:moveTo>
                      <a:cubicBezTo>
                        <a:pt x="1141" y="1440"/>
                        <a:pt x="1103" y="1321"/>
                        <a:pt x="1059" y="1273"/>
                      </a:cubicBezTo>
                      <a:cubicBezTo>
                        <a:pt x="1015" y="1225"/>
                        <a:pt x="969" y="1214"/>
                        <a:pt x="894" y="1182"/>
                      </a:cubicBezTo>
                      <a:cubicBezTo>
                        <a:pt x="819" y="1150"/>
                        <a:pt x="688" y="1138"/>
                        <a:pt x="611" y="1081"/>
                      </a:cubicBezTo>
                      <a:cubicBezTo>
                        <a:pt x="534" y="1024"/>
                        <a:pt x="480" y="896"/>
                        <a:pt x="431" y="838"/>
                      </a:cubicBezTo>
                      <a:cubicBezTo>
                        <a:pt x="382" y="780"/>
                        <a:pt x="363" y="779"/>
                        <a:pt x="318" y="734"/>
                      </a:cubicBezTo>
                      <a:cubicBezTo>
                        <a:pt x="273" y="689"/>
                        <a:pt x="208" y="639"/>
                        <a:pt x="159" y="566"/>
                      </a:cubicBezTo>
                      <a:cubicBezTo>
                        <a:pt x="110" y="493"/>
                        <a:pt x="46" y="388"/>
                        <a:pt x="23" y="294"/>
                      </a:cubicBezTo>
                      <a:cubicBezTo>
                        <a:pt x="0" y="200"/>
                        <a:pt x="23" y="61"/>
                        <a:pt x="23" y="0"/>
                      </a:cubicBezTo>
                    </a:path>
                  </a:pathLst>
                </a:cu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9236" name="Freeform 20"/>
              <p:cNvSpPr>
                <a:spLocks/>
              </p:cNvSpPr>
              <p:nvPr/>
            </p:nvSpPr>
            <p:spPr bwMode="auto">
              <a:xfrm>
                <a:off x="1065" y="768"/>
                <a:ext cx="3211" cy="320"/>
              </a:xfrm>
              <a:custGeom>
                <a:avLst/>
                <a:gdLst/>
                <a:ahLst/>
                <a:cxnLst>
                  <a:cxn ang="0">
                    <a:pos x="0" y="200"/>
                  </a:cxn>
                  <a:cxn ang="0">
                    <a:pos x="852" y="174"/>
                  </a:cxn>
                  <a:cxn ang="0">
                    <a:pos x="1647" y="238"/>
                  </a:cxn>
                  <a:cxn ang="0">
                    <a:pos x="2205" y="274"/>
                  </a:cxn>
                  <a:cxn ang="0">
                    <a:pos x="2763" y="274"/>
                  </a:cxn>
                  <a:cxn ang="0">
                    <a:pos x="3211" y="0"/>
                  </a:cxn>
                </a:cxnLst>
                <a:rect l="0" t="0" r="r" b="b"/>
                <a:pathLst>
                  <a:path w="3211" h="320">
                    <a:moveTo>
                      <a:pt x="0" y="200"/>
                    </a:moveTo>
                    <a:cubicBezTo>
                      <a:pt x="142" y="196"/>
                      <a:pt x="578" y="168"/>
                      <a:pt x="852" y="174"/>
                    </a:cubicBezTo>
                    <a:cubicBezTo>
                      <a:pt x="1126" y="180"/>
                      <a:pt x="1422" y="221"/>
                      <a:pt x="1647" y="238"/>
                    </a:cubicBezTo>
                    <a:cubicBezTo>
                      <a:pt x="1872" y="255"/>
                      <a:pt x="2019" y="268"/>
                      <a:pt x="2205" y="274"/>
                    </a:cubicBezTo>
                    <a:cubicBezTo>
                      <a:pt x="2391" y="280"/>
                      <a:pt x="2595" y="320"/>
                      <a:pt x="2763" y="274"/>
                    </a:cubicBezTo>
                    <a:cubicBezTo>
                      <a:pt x="2931" y="228"/>
                      <a:pt x="3118" y="57"/>
                      <a:pt x="3211" y="0"/>
                    </a:cubicBezTo>
                  </a:path>
                </a:pathLst>
              </a:cu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71550" y="0"/>
            <a:ext cx="8172450" cy="3667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</a:rPr>
              <a:t>La transformation en deux décennies	</a:t>
            </a:r>
          </a:p>
        </p:txBody>
      </p:sp>
      <p:sp>
        <p:nvSpPr>
          <p:cNvPr id="9238" name="Text Box 22" descr="Grands carreaux"/>
          <p:cNvSpPr txBox="1">
            <a:spLocks noChangeArrowheads="1"/>
          </p:cNvSpPr>
          <p:nvPr/>
        </p:nvSpPr>
        <p:spPr bwMode="auto">
          <a:xfrm>
            <a:off x="0" y="981075"/>
            <a:ext cx="9715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1973</a:t>
            </a:r>
          </a:p>
        </p:txBody>
      </p:sp>
      <p:sp>
        <p:nvSpPr>
          <p:cNvPr id="9239" name="Text Box 23" descr="Grands carreaux"/>
          <p:cNvSpPr txBox="1">
            <a:spLocks noChangeArrowheads="1"/>
          </p:cNvSpPr>
          <p:nvPr/>
        </p:nvSpPr>
        <p:spPr bwMode="auto">
          <a:xfrm>
            <a:off x="0" y="4797425"/>
            <a:ext cx="9715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1993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11188" y="1341438"/>
            <a:ext cx="5762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11188" y="5373688"/>
            <a:ext cx="14398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3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/>
      <p:bldP spid="92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r>
              <a:rPr lang="fr-FR" sz="4000"/>
              <a:t>Croquis progressif </a:t>
            </a:r>
            <a:br>
              <a:rPr lang="fr-FR" sz="4000"/>
            </a:br>
            <a:r>
              <a:rPr lang="fr-FR" sz="4000"/>
              <a:t>(support photo aérienne)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141663"/>
            <a:ext cx="7161212" cy="1752600"/>
          </a:xfrm>
        </p:spPr>
        <p:txBody>
          <a:bodyPr/>
          <a:lstStyle/>
          <a:p>
            <a:r>
              <a:rPr lang="fr-FR"/>
              <a:t>Les aspects de la croissance urbaine et de l’organisation de l’espace</a:t>
            </a:r>
          </a:p>
          <a:p>
            <a:r>
              <a:rPr lang="fr-FR"/>
              <a:t>(1973-93)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2484438" y="908050"/>
            <a:ext cx="6659562" cy="5949950"/>
            <a:chOff x="385" y="-9"/>
            <a:chExt cx="5047" cy="4630"/>
          </a:xfrm>
        </p:grpSpPr>
        <p:pic>
          <p:nvPicPr>
            <p:cNvPr id="11267" name="Picture 3" descr="Mlv sect2 93,comp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" y="0"/>
              <a:ext cx="5047" cy="4621"/>
            </a:xfrm>
            <a:prstGeom prst="rect">
              <a:avLst/>
            </a:prstGeom>
            <a:noFill/>
          </p:spPr>
        </p:pic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567" y="-9"/>
              <a:ext cx="3767" cy="476"/>
            </a:xfrm>
            <a:custGeom>
              <a:avLst/>
              <a:gdLst/>
              <a:ahLst/>
              <a:cxnLst>
                <a:cxn ang="0">
                  <a:pos x="0" y="476"/>
                </a:cxn>
                <a:cxn ang="0">
                  <a:pos x="996" y="366"/>
                </a:cxn>
                <a:cxn ang="0">
                  <a:pos x="2258" y="210"/>
                </a:cxn>
                <a:cxn ang="0">
                  <a:pos x="2971" y="119"/>
                </a:cxn>
                <a:cxn ang="0">
                  <a:pos x="3767" y="0"/>
                </a:cxn>
              </a:cxnLst>
              <a:rect l="0" t="0" r="r" b="b"/>
              <a:pathLst>
                <a:path w="3767" h="476">
                  <a:moveTo>
                    <a:pt x="0" y="476"/>
                  </a:moveTo>
                  <a:cubicBezTo>
                    <a:pt x="166" y="458"/>
                    <a:pt x="620" y="410"/>
                    <a:pt x="996" y="366"/>
                  </a:cubicBezTo>
                  <a:cubicBezTo>
                    <a:pt x="1372" y="322"/>
                    <a:pt x="1929" y="251"/>
                    <a:pt x="2258" y="210"/>
                  </a:cubicBezTo>
                  <a:cubicBezTo>
                    <a:pt x="2587" y="169"/>
                    <a:pt x="2720" y="154"/>
                    <a:pt x="2971" y="119"/>
                  </a:cubicBezTo>
                  <a:cubicBezTo>
                    <a:pt x="3222" y="84"/>
                    <a:pt x="3634" y="20"/>
                    <a:pt x="376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430" y="9"/>
              <a:ext cx="4279" cy="1605"/>
            </a:xfrm>
            <a:custGeom>
              <a:avLst/>
              <a:gdLst/>
              <a:ahLst/>
              <a:cxnLst>
                <a:cxn ang="0">
                  <a:pos x="0" y="1070"/>
                </a:cxn>
                <a:cxn ang="0">
                  <a:pos x="493" y="988"/>
                </a:cxn>
                <a:cxn ang="0">
                  <a:pos x="795" y="1061"/>
                </a:cxn>
                <a:cxn ang="0">
                  <a:pos x="1088" y="1271"/>
                </a:cxn>
                <a:cxn ang="0">
                  <a:pos x="1335" y="1472"/>
                </a:cxn>
                <a:cxn ang="0">
                  <a:pos x="1810" y="1527"/>
                </a:cxn>
                <a:cxn ang="0">
                  <a:pos x="2020" y="1591"/>
                </a:cxn>
                <a:cxn ang="0">
                  <a:pos x="2157" y="1591"/>
                </a:cxn>
                <a:cxn ang="0">
                  <a:pos x="2496" y="1509"/>
                </a:cxn>
                <a:cxn ang="0">
                  <a:pos x="2770" y="1234"/>
                </a:cxn>
                <a:cxn ang="0">
                  <a:pos x="2989" y="1006"/>
                </a:cxn>
                <a:cxn ang="0">
                  <a:pos x="3255" y="585"/>
                </a:cxn>
                <a:cxn ang="0">
                  <a:pos x="3520" y="357"/>
                </a:cxn>
                <a:cxn ang="0">
                  <a:pos x="3748" y="110"/>
                </a:cxn>
                <a:cxn ang="0">
                  <a:pos x="4013" y="119"/>
                </a:cxn>
                <a:cxn ang="0">
                  <a:pos x="4279" y="0"/>
                </a:cxn>
              </a:cxnLst>
              <a:rect l="0" t="0" r="r" b="b"/>
              <a:pathLst>
                <a:path w="4279" h="1605">
                  <a:moveTo>
                    <a:pt x="0" y="1070"/>
                  </a:moveTo>
                  <a:cubicBezTo>
                    <a:pt x="82" y="1056"/>
                    <a:pt x="361" y="989"/>
                    <a:pt x="493" y="988"/>
                  </a:cubicBezTo>
                  <a:cubicBezTo>
                    <a:pt x="625" y="987"/>
                    <a:pt x="696" y="1014"/>
                    <a:pt x="795" y="1061"/>
                  </a:cubicBezTo>
                  <a:cubicBezTo>
                    <a:pt x="894" y="1108"/>
                    <a:pt x="998" y="1203"/>
                    <a:pt x="1088" y="1271"/>
                  </a:cubicBezTo>
                  <a:cubicBezTo>
                    <a:pt x="1178" y="1339"/>
                    <a:pt x="1215" y="1429"/>
                    <a:pt x="1335" y="1472"/>
                  </a:cubicBezTo>
                  <a:cubicBezTo>
                    <a:pt x="1455" y="1515"/>
                    <a:pt x="1696" y="1507"/>
                    <a:pt x="1810" y="1527"/>
                  </a:cubicBezTo>
                  <a:cubicBezTo>
                    <a:pt x="1924" y="1547"/>
                    <a:pt x="1962" y="1580"/>
                    <a:pt x="2020" y="1591"/>
                  </a:cubicBezTo>
                  <a:cubicBezTo>
                    <a:pt x="2078" y="1602"/>
                    <a:pt x="2078" y="1605"/>
                    <a:pt x="2157" y="1591"/>
                  </a:cubicBezTo>
                  <a:cubicBezTo>
                    <a:pt x="2236" y="1577"/>
                    <a:pt x="2394" y="1568"/>
                    <a:pt x="2496" y="1509"/>
                  </a:cubicBezTo>
                  <a:cubicBezTo>
                    <a:pt x="2598" y="1450"/>
                    <a:pt x="2688" y="1318"/>
                    <a:pt x="2770" y="1234"/>
                  </a:cubicBezTo>
                  <a:cubicBezTo>
                    <a:pt x="2852" y="1150"/>
                    <a:pt x="2908" y="1114"/>
                    <a:pt x="2989" y="1006"/>
                  </a:cubicBezTo>
                  <a:cubicBezTo>
                    <a:pt x="3070" y="898"/>
                    <a:pt x="3167" y="693"/>
                    <a:pt x="3255" y="585"/>
                  </a:cubicBezTo>
                  <a:cubicBezTo>
                    <a:pt x="3343" y="477"/>
                    <a:pt x="3438" y="436"/>
                    <a:pt x="3520" y="357"/>
                  </a:cubicBezTo>
                  <a:cubicBezTo>
                    <a:pt x="3602" y="278"/>
                    <a:pt x="3666" y="150"/>
                    <a:pt x="3748" y="110"/>
                  </a:cubicBezTo>
                  <a:cubicBezTo>
                    <a:pt x="3830" y="70"/>
                    <a:pt x="3925" y="137"/>
                    <a:pt x="4013" y="119"/>
                  </a:cubicBezTo>
                  <a:cubicBezTo>
                    <a:pt x="4101" y="101"/>
                    <a:pt x="4224" y="25"/>
                    <a:pt x="427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521" y="603"/>
              <a:ext cx="3145" cy="323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862" y="222"/>
                </a:cxn>
                <a:cxn ang="0">
                  <a:pos x="1637" y="284"/>
                </a:cxn>
                <a:cxn ang="0">
                  <a:pos x="2396" y="320"/>
                </a:cxn>
                <a:cxn ang="0">
                  <a:pos x="2752" y="266"/>
                </a:cxn>
                <a:cxn ang="0">
                  <a:pos x="3145" y="0"/>
                </a:cxn>
              </a:cxnLst>
              <a:rect l="0" t="0" r="r" b="b"/>
              <a:pathLst>
                <a:path w="3145" h="323">
                  <a:moveTo>
                    <a:pt x="0" y="267"/>
                  </a:moveTo>
                  <a:cubicBezTo>
                    <a:pt x="234" y="229"/>
                    <a:pt x="589" y="219"/>
                    <a:pt x="862" y="222"/>
                  </a:cubicBezTo>
                  <a:cubicBezTo>
                    <a:pt x="1135" y="225"/>
                    <a:pt x="1381" y="268"/>
                    <a:pt x="1637" y="284"/>
                  </a:cubicBezTo>
                  <a:cubicBezTo>
                    <a:pt x="1893" y="300"/>
                    <a:pt x="2210" y="323"/>
                    <a:pt x="2396" y="320"/>
                  </a:cubicBezTo>
                  <a:cubicBezTo>
                    <a:pt x="2582" y="317"/>
                    <a:pt x="2627" y="319"/>
                    <a:pt x="2752" y="266"/>
                  </a:cubicBezTo>
                  <a:cubicBezTo>
                    <a:pt x="2877" y="213"/>
                    <a:pt x="3063" y="55"/>
                    <a:pt x="3145" y="0"/>
                  </a:cubicBezTo>
                </a:path>
              </a:pathLst>
            </a:cu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 rot="2240763">
              <a:off x="1274" y="1152"/>
              <a:ext cx="99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i="1">
                  <a:solidFill>
                    <a:srgbClr val="0066FF"/>
                  </a:solidFill>
                </a:rPr>
                <a:t>Marne</a:t>
              </a:r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2562" y="1616"/>
              <a:ext cx="1157" cy="1473"/>
            </a:xfrm>
            <a:custGeom>
              <a:avLst/>
              <a:gdLst/>
              <a:ahLst/>
              <a:cxnLst>
                <a:cxn ang="0">
                  <a:pos x="1157" y="1473"/>
                </a:cxn>
                <a:cxn ang="0">
                  <a:pos x="1059" y="1273"/>
                </a:cxn>
                <a:cxn ang="0">
                  <a:pos x="894" y="1182"/>
                </a:cxn>
                <a:cxn ang="0">
                  <a:pos x="611" y="1081"/>
                </a:cxn>
                <a:cxn ang="0">
                  <a:pos x="431" y="838"/>
                </a:cxn>
                <a:cxn ang="0">
                  <a:pos x="318" y="734"/>
                </a:cxn>
                <a:cxn ang="0">
                  <a:pos x="159" y="566"/>
                </a:cxn>
                <a:cxn ang="0">
                  <a:pos x="23" y="294"/>
                </a:cxn>
                <a:cxn ang="0">
                  <a:pos x="23" y="0"/>
                </a:cxn>
              </a:cxnLst>
              <a:rect l="0" t="0" r="r" b="b"/>
              <a:pathLst>
                <a:path w="1157" h="1473">
                  <a:moveTo>
                    <a:pt x="1157" y="1473"/>
                  </a:moveTo>
                  <a:cubicBezTo>
                    <a:pt x="1141" y="1440"/>
                    <a:pt x="1103" y="1321"/>
                    <a:pt x="1059" y="1273"/>
                  </a:cubicBezTo>
                  <a:cubicBezTo>
                    <a:pt x="1015" y="1225"/>
                    <a:pt x="969" y="1214"/>
                    <a:pt x="894" y="1182"/>
                  </a:cubicBezTo>
                  <a:cubicBezTo>
                    <a:pt x="819" y="1150"/>
                    <a:pt x="688" y="1138"/>
                    <a:pt x="611" y="1081"/>
                  </a:cubicBezTo>
                  <a:cubicBezTo>
                    <a:pt x="534" y="1024"/>
                    <a:pt x="480" y="896"/>
                    <a:pt x="431" y="838"/>
                  </a:cubicBezTo>
                  <a:cubicBezTo>
                    <a:pt x="382" y="780"/>
                    <a:pt x="363" y="779"/>
                    <a:pt x="318" y="734"/>
                  </a:cubicBezTo>
                  <a:cubicBezTo>
                    <a:pt x="273" y="689"/>
                    <a:pt x="208" y="639"/>
                    <a:pt x="159" y="566"/>
                  </a:cubicBezTo>
                  <a:cubicBezTo>
                    <a:pt x="110" y="493"/>
                    <a:pt x="46" y="388"/>
                    <a:pt x="23" y="294"/>
                  </a:cubicBezTo>
                  <a:cubicBezTo>
                    <a:pt x="0" y="200"/>
                    <a:pt x="23" y="61"/>
                    <a:pt x="23" y="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 rot="2413537">
              <a:off x="2573" y="2310"/>
              <a:ext cx="999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b="1" i="1">
                  <a:solidFill>
                    <a:srgbClr val="000099"/>
                  </a:solidFill>
                </a:rPr>
                <a:t>Le Maubuée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 rot="249236">
              <a:off x="1516" y="707"/>
              <a:ext cx="1556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b="1" i="1">
                  <a:solidFill>
                    <a:srgbClr val="000099"/>
                  </a:solidFill>
                </a:rPr>
                <a:t>Canal de Chelles</a:t>
              </a:r>
            </a:p>
          </p:txBody>
        </p:sp>
      </p:grp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795963" y="1125538"/>
            <a:ext cx="215900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2484438" y="5508625"/>
            <a:ext cx="6600825" cy="4587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871" y="249"/>
              </a:cxn>
              <a:cxn ang="0">
                <a:pos x="1642" y="249"/>
              </a:cxn>
              <a:cxn ang="0">
                <a:pos x="2686" y="96"/>
              </a:cxn>
              <a:cxn ang="0">
                <a:pos x="3191" y="11"/>
              </a:cxn>
              <a:cxn ang="0">
                <a:pos x="4158" y="32"/>
              </a:cxn>
            </a:cxnLst>
            <a:rect l="0" t="0" r="r" b="b"/>
            <a:pathLst>
              <a:path w="4158" h="289">
                <a:moveTo>
                  <a:pt x="0" y="11"/>
                </a:moveTo>
                <a:cubicBezTo>
                  <a:pt x="147" y="51"/>
                  <a:pt x="597" y="209"/>
                  <a:pt x="871" y="249"/>
                </a:cubicBezTo>
                <a:cubicBezTo>
                  <a:pt x="1145" y="289"/>
                  <a:pt x="1340" y="274"/>
                  <a:pt x="1642" y="249"/>
                </a:cubicBezTo>
                <a:cubicBezTo>
                  <a:pt x="1944" y="224"/>
                  <a:pt x="2428" y="136"/>
                  <a:pt x="2686" y="96"/>
                </a:cubicBezTo>
                <a:cubicBezTo>
                  <a:pt x="2944" y="56"/>
                  <a:pt x="2946" y="22"/>
                  <a:pt x="3191" y="11"/>
                </a:cubicBezTo>
                <a:cubicBezTo>
                  <a:pt x="3436" y="0"/>
                  <a:pt x="3957" y="28"/>
                  <a:pt x="4158" y="3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7607300" y="957263"/>
            <a:ext cx="558800" cy="4560887"/>
          </a:xfrm>
          <a:custGeom>
            <a:avLst/>
            <a:gdLst/>
            <a:ahLst/>
            <a:cxnLst>
              <a:cxn ang="0">
                <a:pos x="282" y="0"/>
              </a:cxn>
              <a:cxn ang="0">
                <a:pos x="337" y="448"/>
              </a:cxn>
              <a:cxn ang="0">
                <a:pos x="190" y="922"/>
              </a:cxn>
              <a:cxn ang="0">
                <a:pos x="72" y="1335"/>
              </a:cxn>
              <a:cxn ang="0">
                <a:pos x="35" y="1902"/>
              </a:cxn>
              <a:cxn ang="0">
                <a:pos x="281" y="2873"/>
              </a:cxn>
            </a:cxnLst>
            <a:rect l="0" t="0" r="r" b="b"/>
            <a:pathLst>
              <a:path w="352" h="2873">
                <a:moveTo>
                  <a:pt x="282" y="0"/>
                </a:moveTo>
                <a:cubicBezTo>
                  <a:pt x="290" y="75"/>
                  <a:pt x="352" y="294"/>
                  <a:pt x="337" y="448"/>
                </a:cubicBezTo>
                <a:cubicBezTo>
                  <a:pt x="322" y="602"/>
                  <a:pt x="234" y="774"/>
                  <a:pt x="190" y="922"/>
                </a:cubicBezTo>
                <a:cubicBezTo>
                  <a:pt x="146" y="1070"/>
                  <a:pt x="98" y="1172"/>
                  <a:pt x="72" y="1335"/>
                </a:cubicBezTo>
                <a:cubicBezTo>
                  <a:pt x="46" y="1498"/>
                  <a:pt x="0" y="1646"/>
                  <a:pt x="35" y="1902"/>
                </a:cubicBezTo>
                <a:cubicBezTo>
                  <a:pt x="70" y="2158"/>
                  <a:pt x="230" y="2671"/>
                  <a:pt x="281" y="2873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2497138" y="4511675"/>
            <a:ext cx="6646862" cy="4826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749" y="56"/>
              </a:cxn>
              <a:cxn ang="0">
                <a:pos x="1179" y="2"/>
              </a:cxn>
              <a:cxn ang="0">
                <a:pos x="1563" y="65"/>
              </a:cxn>
              <a:cxn ang="0">
                <a:pos x="2048" y="240"/>
              </a:cxn>
              <a:cxn ang="0">
                <a:pos x="2478" y="282"/>
              </a:cxn>
              <a:cxn ang="0">
                <a:pos x="2925" y="184"/>
              </a:cxn>
              <a:cxn ang="0">
                <a:pos x="3209" y="130"/>
              </a:cxn>
              <a:cxn ang="0">
                <a:pos x="3703" y="11"/>
              </a:cxn>
              <a:cxn ang="0">
                <a:pos x="3995" y="148"/>
              </a:cxn>
              <a:cxn ang="0">
                <a:pos x="4187" y="304"/>
              </a:cxn>
            </a:cxnLst>
            <a:rect l="0" t="0" r="r" b="b"/>
            <a:pathLst>
              <a:path w="4187" h="304">
                <a:moveTo>
                  <a:pt x="0" y="248"/>
                </a:moveTo>
                <a:cubicBezTo>
                  <a:pt x="125" y="216"/>
                  <a:pt x="553" y="97"/>
                  <a:pt x="749" y="56"/>
                </a:cubicBezTo>
                <a:cubicBezTo>
                  <a:pt x="945" y="15"/>
                  <a:pt x="1043" y="0"/>
                  <a:pt x="1179" y="2"/>
                </a:cubicBezTo>
                <a:cubicBezTo>
                  <a:pt x="1315" y="4"/>
                  <a:pt x="1418" y="25"/>
                  <a:pt x="1563" y="65"/>
                </a:cubicBezTo>
                <a:cubicBezTo>
                  <a:pt x="1708" y="105"/>
                  <a:pt x="1895" y="204"/>
                  <a:pt x="2048" y="240"/>
                </a:cubicBezTo>
                <a:cubicBezTo>
                  <a:pt x="2201" y="276"/>
                  <a:pt x="2332" y="291"/>
                  <a:pt x="2478" y="282"/>
                </a:cubicBezTo>
                <a:cubicBezTo>
                  <a:pt x="2624" y="273"/>
                  <a:pt x="2803" y="209"/>
                  <a:pt x="2925" y="184"/>
                </a:cubicBezTo>
                <a:cubicBezTo>
                  <a:pt x="3047" y="159"/>
                  <a:pt x="3079" y="159"/>
                  <a:pt x="3209" y="130"/>
                </a:cubicBezTo>
                <a:cubicBezTo>
                  <a:pt x="3339" y="101"/>
                  <a:pt x="3572" y="8"/>
                  <a:pt x="3703" y="11"/>
                </a:cubicBezTo>
                <a:cubicBezTo>
                  <a:pt x="3834" y="14"/>
                  <a:pt x="3914" y="99"/>
                  <a:pt x="3995" y="148"/>
                </a:cubicBezTo>
                <a:cubicBezTo>
                  <a:pt x="4076" y="197"/>
                  <a:pt x="4147" y="272"/>
                  <a:pt x="4187" y="304"/>
                </a:cubicBezTo>
              </a:path>
            </a:pathLst>
          </a:custGeom>
          <a:noFill/>
          <a:ln w="76200" cap="flat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51275" y="5516563"/>
            <a:ext cx="576263" cy="366712"/>
          </a:xfrm>
          <a:prstGeom prst="rect">
            <a:avLst/>
          </a:prstGeom>
          <a:solidFill>
            <a:srgbClr val="FFCC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A4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 rot="6279351">
            <a:off x="7421562" y="2511426"/>
            <a:ext cx="1368425" cy="336550"/>
          </a:xfrm>
          <a:prstGeom prst="rect">
            <a:avLst/>
          </a:prstGeom>
          <a:solidFill>
            <a:srgbClr val="FFCC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i="1">
                <a:solidFill>
                  <a:srgbClr val="FF0000"/>
                </a:solidFill>
              </a:rPr>
              <a:t>Francilienne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 rot="-579659">
            <a:off x="2987675" y="4652963"/>
            <a:ext cx="1747838" cy="366712"/>
          </a:xfrm>
          <a:prstGeom prst="rect">
            <a:avLst/>
          </a:prstGeom>
          <a:solidFill>
            <a:srgbClr val="FFFF99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>
                <a:solidFill>
                  <a:srgbClr val="FF9900"/>
                </a:solidFill>
              </a:rPr>
              <a:t>RER : Ligne A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0" y="1916113"/>
            <a:ext cx="403225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68313" y="1773238"/>
            <a:ext cx="20161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Voies autoroutières majeures : trafic régional, national, international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68313" y="3933825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Ligne de RER : Artère et colonne vertébrale de la Ville Nouvelle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0" y="4076700"/>
            <a:ext cx="404813" cy="1588"/>
          </a:xfrm>
          <a:prstGeom prst="line">
            <a:avLst/>
          </a:prstGeom>
          <a:noFill/>
          <a:ln w="7620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solidFill>
            <a:srgbClr val="333333">
              <a:alpha val="50999"/>
            </a:srgbClr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chemeClr val="bg1"/>
                </a:solidFill>
              </a:rPr>
              <a:t>Croissance urbaine et organisation de l’espace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0" y="476250"/>
            <a:ext cx="50768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/>
              <a:t>I De nouvelles infrastructures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/>
      <p:bldP spid="11284" grpId="0"/>
      <p:bldP spid="11285" grpId="0" animBg="1"/>
      <p:bldP spid="1128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595</Words>
  <Application>Microsoft Office PowerPoint</Application>
  <PresentationFormat>Affichage à l'écran (4:3)</PresentationFormat>
  <Paragraphs>117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Modèle par défaut</vt:lpstr>
      <vt:lpstr>Diapositive 1</vt:lpstr>
      <vt:lpstr>Localisation :  le contexte géographique</vt:lpstr>
      <vt:lpstr>Diapositive 3</vt:lpstr>
      <vt:lpstr>Diapositive 4</vt:lpstr>
      <vt:lpstr>Aperçu :  la transformation de l’espace  en deux décennie</vt:lpstr>
      <vt:lpstr>Diapositive 6</vt:lpstr>
      <vt:lpstr>Diapositive 7</vt:lpstr>
      <vt:lpstr>Croquis progressif  (support photo aérienne)</vt:lpstr>
      <vt:lpstr>Diapositive 9</vt:lpstr>
      <vt:lpstr>Diapositive 10</vt:lpstr>
      <vt:lpstr>Diapositive 11</vt:lpstr>
      <vt:lpstr>Diapositive 12</vt:lpstr>
      <vt:lpstr>Le croquis complet</vt:lpstr>
      <vt:lpstr>Diapositive 14</vt:lpstr>
      <vt:lpstr>Diapositive 15</vt:lpstr>
      <vt:lpstr>Fond de croquis </vt:lpstr>
      <vt:lpstr>Diapositive 17</vt:lpstr>
      <vt:lpstr>Schématisation </vt:lpstr>
      <vt:lpstr>Diapositive 19</vt:lpstr>
      <vt:lpstr>Diapositive 20</vt:lpstr>
      <vt:lpstr>Diapositive 21</vt:lpstr>
      <vt:lpstr>Diapositive 22</vt:lpstr>
      <vt:lpstr>Diapositive 23</vt:lpstr>
    </vt:vector>
  </TitlesOfParts>
  <Company>MLK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</dc:creator>
  <cp:lastModifiedBy>Alain</cp:lastModifiedBy>
  <cp:revision>1</cp:revision>
  <dcterms:created xsi:type="dcterms:W3CDTF">2006-08-28T08:11:48Z</dcterms:created>
  <dcterms:modified xsi:type="dcterms:W3CDTF">2013-11-28T09:03:26Z</dcterms:modified>
</cp:coreProperties>
</file>