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303" r:id="rId4"/>
    <p:sldId id="258" r:id="rId5"/>
    <p:sldId id="259" r:id="rId6"/>
    <p:sldId id="260" r:id="rId7"/>
    <p:sldId id="261" r:id="rId8"/>
    <p:sldId id="262" r:id="rId9"/>
    <p:sldId id="304" r:id="rId10"/>
    <p:sldId id="305" r:id="rId11"/>
    <p:sldId id="306" r:id="rId12"/>
    <p:sldId id="307" r:id="rId13"/>
    <p:sldId id="308" r:id="rId14"/>
    <p:sldId id="313" r:id="rId15"/>
    <p:sldId id="270" r:id="rId16"/>
    <p:sldId id="311" r:id="rId17"/>
    <p:sldId id="312" r:id="rId18"/>
    <p:sldId id="310" r:id="rId19"/>
    <p:sldId id="272" r:id="rId20"/>
    <p:sldId id="273" r:id="rId21"/>
    <p:sldId id="318" r:id="rId22"/>
    <p:sldId id="319" r:id="rId23"/>
    <p:sldId id="274" r:id="rId24"/>
    <p:sldId id="320" r:id="rId25"/>
    <p:sldId id="321" r:id="rId26"/>
    <p:sldId id="322" r:id="rId27"/>
    <p:sldId id="323" r:id="rId28"/>
    <p:sldId id="324" r:id="rId29"/>
    <p:sldId id="325" r:id="rId30"/>
    <p:sldId id="277" r:id="rId31"/>
    <p:sldId id="326" r:id="rId32"/>
    <p:sldId id="327" r:id="rId33"/>
    <p:sldId id="279" r:id="rId34"/>
    <p:sldId id="280" r:id="rId35"/>
    <p:sldId id="281" r:id="rId36"/>
    <p:sldId id="282" r:id="rId37"/>
    <p:sldId id="283" r:id="rId38"/>
    <p:sldId id="284" r:id="rId39"/>
    <p:sldId id="300" r:id="rId40"/>
    <p:sldId id="285" r:id="rId41"/>
    <p:sldId id="328" r:id="rId42"/>
  </p:sldIdLst>
  <p:sldSz cx="9144000" cy="6858000" type="screen4x3"/>
  <p:notesSz cx="6858000" cy="9144000"/>
  <p:custDataLst>
    <p:tags r:id="rId4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FF3300"/>
    <a:srgbClr val="4F81BD"/>
    <a:srgbClr val="0033CC"/>
    <a:srgbClr val="0080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20/03/2018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20/03/2018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20/03/2018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20/03/2018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20/03/2018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20/03/2018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20/03/2018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20/03/2018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20/03/2018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20/03/2018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45D4-9D71-4812-9D11-3B1C75AA9073}" type="datetimeFigureOut">
              <a:rPr lang="fr-FR" smtClean="0"/>
              <a:pPr/>
              <a:t>20/03/2018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545D4-9D71-4812-9D11-3B1C75AA9073}" type="datetimeFigureOut">
              <a:rPr lang="fr-FR" smtClean="0"/>
              <a:pPr/>
              <a:t>20/03/2018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F3343-42B9-4C14-A201-D688940058B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dw-world.de/popups/popup_single_mediaplayer/0,,4418631_type_video_struct_11820_contentId_4442332,00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hyperlink" Target="https://www.youtube.com/watch?v=d3Q098CXdmM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www.ina.fr/video/AFE85009705/le-film-de-la-crise-video.html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1785926"/>
            <a:ext cx="8715436" cy="2585323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HISTOIRE  - Thème n°2</a:t>
            </a:r>
          </a:p>
          <a:p>
            <a:pPr algn="ctr"/>
            <a:endParaRPr lang="fr-FR" sz="54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Le monde depuis 1945</a:t>
            </a:r>
            <a:endParaRPr lang="fr-FR" sz="5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143380"/>
            <a:ext cx="5572132" cy="247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85720" y="214290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Recopiez puis répondez aux questions suivantes </a:t>
            </a:r>
            <a:r>
              <a:rPr lang="fr-FR" sz="2800" dirty="0" smtClean="0">
                <a:latin typeface="Poor Richard" pitchFamily="18" charset="0"/>
              </a:rPr>
              <a:t>: 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2844" y="714356"/>
            <a:ext cx="87868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400" b="1" u="sng" dirty="0" smtClean="0">
                <a:latin typeface="Poor Richard" pitchFamily="18" charset="0"/>
              </a:rPr>
              <a:t>TEXTE </a:t>
            </a:r>
          </a:p>
          <a:p>
            <a:pPr marL="342900" indent="-3429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Qui est Harry Truman?</a:t>
            </a:r>
          </a:p>
          <a:p>
            <a:pPr marL="342900" indent="-3429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Quel est son objectif d’après le texte?</a:t>
            </a:r>
          </a:p>
          <a:p>
            <a:pPr marL="342900" indent="-3429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Qui serait à l’origine des « tentatives d’asservissement des peuples libres » selon lui?</a:t>
            </a:r>
          </a:p>
          <a:p>
            <a:pPr marL="342900" indent="-3429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Comment Harry Truman compte-t-il protéger « les peuples libres »?</a:t>
            </a:r>
          </a:p>
          <a:p>
            <a:pPr marL="342900" indent="-342900"/>
            <a:endParaRPr lang="fr-FR" sz="2400" dirty="0" smtClean="0">
              <a:latin typeface="Poor Richard" pitchFamily="18" charset="0"/>
            </a:endParaRPr>
          </a:p>
          <a:p>
            <a:pPr marL="342900" indent="-342900"/>
            <a:r>
              <a:rPr lang="fr-FR" sz="2400" b="1" u="sng" dirty="0" smtClean="0">
                <a:latin typeface="Poor Richard" pitchFamily="18" charset="0"/>
              </a:rPr>
              <a:t>CARTE</a:t>
            </a:r>
          </a:p>
          <a:p>
            <a:pPr marL="342900" indent="-342900"/>
            <a:r>
              <a:rPr lang="fr-FR" sz="2400" dirty="0" smtClean="0">
                <a:latin typeface="Poor Richard" pitchFamily="18" charset="0"/>
              </a:rPr>
              <a:t>5.   Qui peut prétendre recevoir une aide des États-Unis? En quoi est-ce surprenant?</a:t>
            </a:r>
          </a:p>
          <a:p>
            <a:pPr marL="342900" indent="-342900"/>
            <a:endParaRPr lang="fr-FR" sz="2400" dirty="0">
              <a:latin typeface="Poor Richard" pitchFamily="18" charset="0"/>
            </a:endParaRPr>
          </a:p>
        </p:txBody>
      </p:sp>
      <p:pic>
        <p:nvPicPr>
          <p:cNvPr id="5" name="Image 1" descr="j025450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857232"/>
            <a:ext cx="661990" cy="66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43281" t="4712" r="1570" b="30890"/>
          <a:stretch>
            <a:fillRect/>
          </a:stretch>
        </p:blipFill>
        <p:spPr bwMode="auto">
          <a:xfrm>
            <a:off x="1214414" y="3071810"/>
            <a:ext cx="660714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42844" y="357166"/>
            <a:ext cx="885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Qui est Harry Truman?</a:t>
            </a:r>
          </a:p>
          <a:p>
            <a:pPr marL="342900" indent="-3429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Quel est son objectif d’après le texte?</a:t>
            </a:r>
          </a:p>
          <a:p>
            <a:pPr marL="342900" indent="-3429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Qui serait à l’origine des « tentatives d’asservissement des peuples libres » selon lui?</a:t>
            </a:r>
          </a:p>
          <a:p>
            <a:pPr marL="342900" indent="-3429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Comment Harry Truman compte-t-il protéger « les peuples libres »?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86116" y="357166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C’était le président des États-Unis.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785794"/>
            <a:ext cx="4286280" cy="357190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714612" y="3214686"/>
            <a:ext cx="4500594" cy="357190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428728" y="3571876"/>
            <a:ext cx="5429288" cy="357190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00034" y="1142984"/>
            <a:ext cx="7643866" cy="35719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00034" y="1500174"/>
            <a:ext cx="2143140" cy="35719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714612" y="5357826"/>
            <a:ext cx="1428760" cy="35719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00034" y="1857364"/>
            <a:ext cx="7929618" cy="35719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071802" y="4643446"/>
            <a:ext cx="4000528" cy="35719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 rot="5400000">
            <a:off x="4143372" y="2428868"/>
            <a:ext cx="28575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357554" y="257174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rgbClr val="FF0000"/>
                </a:solidFill>
                <a:latin typeface="Poor Richard" pitchFamily="18" charset="0"/>
              </a:rPr>
              <a:t>= plan Marshall</a:t>
            </a:r>
            <a:endParaRPr lang="fr-FR" sz="2400" i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pic>
        <p:nvPicPr>
          <p:cNvPr id="16" name="Image 1" descr="j025450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285728"/>
            <a:ext cx="661990" cy="66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098" t="4196" r="56876"/>
          <a:stretch>
            <a:fillRect/>
          </a:stretch>
        </p:blipFill>
        <p:spPr bwMode="auto">
          <a:xfrm>
            <a:off x="214282" y="357165"/>
            <a:ext cx="3658475" cy="37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43590" t="72116" r="10256" b="7692"/>
          <a:stretch>
            <a:fillRect/>
          </a:stretch>
        </p:blipFill>
        <p:spPr bwMode="auto">
          <a:xfrm>
            <a:off x="3857620" y="2643182"/>
            <a:ext cx="477614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000496" y="1071546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2400" dirty="0" smtClean="0">
                <a:latin typeface="Poor Richard" pitchFamily="18" charset="0"/>
              </a:rPr>
              <a:t>5.   Qui peut prétendre recevoir une aide des États-Unis? En quoi est-ce surprenant?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28596" y="4429132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Tous les pays européens peuvent prétendre recevoir une aide de la part des États-Unis, pays Alliés comme pays de l’Axe…ce qui semble surprenant.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770" y="3571876"/>
            <a:ext cx="9157770" cy="282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14282" y="357166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Recopiez puis répondez aux questions suivantes </a:t>
            </a:r>
            <a:r>
              <a:rPr lang="fr-FR" sz="2800" dirty="0" smtClean="0">
                <a:latin typeface="Poor Richard" pitchFamily="18" charset="0"/>
              </a:rPr>
              <a:t>: 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4" name="Image 1" descr="j025450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285728"/>
            <a:ext cx="661990" cy="66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4282" y="1214422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Qui est l’auteur de ce discours?</a:t>
            </a:r>
          </a:p>
          <a:p>
            <a:pPr marL="457200" indent="-457200">
              <a:buAutoNum type="arabicPeriod"/>
            </a:pPr>
            <a:endParaRPr lang="fr-FR" sz="2400" dirty="0" smtClean="0">
              <a:latin typeface="Poor Richard" pitchFamily="18" charset="0"/>
            </a:endParaRPr>
          </a:p>
          <a:p>
            <a:pPr marL="457200" indent="-4572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Selon lui, quels sont les deux camps qui apparaissent à la fin de la Seconde Guerre Mondiale?</a:t>
            </a:r>
          </a:p>
          <a:p>
            <a:pPr marL="342900" indent="-3429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Quel pays est désignée comme « impérialiste et anti-démocratique »?</a:t>
            </a:r>
          </a:p>
          <a:p>
            <a:pPr marL="342900" indent="-342900">
              <a:buAutoNum type="arabicPeriod"/>
            </a:pPr>
            <a:r>
              <a:rPr lang="fr-FR" sz="2400" dirty="0" smtClean="0">
                <a:latin typeface="Poor Richard" pitchFamily="18" charset="0"/>
              </a:rPr>
              <a:t>Comment compte-t-il agir?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86248" y="1071546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C’est A. Jdanov, 3</a:t>
            </a:r>
            <a:r>
              <a:rPr lang="fr-FR" sz="2400" baseline="30000" dirty="0" smtClean="0">
                <a:solidFill>
                  <a:srgbClr val="008000"/>
                </a:solidFill>
                <a:latin typeface="Poor Richard" pitchFamily="18" charset="0"/>
              </a:rPr>
              <a:t>e</a:t>
            </a:r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 secrétaire du parti communiste de l’URSS.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48" y="2000240"/>
            <a:ext cx="7429552" cy="357190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4348" y="2357430"/>
            <a:ext cx="3214710" cy="357190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643306" y="4214818"/>
            <a:ext cx="5286412" cy="285752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42844" y="4500570"/>
            <a:ext cx="1785950" cy="285752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42910" y="2714620"/>
            <a:ext cx="8143932" cy="35719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42844" y="4786322"/>
            <a:ext cx="1214446" cy="285752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428860" y="5286388"/>
            <a:ext cx="6072230" cy="2857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42844" y="5572140"/>
            <a:ext cx="785818" cy="2857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71472" y="3143248"/>
            <a:ext cx="3357586" cy="35719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gsempai.fr/atelier/wp-content/uploads/2013/02/84852371.png"/>
          <p:cNvPicPr>
            <a:picLocks noChangeAspect="1" noChangeArrowheads="1"/>
          </p:cNvPicPr>
          <p:nvPr/>
        </p:nvPicPr>
        <p:blipFill rotWithShape="1">
          <a:blip r:embed="rId2"/>
          <a:srcRect l="4416" t="9150" r="5523" b="45501"/>
          <a:stretch/>
        </p:blipFill>
        <p:spPr bwMode="auto">
          <a:xfrm>
            <a:off x="1331640" y="548680"/>
            <a:ext cx="6624736" cy="441649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39552" y="234888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8000"/>
                </a:solidFill>
                <a:latin typeface="Poor Richard" panose="02080502050505020702" pitchFamily="18" charset="0"/>
              </a:rPr>
              <a:t>Bloc de l’Ouest</a:t>
            </a:r>
            <a:endParaRPr lang="fr-FR" sz="2800" b="1" dirty="0">
              <a:solidFill>
                <a:srgbClr val="008000"/>
              </a:solidFill>
              <a:latin typeface="Poor Richard" panose="02080502050505020702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84168" y="170080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Poor Richard" panose="02080502050505020702" pitchFamily="18" charset="0"/>
              </a:rPr>
              <a:t>Bloc de l’Est</a:t>
            </a:r>
            <a:endParaRPr lang="fr-FR" sz="2800" b="1" dirty="0">
              <a:solidFill>
                <a:srgbClr val="FF0000"/>
              </a:solidFill>
              <a:latin typeface="Poor Richard" panose="02080502050505020702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9512" y="5043079"/>
            <a:ext cx="8712968" cy="1292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600" dirty="0" smtClean="0">
                <a:latin typeface="Poor Richard" panose="02080502050505020702" pitchFamily="18" charset="0"/>
              </a:rPr>
              <a:t>« De Stettin sur la Baltique à Trieste sur l’Adriatique, un rideau de fer s’est abattu sur le continent »</a:t>
            </a:r>
          </a:p>
          <a:p>
            <a:pPr algn="r"/>
            <a:r>
              <a:rPr lang="fr-FR" sz="2600" dirty="0" smtClean="0">
                <a:latin typeface="Poor Richard" panose="02080502050505020702" pitchFamily="18" charset="0"/>
              </a:rPr>
              <a:t>Winston Churchill, discours de Fulton, 5 mars 1946</a:t>
            </a:r>
            <a:endParaRPr lang="fr-FR" sz="2600" dirty="0">
              <a:latin typeface="Poor Richard" panose="020805020505050207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046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000100" y="571480"/>
            <a:ext cx="6929486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L’Allemagne, premier lieu d’affrontement de la Guerre Froide</a:t>
            </a:r>
            <a:endParaRPr lang="fr-FR" sz="28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8118" t="6640" b="13681"/>
          <a:stretch>
            <a:fillRect/>
          </a:stretch>
        </p:blipFill>
        <p:spPr bwMode="auto">
          <a:xfrm>
            <a:off x="5286380" y="2786058"/>
            <a:ext cx="306307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l="1996" r="40914"/>
          <a:stretch>
            <a:fillRect/>
          </a:stretch>
        </p:blipFill>
        <p:spPr bwMode="auto">
          <a:xfrm>
            <a:off x="1071538" y="2571744"/>
            <a:ext cx="4000528" cy="292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996" r="40914"/>
          <a:stretch>
            <a:fillRect/>
          </a:stretch>
        </p:blipFill>
        <p:spPr bwMode="auto">
          <a:xfrm>
            <a:off x="1571604" y="285728"/>
            <a:ext cx="612982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58118" t="6640" b="13681"/>
          <a:stretch>
            <a:fillRect/>
          </a:stretch>
        </p:blipFill>
        <p:spPr bwMode="auto">
          <a:xfrm>
            <a:off x="2786050" y="3714752"/>
            <a:ext cx="3429024" cy="27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500430" y="500042"/>
            <a:ext cx="3071834" cy="35719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rot="10800000">
            <a:off x="5143504" y="5000636"/>
            <a:ext cx="1571636" cy="1588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715140" y="4572008"/>
            <a:ext cx="2071702" cy="78581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Poor Richard" pitchFamily="18" charset="0"/>
              </a:rPr>
              <a:t>U.R.S.S. </a:t>
            </a:r>
            <a:r>
              <a:rPr lang="fr-FR" sz="2400" i="1" dirty="0" smtClean="0">
                <a:solidFill>
                  <a:srgbClr val="FF0000"/>
                </a:solidFill>
                <a:latin typeface="Poor Richard" pitchFamily="18" charset="0"/>
              </a:rPr>
              <a:t>(Staline)</a:t>
            </a:r>
            <a:endParaRPr lang="fr-FR" sz="2400" i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214546" y="4857760"/>
            <a:ext cx="1500198" cy="214314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14282" y="4429132"/>
            <a:ext cx="2071702" cy="78581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Poor Richard" pitchFamily="18" charset="0"/>
              </a:rPr>
              <a:t>Royaume-Uni. </a:t>
            </a:r>
            <a:r>
              <a:rPr lang="fr-FR" sz="2400" i="1" dirty="0" smtClean="0">
                <a:solidFill>
                  <a:srgbClr val="FF0000"/>
                </a:solidFill>
                <a:latin typeface="Poor Richard" pitchFamily="18" charset="0"/>
              </a:rPr>
              <a:t>(Churchill)</a:t>
            </a:r>
            <a:endParaRPr lang="fr-FR" sz="2400" i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2571736" y="5286388"/>
            <a:ext cx="1928826" cy="500066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00034" y="5429264"/>
            <a:ext cx="2071702" cy="78581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0000"/>
                </a:solidFill>
                <a:latin typeface="Poor Richard" pitchFamily="18" charset="0"/>
              </a:rPr>
              <a:t>États-Unis </a:t>
            </a:r>
            <a:r>
              <a:rPr lang="fr-FR" sz="2400" i="1" dirty="0" smtClean="0">
                <a:solidFill>
                  <a:srgbClr val="FF0000"/>
                </a:solidFill>
                <a:latin typeface="Poor Richard" pitchFamily="18" charset="0"/>
              </a:rPr>
              <a:t>(Roosevelt)</a:t>
            </a:r>
            <a:endParaRPr lang="fr-FR" sz="2400" i="1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85918" y="857232"/>
            <a:ext cx="5643602" cy="357190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785918" y="1214422"/>
            <a:ext cx="1285884" cy="285752"/>
          </a:xfrm>
          <a:prstGeom prst="rect">
            <a:avLst/>
          </a:prstGeom>
          <a:solidFill>
            <a:srgbClr val="0033CC">
              <a:alpha val="20000"/>
            </a:srgbClr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3357554" y="1857364"/>
            <a:ext cx="4071966" cy="35719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714480" y="2214554"/>
            <a:ext cx="5357850" cy="35719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1714480" y="2571744"/>
            <a:ext cx="5072098" cy="35719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786314" y="1214422"/>
            <a:ext cx="1071570" cy="2857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291551" cy="513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57158" y="1071546"/>
            <a:ext cx="432437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Poor Richard" pitchFamily="18" charset="0"/>
              </a:rPr>
              <a:t>Étude d’une caricature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596" y="1857364"/>
            <a:ext cx="4143404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000" i="1" dirty="0">
                <a:latin typeface="Poor Richard" pitchFamily="18" charset="0"/>
              </a:rPr>
              <a:t>(Caricature de </a:t>
            </a:r>
            <a:r>
              <a:rPr lang="fr-FR" sz="2000" i="1" dirty="0" err="1">
                <a:latin typeface="Poor Richard" pitchFamily="18" charset="0"/>
              </a:rPr>
              <a:t>Shepard</a:t>
            </a:r>
            <a:r>
              <a:rPr lang="fr-FR" sz="2000" i="1" dirty="0">
                <a:latin typeface="Poor Richard" pitchFamily="18" charset="0"/>
              </a:rPr>
              <a:t> – 1948)</a:t>
            </a: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00174"/>
            <a:ext cx="3405299" cy="45720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7" descr="j035449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714620"/>
            <a:ext cx="782637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428596" y="3214686"/>
            <a:ext cx="410210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600" dirty="0" smtClean="0">
                <a:latin typeface="Poor Richard" pitchFamily="18" charset="0"/>
              </a:rPr>
              <a:t>Répondez aux questions en vous aidant du livre </a:t>
            </a:r>
            <a:endParaRPr lang="fr-FR" sz="2600" dirty="0">
              <a:latin typeface="Poor Richard" pitchFamily="18" charset="0"/>
            </a:endParaRPr>
          </a:p>
          <a:p>
            <a:pPr algn="ctr"/>
            <a:r>
              <a:rPr lang="fr-FR" sz="2600" dirty="0" smtClean="0">
                <a:latin typeface="Poor Richard" pitchFamily="18" charset="0"/>
              </a:rPr>
              <a:t>pages 108-109</a:t>
            </a:r>
            <a:endParaRPr lang="fr-FR" sz="2600" dirty="0">
              <a:latin typeface="Poor Richard" pitchFamily="18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285720" y="2500306"/>
            <a:ext cx="4357718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 descr="Sans titre.bmp"/>
          <p:cNvPicPr>
            <a:picLocks noChangeAspect="1"/>
          </p:cNvPicPr>
          <p:nvPr/>
        </p:nvPicPr>
        <p:blipFill>
          <a:blip r:embed="rId4"/>
          <a:srcRect l="13281" t="22500" r="42969" b="22500"/>
          <a:stretch>
            <a:fillRect/>
          </a:stretch>
        </p:blipFill>
        <p:spPr>
          <a:xfrm>
            <a:off x="1214414" y="4572008"/>
            <a:ext cx="2396420" cy="1882902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" descr="j025450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33375"/>
            <a:ext cx="102552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1700213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0" hangingPunct="0">
              <a:buFontTx/>
              <a:buAutoNum type="arabicParenR"/>
            </a:pPr>
            <a:r>
              <a:rPr lang="fr-FR" sz="2600" dirty="0">
                <a:latin typeface="Poor Richard" pitchFamily="18" charset="0"/>
              </a:rPr>
              <a:t>Quel événement est représenté sur cette caricature? (lieu, date)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34950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600" dirty="0">
                <a:solidFill>
                  <a:srgbClr val="009900"/>
                </a:solidFill>
                <a:latin typeface="Poor Richard" pitchFamily="18" charset="0"/>
              </a:rPr>
              <a:t>L’événement représenté est le </a:t>
            </a:r>
            <a:r>
              <a:rPr lang="fr-FR" sz="2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blocus de la ville de Berlin-Ouest </a:t>
            </a:r>
            <a:r>
              <a:rPr lang="fr-FR" sz="2600" dirty="0">
                <a:solidFill>
                  <a:srgbClr val="009900"/>
                </a:solidFill>
                <a:latin typeface="Poor Richard" pitchFamily="18" charset="0"/>
              </a:rPr>
              <a:t>par les autorités soviétiques en 1948-1949.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0" y="3716338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2600" dirty="0">
                <a:latin typeface="Poor Richard" pitchFamily="18" charset="0"/>
              </a:rPr>
              <a:t>2) Qui est le personnage représenté? Qu’a-t-il l’intention de faire?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581525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600" dirty="0">
                <a:solidFill>
                  <a:srgbClr val="009900"/>
                </a:solidFill>
                <a:latin typeface="Poor Richard" pitchFamily="18" charset="0"/>
              </a:rPr>
              <a:t>Le personnage représenté est </a:t>
            </a:r>
            <a:r>
              <a:rPr lang="fr-FR" sz="2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Staline</a:t>
            </a:r>
            <a:r>
              <a:rPr lang="fr-FR" sz="2600" dirty="0">
                <a:solidFill>
                  <a:srgbClr val="009900"/>
                </a:solidFill>
                <a:latin typeface="Poor Richard" pitchFamily="18" charset="0"/>
              </a:rPr>
              <a:t> : il s’apprête à tirer sur les oiseaux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7414" y="1916832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72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Un monde bipolaire au temps de la Guerre Froide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4282" y="571480"/>
            <a:ext cx="8715436" cy="584775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Chapitre  2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3006" y="4581128"/>
            <a:ext cx="2277988" cy="1577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 1" descr="j025450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33375"/>
            <a:ext cx="102552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060575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600" dirty="0">
                <a:solidFill>
                  <a:srgbClr val="009900"/>
                </a:solidFill>
                <a:latin typeface="Poor Richard" pitchFamily="18" charset="0"/>
              </a:rPr>
              <a:t>Les oiseaux représentent le </a:t>
            </a:r>
            <a:r>
              <a:rPr lang="fr-FR" sz="2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pont aérien </a:t>
            </a:r>
            <a:r>
              <a:rPr lang="fr-FR" sz="2600" dirty="0">
                <a:solidFill>
                  <a:srgbClr val="009900"/>
                </a:solidFill>
                <a:latin typeface="Poor Richard" pitchFamily="18" charset="0"/>
              </a:rPr>
              <a:t>organisé par les Etats-Unis afin de ravitailler Berlin-Ouest.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0" y="1484313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2600" dirty="0">
                <a:latin typeface="Poor Richard" pitchFamily="18" charset="0"/>
              </a:rPr>
              <a:t>3) Que </a:t>
            </a:r>
            <a:r>
              <a:rPr lang="fr-FR" sz="2600" dirty="0" smtClean="0">
                <a:latin typeface="Poor Richard" pitchFamily="18" charset="0"/>
              </a:rPr>
              <a:t>représentent </a:t>
            </a:r>
            <a:r>
              <a:rPr lang="fr-FR" sz="2600" dirty="0">
                <a:latin typeface="Poor Richard" pitchFamily="18" charset="0"/>
              </a:rPr>
              <a:t>les oiseaux? Que font-ils?</a:t>
            </a:r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FR" sz="2600" dirty="0">
                <a:latin typeface="Poor Richard" pitchFamily="18" charset="0"/>
              </a:rPr>
              <a:t>4) Pour résoudre cette crise, l’emploi de la force a-t-elle été utilisée ? À</a:t>
            </a:r>
            <a:r>
              <a:rPr lang="fr-FR" sz="2600" dirty="0" smtClean="0">
                <a:latin typeface="Poor Richard" pitchFamily="18" charset="0"/>
              </a:rPr>
              <a:t> </a:t>
            </a:r>
            <a:r>
              <a:rPr lang="fr-FR" sz="2600" dirty="0">
                <a:latin typeface="Poor Richard" pitchFamily="18" charset="0"/>
              </a:rPr>
              <a:t>votre avis pourquoi ?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4437063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600" dirty="0">
                <a:solidFill>
                  <a:srgbClr val="009900"/>
                </a:solidFill>
                <a:latin typeface="Poor Richard" pitchFamily="18" charset="0"/>
              </a:rPr>
              <a:t>L’emploi de la force n’a pas été utilisé car elle aurait entraîné certainement un nouveau conflit mondial.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CUENIN\Pictures\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45" y="857232"/>
            <a:ext cx="8661245" cy="2466980"/>
          </a:xfrm>
          <a:prstGeom prst="rect">
            <a:avLst/>
          </a:prstGeom>
          <a:noFill/>
        </p:spPr>
      </p:pic>
      <p:pic>
        <p:nvPicPr>
          <p:cNvPr id="3" name="Picture 2" descr="C:\Users\GCUENIN\Pictures\Image1.png"/>
          <p:cNvPicPr>
            <a:picLocks noChangeAspect="1" noChangeArrowheads="1"/>
          </p:cNvPicPr>
          <p:nvPr/>
        </p:nvPicPr>
        <p:blipFill>
          <a:blip r:embed="rId2"/>
          <a:srcRect l="834" t="2497" r="77219" b="10677"/>
          <a:stretch>
            <a:fillRect/>
          </a:stretch>
        </p:blipFill>
        <p:spPr bwMode="auto">
          <a:xfrm>
            <a:off x="285720" y="428604"/>
            <a:ext cx="5330663" cy="60069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Forme libre 4"/>
          <p:cNvSpPr/>
          <p:nvPr/>
        </p:nvSpPr>
        <p:spPr>
          <a:xfrm>
            <a:off x="357158" y="357166"/>
            <a:ext cx="3808461" cy="5831223"/>
          </a:xfrm>
          <a:custGeom>
            <a:avLst/>
            <a:gdLst>
              <a:gd name="connsiteX0" fmla="*/ 2204412 w 3808461"/>
              <a:gd name="connsiteY0" fmla="*/ 87745 h 5831223"/>
              <a:gd name="connsiteX1" fmla="*/ 1844194 w 3808461"/>
              <a:gd name="connsiteY1" fmla="*/ 78508 h 5831223"/>
              <a:gd name="connsiteX2" fmla="*/ 1816485 w 3808461"/>
              <a:gd name="connsiteY2" fmla="*/ 87745 h 5831223"/>
              <a:gd name="connsiteX3" fmla="*/ 1816485 w 3808461"/>
              <a:gd name="connsiteY3" fmla="*/ 604981 h 5831223"/>
              <a:gd name="connsiteX4" fmla="*/ 1816485 w 3808461"/>
              <a:gd name="connsiteY4" fmla="*/ 678872 h 5831223"/>
              <a:gd name="connsiteX5" fmla="*/ 1696412 w 3808461"/>
              <a:gd name="connsiteY5" fmla="*/ 882072 h 5831223"/>
              <a:gd name="connsiteX6" fmla="*/ 1520921 w 3808461"/>
              <a:gd name="connsiteY6" fmla="*/ 1066799 h 5831223"/>
              <a:gd name="connsiteX7" fmla="*/ 1474739 w 3808461"/>
              <a:gd name="connsiteY7" fmla="*/ 1131454 h 5831223"/>
              <a:gd name="connsiteX8" fmla="*/ 1437794 w 3808461"/>
              <a:gd name="connsiteY8" fmla="*/ 1112981 h 5831223"/>
              <a:gd name="connsiteX9" fmla="*/ 1428558 w 3808461"/>
              <a:gd name="connsiteY9" fmla="*/ 1002145 h 5831223"/>
              <a:gd name="connsiteX10" fmla="*/ 1419321 w 3808461"/>
              <a:gd name="connsiteY10" fmla="*/ 946726 h 5831223"/>
              <a:gd name="connsiteX11" fmla="*/ 1234594 w 3808461"/>
              <a:gd name="connsiteY11" fmla="*/ 937490 h 5831223"/>
              <a:gd name="connsiteX12" fmla="*/ 948267 w 3808461"/>
              <a:gd name="connsiteY12" fmla="*/ 965199 h 5831223"/>
              <a:gd name="connsiteX13" fmla="*/ 939030 w 3808461"/>
              <a:gd name="connsiteY13" fmla="*/ 1020617 h 5831223"/>
              <a:gd name="connsiteX14" fmla="*/ 939030 w 3808461"/>
              <a:gd name="connsiteY14" fmla="*/ 1380835 h 5831223"/>
              <a:gd name="connsiteX15" fmla="*/ 837430 w 3808461"/>
              <a:gd name="connsiteY15" fmla="*/ 1500908 h 5831223"/>
              <a:gd name="connsiteX16" fmla="*/ 726594 w 3808461"/>
              <a:gd name="connsiteY16" fmla="*/ 1685635 h 5831223"/>
              <a:gd name="connsiteX17" fmla="*/ 800485 w 3808461"/>
              <a:gd name="connsiteY17" fmla="*/ 1833417 h 5831223"/>
              <a:gd name="connsiteX18" fmla="*/ 745067 w 3808461"/>
              <a:gd name="connsiteY18" fmla="*/ 1935017 h 5831223"/>
              <a:gd name="connsiteX19" fmla="*/ 624994 w 3808461"/>
              <a:gd name="connsiteY19" fmla="*/ 2147454 h 5831223"/>
              <a:gd name="connsiteX20" fmla="*/ 431030 w 3808461"/>
              <a:gd name="connsiteY20" fmla="*/ 2175163 h 5831223"/>
              <a:gd name="connsiteX21" fmla="*/ 209358 w 3808461"/>
              <a:gd name="connsiteY21" fmla="*/ 2230581 h 5831223"/>
              <a:gd name="connsiteX22" fmla="*/ 209358 w 3808461"/>
              <a:gd name="connsiteY22" fmla="*/ 2332181 h 5831223"/>
              <a:gd name="connsiteX23" fmla="*/ 255539 w 3808461"/>
              <a:gd name="connsiteY23" fmla="*/ 2516908 h 5831223"/>
              <a:gd name="connsiteX24" fmla="*/ 209358 w 3808461"/>
              <a:gd name="connsiteY24" fmla="*/ 2609272 h 5831223"/>
              <a:gd name="connsiteX25" fmla="*/ 116994 w 3808461"/>
              <a:gd name="connsiteY25" fmla="*/ 2738581 h 5831223"/>
              <a:gd name="connsiteX26" fmla="*/ 98521 w 3808461"/>
              <a:gd name="connsiteY26" fmla="*/ 2766290 h 5831223"/>
              <a:gd name="connsiteX27" fmla="*/ 116994 w 3808461"/>
              <a:gd name="connsiteY27" fmla="*/ 2969490 h 5831223"/>
              <a:gd name="connsiteX28" fmla="*/ 153939 w 3808461"/>
              <a:gd name="connsiteY28" fmla="*/ 3191163 h 5831223"/>
              <a:gd name="connsiteX29" fmla="*/ 163176 w 3808461"/>
              <a:gd name="connsiteY29" fmla="*/ 3283526 h 5831223"/>
              <a:gd name="connsiteX30" fmla="*/ 116994 w 3808461"/>
              <a:gd name="connsiteY30" fmla="*/ 3366654 h 5831223"/>
              <a:gd name="connsiteX31" fmla="*/ 70812 w 3808461"/>
              <a:gd name="connsiteY31" fmla="*/ 3449781 h 5831223"/>
              <a:gd name="connsiteX32" fmla="*/ 153939 w 3808461"/>
              <a:gd name="connsiteY32" fmla="*/ 3856181 h 5831223"/>
              <a:gd name="connsiteX33" fmla="*/ 116994 w 3808461"/>
              <a:gd name="connsiteY33" fmla="*/ 3994726 h 5831223"/>
              <a:gd name="connsiteX34" fmla="*/ 33867 w 3808461"/>
              <a:gd name="connsiteY34" fmla="*/ 4114799 h 5831223"/>
              <a:gd name="connsiteX35" fmla="*/ 320194 w 3808461"/>
              <a:gd name="connsiteY35" fmla="*/ 4308763 h 5831223"/>
              <a:gd name="connsiteX36" fmla="*/ 892848 w 3808461"/>
              <a:gd name="connsiteY36" fmla="*/ 4567381 h 5831223"/>
              <a:gd name="connsiteX37" fmla="*/ 929794 w 3808461"/>
              <a:gd name="connsiteY37" fmla="*/ 4595090 h 5831223"/>
              <a:gd name="connsiteX38" fmla="*/ 680412 w 3808461"/>
              <a:gd name="connsiteY38" fmla="*/ 4816763 h 5831223"/>
              <a:gd name="connsiteX39" fmla="*/ 597285 w 3808461"/>
              <a:gd name="connsiteY39" fmla="*/ 4881417 h 5831223"/>
              <a:gd name="connsiteX40" fmla="*/ 431030 w 3808461"/>
              <a:gd name="connsiteY40" fmla="*/ 5444835 h 5831223"/>
              <a:gd name="connsiteX41" fmla="*/ 431030 w 3808461"/>
              <a:gd name="connsiteY41" fmla="*/ 5509490 h 5831223"/>
              <a:gd name="connsiteX42" fmla="*/ 671176 w 3808461"/>
              <a:gd name="connsiteY42" fmla="*/ 5509490 h 5831223"/>
              <a:gd name="connsiteX43" fmla="*/ 726594 w 3808461"/>
              <a:gd name="connsiteY43" fmla="*/ 5481781 h 5831223"/>
              <a:gd name="connsiteX44" fmla="*/ 865139 w 3808461"/>
              <a:gd name="connsiteY44" fmla="*/ 5389417 h 5831223"/>
              <a:gd name="connsiteX45" fmla="*/ 1003685 w 3808461"/>
              <a:gd name="connsiteY45" fmla="*/ 5417126 h 5831223"/>
              <a:gd name="connsiteX46" fmla="*/ 1216121 w 3808461"/>
              <a:gd name="connsiteY46" fmla="*/ 5537199 h 5831223"/>
              <a:gd name="connsiteX47" fmla="*/ 1410085 w 3808461"/>
              <a:gd name="connsiteY47" fmla="*/ 5592617 h 5831223"/>
              <a:gd name="connsiteX48" fmla="*/ 1520921 w 3808461"/>
              <a:gd name="connsiteY48" fmla="*/ 5620326 h 5831223"/>
              <a:gd name="connsiteX49" fmla="*/ 1631758 w 3808461"/>
              <a:gd name="connsiteY49" fmla="*/ 5740399 h 5831223"/>
              <a:gd name="connsiteX50" fmla="*/ 1844194 w 3808461"/>
              <a:gd name="connsiteY50" fmla="*/ 5814290 h 5831223"/>
              <a:gd name="connsiteX51" fmla="*/ 1881139 w 3808461"/>
              <a:gd name="connsiteY51" fmla="*/ 5814290 h 5831223"/>
              <a:gd name="connsiteX52" fmla="*/ 1945794 w 3808461"/>
              <a:gd name="connsiteY52" fmla="*/ 5712690 h 5831223"/>
              <a:gd name="connsiteX53" fmla="*/ 1973503 w 3808461"/>
              <a:gd name="connsiteY53" fmla="*/ 5657272 h 5831223"/>
              <a:gd name="connsiteX54" fmla="*/ 2047394 w 3808461"/>
              <a:gd name="connsiteY54" fmla="*/ 5731163 h 5831223"/>
              <a:gd name="connsiteX55" fmla="*/ 2148994 w 3808461"/>
              <a:gd name="connsiteY55" fmla="*/ 5749635 h 5831223"/>
              <a:gd name="connsiteX56" fmla="*/ 2426085 w 3808461"/>
              <a:gd name="connsiteY56" fmla="*/ 5731163 h 5831223"/>
              <a:gd name="connsiteX57" fmla="*/ 2758594 w 3808461"/>
              <a:gd name="connsiteY57" fmla="*/ 5684981 h 5831223"/>
              <a:gd name="connsiteX58" fmla="*/ 2897139 w 3808461"/>
              <a:gd name="connsiteY58" fmla="*/ 5684981 h 5831223"/>
              <a:gd name="connsiteX59" fmla="*/ 3137285 w 3808461"/>
              <a:gd name="connsiteY59" fmla="*/ 5768108 h 5831223"/>
              <a:gd name="connsiteX60" fmla="*/ 3201939 w 3808461"/>
              <a:gd name="connsiteY60" fmla="*/ 5795817 h 5831223"/>
              <a:gd name="connsiteX61" fmla="*/ 3229648 w 3808461"/>
              <a:gd name="connsiteY61" fmla="*/ 5675745 h 5831223"/>
              <a:gd name="connsiteX62" fmla="*/ 3201939 w 3808461"/>
              <a:gd name="connsiteY62" fmla="*/ 5426363 h 5831223"/>
              <a:gd name="connsiteX63" fmla="*/ 3238885 w 3808461"/>
              <a:gd name="connsiteY63" fmla="*/ 5333999 h 5831223"/>
              <a:gd name="connsiteX64" fmla="*/ 3451321 w 3808461"/>
              <a:gd name="connsiteY64" fmla="*/ 5158508 h 5831223"/>
              <a:gd name="connsiteX65" fmla="*/ 3599103 w 3808461"/>
              <a:gd name="connsiteY65" fmla="*/ 5158508 h 5831223"/>
              <a:gd name="connsiteX66" fmla="*/ 3793067 w 3808461"/>
              <a:gd name="connsiteY66" fmla="*/ 5140035 h 5831223"/>
              <a:gd name="connsiteX67" fmla="*/ 3691467 w 3808461"/>
              <a:gd name="connsiteY67" fmla="*/ 5010726 h 5831223"/>
              <a:gd name="connsiteX68" fmla="*/ 3155758 w 3808461"/>
              <a:gd name="connsiteY68" fmla="*/ 4345708 h 5831223"/>
              <a:gd name="connsiteX69" fmla="*/ 3044921 w 3808461"/>
              <a:gd name="connsiteY69" fmla="*/ 3976254 h 5831223"/>
              <a:gd name="connsiteX70" fmla="*/ 2989503 w 3808461"/>
              <a:gd name="connsiteY70" fmla="*/ 3662217 h 5831223"/>
              <a:gd name="connsiteX71" fmla="*/ 2426085 w 3808461"/>
              <a:gd name="connsiteY71" fmla="*/ 3338945 h 5831223"/>
              <a:gd name="connsiteX72" fmla="*/ 1973503 w 3808461"/>
              <a:gd name="connsiteY72" fmla="*/ 3098799 h 5831223"/>
              <a:gd name="connsiteX73" fmla="*/ 1973503 w 3808461"/>
              <a:gd name="connsiteY73" fmla="*/ 2951017 h 5831223"/>
              <a:gd name="connsiteX74" fmla="*/ 1973503 w 3808461"/>
              <a:gd name="connsiteY74" fmla="*/ 2821708 h 5831223"/>
              <a:gd name="connsiteX75" fmla="*/ 1973503 w 3808461"/>
              <a:gd name="connsiteY75" fmla="*/ 2655454 h 5831223"/>
              <a:gd name="connsiteX76" fmla="*/ 2139758 w 3808461"/>
              <a:gd name="connsiteY76" fmla="*/ 2387599 h 5831223"/>
              <a:gd name="connsiteX77" fmla="*/ 2444558 w 3808461"/>
              <a:gd name="connsiteY77" fmla="*/ 1833417 h 5831223"/>
              <a:gd name="connsiteX78" fmla="*/ 2620048 w 3808461"/>
              <a:gd name="connsiteY78" fmla="*/ 1584035 h 5831223"/>
              <a:gd name="connsiteX79" fmla="*/ 2629285 w 3808461"/>
              <a:gd name="connsiteY79" fmla="*/ 1519381 h 5831223"/>
              <a:gd name="connsiteX80" fmla="*/ 2499976 w 3808461"/>
              <a:gd name="connsiteY80" fmla="*/ 1436254 h 5831223"/>
              <a:gd name="connsiteX81" fmla="*/ 2472267 w 3808461"/>
              <a:gd name="connsiteY81" fmla="*/ 1408545 h 5831223"/>
              <a:gd name="connsiteX82" fmla="*/ 2721648 w 3808461"/>
              <a:gd name="connsiteY82" fmla="*/ 1020617 h 5831223"/>
              <a:gd name="connsiteX83" fmla="*/ 2795539 w 3808461"/>
              <a:gd name="connsiteY83" fmla="*/ 854363 h 5831223"/>
              <a:gd name="connsiteX84" fmla="*/ 2832485 w 3808461"/>
              <a:gd name="connsiteY84" fmla="*/ 835890 h 5831223"/>
              <a:gd name="connsiteX85" fmla="*/ 2850958 w 3808461"/>
              <a:gd name="connsiteY85" fmla="*/ 660399 h 5831223"/>
              <a:gd name="connsiteX86" fmla="*/ 2712412 w 3808461"/>
              <a:gd name="connsiteY86" fmla="*/ 595745 h 5831223"/>
              <a:gd name="connsiteX87" fmla="*/ 2536921 w 3808461"/>
              <a:gd name="connsiteY87" fmla="*/ 531090 h 5831223"/>
              <a:gd name="connsiteX88" fmla="*/ 2444558 w 3808461"/>
              <a:gd name="connsiteY88" fmla="*/ 401781 h 5831223"/>
              <a:gd name="connsiteX89" fmla="*/ 2333721 w 3808461"/>
              <a:gd name="connsiteY89" fmla="*/ 207817 h 5831223"/>
              <a:gd name="connsiteX90" fmla="*/ 2204412 w 3808461"/>
              <a:gd name="connsiteY90" fmla="*/ 87745 h 583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808461" h="5831223">
                <a:moveTo>
                  <a:pt x="2204412" y="87745"/>
                </a:moveTo>
                <a:cubicBezTo>
                  <a:pt x="2122824" y="66193"/>
                  <a:pt x="1908848" y="78508"/>
                  <a:pt x="1844194" y="78508"/>
                </a:cubicBezTo>
                <a:cubicBezTo>
                  <a:pt x="1779540" y="78508"/>
                  <a:pt x="1821103" y="0"/>
                  <a:pt x="1816485" y="87745"/>
                </a:cubicBezTo>
                <a:cubicBezTo>
                  <a:pt x="1811867" y="175490"/>
                  <a:pt x="1816485" y="604981"/>
                  <a:pt x="1816485" y="604981"/>
                </a:cubicBezTo>
                <a:cubicBezTo>
                  <a:pt x="1816485" y="703502"/>
                  <a:pt x="1836497" y="632690"/>
                  <a:pt x="1816485" y="678872"/>
                </a:cubicBezTo>
                <a:cubicBezTo>
                  <a:pt x="1796473" y="725054"/>
                  <a:pt x="1745673" y="817418"/>
                  <a:pt x="1696412" y="882072"/>
                </a:cubicBezTo>
                <a:cubicBezTo>
                  <a:pt x="1647151" y="946727"/>
                  <a:pt x="1557866" y="1025235"/>
                  <a:pt x="1520921" y="1066799"/>
                </a:cubicBezTo>
                <a:cubicBezTo>
                  <a:pt x="1483976" y="1108363"/>
                  <a:pt x="1488594" y="1123757"/>
                  <a:pt x="1474739" y="1131454"/>
                </a:cubicBezTo>
                <a:cubicBezTo>
                  <a:pt x="1460885" y="1139151"/>
                  <a:pt x="1445491" y="1134533"/>
                  <a:pt x="1437794" y="1112981"/>
                </a:cubicBezTo>
                <a:cubicBezTo>
                  <a:pt x="1430097" y="1091430"/>
                  <a:pt x="1431637" y="1029854"/>
                  <a:pt x="1428558" y="1002145"/>
                </a:cubicBezTo>
                <a:cubicBezTo>
                  <a:pt x="1425479" y="974436"/>
                  <a:pt x="1451648" y="957502"/>
                  <a:pt x="1419321" y="946726"/>
                </a:cubicBezTo>
                <a:cubicBezTo>
                  <a:pt x="1386994" y="935950"/>
                  <a:pt x="1313103" y="934411"/>
                  <a:pt x="1234594" y="937490"/>
                </a:cubicBezTo>
                <a:cubicBezTo>
                  <a:pt x="1156085" y="940569"/>
                  <a:pt x="997528" y="951345"/>
                  <a:pt x="948267" y="965199"/>
                </a:cubicBezTo>
                <a:cubicBezTo>
                  <a:pt x="899006" y="979054"/>
                  <a:pt x="940570" y="951344"/>
                  <a:pt x="939030" y="1020617"/>
                </a:cubicBezTo>
                <a:cubicBezTo>
                  <a:pt x="937491" y="1089890"/>
                  <a:pt x="955963" y="1300787"/>
                  <a:pt x="939030" y="1380835"/>
                </a:cubicBezTo>
                <a:cubicBezTo>
                  <a:pt x="922097" y="1460883"/>
                  <a:pt x="872836" y="1450108"/>
                  <a:pt x="837430" y="1500908"/>
                </a:cubicBezTo>
                <a:cubicBezTo>
                  <a:pt x="802024" y="1551708"/>
                  <a:pt x="732752" y="1630217"/>
                  <a:pt x="726594" y="1685635"/>
                </a:cubicBezTo>
                <a:cubicBezTo>
                  <a:pt x="720437" y="1741053"/>
                  <a:pt x="797406" y="1791853"/>
                  <a:pt x="800485" y="1833417"/>
                </a:cubicBezTo>
                <a:cubicBezTo>
                  <a:pt x="803564" y="1874981"/>
                  <a:pt x="774316" y="1882678"/>
                  <a:pt x="745067" y="1935017"/>
                </a:cubicBezTo>
                <a:cubicBezTo>
                  <a:pt x="715819" y="1987357"/>
                  <a:pt x="677333" y="2107430"/>
                  <a:pt x="624994" y="2147454"/>
                </a:cubicBezTo>
                <a:cubicBezTo>
                  <a:pt x="572655" y="2187478"/>
                  <a:pt x="500303" y="2161309"/>
                  <a:pt x="431030" y="2175163"/>
                </a:cubicBezTo>
                <a:cubicBezTo>
                  <a:pt x="361757" y="2189017"/>
                  <a:pt x="246303" y="2204411"/>
                  <a:pt x="209358" y="2230581"/>
                </a:cubicBezTo>
                <a:cubicBezTo>
                  <a:pt x="172413" y="2256751"/>
                  <a:pt x="201661" y="2284460"/>
                  <a:pt x="209358" y="2332181"/>
                </a:cubicBezTo>
                <a:cubicBezTo>
                  <a:pt x="217055" y="2379902"/>
                  <a:pt x="255539" y="2470726"/>
                  <a:pt x="255539" y="2516908"/>
                </a:cubicBezTo>
                <a:cubicBezTo>
                  <a:pt x="255539" y="2563090"/>
                  <a:pt x="232449" y="2572327"/>
                  <a:pt x="209358" y="2609272"/>
                </a:cubicBezTo>
                <a:cubicBezTo>
                  <a:pt x="186267" y="2646217"/>
                  <a:pt x="135467" y="2712411"/>
                  <a:pt x="116994" y="2738581"/>
                </a:cubicBezTo>
                <a:cubicBezTo>
                  <a:pt x="98521" y="2764751"/>
                  <a:pt x="98521" y="2727805"/>
                  <a:pt x="98521" y="2766290"/>
                </a:cubicBezTo>
                <a:cubicBezTo>
                  <a:pt x="98521" y="2804775"/>
                  <a:pt x="107758" y="2898678"/>
                  <a:pt x="116994" y="2969490"/>
                </a:cubicBezTo>
                <a:cubicBezTo>
                  <a:pt x="126230" y="3040302"/>
                  <a:pt x="146242" y="3138824"/>
                  <a:pt x="153939" y="3191163"/>
                </a:cubicBezTo>
                <a:cubicBezTo>
                  <a:pt x="161636" y="3243502"/>
                  <a:pt x="169333" y="3254278"/>
                  <a:pt x="163176" y="3283526"/>
                </a:cubicBezTo>
                <a:cubicBezTo>
                  <a:pt x="157019" y="3312774"/>
                  <a:pt x="116994" y="3366654"/>
                  <a:pt x="116994" y="3366654"/>
                </a:cubicBezTo>
                <a:cubicBezTo>
                  <a:pt x="101600" y="3394363"/>
                  <a:pt x="64655" y="3368193"/>
                  <a:pt x="70812" y="3449781"/>
                </a:cubicBezTo>
                <a:cubicBezTo>
                  <a:pt x="76970" y="3531369"/>
                  <a:pt x="146242" y="3765357"/>
                  <a:pt x="153939" y="3856181"/>
                </a:cubicBezTo>
                <a:cubicBezTo>
                  <a:pt x="161636" y="3947005"/>
                  <a:pt x="137006" y="3951623"/>
                  <a:pt x="116994" y="3994726"/>
                </a:cubicBezTo>
                <a:cubicBezTo>
                  <a:pt x="96982" y="4037829"/>
                  <a:pt x="0" y="4062460"/>
                  <a:pt x="33867" y="4114799"/>
                </a:cubicBezTo>
                <a:cubicBezTo>
                  <a:pt x="67734" y="4167138"/>
                  <a:pt x="177031" y="4233333"/>
                  <a:pt x="320194" y="4308763"/>
                </a:cubicBezTo>
                <a:cubicBezTo>
                  <a:pt x="463357" y="4384193"/>
                  <a:pt x="791248" y="4519660"/>
                  <a:pt x="892848" y="4567381"/>
                </a:cubicBezTo>
                <a:cubicBezTo>
                  <a:pt x="994448" y="4615102"/>
                  <a:pt x="965200" y="4553526"/>
                  <a:pt x="929794" y="4595090"/>
                </a:cubicBezTo>
                <a:cubicBezTo>
                  <a:pt x="894388" y="4636654"/>
                  <a:pt x="735830" y="4769042"/>
                  <a:pt x="680412" y="4816763"/>
                </a:cubicBezTo>
                <a:cubicBezTo>
                  <a:pt x="624994" y="4864484"/>
                  <a:pt x="638849" y="4776738"/>
                  <a:pt x="597285" y="4881417"/>
                </a:cubicBezTo>
                <a:cubicBezTo>
                  <a:pt x="555721" y="4986096"/>
                  <a:pt x="458739" y="5340156"/>
                  <a:pt x="431030" y="5444835"/>
                </a:cubicBezTo>
                <a:cubicBezTo>
                  <a:pt x="403321" y="5549514"/>
                  <a:pt x="391006" y="5498714"/>
                  <a:pt x="431030" y="5509490"/>
                </a:cubicBezTo>
                <a:cubicBezTo>
                  <a:pt x="471054" y="5520266"/>
                  <a:pt x="621915" y="5514108"/>
                  <a:pt x="671176" y="5509490"/>
                </a:cubicBezTo>
                <a:cubicBezTo>
                  <a:pt x="720437" y="5504872"/>
                  <a:pt x="694267" y="5501793"/>
                  <a:pt x="726594" y="5481781"/>
                </a:cubicBezTo>
                <a:cubicBezTo>
                  <a:pt x="758921" y="5461769"/>
                  <a:pt x="818957" y="5400193"/>
                  <a:pt x="865139" y="5389417"/>
                </a:cubicBezTo>
                <a:cubicBezTo>
                  <a:pt x="911321" y="5378641"/>
                  <a:pt x="945188" y="5392496"/>
                  <a:pt x="1003685" y="5417126"/>
                </a:cubicBezTo>
                <a:cubicBezTo>
                  <a:pt x="1062182" y="5441756"/>
                  <a:pt x="1148388" y="5507951"/>
                  <a:pt x="1216121" y="5537199"/>
                </a:cubicBezTo>
                <a:cubicBezTo>
                  <a:pt x="1283854" y="5566448"/>
                  <a:pt x="1359285" y="5578763"/>
                  <a:pt x="1410085" y="5592617"/>
                </a:cubicBezTo>
                <a:cubicBezTo>
                  <a:pt x="1460885" y="5606471"/>
                  <a:pt x="1483976" y="5595696"/>
                  <a:pt x="1520921" y="5620326"/>
                </a:cubicBezTo>
                <a:cubicBezTo>
                  <a:pt x="1557867" y="5644956"/>
                  <a:pt x="1577879" y="5708072"/>
                  <a:pt x="1631758" y="5740399"/>
                </a:cubicBezTo>
                <a:cubicBezTo>
                  <a:pt x="1685637" y="5772726"/>
                  <a:pt x="1802631" y="5801975"/>
                  <a:pt x="1844194" y="5814290"/>
                </a:cubicBezTo>
                <a:cubicBezTo>
                  <a:pt x="1885757" y="5826605"/>
                  <a:pt x="1864206" y="5831223"/>
                  <a:pt x="1881139" y="5814290"/>
                </a:cubicBezTo>
                <a:cubicBezTo>
                  <a:pt x="1898072" y="5797357"/>
                  <a:pt x="1930400" y="5738860"/>
                  <a:pt x="1945794" y="5712690"/>
                </a:cubicBezTo>
                <a:cubicBezTo>
                  <a:pt x="1961188" y="5686520"/>
                  <a:pt x="1956570" y="5654193"/>
                  <a:pt x="1973503" y="5657272"/>
                </a:cubicBezTo>
                <a:cubicBezTo>
                  <a:pt x="1990436" y="5660351"/>
                  <a:pt x="2018146" y="5715769"/>
                  <a:pt x="2047394" y="5731163"/>
                </a:cubicBezTo>
                <a:cubicBezTo>
                  <a:pt x="2076643" y="5746557"/>
                  <a:pt x="2085879" y="5749635"/>
                  <a:pt x="2148994" y="5749635"/>
                </a:cubicBezTo>
                <a:cubicBezTo>
                  <a:pt x="2212109" y="5749635"/>
                  <a:pt x="2324485" y="5741939"/>
                  <a:pt x="2426085" y="5731163"/>
                </a:cubicBezTo>
                <a:cubicBezTo>
                  <a:pt x="2527685" y="5720387"/>
                  <a:pt x="2680085" y="5692678"/>
                  <a:pt x="2758594" y="5684981"/>
                </a:cubicBezTo>
                <a:cubicBezTo>
                  <a:pt x="2837103" y="5677284"/>
                  <a:pt x="2834024" y="5671127"/>
                  <a:pt x="2897139" y="5684981"/>
                </a:cubicBezTo>
                <a:cubicBezTo>
                  <a:pt x="2960254" y="5698836"/>
                  <a:pt x="3086485" y="5749635"/>
                  <a:pt x="3137285" y="5768108"/>
                </a:cubicBezTo>
                <a:cubicBezTo>
                  <a:pt x="3188085" y="5786581"/>
                  <a:pt x="3186545" y="5811211"/>
                  <a:pt x="3201939" y="5795817"/>
                </a:cubicBezTo>
                <a:cubicBezTo>
                  <a:pt x="3217333" y="5780423"/>
                  <a:pt x="3229648" y="5737321"/>
                  <a:pt x="3229648" y="5675745"/>
                </a:cubicBezTo>
                <a:cubicBezTo>
                  <a:pt x="3229648" y="5614169"/>
                  <a:pt x="3200400" y="5483321"/>
                  <a:pt x="3201939" y="5426363"/>
                </a:cubicBezTo>
                <a:cubicBezTo>
                  <a:pt x="3203479" y="5369405"/>
                  <a:pt x="3197321" y="5378642"/>
                  <a:pt x="3238885" y="5333999"/>
                </a:cubicBezTo>
                <a:cubicBezTo>
                  <a:pt x="3280449" y="5289357"/>
                  <a:pt x="3391285" y="5187757"/>
                  <a:pt x="3451321" y="5158508"/>
                </a:cubicBezTo>
                <a:cubicBezTo>
                  <a:pt x="3511357" y="5129260"/>
                  <a:pt x="3542145" y="5161587"/>
                  <a:pt x="3599103" y="5158508"/>
                </a:cubicBezTo>
                <a:cubicBezTo>
                  <a:pt x="3656061" y="5155429"/>
                  <a:pt x="3777673" y="5164665"/>
                  <a:pt x="3793067" y="5140035"/>
                </a:cubicBezTo>
                <a:cubicBezTo>
                  <a:pt x="3808461" y="5115405"/>
                  <a:pt x="3691467" y="5010726"/>
                  <a:pt x="3691467" y="5010726"/>
                </a:cubicBezTo>
                <a:cubicBezTo>
                  <a:pt x="3585249" y="4878338"/>
                  <a:pt x="3263516" y="4518120"/>
                  <a:pt x="3155758" y="4345708"/>
                </a:cubicBezTo>
                <a:cubicBezTo>
                  <a:pt x="3048000" y="4173296"/>
                  <a:pt x="3072630" y="4090169"/>
                  <a:pt x="3044921" y="3976254"/>
                </a:cubicBezTo>
                <a:cubicBezTo>
                  <a:pt x="3017212" y="3862339"/>
                  <a:pt x="3092642" y="3768435"/>
                  <a:pt x="2989503" y="3662217"/>
                </a:cubicBezTo>
                <a:cubicBezTo>
                  <a:pt x="2886364" y="3555999"/>
                  <a:pt x="2595418" y="3432848"/>
                  <a:pt x="2426085" y="3338945"/>
                </a:cubicBezTo>
                <a:cubicBezTo>
                  <a:pt x="2256752" y="3245042"/>
                  <a:pt x="2048933" y="3163454"/>
                  <a:pt x="1973503" y="3098799"/>
                </a:cubicBezTo>
                <a:cubicBezTo>
                  <a:pt x="1898073" y="3034144"/>
                  <a:pt x="1973503" y="2951017"/>
                  <a:pt x="1973503" y="2951017"/>
                </a:cubicBezTo>
                <a:lnTo>
                  <a:pt x="1973503" y="2821708"/>
                </a:lnTo>
                <a:cubicBezTo>
                  <a:pt x="1973503" y="2772448"/>
                  <a:pt x="1945794" y="2727805"/>
                  <a:pt x="1973503" y="2655454"/>
                </a:cubicBezTo>
                <a:cubicBezTo>
                  <a:pt x="2001212" y="2583103"/>
                  <a:pt x="2061249" y="2524605"/>
                  <a:pt x="2139758" y="2387599"/>
                </a:cubicBezTo>
                <a:cubicBezTo>
                  <a:pt x="2218267" y="2250593"/>
                  <a:pt x="2364510" y="1967344"/>
                  <a:pt x="2444558" y="1833417"/>
                </a:cubicBezTo>
                <a:cubicBezTo>
                  <a:pt x="2524606" y="1699490"/>
                  <a:pt x="2589260" y="1636374"/>
                  <a:pt x="2620048" y="1584035"/>
                </a:cubicBezTo>
                <a:cubicBezTo>
                  <a:pt x="2650836" y="1531696"/>
                  <a:pt x="2649297" y="1544011"/>
                  <a:pt x="2629285" y="1519381"/>
                </a:cubicBezTo>
                <a:cubicBezTo>
                  <a:pt x="2609273" y="1494751"/>
                  <a:pt x="2526146" y="1454727"/>
                  <a:pt x="2499976" y="1436254"/>
                </a:cubicBezTo>
                <a:cubicBezTo>
                  <a:pt x="2473806" y="1417781"/>
                  <a:pt x="2435322" y="1477818"/>
                  <a:pt x="2472267" y="1408545"/>
                </a:cubicBezTo>
                <a:cubicBezTo>
                  <a:pt x="2509212" y="1339272"/>
                  <a:pt x="2667769" y="1112981"/>
                  <a:pt x="2721648" y="1020617"/>
                </a:cubicBezTo>
                <a:cubicBezTo>
                  <a:pt x="2775527" y="928253"/>
                  <a:pt x="2777066" y="885151"/>
                  <a:pt x="2795539" y="854363"/>
                </a:cubicBezTo>
                <a:cubicBezTo>
                  <a:pt x="2814012" y="823575"/>
                  <a:pt x="2823249" y="868217"/>
                  <a:pt x="2832485" y="835890"/>
                </a:cubicBezTo>
                <a:cubicBezTo>
                  <a:pt x="2841721" y="803563"/>
                  <a:pt x="2870970" y="700423"/>
                  <a:pt x="2850958" y="660399"/>
                </a:cubicBezTo>
                <a:cubicBezTo>
                  <a:pt x="2830946" y="620375"/>
                  <a:pt x="2764752" y="617297"/>
                  <a:pt x="2712412" y="595745"/>
                </a:cubicBezTo>
                <a:cubicBezTo>
                  <a:pt x="2660072" y="574193"/>
                  <a:pt x="2581563" y="563417"/>
                  <a:pt x="2536921" y="531090"/>
                </a:cubicBezTo>
                <a:cubicBezTo>
                  <a:pt x="2492279" y="498763"/>
                  <a:pt x="2478425" y="455660"/>
                  <a:pt x="2444558" y="401781"/>
                </a:cubicBezTo>
                <a:cubicBezTo>
                  <a:pt x="2410691" y="347902"/>
                  <a:pt x="2366048" y="261696"/>
                  <a:pt x="2333721" y="207817"/>
                </a:cubicBezTo>
                <a:cubicBezTo>
                  <a:pt x="2301394" y="153938"/>
                  <a:pt x="2286000" y="109297"/>
                  <a:pt x="2204412" y="87745"/>
                </a:cubicBezTo>
                <a:close/>
              </a:path>
            </a:pathLst>
          </a:custGeom>
          <a:solidFill>
            <a:srgbClr val="0033CC">
              <a:alpha val="40000"/>
            </a:srgbClr>
          </a:solidFill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2357422" y="1071546"/>
            <a:ext cx="2523672" cy="2973615"/>
          </a:xfrm>
          <a:custGeom>
            <a:avLst/>
            <a:gdLst>
              <a:gd name="connsiteX0" fmla="*/ 896257 w 2523672"/>
              <a:gd name="connsiteY0" fmla="*/ 259443 h 2973615"/>
              <a:gd name="connsiteX1" fmla="*/ 656771 w 2523672"/>
              <a:gd name="connsiteY1" fmla="*/ 586015 h 2973615"/>
              <a:gd name="connsiteX2" fmla="*/ 591457 w 2523672"/>
              <a:gd name="connsiteY2" fmla="*/ 705758 h 2973615"/>
              <a:gd name="connsiteX3" fmla="*/ 591457 w 2523672"/>
              <a:gd name="connsiteY3" fmla="*/ 792843 h 2973615"/>
              <a:gd name="connsiteX4" fmla="*/ 678543 w 2523672"/>
              <a:gd name="connsiteY4" fmla="*/ 803729 h 2973615"/>
              <a:gd name="connsiteX5" fmla="*/ 732971 w 2523672"/>
              <a:gd name="connsiteY5" fmla="*/ 825500 h 2973615"/>
              <a:gd name="connsiteX6" fmla="*/ 656771 w 2523672"/>
              <a:gd name="connsiteY6" fmla="*/ 1054100 h 2973615"/>
              <a:gd name="connsiteX7" fmla="*/ 526143 w 2523672"/>
              <a:gd name="connsiteY7" fmla="*/ 1184729 h 2973615"/>
              <a:gd name="connsiteX8" fmla="*/ 199571 w 2523672"/>
              <a:gd name="connsiteY8" fmla="*/ 1761672 h 2973615"/>
              <a:gd name="connsiteX9" fmla="*/ 123371 w 2523672"/>
              <a:gd name="connsiteY9" fmla="*/ 1914072 h 2973615"/>
              <a:gd name="connsiteX10" fmla="*/ 68943 w 2523672"/>
              <a:gd name="connsiteY10" fmla="*/ 2012043 h 2973615"/>
              <a:gd name="connsiteX11" fmla="*/ 36286 w 2523672"/>
              <a:gd name="connsiteY11" fmla="*/ 2273300 h 2973615"/>
              <a:gd name="connsiteX12" fmla="*/ 36286 w 2523672"/>
              <a:gd name="connsiteY12" fmla="*/ 2382158 h 2973615"/>
              <a:gd name="connsiteX13" fmla="*/ 254000 w 2523672"/>
              <a:gd name="connsiteY13" fmla="*/ 2534558 h 2973615"/>
              <a:gd name="connsiteX14" fmla="*/ 732971 w 2523672"/>
              <a:gd name="connsiteY14" fmla="*/ 2795815 h 2973615"/>
              <a:gd name="connsiteX15" fmla="*/ 1005114 w 2523672"/>
              <a:gd name="connsiteY15" fmla="*/ 2893786 h 2973615"/>
              <a:gd name="connsiteX16" fmla="*/ 1081314 w 2523672"/>
              <a:gd name="connsiteY16" fmla="*/ 2969986 h 2973615"/>
              <a:gd name="connsiteX17" fmla="*/ 1353457 w 2523672"/>
              <a:gd name="connsiteY17" fmla="*/ 2915558 h 2973615"/>
              <a:gd name="connsiteX18" fmla="*/ 1854200 w 2523672"/>
              <a:gd name="connsiteY18" fmla="*/ 2784929 h 2973615"/>
              <a:gd name="connsiteX19" fmla="*/ 2104571 w 2523672"/>
              <a:gd name="connsiteY19" fmla="*/ 2719615 h 2973615"/>
              <a:gd name="connsiteX20" fmla="*/ 2191657 w 2523672"/>
              <a:gd name="connsiteY20" fmla="*/ 2763158 h 2973615"/>
              <a:gd name="connsiteX21" fmla="*/ 2365829 w 2523672"/>
              <a:gd name="connsiteY21" fmla="*/ 2795815 h 2973615"/>
              <a:gd name="connsiteX22" fmla="*/ 2463800 w 2523672"/>
              <a:gd name="connsiteY22" fmla="*/ 2708729 h 2973615"/>
              <a:gd name="connsiteX23" fmla="*/ 2518229 w 2523672"/>
              <a:gd name="connsiteY23" fmla="*/ 2686958 h 2973615"/>
              <a:gd name="connsiteX24" fmla="*/ 2496457 w 2523672"/>
              <a:gd name="connsiteY24" fmla="*/ 2305958 h 2973615"/>
              <a:gd name="connsiteX25" fmla="*/ 2398486 w 2523672"/>
              <a:gd name="connsiteY25" fmla="*/ 1467758 h 2973615"/>
              <a:gd name="connsiteX26" fmla="*/ 2300514 w 2523672"/>
              <a:gd name="connsiteY26" fmla="*/ 1380672 h 2973615"/>
              <a:gd name="connsiteX27" fmla="*/ 2191657 w 2523672"/>
              <a:gd name="connsiteY27" fmla="*/ 1228272 h 2973615"/>
              <a:gd name="connsiteX28" fmla="*/ 2191657 w 2523672"/>
              <a:gd name="connsiteY28" fmla="*/ 1152072 h 2973615"/>
              <a:gd name="connsiteX29" fmla="*/ 2322286 w 2523672"/>
              <a:gd name="connsiteY29" fmla="*/ 1097643 h 2973615"/>
              <a:gd name="connsiteX30" fmla="*/ 2365829 w 2523672"/>
              <a:gd name="connsiteY30" fmla="*/ 1043215 h 2973615"/>
              <a:gd name="connsiteX31" fmla="*/ 2365829 w 2523672"/>
              <a:gd name="connsiteY31" fmla="*/ 792843 h 2973615"/>
              <a:gd name="connsiteX32" fmla="*/ 2376714 w 2523672"/>
              <a:gd name="connsiteY32" fmla="*/ 662215 h 2973615"/>
              <a:gd name="connsiteX33" fmla="*/ 2169886 w 2523672"/>
              <a:gd name="connsiteY33" fmla="*/ 531586 h 2973615"/>
              <a:gd name="connsiteX34" fmla="*/ 2159000 w 2523672"/>
              <a:gd name="connsiteY34" fmla="*/ 498929 h 2973615"/>
              <a:gd name="connsiteX35" fmla="*/ 2159000 w 2523672"/>
              <a:gd name="connsiteY35" fmla="*/ 379186 h 2973615"/>
              <a:gd name="connsiteX36" fmla="*/ 1941286 w 2523672"/>
              <a:gd name="connsiteY36" fmla="*/ 215900 h 2973615"/>
              <a:gd name="connsiteX37" fmla="*/ 1788886 w 2523672"/>
              <a:gd name="connsiteY37" fmla="*/ 30843 h 2973615"/>
              <a:gd name="connsiteX38" fmla="*/ 1680029 w 2523672"/>
              <a:gd name="connsiteY38" fmla="*/ 30843 h 2973615"/>
              <a:gd name="connsiteX39" fmla="*/ 1288143 w 2523672"/>
              <a:gd name="connsiteY39" fmla="*/ 107043 h 2973615"/>
              <a:gd name="connsiteX40" fmla="*/ 1168400 w 2523672"/>
              <a:gd name="connsiteY40" fmla="*/ 139700 h 2973615"/>
              <a:gd name="connsiteX41" fmla="*/ 1081314 w 2523672"/>
              <a:gd name="connsiteY41" fmla="*/ 215900 h 2973615"/>
              <a:gd name="connsiteX42" fmla="*/ 1037771 w 2523672"/>
              <a:gd name="connsiteY42" fmla="*/ 237672 h 2973615"/>
              <a:gd name="connsiteX43" fmla="*/ 896257 w 2523672"/>
              <a:gd name="connsiteY43" fmla="*/ 259443 h 297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523672" h="2973615">
                <a:moveTo>
                  <a:pt x="896257" y="259443"/>
                </a:moveTo>
                <a:cubicBezTo>
                  <a:pt x="832757" y="317500"/>
                  <a:pt x="707571" y="511629"/>
                  <a:pt x="656771" y="586015"/>
                </a:cubicBezTo>
                <a:cubicBezTo>
                  <a:pt x="605971" y="660401"/>
                  <a:pt x="602343" y="671287"/>
                  <a:pt x="591457" y="705758"/>
                </a:cubicBezTo>
                <a:cubicBezTo>
                  <a:pt x="580571" y="740229"/>
                  <a:pt x="576943" y="776515"/>
                  <a:pt x="591457" y="792843"/>
                </a:cubicBezTo>
                <a:cubicBezTo>
                  <a:pt x="605971" y="809171"/>
                  <a:pt x="654957" y="798286"/>
                  <a:pt x="678543" y="803729"/>
                </a:cubicBezTo>
                <a:cubicBezTo>
                  <a:pt x="702129" y="809172"/>
                  <a:pt x="736600" y="783771"/>
                  <a:pt x="732971" y="825500"/>
                </a:cubicBezTo>
                <a:cubicBezTo>
                  <a:pt x="729342" y="867229"/>
                  <a:pt x="691242" y="994229"/>
                  <a:pt x="656771" y="1054100"/>
                </a:cubicBezTo>
                <a:cubicBezTo>
                  <a:pt x="622300" y="1113971"/>
                  <a:pt x="602343" y="1066800"/>
                  <a:pt x="526143" y="1184729"/>
                </a:cubicBezTo>
                <a:cubicBezTo>
                  <a:pt x="449943" y="1302658"/>
                  <a:pt x="266700" y="1640115"/>
                  <a:pt x="199571" y="1761672"/>
                </a:cubicBezTo>
                <a:cubicBezTo>
                  <a:pt x="132442" y="1883229"/>
                  <a:pt x="145142" y="1872344"/>
                  <a:pt x="123371" y="1914072"/>
                </a:cubicBezTo>
                <a:cubicBezTo>
                  <a:pt x="101600" y="1955800"/>
                  <a:pt x="83457" y="1952172"/>
                  <a:pt x="68943" y="2012043"/>
                </a:cubicBezTo>
                <a:cubicBezTo>
                  <a:pt x="54429" y="2071914"/>
                  <a:pt x="41729" y="2211614"/>
                  <a:pt x="36286" y="2273300"/>
                </a:cubicBezTo>
                <a:cubicBezTo>
                  <a:pt x="30843" y="2334986"/>
                  <a:pt x="0" y="2338615"/>
                  <a:pt x="36286" y="2382158"/>
                </a:cubicBezTo>
                <a:cubicBezTo>
                  <a:pt x="72572" y="2425701"/>
                  <a:pt x="137886" y="2465615"/>
                  <a:pt x="254000" y="2534558"/>
                </a:cubicBezTo>
                <a:cubicBezTo>
                  <a:pt x="370114" y="2603501"/>
                  <a:pt x="607785" y="2735944"/>
                  <a:pt x="732971" y="2795815"/>
                </a:cubicBezTo>
                <a:cubicBezTo>
                  <a:pt x="858157" y="2855686"/>
                  <a:pt x="947057" y="2864758"/>
                  <a:pt x="1005114" y="2893786"/>
                </a:cubicBezTo>
                <a:cubicBezTo>
                  <a:pt x="1063171" y="2922815"/>
                  <a:pt x="1023257" y="2966357"/>
                  <a:pt x="1081314" y="2969986"/>
                </a:cubicBezTo>
                <a:cubicBezTo>
                  <a:pt x="1139371" y="2973615"/>
                  <a:pt x="1224643" y="2946401"/>
                  <a:pt x="1353457" y="2915558"/>
                </a:cubicBezTo>
                <a:cubicBezTo>
                  <a:pt x="1482271" y="2884715"/>
                  <a:pt x="1854200" y="2784929"/>
                  <a:pt x="1854200" y="2784929"/>
                </a:cubicBezTo>
                <a:cubicBezTo>
                  <a:pt x="1979386" y="2752272"/>
                  <a:pt x="2048328" y="2723244"/>
                  <a:pt x="2104571" y="2719615"/>
                </a:cubicBezTo>
                <a:cubicBezTo>
                  <a:pt x="2160814" y="2715987"/>
                  <a:pt x="2148114" y="2750458"/>
                  <a:pt x="2191657" y="2763158"/>
                </a:cubicBezTo>
                <a:cubicBezTo>
                  <a:pt x="2235200" y="2775858"/>
                  <a:pt x="2320472" y="2804887"/>
                  <a:pt x="2365829" y="2795815"/>
                </a:cubicBezTo>
                <a:cubicBezTo>
                  <a:pt x="2411186" y="2786744"/>
                  <a:pt x="2438400" y="2726872"/>
                  <a:pt x="2463800" y="2708729"/>
                </a:cubicBezTo>
                <a:cubicBezTo>
                  <a:pt x="2489200" y="2690586"/>
                  <a:pt x="2512786" y="2754086"/>
                  <a:pt x="2518229" y="2686958"/>
                </a:cubicBezTo>
                <a:cubicBezTo>
                  <a:pt x="2523672" y="2619830"/>
                  <a:pt x="2516414" y="2509158"/>
                  <a:pt x="2496457" y="2305958"/>
                </a:cubicBezTo>
                <a:cubicBezTo>
                  <a:pt x="2476500" y="2102758"/>
                  <a:pt x="2431143" y="1621972"/>
                  <a:pt x="2398486" y="1467758"/>
                </a:cubicBezTo>
                <a:cubicBezTo>
                  <a:pt x="2365829" y="1313544"/>
                  <a:pt x="2334986" y="1420586"/>
                  <a:pt x="2300514" y="1380672"/>
                </a:cubicBezTo>
                <a:cubicBezTo>
                  <a:pt x="2266042" y="1340758"/>
                  <a:pt x="2209800" y="1266372"/>
                  <a:pt x="2191657" y="1228272"/>
                </a:cubicBezTo>
                <a:cubicBezTo>
                  <a:pt x="2173514" y="1190172"/>
                  <a:pt x="2169886" y="1173843"/>
                  <a:pt x="2191657" y="1152072"/>
                </a:cubicBezTo>
                <a:cubicBezTo>
                  <a:pt x="2213428" y="1130301"/>
                  <a:pt x="2293257" y="1115786"/>
                  <a:pt x="2322286" y="1097643"/>
                </a:cubicBezTo>
                <a:cubicBezTo>
                  <a:pt x="2351315" y="1079500"/>
                  <a:pt x="2358572" y="1094015"/>
                  <a:pt x="2365829" y="1043215"/>
                </a:cubicBezTo>
                <a:cubicBezTo>
                  <a:pt x="2373086" y="992415"/>
                  <a:pt x="2364015" y="856343"/>
                  <a:pt x="2365829" y="792843"/>
                </a:cubicBezTo>
                <a:cubicBezTo>
                  <a:pt x="2367643" y="729343"/>
                  <a:pt x="2409371" y="705758"/>
                  <a:pt x="2376714" y="662215"/>
                </a:cubicBezTo>
                <a:cubicBezTo>
                  <a:pt x="2344057" y="618672"/>
                  <a:pt x="2206172" y="558800"/>
                  <a:pt x="2169886" y="531586"/>
                </a:cubicBezTo>
                <a:cubicBezTo>
                  <a:pt x="2133600" y="504372"/>
                  <a:pt x="2160814" y="524329"/>
                  <a:pt x="2159000" y="498929"/>
                </a:cubicBezTo>
                <a:cubicBezTo>
                  <a:pt x="2157186" y="473529"/>
                  <a:pt x="2195286" y="426357"/>
                  <a:pt x="2159000" y="379186"/>
                </a:cubicBezTo>
                <a:cubicBezTo>
                  <a:pt x="2122714" y="332015"/>
                  <a:pt x="2002972" y="273957"/>
                  <a:pt x="1941286" y="215900"/>
                </a:cubicBezTo>
                <a:cubicBezTo>
                  <a:pt x="1879600" y="157843"/>
                  <a:pt x="1832429" y="61686"/>
                  <a:pt x="1788886" y="30843"/>
                </a:cubicBezTo>
                <a:cubicBezTo>
                  <a:pt x="1745343" y="0"/>
                  <a:pt x="1763486" y="18143"/>
                  <a:pt x="1680029" y="30843"/>
                </a:cubicBezTo>
                <a:cubicBezTo>
                  <a:pt x="1596572" y="43543"/>
                  <a:pt x="1373415" y="88900"/>
                  <a:pt x="1288143" y="107043"/>
                </a:cubicBezTo>
                <a:cubicBezTo>
                  <a:pt x="1202872" y="125186"/>
                  <a:pt x="1202871" y="121557"/>
                  <a:pt x="1168400" y="139700"/>
                </a:cubicBezTo>
                <a:cubicBezTo>
                  <a:pt x="1133929" y="157843"/>
                  <a:pt x="1103085" y="199571"/>
                  <a:pt x="1081314" y="215900"/>
                </a:cubicBezTo>
                <a:cubicBezTo>
                  <a:pt x="1059543" y="232229"/>
                  <a:pt x="1070428" y="234043"/>
                  <a:pt x="1037771" y="237672"/>
                </a:cubicBezTo>
                <a:cubicBezTo>
                  <a:pt x="1005114" y="241301"/>
                  <a:pt x="959757" y="201386"/>
                  <a:pt x="896257" y="259443"/>
                </a:cubicBezTo>
                <a:close/>
              </a:path>
            </a:pathLst>
          </a:custGeom>
          <a:solidFill>
            <a:srgbClr val="FF3300">
              <a:alpha val="40000"/>
            </a:srgbClr>
          </a:solidFill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3929058" y="2285992"/>
            <a:ext cx="312057" cy="567871"/>
          </a:xfrm>
          <a:custGeom>
            <a:avLst/>
            <a:gdLst>
              <a:gd name="connsiteX0" fmla="*/ 284843 w 312057"/>
              <a:gd name="connsiteY0" fmla="*/ 18143 h 567871"/>
              <a:gd name="connsiteX1" fmla="*/ 132443 w 312057"/>
              <a:gd name="connsiteY1" fmla="*/ 18143 h 567871"/>
              <a:gd name="connsiteX2" fmla="*/ 34472 w 312057"/>
              <a:gd name="connsiteY2" fmla="*/ 127000 h 567871"/>
              <a:gd name="connsiteX3" fmla="*/ 1814 w 312057"/>
              <a:gd name="connsiteY3" fmla="*/ 235857 h 567871"/>
              <a:gd name="connsiteX4" fmla="*/ 23586 w 312057"/>
              <a:gd name="connsiteY4" fmla="*/ 410029 h 567871"/>
              <a:gd name="connsiteX5" fmla="*/ 110672 w 312057"/>
              <a:gd name="connsiteY5" fmla="*/ 497114 h 567871"/>
              <a:gd name="connsiteX6" fmla="*/ 273957 w 312057"/>
              <a:gd name="connsiteY6" fmla="*/ 540657 h 567871"/>
              <a:gd name="connsiteX7" fmla="*/ 273957 w 312057"/>
              <a:gd name="connsiteY7" fmla="*/ 529771 h 567871"/>
              <a:gd name="connsiteX8" fmla="*/ 284843 w 312057"/>
              <a:gd name="connsiteY8" fmla="*/ 312057 h 567871"/>
              <a:gd name="connsiteX9" fmla="*/ 295729 w 312057"/>
              <a:gd name="connsiteY9" fmla="*/ 105229 h 567871"/>
              <a:gd name="connsiteX10" fmla="*/ 284843 w 312057"/>
              <a:gd name="connsiteY10" fmla="*/ 18143 h 56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2057" h="567871">
                <a:moveTo>
                  <a:pt x="284843" y="18143"/>
                </a:moveTo>
                <a:cubicBezTo>
                  <a:pt x="257629" y="3629"/>
                  <a:pt x="174171" y="0"/>
                  <a:pt x="132443" y="18143"/>
                </a:cubicBezTo>
                <a:cubicBezTo>
                  <a:pt x="90715" y="36286"/>
                  <a:pt x="56243" y="90714"/>
                  <a:pt x="34472" y="127000"/>
                </a:cubicBezTo>
                <a:cubicBezTo>
                  <a:pt x="12701" y="163286"/>
                  <a:pt x="3628" y="188686"/>
                  <a:pt x="1814" y="235857"/>
                </a:cubicBezTo>
                <a:cubicBezTo>
                  <a:pt x="0" y="283028"/>
                  <a:pt x="5443" y="366486"/>
                  <a:pt x="23586" y="410029"/>
                </a:cubicBezTo>
                <a:cubicBezTo>
                  <a:pt x="41729" y="453572"/>
                  <a:pt x="68944" y="475343"/>
                  <a:pt x="110672" y="497114"/>
                </a:cubicBezTo>
                <a:cubicBezTo>
                  <a:pt x="152400" y="518885"/>
                  <a:pt x="246743" y="535214"/>
                  <a:pt x="273957" y="540657"/>
                </a:cubicBezTo>
                <a:cubicBezTo>
                  <a:pt x="301171" y="546100"/>
                  <a:pt x="272143" y="567871"/>
                  <a:pt x="273957" y="529771"/>
                </a:cubicBezTo>
                <a:cubicBezTo>
                  <a:pt x="275771" y="491671"/>
                  <a:pt x="281214" y="382814"/>
                  <a:pt x="284843" y="312057"/>
                </a:cubicBezTo>
                <a:cubicBezTo>
                  <a:pt x="288472" y="241300"/>
                  <a:pt x="293915" y="157843"/>
                  <a:pt x="295729" y="105229"/>
                </a:cubicBezTo>
                <a:cubicBezTo>
                  <a:pt x="297543" y="52615"/>
                  <a:pt x="312057" y="32657"/>
                  <a:pt x="284843" y="18143"/>
                </a:cubicBezTo>
                <a:close/>
              </a:path>
            </a:pathLst>
          </a:custGeom>
          <a:solidFill>
            <a:srgbClr val="0033CC">
              <a:alpha val="40000"/>
            </a:srgbClr>
          </a:solidFill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1357290" y="2285992"/>
            <a:ext cx="2688772" cy="397328"/>
          </a:xfrm>
          <a:custGeom>
            <a:avLst/>
            <a:gdLst>
              <a:gd name="connsiteX0" fmla="*/ 0 w 2688772"/>
              <a:gd name="connsiteY0" fmla="*/ 397328 h 397328"/>
              <a:gd name="connsiteX1" fmla="*/ 849086 w 2688772"/>
              <a:gd name="connsiteY1" fmla="*/ 59871 h 397328"/>
              <a:gd name="connsiteX2" fmla="*/ 2013857 w 2688772"/>
              <a:gd name="connsiteY2" fmla="*/ 38099 h 397328"/>
              <a:gd name="connsiteX3" fmla="*/ 2688772 w 2688772"/>
              <a:gd name="connsiteY3" fmla="*/ 277585 h 39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8772" h="397328">
                <a:moveTo>
                  <a:pt x="0" y="397328"/>
                </a:moveTo>
                <a:cubicBezTo>
                  <a:pt x="256721" y="258535"/>
                  <a:pt x="513443" y="119742"/>
                  <a:pt x="849086" y="59871"/>
                </a:cubicBezTo>
                <a:cubicBezTo>
                  <a:pt x="1184729" y="0"/>
                  <a:pt x="1707243" y="1813"/>
                  <a:pt x="2013857" y="38099"/>
                </a:cubicBezTo>
                <a:cubicBezTo>
                  <a:pt x="2320471" y="74385"/>
                  <a:pt x="2504621" y="175985"/>
                  <a:pt x="2688772" y="277585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 rot="19599660">
            <a:off x="1445662" y="3181408"/>
            <a:ext cx="2857520" cy="397328"/>
          </a:xfrm>
          <a:custGeom>
            <a:avLst/>
            <a:gdLst>
              <a:gd name="connsiteX0" fmla="*/ 0 w 2688772"/>
              <a:gd name="connsiteY0" fmla="*/ 397328 h 397328"/>
              <a:gd name="connsiteX1" fmla="*/ 849086 w 2688772"/>
              <a:gd name="connsiteY1" fmla="*/ 59871 h 397328"/>
              <a:gd name="connsiteX2" fmla="*/ 2013857 w 2688772"/>
              <a:gd name="connsiteY2" fmla="*/ 38099 h 397328"/>
              <a:gd name="connsiteX3" fmla="*/ 2688772 w 2688772"/>
              <a:gd name="connsiteY3" fmla="*/ 277585 h 39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8772" h="397328">
                <a:moveTo>
                  <a:pt x="0" y="397328"/>
                </a:moveTo>
                <a:cubicBezTo>
                  <a:pt x="256721" y="258535"/>
                  <a:pt x="513443" y="119742"/>
                  <a:pt x="849086" y="59871"/>
                </a:cubicBezTo>
                <a:cubicBezTo>
                  <a:pt x="1184729" y="0"/>
                  <a:pt x="1707243" y="1813"/>
                  <a:pt x="2013857" y="38099"/>
                </a:cubicBezTo>
                <a:cubicBezTo>
                  <a:pt x="2320471" y="74385"/>
                  <a:pt x="2504621" y="175985"/>
                  <a:pt x="2688772" y="277585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2721429" y="2764971"/>
            <a:ext cx="1393371" cy="1892301"/>
          </a:xfrm>
          <a:custGeom>
            <a:avLst/>
            <a:gdLst>
              <a:gd name="connsiteX0" fmla="*/ 0 w 1393371"/>
              <a:gd name="connsiteY0" fmla="*/ 1872343 h 1892301"/>
              <a:gd name="connsiteX1" fmla="*/ 337457 w 1393371"/>
              <a:gd name="connsiteY1" fmla="*/ 1774372 h 1892301"/>
              <a:gd name="connsiteX2" fmla="*/ 772885 w 1393371"/>
              <a:gd name="connsiteY2" fmla="*/ 1164772 h 1892301"/>
              <a:gd name="connsiteX3" fmla="*/ 1393371 w 1393371"/>
              <a:gd name="connsiteY3" fmla="*/ 0 h 189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3371" h="1892301">
                <a:moveTo>
                  <a:pt x="0" y="1872343"/>
                </a:moveTo>
                <a:cubicBezTo>
                  <a:pt x="104321" y="1882322"/>
                  <a:pt x="208643" y="1892301"/>
                  <a:pt x="337457" y="1774372"/>
                </a:cubicBezTo>
                <a:cubicBezTo>
                  <a:pt x="466271" y="1656444"/>
                  <a:pt x="596899" y="1460501"/>
                  <a:pt x="772885" y="1164772"/>
                </a:cubicBezTo>
                <a:cubicBezTo>
                  <a:pt x="948871" y="869043"/>
                  <a:pt x="1171121" y="434521"/>
                  <a:pt x="1393371" y="0"/>
                </a:cubicBez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5572132" y="3643314"/>
            <a:ext cx="312057" cy="567871"/>
          </a:xfrm>
          <a:custGeom>
            <a:avLst/>
            <a:gdLst>
              <a:gd name="connsiteX0" fmla="*/ 284843 w 312057"/>
              <a:gd name="connsiteY0" fmla="*/ 18143 h 567871"/>
              <a:gd name="connsiteX1" fmla="*/ 132443 w 312057"/>
              <a:gd name="connsiteY1" fmla="*/ 18143 h 567871"/>
              <a:gd name="connsiteX2" fmla="*/ 34472 w 312057"/>
              <a:gd name="connsiteY2" fmla="*/ 127000 h 567871"/>
              <a:gd name="connsiteX3" fmla="*/ 1814 w 312057"/>
              <a:gd name="connsiteY3" fmla="*/ 235857 h 567871"/>
              <a:gd name="connsiteX4" fmla="*/ 23586 w 312057"/>
              <a:gd name="connsiteY4" fmla="*/ 410029 h 567871"/>
              <a:gd name="connsiteX5" fmla="*/ 110672 w 312057"/>
              <a:gd name="connsiteY5" fmla="*/ 497114 h 567871"/>
              <a:gd name="connsiteX6" fmla="*/ 273957 w 312057"/>
              <a:gd name="connsiteY6" fmla="*/ 540657 h 567871"/>
              <a:gd name="connsiteX7" fmla="*/ 273957 w 312057"/>
              <a:gd name="connsiteY7" fmla="*/ 529771 h 567871"/>
              <a:gd name="connsiteX8" fmla="*/ 284843 w 312057"/>
              <a:gd name="connsiteY8" fmla="*/ 312057 h 567871"/>
              <a:gd name="connsiteX9" fmla="*/ 295729 w 312057"/>
              <a:gd name="connsiteY9" fmla="*/ 105229 h 567871"/>
              <a:gd name="connsiteX10" fmla="*/ 284843 w 312057"/>
              <a:gd name="connsiteY10" fmla="*/ 18143 h 56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2057" h="567871">
                <a:moveTo>
                  <a:pt x="284843" y="18143"/>
                </a:moveTo>
                <a:cubicBezTo>
                  <a:pt x="257629" y="3629"/>
                  <a:pt x="174171" y="0"/>
                  <a:pt x="132443" y="18143"/>
                </a:cubicBezTo>
                <a:cubicBezTo>
                  <a:pt x="90715" y="36286"/>
                  <a:pt x="56243" y="90714"/>
                  <a:pt x="34472" y="127000"/>
                </a:cubicBezTo>
                <a:cubicBezTo>
                  <a:pt x="12701" y="163286"/>
                  <a:pt x="3628" y="188686"/>
                  <a:pt x="1814" y="235857"/>
                </a:cubicBezTo>
                <a:cubicBezTo>
                  <a:pt x="0" y="283028"/>
                  <a:pt x="5443" y="366486"/>
                  <a:pt x="23586" y="410029"/>
                </a:cubicBezTo>
                <a:cubicBezTo>
                  <a:pt x="41729" y="453572"/>
                  <a:pt x="68944" y="475343"/>
                  <a:pt x="110672" y="497114"/>
                </a:cubicBezTo>
                <a:cubicBezTo>
                  <a:pt x="152400" y="518885"/>
                  <a:pt x="246743" y="535214"/>
                  <a:pt x="273957" y="540657"/>
                </a:cubicBezTo>
                <a:cubicBezTo>
                  <a:pt x="301171" y="546100"/>
                  <a:pt x="272143" y="567871"/>
                  <a:pt x="273957" y="529771"/>
                </a:cubicBezTo>
                <a:cubicBezTo>
                  <a:pt x="275771" y="491671"/>
                  <a:pt x="281214" y="382814"/>
                  <a:pt x="284843" y="312057"/>
                </a:cubicBezTo>
                <a:cubicBezTo>
                  <a:pt x="288472" y="241300"/>
                  <a:pt x="293915" y="157843"/>
                  <a:pt x="295729" y="105229"/>
                </a:cubicBezTo>
                <a:cubicBezTo>
                  <a:pt x="297543" y="52615"/>
                  <a:pt x="312057" y="32657"/>
                  <a:pt x="284843" y="18143"/>
                </a:cubicBezTo>
                <a:close/>
              </a:path>
            </a:pathLst>
          </a:custGeom>
          <a:noFill/>
          <a:ln w="762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000760" y="3714752"/>
            <a:ext cx="3143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blocus de Berlin-ouest</a:t>
            </a:r>
            <a:endParaRPr lang="fr-FR" sz="2400" dirty="0">
              <a:latin typeface="Poor Richard" pitchFamily="18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5429256" y="5000636"/>
            <a:ext cx="71438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6215074" y="4714884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pont aérien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428992" y="357166"/>
            <a:ext cx="55721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oor Richard" pitchFamily="18" charset="0"/>
              </a:rPr>
              <a:t>L’Allemagne et Berlin en 1948-1949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/>
      <p:bldP spid="17" grpId="0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CUENIN\Pictures\Imag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661245" cy="2466980"/>
          </a:xfrm>
          <a:prstGeom prst="rect">
            <a:avLst/>
          </a:prstGeom>
          <a:noFill/>
        </p:spPr>
      </p:pic>
      <p:pic>
        <p:nvPicPr>
          <p:cNvPr id="4" name="Picture 2" descr="C:\Users\GCUENIN\Pictures\Image1.png"/>
          <p:cNvPicPr>
            <a:picLocks noChangeAspect="1" noChangeArrowheads="1"/>
          </p:cNvPicPr>
          <p:nvPr/>
        </p:nvPicPr>
        <p:blipFill>
          <a:blip r:embed="rId2"/>
          <a:srcRect l="26080" t="2715" r="49176" b="2268"/>
          <a:stretch>
            <a:fillRect/>
          </a:stretch>
        </p:blipFill>
        <p:spPr bwMode="auto">
          <a:xfrm>
            <a:off x="0" y="450904"/>
            <a:ext cx="5857916" cy="6407096"/>
          </a:xfrm>
          <a:prstGeom prst="rect">
            <a:avLst/>
          </a:prstGeom>
          <a:noFill/>
        </p:spPr>
      </p:pic>
      <p:sp>
        <p:nvSpPr>
          <p:cNvPr id="5" name="Forme libre 4"/>
          <p:cNvSpPr/>
          <p:nvPr/>
        </p:nvSpPr>
        <p:spPr>
          <a:xfrm>
            <a:off x="428596" y="357166"/>
            <a:ext cx="3808461" cy="5831223"/>
          </a:xfrm>
          <a:custGeom>
            <a:avLst/>
            <a:gdLst>
              <a:gd name="connsiteX0" fmla="*/ 2204412 w 3808461"/>
              <a:gd name="connsiteY0" fmla="*/ 87745 h 5831223"/>
              <a:gd name="connsiteX1" fmla="*/ 1844194 w 3808461"/>
              <a:gd name="connsiteY1" fmla="*/ 78508 h 5831223"/>
              <a:gd name="connsiteX2" fmla="*/ 1816485 w 3808461"/>
              <a:gd name="connsiteY2" fmla="*/ 87745 h 5831223"/>
              <a:gd name="connsiteX3" fmla="*/ 1816485 w 3808461"/>
              <a:gd name="connsiteY3" fmla="*/ 604981 h 5831223"/>
              <a:gd name="connsiteX4" fmla="*/ 1816485 w 3808461"/>
              <a:gd name="connsiteY4" fmla="*/ 678872 h 5831223"/>
              <a:gd name="connsiteX5" fmla="*/ 1696412 w 3808461"/>
              <a:gd name="connsiteY5" fmla="*/ 882072 h 5831223"/>
              <a:gd name="connsiteX6" fmla="*/ 1520921 w 3808461"/>
              <a:gd name="connsiteY6" fmla="*/ 1066799 h 5831223"/>
              <a:gd name="connsiteX7" fmla="*/ 1474739 w 3808461"/>
              <a:gd name="connsiteY7" fmla="*/ 1131454 h 5831223"/>
              <a:gd name="connsiteX8" fmla="*/ 1437794 w 3808461"/>
              <a:gd name="connsiteY8" fmla="*/ 1112981 h 5831223"/>
              <a:gd name="connsiteX9" fmla="*/ 1428558 w 3808461"/>
              <a:gd name="connsiteY9" fmla="*/ 1002145 h 5831223"/>
              <a:gd name="connsiteX10" fmla="*/ 1419321 w 3808461"/>
              <a:gd name="connsiteY10" fmla="*/ 946726 h 5831223"/>
              <a:gd name="connsiteX11" fmla="*/ 1234594 w 3808461"/>
              <a:gd name="connsiteY11" fmla="*/ 937490 h 5831223"/>
              <a:gd name="connsiteX12" fmla="*/ 948267 w 3808461"/>
              <a:gd name="connsiteY12" fmla="*/ 965199 h 5831223"/>
              <a:gd name="connsiteX13" fmla="*/ 939030 w 3808461"/>
              <a:gd name="connsiteY13" fmla="*/ 1020617 h 5831223"/>
              <a:gd name="connsiteX14" fmla="*/ 939030 w 3808461"/>
              <a:gd name="connsiteY14" fmla="*/ 1380835 h 5831223"/>
              <a:gd name="connsiteX15" fmla="*/ 837430 w 3808461"/>
              <a:gd name="connsiteY15" fmla="*/ 1500908 h 5831223"/>
              <a:gd name="connsiteX16" fmla="*/ 726594 w 3808461"/>
              <a:gd name="connsiteY16" fmla="*/ 1685635 h 5831223"/>
              <a:gd name="connsiteX17" fmla="*/ 800485 w 3808461"/>
              <a:gd name="connsiteY17" fmla="*/ 1833417 h 5831223"/>
              <a:gd name="connsiteX18" fmla="*/ 745067 w 3808461"/>
              <a:gd name="connsiteY18" fmla="*/ 1935017 h 5831223"/>
              <a:gd name="connsiteX19" fmla="*/ 624994 w 3808461"/>
              <a:gd name="connsiteY19" fmla="*/ 2147454 h 5831223"/>
              <a:gd name="connsiteX20" fmla="*/ 431030 w 3808461"/>
              <a:gd name="connsiteY20" fmla="*/ 2175163 h 5831223"/>
              <a:gd name="connsiteX21" fmla="*/ 209358 w 3808461"/>
              <a:gd name="connsiteY21" fmla="*/ 2230581 h 5831223"/>
              <a:gd name="connsiteX22" fmla="*/ 209358 w 3808461"/>
              <a:gd name="connsiteY22" fmla="*/ 2332181 h 5831223"/>
              <a:gd name="connsiteX23" fmla="*/ 255539 w 3808461"/>
              <a:gd name="connsiteY23" fmla="*/ 2516908 h 5831223"/>
              <a:gd name="connsiteX24" fmla="*/ 209358 w 3808461"/>
              <a:gd name="connsiteY24" fmla="*/ 2609272 h 5831223"/>
              <a:gd name="connsiteX25" fmla="*/ 116994 w 3808461"/>
              <a:gd name="connsiteY25" fmla="*/ 2738581 h 5831223"/>
              <a:gd name="connsiteX26" fmla="*/ 98521 w 3808461"/>
              <a:gd name="connsiteY26" fmla="*/ 2766290 h 5831223"/>
              <a:gd name="connsiteX27" fmla="*/ 116994 w 3808461"/>
              <a:gd name="connsiteY27" fmla="*/ 2969490 h 5831223"/>
              <a:gd name="connsiteX28" fmla="*/ 153939 w 3808461"/>
              <a:gd name="connsiteY28" fmla="*/ 3191163 h 5831223"/>
              <a:gd name="connsiteX29" fmla="*/ 163176 w 3808461"/>
              <a:gd name="connsiteY29" fmla="*/ 3283526 h 5831223"/>
              <a:gd name="connsiteX30" fmla="*/ 116994 w 3808461"/>
              <a:gd name="connsiteY30" fmla="*/ 3366654 h 5831223"/>
              <a:gd name="connsiteX31" fmla="*/ 70812 w 3808461"/>
              <a:gd name="connsiteY31" fmla="*/ 3449781 h 5831223"/>
              <a:gd name="connsiteX32" fmla="*/ 153939 w 3808461"/>
              <a:gd name="connsiteY32" fmla="*/ 3856181 h 5831223"/>
              <a:gd name="connsiteX33" fmla="*/ 116994 w 3808461"/>
              <a:gd name="connsiteY33" fmla="*/ 3994726 h 5831223"/>
              <a:gd name="connsiteX34" fmla="*/ 33867 w 3808461"/>
              <a:gd name="connsiteY34" fmla="*/ 4114799 h 5831223"/>
              <a:gd name="connsiteX35" fmla="*/ 320194 w 3808461"/>
              <a:gd name="connsiteY35" fmla="*/ 4308763 h 5831223"/>
              <a:gd name="connsiteX36" fmla="*/ 892848 w 3808461"/>
              <a:gd name="connsiteY36" fmla="*/ 4567381 h 5831223"/>
              <a:gd name="connsiteX37" fmla="*/ 929794 w 3808461"/>
              <a:gd name="connsiteY37" fmla="*/ 4595090 h 5831223"/>
              <a:gd name="connsiteX38" fmla="*/ 680412 w 3808461"/>
              <a:gd name="connsiteY38" fmla="*/ 4816763 h 5831223"/>
              <a:gd name="connsiteX39" fmla="*/ 597285 w 3808461"/>
              <a:gd name="connsiteY39" fmla="*/ 4881417 h 5831223"/>
              <a:gd name="connsiteX40" fmla="*/ 431030 w 3808461"/>
              <a:gd name="connsiteY40" fmla="*/ 5444835 h 5831223"/>
              <a:gd name="connsiteX41" fmla="*/ 431030 w 3808461"/>
              <a:gd name="connsiteY41" fmla="*/ 5509490 h 5831223"/>
              <a:gd name="connsiteX42" fmla="*/ 671176 w 3808461"/>
              <a:gd name="connsiteY42" fmla="*/ 5509490 h 5831223"/>
              <a:gd name="connsiteX43" fmla="*/ 726594 w 3808461"/>
              <a:gd name="connsiteY43" fmla="*/ 5481781 h 5831223"/>
              <a:gd name="connsiteX44" fmla="*/ 865139 w 3808461"/>
              <a:gd name="connsiteY44" fmla="*/ 5389417 h 5831223"/>
              <a:gd name="connsiteX45" fmla="*/ 1003685 w 3808461"/>
              <a:gd name="connsiteY45" fmla="*/ 5417126 h 5831223"/>
              <a:gd name="connsiteX46" fmla="*/ 1216121 w 3808461"/>
              <a:gd name="connsiteY46" fmla="*/ 5537199 h 5831223"/>
              <a:gd name="connsiteX47" fmla="*/ 1410085 w 3808461"/>
              <a:gd name="connsiteY47" fmla="*/ 5592617 h 5831223"/>
              <a:gd name="connsiteX48" fmla="*/ 1520921 w 3808461"/>
              <a:gd name="connsiteY48" fmla="*/ 5620326 h 5831223"/>
              <a:gd name="connsiteX49" fmla="*/ 1631758 w 3808461"/>
              <a:gd name="connsiteY49" fmla="*/ 5740399 h 5831223"/>
              <a:gd name="connsiteX50" fmla="*/ 1844194 w 3808461"/>
              <a:gd name="connsiteY50" fmla="*/ 5814290 h 5831223"/>
              <a:gd name="connsiteX51" fmla="*/ 1881139 w 3808461"/>
              <a:gd name="connsiteY51" fmla="*/ 5814290 h 5831223"/>
              <a:gd name="connsiteX52" fmla="*/ 1945794 w 3808461"/>
              <a:gd name="connsiteY52" fmla="*/ 5712690 h 5831223"/>
              <a:gd name="connsiteX53" fmla="*/ 1973503 w 3808461"/>
              <a:gd name="connsiteY53" fmla="*/ 5657272 h 5831223"/>
              <a:gd name="connsiteX54" fmla="*/ 2047394 w 3808461"/>
              <a:gd name="connsiteY54" fmla="*/ 5731163 h 5831223"/>
              <a:gd name="connsiteX55" fmla="*/ 2148994 w 3808461"/>
              <a:gd name="connsiteY55" fmla="*/ 5749635 h 5831223"/>
              <a:gd name="connsiteX56" fmla="*/ 2426085 w 3808461"/>
              <a:gd name="connsiteY56" fmla="*/ 5731163 h 5831223"/>
              <a:gd name="connsiteX57" fmla="*/ 2758594 w 3808461"/>
              <a:gd name="connsiteY57" fmla="*/ 5684981 h 5831223"/>
              <a:gd name="connsiteX58" fmla="*/ 2897139 w 3808461"/>
              <a:gd name="connsiteY58" fmla="*/ 5684981 h 5831223"/>
              <a:gd name="connsiteX59" fmla="*/ 3137285 w 3808461"/>
              <a:gd name="connsiteY59" fmla="*/ 5768108 h 5831223"/>
              <a:gd name="connsiteX60" fmla="*/ 3201939 w 3808461"/>
              <a:gd name="connsiteY60" fmla="*/ 5795817 h 5831223"/>
              <a:gd name="connsiteX61" fmla="*/ 3229648 w 3808461"/>
              <a:gd name="connsiteY61" fmla="*/ 5675745 h 5831223"/>
              <a:gd name="connsiteX62" fmla="*/ 3201939 w 3808461"/>
              <a:gd name="connsiteY62" fmla="*/ 5426363 h 5831223"/>
              <a:gd name="connsiteX63" fmla="*/ 3238885 w 3808461"/>
              <a:gd name="connsiteY63" fmla="*/ 5333999 h 5831223"/>
              <a:gd name="connsiteX64" fmla="*/ 3451321 w 3808461"/>
              <a:gd name="connsiteY64" fmla="*/ 5158508 h 5831223"/>
              <a:gd name="connsiteX65" fmla="*/ 3599103 w 3808461"/>
              <a:gd name="connsiteY65" fmla="*/ 5158508 h 5831223"/>
              <a:gd name="connsiteX66" fmla="*/ 3793067 w 3808461"/>
              <a:gd name="connsiteY66" fmla="*/ 5140035 h 5831223"/>
              <a:gd name="connsiteX67" fmla="*/ 3691467 w 3808461"/>
              <a:gd name="connsiteY67" fmla="*/ 5010726 h 5831223"/>
              <a:gd name="connsiteX68" fmla="*/ 3155758 w 3808461"/>
              <a:gd name="connsiteY68" fmla="*/ 4345708 h 5831223"/>
              <a:gd name="connsiteX69" fmla="*/ 3044921 w 3808461"/>
              <a:gd name="connsiteY69" fmla="*/ 3976254 h 5831223"/>
              <a:gd name="connsiteX70" fmla="*/ 2989503 w 3808461"/>
              <a:gd name="connsiteY70" fmla="*/ 3662217 h 5831223"/>
              <a:gd name="connsiteX71" fmla="*/ 2426085 w 3808461"/>
              <a:gd name="connsiteY71" fmla="*/ 3338945 h 5831223"/>
              <a:gd name="connsiteX72" fmla="*/ 1973503 w 3808461"/>
              <a:gd name="connsiteY72" fmla="*/ 3098799 h 5831223"/>
              <a:gd name="connsiteX73" fmla="*/ 1973503 w 3808461"/>
              <a:gd name="connsiteY73" fmla="*/ 2951017 h 5831223"/>
              <a:gd name="connsiteX74" fmla="*/ 1973503 w 3808461"/>
              <a:gd name="connsiteY74" fmla="*/ 2821708 h 5831223"/>
              <a:gd name="connsiteX75" fmla="*/ 1973503 w 3808461"/>
              <a:gd name="connsiteY75" fmla="*/ 2655454 h 5831223"/>
              <a:gd name="connsiteX76" fmla="*/ 2139758 w 3808461"/>
              <a:gd name="connsiteY76" fmla="*/ 2387599 h 5831223"/>
              <a:gd name="connsiteX77" fmla="*/ 2444558 w 3808461"/>
              <a:gd name="connsiteY77" fmla="*/ 1833417 h 5831223"/>
              <a:gd name="connsiteX78" fmla="*/ 2620048 w 3808461"/>
              <a:gd name="connsiteY78" fmla="*/ 1584035 h 5831223"/>
              <a:gd name="connsiteX79" fmla="*/ 2629285 w 3808461"/>
              <a:gd name="connsiteY79" fmla="*/ 1519381 h 5831223"/>
              <a:gd name="connsiteX80" fmla="*/ 2499976 w 3808461"/>
              <a:gd name="connsiteY80" fmla="*/ 1436254 h 5831223"/>
              <a:gd name="connsiteX81" fmla="*/ 2472267 w 3808461"/>
              <a:gd name="connsiteY81" fmla="*/ 1408545 h 5831223"/>
              <a:gd name="connsiteX82" fmla="*/ 2721648 w 3808461"/>
              <a:gd name="connsiteY82" fmla="*/ 1020617 h 5831223"/>
              <a:gd name="connsiteX83" fmla="*/ 2795539 w 3808461"/>
              <a:gd name="connsiteY83" fmla="*/ 854363 h 5831223"/>
              <a:gd name="connsiteX84" fmla="*/ 2832485 w 3808461"/>
              <a:gd name="connsiteY84" fmla="*/ 835890 h 5831223"/>
              <a:gd name="connsiteX85" fmla="*/ 2850958 w 3808461"/>
              <a:gd name="connsiteY85" fmla="*/ 660399 h 5831223"/>
              <a:gd name="connsiteX86" fmla="*/ 2712412 w 3808461"/>
              <a:gd name="connsiteY86" fmla="*/ 595745 h 5831223"/>
              <a:gd name="connsiteX87" fmla="*/ 2536921 w 3808461"/>
              <a:gd name="connsiteY87" fmla="*/ 531090 h 5831223"/>
              <a:gd name="connsiteX88" fmla="*/ 2444558 w 3808461"/>
              <a:gd name="connsiteY88" fmla="*/ 401781 h 5831223"/>
              <a:gd name="connsiteX89" fmla="*/ 2333721 w 3808461"/>
              <a:gd name="connsiteY89" fmla="*/ 207817 h 5831223"/>
              <a:gd name="connsiteX90" fmla="*/ 2204412 w 3808461"/>
              <a:gd name="connsiteY90" fmla="*/ 87745 h 5831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808461" h="5831223">
                <a:moveTo>
                  <a:pt x="2204412" y="87745"/>
                </a:moveTo>
                <a:cubicBezTo>
                  <a:pt x="2122824" y="66193"/>
                  <a:pt x="1908848" y="78508"/>
                  <a:pt x="1844194" y="78508"/>
                </a:cubicBezTo>
                <a:cubicBezTo>
                  <a:pt x="1779540" y="78508"/>
                  <a:pt x="1821103" y="0"/>
                  <a:pt x="1816485" y="87745"/>
                </a:cubicBezTo>
                <a:cubicBezTo>
                  <a:pt x="1811867" y="175490"/>
                  <a:pt x="1816485" y="604981"/>
                  <a:pt x="1816485" y="604981"/>
                </a:cubicBezTo>
                <a:cubicBezTo>
                  <a:pt x="1816485" y="703502"/>
                  <a:pt x="1836497" y="632690"/>
                  <a:pt x="1816485" y="678872"/>
                </a:cubicBezTo>
                <a:cubicBezTo>
                  <a:pt x="1796473" y="725054"/>
                  <a:pt x="1745673" y="817418"/>
                  <a:pt x="1696412" y="882072"/>
                </a:cubicBezTo>
                <a:cubicBezTo>
                  <a:pt x="1647151" y="946727"/>
                  <a:pt x="1557866" y="1025235"/>
                  <a:pt x="1520921" y="1066799"/>
                </a:cubicBezTo>
                <a:cubicBezTo>
                  <a:pt x="1483976" y="1108363"/>
                  <a:pt x="1488594" y="1123757"/>
                  <a:pt x="1474739" y="1131454"/>
                </a:cubicBezTo>
                <a:cubicBezTo>
                  <a:pt x="1460885" y="1139151"/>
                  <a:pt x="1445491" y="1134533"/>
                  <a:pt x="1437794" y="1112981"/>
                </a:cubicBezTo>
                <a:cubicBezTo>
                  <a:pt x="1430097" y="1091430"/>
                  <a:pt x="1431637" y="1029854"/>
                  <a:pt x="1428558" y="1002145"/>
                </a:cubicBezTo>
                <a:cubicBezTo>
                  <a:pt x="1425479" y="974436"/>
                  <a:pt x="1451648" y="957502"/>
                  <a:pt x="1419321" y="946726"/>
                </a:cubicBezTo>
                <a:cubicBezTo>
                  <a:pt x="1386994" y="935950"/>
                  <a:pt x="1313103" y="934411"/>
                  <a:pt x="1234594" y="937490"/>
                </a:cubicBezTo>
                <a:cubicBezTo>
                  <a:pt x="1156085" y="940569"/>
                  <a:pt x="997528" y="951345"/>
                  <a:pt x="948267" y="965199"/>
                </a:cubicBezTo>
                <a:cubicBezTo>
                  <a:pt x="899006" y="979054"/>
                  <a:pt x="940570" y="951344"/>
                  <a:pt x="939030" y="1020617"/>
                </a:cubicBezTo>
                <a:cubicBezTo>
                  <a:pt x="937491" y="1089890"/>
                  <a:pt x="955963" y="1300787"/>
                  <a:pt x="939030" y="1380835"/>
                </a:cubicBezTo>
                <a:cubicBezTo>
                  <a:pt x="922097" y="1460883"/>
                  <a:pt x="872836" y="1450108"/>
                  <a:pt x="837430" y="1500908"/>
                </a:cubicBezTo>
                <a:cubicBezTo>
                  <a:pt x="802024" y="1551708"/>
                  <a:pt x="732752" y="1630217"/>
                  <a:pt x="726594" y="1685635"/>
                </a:cubicBezTo>
                <a:cubicBezTo>
                  <a:pt x="720437" y="1741053"/>
                  <a:pt x="797406" y="1791853"/>
                  <a:pt x="800485" y="1833417"/>
                </a:cubicBezTo>
                <a:cubicBezTo>
                  <a:pt x="803564" y="1874981"/>
                  <a:pt x="774316" y="1882678"/>
                  <a:pt x="745067" y="1935017"/>
                </a:cubicBezTo>
                <a:cubicBezTo>
                  <a:pt x="715819" y="1987357"/>
                  <a:pt x="677333" y="2107430"/>
                  <a:pt x="624994" y="2147454"/>
                </a:cubicBezTo>
                <a:cubicBezTo>
                  <a:pt x="572655" y="2187478"/>
                  <a:pt x="500303" y="2161309"/>
                  <a:pt x="431030" y="2175163"/>
                </a:cubicBezTo>
                <a:cubicBezTo>
                  <a:pt x="361757" y="2189017"/>
                  <a:pt x="246303" y="2204411"/>
                  <a:pt x="209358" y="2230581"/>
                </a:cubicBezTo>
                <a:cubicBezTo>
                  <a:pt x="172413" y="2256751"/>
                  <a:pt x="201661" y="2284460"/>
                  <a:pt x="209358" y="2332181"/>
                </a:cubicBezTo>
                <a:cubicBezTo>
                  <a:pt x="217055" y="2379902"/>
                  <a:pt x="255539" y="2470726"/>
                  <a:pt x="255539" y="2516908"/>
                </a:cubicBezTo>
                <a:cubicBezTo>
                  <a:pt x="255539" y="2563090"/>
                  <a:pt x="232449" y="2572327"/>
                  <a:pt x="209358" y="2609272"/>
                </a:cubicBezTo>
                <a:cubicBezTo>
                  <a:pt x="186267" y="2646217"/>
                  <a:pt x="135467" y="2712411"/>
                  <a:pt x="116994" y="2738581"/>
                </a:cubicBezTo>
                <a:cubicBezTo>
                  <a:pt x="98521" y="2764751"/>
                  <a:pt x="98521" y="2727805"/>
                  <a:pt x="98521" y="2766290"/>
                </a:cubicBezTo>
                <a:cubicBezTo>
                  <a:pt x="98521" y="2804775"/>
                  <a:pt x="107758" y="2898678"/>
                  <a:pt x="116994" y="2969490"/>
                </a:cubicBezTo>
                <a:cubicBezTo>
                  <a:pt x="126230" y="3040302"/>
                  <a:pt x="146242" y="3138824"/>
                  <a:pt x="153939" y="3191163"/>
                </a:cubicBezTo>
                <a:cubicBezTo>
                  <a:pt x="161636" y="3243502"/>
                  <a:pt x="169333" y="3254278"/>
                  <a:pt x="163176" y="3283526"/>
                </a:cubicBezTo>
                <a:cubicBezTo>
                  <a:pt x="157019" y="3312774"/>
                  <a:pt x="116994" y="3366654"/>
                  <a:pt x="116994" y="3366654"/>
                </a:cubicBezTo>
                <a:cubicBezTo>
                  <a:pt x="101600" y="3394363"/>
                  <a:pt x="64655" y="3368193"/>
                  <a:pt x="70812" y="3449781"/>
                </a:cubicBezTo>
                <a:cubicBezTo>
                  <a:pt x="76970" y="3531369"/>
                  <a:pt x="146242" y="3765357"/>
                  <a:pt x="153939" y="3856181"/>
                </a:cubicBezTo>
                <a:cubicBezTo>
                  <a:pt x="161636" y="3947005"/>
                  <a:pt x="137006" y="3951623"/>
                  <a:pt x="116994" y="3994726"/>
                </a:cubicBezTo>
                <a:cubicBezTo>
                  <a:pt x="96982" y="4037829"/>
                  <a:pt x="0" y="4062460"/>
                  <a:pt x="33867" y="4114799"/>
                </a:cubicBezTo>
                <a:cubicBezTo>
                  <a:pt x="67734" y="4167138"/>
                  <a:pt x="177031" y="4233333"/>
                  <a:pt x="320194" y="4308763"/>
                </a:cubicBezTo>
                <a:cubicBezTo>
                  <a:pt x="463357" y="4384193"/>
                  <a:pt x="791248" y="4519660"/>
                  <a:pt x="892848" y="4567381"/>
                </a:cubicBezTo>
                <a:cubicBezTo>
                  <a:pt x="994448" y="4615102"/>
                  <a:pt x="965200" y="4553526"/>
                  <a:pt x="929794" y="4595090"/>
                </a:cubicBezTo>
                <a:cubicBezTo>
                  <a:pt x="894388" y="4636654"/>
                  <a:pt x="735830" y="4769042"/>
                  <a:pt x="680412" y="4816763"/>
                </a:cubicBezTo>
                <a:cubicBezTo>
                  <a:pt x="624994" y="4864484"/>
                  <a:pt x="638849" y="4776738"/>
                  <a:pt x="597285" y="4881417"/>
                </a:cubicBezTo>
                <a:cubicBezTo>
                  <a:pt x="555721" y="4986096"/>
                  <a:pt x="458739" y="5340156"/>
                  <a:pt x="431030" y="5444835"/>
                </a:cubicBezTo>
                <a:cubicBezTo>
                  <a:pt x="403321" y="5549514"/>
                  <a:pt x="391006" y="5498714"/>
                  <a:pt x="431030" y="5509490"/>
                </a:cubicBezTo>
                <a:cubicBezTo>
                  <a:pt x="471054" y="5520266"/>
                  <a:pt x="621915" y="5514108"/>
                  <a:pt x="671176" y="5509490"/>
                </a:cubicBezTo>
                <a:cubicBezTo>
                  <a:pt x="720437" y="5504872"/>
                  <a:pt x="694267" y="5501793"/>
                  <a:pt x="726594" y="5481781"/>
                </a:cubicBezTo>
                <a:cubicBezTo>
                  <a:pt x="758921" y="5461769"/>
                  <a:pt x="818957" y="5400193"/>
                  <a:pt x="865139" y="5389417"/>
                </a:cubicBezTo>
                <a:cubicBezTo>
                  <a:pt x="911321" y="5378641"/>
                  <a:pt x="945188" y="5392496"/>
                  <a:pt x="1003685" y="5417126"/>
                </a:cubicBezTo>
                <a:cubicBezTo>
                  <a:pt x="1062182" y="5441756"/>
                  <a:pt x="1148388" y="5507951"/>
                  <a:pt x="1216121" y="5537199"/>
                </a:cubicBezTo>
                <a:cubicBezTo>
                  <a:pt x="1283854" y="5566448"/>
                  <a:pt x="1359285" y="5578763"/>
                  <a:pt x="1410085" y="5592617"/>
                </a:cubicBezTo>
                <a:cubicBezTo>
                  <a:pt x="1460885" y="5606471"/>
                  <a:pt x="1483976" y="5595696"/>
                  <a:pt x="1520921" y="5620326"/>
                </a:cubicBezTo>
                <a:cubicBezTo>
                  <a:pt x="1557867" y="5644956"/>
                  <a:pt x="1577879" y="5708072"/>
                  <a:pt x="1631758" y="5740399"/>
                </a:cubicBezTo>
                <a:cubicBezTo>
                  <a:pt x="1685637" y="5772726"/>
                  <a:pt x="1802631" y="5801975"/>
                  <a:pt x="1844194" y="5814290"/>
                </a:cubicBezTo>
                <a:cubicBezTo>
                  <a:pt x="1885757" y="5826605"/>
                  <a:pt x="1864206" y="5831223"/>
                  <a:pt x="1881139" y="5814290"/>
                </a:cubicBezTo>
                <a:cubicBezTo>
                  <a:pt x="1898072" y="5797357"/>
                  <a:pt x="1930400" y="5738860"/>
                  <a:pt x="1945794" y="5712690"/>
                </a:cubicBezTo>
                <a:cubicBezTo>
                  <a:pt x="1961188" y="5686520"/>
                  <a:pt x="1956570" y="5654193"/>
                  <a:pt x="1973503" y="5657272"/>
                </a:cubicBezTo>
                <a:cubicBezTo>
                  <a:pt x="1990436" y="5660351"/>
                  <a:pt x="2018146" y="5715769"/>
                  <a:pt x="2047394" y="5731163"/>
                </a:cubicBezTo>
                <a:cubicBezTo>
                  <a:pt x="2076643" y="5746557"/>
                  <a:pt x="2085879" y="5749635"/>
                  <a:pt x="2148994" y="5749635"/>
                </a:cubicBezTo>
                <a:cubicBezTo>
                  <a:pt x="2212109" y="5749635"/>
                  <a:pt x="2324485" y="5741939"/>
                  <a:pt x="2426085" y="5731163"/>
                </a:cubicBezTo>
                <a:cubicBezTo>
                  <a:pt x="2527685" y="5720387"/>
                  <a:pt x="2680085" y="5692678"/>
                  <a:pt x="2758594" y="5684981"/>
                </a:cubicBezTo>
                <a:cubicBezTo>
                  <a:pt x="2837103" y="5677284"/>
                  <a:pt x="2834024" y="5671127"/>
                  <a:pt x="2897139" y="5684981"/>
                </a:cubicBezTo>
                <a:cubicBezTo>
                  <a:pt x="2960254" y="5698836"/>
                  <a:pt x="3086485" y="5749635"/>
                  <a:pt x="3137285" y="5768108"/>
                </a:cubicBezTo>
                <a:cubicBezTo>
                  <a:pt x="3188085" y="5786581"/>
                  <a:pt x="3186545" y="5811211"/>
                  <a:pt x="3201939" y="5795817"/>
                </a:cubicBezTo>
                <a:cubicBezTo>
                  <a:pt x="3217333" y="5780423"/>
                  <a:pt x="3229648" y="5737321"/>
                  <a:pt x="3229648" y="5675745"/>
                </a:cubicBezTo>
                <a:cubicBezTo>
                  <a:pt x="3229648" y="5614169"/>
                  <a:pt x="3200400" y="5483321"/>
                  <a:pt x="3201939" y="5426363"/>
                </a:cubicBezTo>
                <a:cubicBezTo>
                  <a:pt x="3203479" y="5369405"/>
                  <a:pt x="3197321" y="5378642"/>
                  <a:pt x="3238885" y="5333999"/>
                </a:cubicBezTo>
                <a:cubicBezTo>
                  <a:pt x="3280449" y="5289357"/>
                  <a:pt x="3391285" y="5187757"/>
                  <a:pt x="3451321" y="5158508"/>
                </a:cubicBezTo>
                <a:cubicBezTo>
                  <a:pt x="3511357" y="5129260"/>
                  <a:pt x="3542145" y="5161587"/>
                  <a:pt x="3599103" y="5158508"/>
                </a:cubicBezTo>
                <a:cubicBezTo>
                  <a:pt x="3656061" y="5155429"/>
                  <a:pt x="3777673" y="5164665"/>
                  <a:pt x="3793067" y="5140035"/>
                </a:cubicBezTo>
                <a:cubicBezTo>
                  <a:pt x="3808461" y="5115405"/>
                  <a:pt x="3691467" y="5010726"/>
                  <a:pt x="3691467" y="5010726"/>
                </a:cubicBezTo>
                <a:cubicBezTo>
                  <a:pt x="3585249" y="4878338"/>
                  <a:pt x="3263516" y="4518120"/>
                  <a:pt x="3155758" y="4345708"/>
                </a:cubicBezTo>
                <a:cubicBezTo>
                  <a:pt x="3048000" y="4173296"/>
                  <a:pt x="3072630" y="4090169"/>
                  <a:pt x="3044921" y="3976254"/>
                </a:cubicBezTo>
                <a:cubicBezTo>
                  <a:pt x="3017212" y="3862339"/>
                  <a:pt x="3092642" y="3768435"/>
                  <a:pt x="2989503" y="3662217"/>
                </a:cubicBezTo>
                <a:cubicBezTo>
                  <a:pt x="2886364" y="3555999"/>
                  <a:pt x="2595418" y="3432848"/>
                  <a:pt x="2426085" y="3338945"/>
                </a:cubicBezTo>
                <a:cubicBezTo>
                  <a:pt x="2256752" y="3245042"/>
                  <a:pt x="2048933" y="3163454"/>
                  <a:pt x="1973503" y="3098799"/>
                </a:cubicBezTo>
                <a:cubicBezTo>
                  <a:pt x="1898073" y="3034144"/>
                  <a:pt x="1973503" y="2951017"/>
                  <a:pt x="1973503" y="2951017"/>
                </a:cubicBezTo>
                <a:lnTo>
                  <a:pt x="1973503" y="2821708"/>
                </a:lnTo>
                <a:cubicBezTo>
                  <a:pt x="1973503" y="2772448"/>
                  <a:pt x="1945794" y="2727805"/>
                  <a:pt x="1973503" y="2655454"/>
                </a:cubicBezTo>
                <a:cubicBezTo>
                  <a:pt x="2001212" y="2583103"/>
                  <a:pt x="2061249" y="2524605"/>
                  <a:pt x="2139758" y="2387599"/>
                </a:cubicBezTo>
                <a:cubicBezTo>
                  <a:pt x="2218267" y="2250593"/>
                  <a:pt x="2364510" y="1967344"/>
                  <a:pt x="2444558" y="1833417"/>
                </a:cubicBezTo>
                <a:cubicBezTo>
                  <a:pt x="2524606" y="1699490"/>
                  <a:pt x="2589260" y="1636374"/>
                  <a:pt x="2620048" y="1584035"/>
                </a:cubicBezTo>
                <a:cubicBezTo>
                  <a:pt x="2650836" y="1531696"/>
                  <a:pt x="2649297" y="1544011"/>
                  <a:pt x="2629285" y="1519381"/>
                </a:cubicBezTo>
                <a:cubicBezTo>
                  <a:pt x="2609273" y="1494751"/>
                  <a:pt x="2526146" y="1454727"/>
                  <a:pt x="2499976" y="1436254"/>
                </a:cubicBezTo>
                <a:cubicBezTo>
                  <a:pt x="2473806" y="1417781"/>
                  <a:pt x="2435322" y="1477818"/>
                  <a:pt x="2472267" y="1408545"/>
                </a:cubicBezTo>
                <a:cubicBezTo>
                  <a:pt x="2509212" y="1339272"/>
                  <a:pt x="2667769" y="1112981"/>
                  <a:pt x="2721648" y="1020617"/>
                </a:cubicBezTo>
                <a:cubicBezTo>
                  <a:pt x="2775527" y="928253"/>
                  <a:pt x="2777066" y="885151"/>
                  <a:pt x="2795539" y="854363"/>
                </a:cubicBezTo>
                <a:cubicBezTo>
                  <a:pt x="2814012" y="823575"/>
                  <a:pt x="2823249" y="868217"/>
                  <a:pt x="2832485" y="835890"/>
                </a:cubicBezTo>
                <a:cubicBezTo>
                  <a:pt x="2841721" y="803563"/>
                  <a:pt x="2870970" y="700423"/>
                  <a:pt x="2850958" y="660399"/>
                </a:cubicBezTo>
                <a:cubicBezTo>
                  <a:pt x="2830946" y="620375"/>
                  <a:pt x="2764752" y="617297"/>
                  <a:pt x="2712412" y="595745"/>
                </a:cubicBezTo>
                <a:cubicBezTo>
                  <a:pt x="2660072" y="574193"/>
                  <a:pt x="2581563" y="563417"/>
                  <a:pt x="2536921" y="531090"/>
                </a:cubicBezTo>
                <a:cubicBezTo>
                  <a:pt x="2492279" y="498763"/>
                  <a:pt x="2478425" y="455660"/>
                  <a:pt x="2444558" y="401781"/>
                </a:cubicBezTo>
                <a:cubicBezTo>
                  <a:pt x="2410691" y="347902"/>
                  <a:pt x="2366048" y="261696"/>
                  <a:pt x="2333721" y="207817"/>
                </a:cubicBezTo>
                <a:cubicBezTo>
                  <a:pt x="2301394" y="153938"/>
                  <a:pt x="2286000" y="109297"/>
                  <a:pt x="2204412" y="87745"/>
                </a:cubicBezTo>
                <a:close/>
              </a:path>
            </a:pathLst>
          </a:custGeom>
          <a:solidFill>
            <a:srgbClr val="0033CC">
              <a:alpha val="40000"/>
            </a:srgbClr>
          </a:solidFill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2357422" y="1071546"/>
            <a:ext cx="2523672" cy="2973615"/>
          </a:xfrm>
          <a:custGeom>
            <a:avLst/>
            <a:gdLst>
              <a:gd name="connsiteX0" fmla="*/ 896257 w 2523672"/>
              <a:gd name="connsiteY0" fmla="*/ 259443 h 2973615"/>
              <a:gd name="connsiteX1" fmla="*/ 656771 w 2523672"/>
              <a:gd name="connsiteY1" fmla="*/ 586015 h 2973615"/>
              <a:gd name="connsiteX2" fmla="*/ 591457 w 2523672"/>
              <a:gd name="connsiteY2" fmla="*/ 705758 h 2973615"/>
              <a:gd name="connsiteX3" fmla="*/ 591457 w 2523672"/>
              <a:gd name="connsiteY3" fmla="*/ 792843 h 2973615"/>
              <a:gd name="connsiteX4" fmla="*/ 678543 w 2523672"/>
              <a:gd name="connsiteY4" fmla="*/ 803729 h 2973615"/>
              <a:gd name="connsiteX5" fmla="*/ 732971 w 2523672"/>
              <a:gd name="connsiteY5" fmla="*/ 825500 h 2973615"/>
              <a:gd name="connsiteX6" fmla="*/ 656771 w 2523672"/>
              <a:gd name="connsiteY6" fmla="*/ 1054100 h 2973615"/>
              <a:gd name="connsiteX7" fmla="*/ 526143 w 2523672"/>
              <a:gd name="connsiteY7" fmla="*/ 1184729 h 2973615"/>
              <a:gd name="connsiteX8" fmla="*/ 199571 w 2523672"/>
              <a:gd name="connsiteY8" fmla="*/ 1761672 h 2973615"/>
              <a:gd name="connsiteX9" fmla="*/ 123371 w 2523672"/>
              <a:gd name="connsiteY9" fmla="*/ 1914072 h 2973615"/>
              <a:gd name="connsiteX10" fmla="*/ 68943 w 2523672"/>
              <a:gd name="connsiteY10" fmla="*/ 2012043 h 2973615"/>
              <a:gd name="connsiteX11" fmla="*/ 36286 w 2523672"/>
              <a:gd name="connsiteY11" fmla="*/ 2273300 h 2973615"/>
              <a:gd name="connsiteX12" fmla="*/ 36286 w 2523672"/>
              <a:gd name="connsiteY12" fmla="*/ 2382158 h 2973615"/>
              <a:gd name="connsiteX13" fmla="*/ 254000 w 2523672"/>
              <a:gd name="connsiteY13" fmla="*/ 2534558 h 2973615"/>
              <a:gd name="connsiteX14" fmla="*/ 732971 w 2523672"/>
              <a:gd name="connsiteY14" fmla="*/ 2795815 h 2973615"/>
              <a:gd name="connsiteX15" fmla="*/ 1005114 w 2523672"/>
              <a:gd name="connsiteY15" fmla="*/ 2893786 h 2973615"/>
              <a:gd name="connsiteX16" fmla="*/ 1081314 w 2523672"/>
              <a:gd name="connsiteY16" fmla="*/ 2969986 h 2973615"/>
              <a:gd name="connsiteX17" fmla="*/ 1353457 w 2523672"/>
              <a:gd name="connsiteY17" fmla="*/ 2915558 h 2973615"/>
              <a:gd name="connsiteX18" fmla="*/ 1854200 w 2523672"/>
              <a:gd name="connsiteY18" fmla="*/ 2784929 h 2973615"/>
              <a:gd name="connsiteX19" fmla="*/ 2104571 w 2523672"/>
              <a:gd name="connsiteY19" fmla="*/ 2719615 h 2973615"/>
              <a:gd name="connsiteX20" fmla="*/ 2191657 w 2523672"/>
              <a:gd name="connsiteY20" fmla="*/ 2763158 h 2973615"/>
              <a:gd name="connsiteX21" fmla="*/ 2365829 w 2523672"/>
              <a:gd name="connsiteY21" fmla="*/ 2795815 h 2973615"/>
              <a:gd name="connsiteX22" fmla="*/ 2463800 w 2523672"/>
              <a:gd name="connsiteY22" fmla="*/ 2708729 h 2973615"/>
              <a:gd name="connsiteX23" fmla="*/ 2518229 w 2523672"/>
              <a:gd name="connsiteY23" fmla="*/ 2686958 h 2973615"/>
              <a:gd name="connsiteX24" fmla="*/ 2496457 w 2523672"/>
              <a:gd name="connsiteY24" fmla="*/ 2305958 h 2973615"/>
              <a:gd name="connsiteX25" fmla="*/ 2398486 w 2523672"/>
              <a:gd name="connsiteY25" fmla="*/ 1467758 h 2973615"/>
              <a:gd name="connsiteX26" fmla="*/ 2300514 w 2523672"/>
              <a:gd name="connsiteY26" fmla="*/ 1380672 h 2973615"/>
              <a:gd name="connsiteX27" fmla="*/ 2191657 w 2523672"/>
              <a:gd name="connsiteY27" fmla="*/ 1228272 h 2973615"/>
              <a:gd name="connsiteX28" fmla="*/ 2191657 w 2523672"/>
              <a:gd name="connsiteY28" fmla="*/ 1152072 h 2973615"/>
              <a:gd name="connsiteX29" fmla="*/ 2322286 w 2523672"/>
              <a:gd name="connsiteY29" fmla="*/ 1097643 h 2973615"/>
              <a:gd name="connsiteX30" fmla="*/ 2365829 w 2523672"/>
              <a:gd name="connsiteY30" fmla="*/ 1043215 h 2973615"/>
              <a:gd name="connsiteX31" fmla="*/ 2365829 w 2523672"/>
              <a:gd name="connsiteY31" fmla="*/ 792843 h 2973615"/>
              <a:gd name="connsiteX32" fmla="*/ 2376714 w 2523672"/>
              <a:gd name="connsiteY32" fmla="*/ 662215 h 2973615"/>
              <a:gd name="connsiteX33" fmla="*/ 2169886 w 2523672"/>
              <a:gd name="connsiteY33" fmla="*/ 531586 h 2973615"/>
              <a:gd name="connsiteX34" fmla="*/ 2159000 w 2523672"/>
              <a:gd name="connsiteY34" fmla="*/ 498929 h 2973615"/>
              <a:gd name="connsiteX35" fmla="*/ 2159000 w 2523672"/>
              <a:gd name="connsiteY35" fmla="*/ 379186 h 2973615"/>
              <a:gd name="connsiteX36" fmla="*/ 1941286 w 2523672"/>
              <a:gd name="connsiteY36" fmla="*/ 215900 h 2973615"/>
              <a:gd name="connsiteX37" fmla="*/ 1788886 w 2523672"/>
              <a:gd name="connsiteY37" fmla="*/ 30843 h 2973615"/>
              <a:gd name="connsiteX38" fmla="*/ 1680029 w 2523672"/>
              <a:gd name="connsiteY38" fmla="*/ 30843 h 2973615"/>
              <a:gd name="connsiteX39" fmla="*/ 1288143 w 2523672"/>
              <a:gd name="connsiteY39" fmla="*/ 107043 h 2973615"/>
              <a:gd name="connsiteX40" fmla="*/ 1168400 w 2523672"/>
              <a:gd name="connsiteY40" fmla="*/ 139700 h 2973615"/>
              <a:gd name="connsiteX41" fmla="*/ 1081314 w 2523672"/>
              <a:gd name="connsiteY41" fmla="*/ 215900 h 2973615"/>
              <a:gd name="connsiteX42" fmla="*/ 1037771 w 2523672"/>
              <a:gd name="connsiteY42" fmla="*/ 237672 h 2973615"/>
              <a:gd name="connsiteX43" fmla="*/ 896257 w 2523672"/>
              <a:gd name="connsiteY43" fmla="*/ 259443 h 297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523672" h="2973615">
                <a:moveTo>
                  <a:pt x="896257" y="259443"/>
                </a:moveTo>
                <a:cubicBezTo>
                  <a:pt x="832757" y="317500"/>
                  <a:pt x="707571" y="511629"/>
                  <a:pt x="656771" y="586015"/>
                </a:cubicBezTo>
                <a:cubicBezTo>
                  <a:pt x="605971" y="660401"/>
                  <a:pt x="602343" y="671287"/>
                  <a:pt x="591457" y="705758"/>
                </a:cubicBezTo>
                <a:cubicBezTo>
                  <a:pt x="580571" y="740229"/>
                  <a:pt x="576943" y="776515"/>
                  <a:pt x="591457" y="792843"/>
                </a:cubicBezTo>
                <a:cubicBezTo>
                  <a:pt x="605971" y="809171"/>
                  <a:pt x="654957" y="798286"/>
                  <a:pt x="678543" y="803729"/>
                </a:cubicBezTo>
                <a:cubicBezTo>
                  <a:pt x="702129" y="809172"/>
                  <a:pt x="736600" y="783771"/>
                  <a:pt x="732971" y="825500"/>
                </a:cubicBezTo>
                <a:cubicBezTo>
                  <a:pt x="729342" y="867229"/>
                  <a:pt x="691242" y="994229"/>
                  <a:pt x="656771" y="1054100"/>
                </a:cubicBezTo>
                <a:cubicBezTo>
                  <a:pt x="622300" y="1113971"/>
                  <a:pt x="602343" y="1066800"/>
                  <a:pt x="526143" y="1184729"/>
                </a:cubicBezTo>
                <a:cubicBezTo>
                  <a:pt x="449943" y="1302658"/>
                  <a:pt x="266700" y="1640115"/>
                  <a:pt x="199571" y="1761672"/>
                </a:cubicBezTo>
                <a:cubicBezTo>
                  <a:pt x="132442" y="1883229"/>
                  <a:pt x="145142" y="1872344"/>
                  <a:pt x="123371" y="1914072"/>
                </a:cubicBezTo>
                <a:cubicBezTo>
                  <a:pt x="101600" y="1955800"/>
                  <a:pt x="83457" y="1952172"/>
                  <a:pt x="68943" y="2012043"/>
                </a:cubicBezTo>
                <a:cubicBezTo>
                  <a:pt x="54429" y="2071914"/>
                  <a:pt x="41729" y="2211614"/>
                  <a:pt x="36286" y="2273300"/>
                </a:cubicBezTo>
                <a:cubicBezTo>
                  <a:pt x="30843" y="2334986"/>
                  <a:pt x="0" y="2338615"/>
                  <a:pt x="36286" y="2382158"/>
                </a:cubicBezTo>
                <a:cubicBezTo>
                  <a:pt x="72572" y="2425701"/>
                  <a:pt x="137886" y="2465615"/>
                  <a:pt x="254000" y="2534558"/>
                </a:cubicBezTo>
                <a:cubicBezTo>
                  <a:pt x="370114" y="2603501"/>
                  <a:pt x="607785" y="2735944"/>
                  <a:pt x="732971" y="2795815"/>
                </a:cubicBezTo>
                <a:cubicBezTo>
                  <a:pt x="858157" y="2855686"/>
                  <a:pt x="947057" y="2864758"/>
                  <a:pt x="1005114" y="2893786"/>
                </a:cubicBezTo>
                <a:cubicBezTo>
                  <a:pt x="1063171" y="2922815"/>
                  <a:pt x="1023257" y="2966357"/>
                  <a:pt x="1081314" y="2969986"/>
                </a:cubicBezTo>
                <a:cubicBezTo>
                  <a:pt x="1139371" y="2973615"/>
                  <a:pt x="1224643" y="2946401"/>
                  <a:pt x="1353457" y="2915558"/>
                </a:cubicBezTo>
                <a:cubicBezTo>
                  <a:pt x="1482271" y="2884715"/>
                  <a:pt x="1854200" y="2784929"/>
                  <a:pt x="1854200" y="2784929"/>
                </a:cubicBezTo>
                <a:cubicBezTo>
                  <a:pt x="1979386" y="2752272"/>
                  <a:pt x="2048328" y="2723244"/>
                  <a:pt x="2104571" y="2719615"/>
                </a:cubicBezTo>
                <a:cubicBezTo>
                  <a:pt x="2160814" y="2715987"/>
                  <a:pt x="2148114" y="2750458"/>
                  <a:pt x="2191657" y="2763158"/>
                </a:cubicBezTo>
                <a:cubicBezTo>
                  <a:pt x="2235200" y="2775858"/>
                  <a:pt x="2320472" y="2804887"/>
                  <a:pt x="2365829" y="2795815"/>
                </a:cubicBezTo>
                <a:cubicBezTo>
                  <a:pt x="2411186" y="2786744"/>
                  <a:pt x="2438400" y="2726872"/>
                  <a:pt x="2463800" y="2708729"/>
                </a:cubicBezTo>
                <a:cubicBezTo>
                  <a:pt x="2489200" y="2690586"/>
                  <a:pt x="2512786" y="2754086"/>
                  <a:pt x="2518229" y="2686958"/>
                </a:cubicBezTo>
                <a:cubicBezTo>
                  <a:pt x="2523672" y="2619830"/>
                  <a:pt x="2516414" y="2509158"/>
                  <a:pt x="2496457" y="2305958"/>
                </a:cubicBezTo>
                <a:cubicBezTo>
                  <a:pt x="2476500" y="2102758"/>
                  <a:pt x="2431143" y="1621972"/>
                  <a:pt x="2398486" y="1467758"/>
                </a:cubicBezTo>
                <a:cubicBezTo>
                  <a:pt x="2365829" y="1313544"/>
                  <a:pt x="2334986" y="1420586"/>
                  <a:pt x="2300514" y="1380672"/>
                </a:cubicBezTo>
                <a:cubicBezTo>
                  <a:pt x="2266042" y="1340758"/>
                  <a:pt x="2209800" y="1266372"/>
                  <a:pt x="2191657" y="1228272"/>
                </a:cubicBezTo>
                <a:cubicBezTo>
                  <a:pt x="2173514" y="1190172"/>
                  <a:pt x="2169886" y="1173843"/>
                  <a:pt x="2191657" y="1152072"/>
                </a:cubicBezTo>
                <a:cubicBezTo>
                  <a:pt x="2213428" y="1130301"/>
                  <a:pt x="2293257" y="1115786"/>
                  <a:pt x="2322286" y="1097643"/>
                </a:cubicBezTo>
                <a:cubicBezTo>
                  <a:pt x="2351315" y="1079500"/>
                  <a:pt x="2358572" y="1094015"/>
                  <a:pt x="2365829" y="1043215"/>
                </a:cubicBezTo>
                <a:cubicBezTo>
                  <a:pt x="2373086" y="992415"/>
                  <a:pt x="2364015" y="856343"/>
                  <a:pt x="2365829" y="792843"/>
                </a:cubicBezTo>
                <a:cubicBezTo>
                  <a:pt x="2367643" y="729343"/>
                  <a:pt x="2409371" y="705758"/>
                  <a:pt x="2376714" y="662215"/>
                </a:cubicBezTo>
                <a:cubicBezTo>
                  <a:pt x="2344057" y="618672"/>
                  <a:pt x="2206172" y="558800"/>
                  <a:pt x="2169886" y="531586"/>
                </a:cubicBezTo>
                <a:cubicBezTo>
                  <a:pt x="2133600" y="504372"/>
                  <a:pt x="2160814" y="524329"/>
                  <a:pt x="2159000" y="498929"/>
                </a:cubicBezTo>
                <a:cubicBezTo>
                  <a:pt x="2157186" y="473529"/>
                  <a:pt x="2195286" y="426357"/>
                  <a:pt x="2159000" y="379186"/>
                </a:cubicBezTo>
                <a:cubicBezTo>
                  <a:pt x="2122714" y="332015"/>
                  <a:pt x="2002972" y="273957"/>
                  <a:pt x="1941286" y="215900"/>
                </a:cubicBezTo>
                <a:cubicBezTo>
                  <a:pt x="1879600" y="157843"/>
                  <a:pt x="1832429" y="61686"/>
                  <a:pt x="1788886" y="30843"/>
                </a:cubicBezTo>
                <a:cubicBezTo>
                  <a:pt x="1745343" y="0"/>
                  <a:pt x="1763486" y="18143"/>
                  <a:pt x="1680029" y="30843"/>
                </a:cubicBezTo>
                <a:cubicBezTo>
                  <a:pt x="1596572" y="43543"/>
                  <a:pt x="1373415" y="88900"/>
                  <a:pt x="1288143" y="107043"/>
                </a:cubicBezTo>
                <a:cubicBezTo>
                  <a:pt x="1202872" y="125186"/>
                  <a:pt x="1202871" y="121557"/>
                  <a:pt x="1168400" y="139700"/>
                </a:cubicBezTo>
                <a:cubicBezTo>
                  <a:pt x="1133929" y="157843"/>
                  <a:pt x="1103085" y="199571"/>
                  <a:pt x="1081314" y="215900"/>
                </a:cubicBezTo>
                <a:cubicBezTo>
                  <a:pt x="1059543" y="232229"/>
                  <a:pt x="1070428" y="234043"/>
                  <a:pt x="1037771" y="237672"/>
                </a:cubicBezTo>
                <a:cubicBezTo>
                  <a:pt x="1005114" y="241301"/>
                  <a:pt x="959757" y="201386"/>
                  <a:pt x="896257" y="259443"/>
                </a:cubicBezTo>
                <a:close/>
              </a:path>
            </a:pathLst>
          </a:custGeom>
          <a:solidFill>
            <a:srgbClr val="FF3300">
              <a:alpha val="40000"/>
            </a:srgbClr>
          </a:solidFill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071538" y="385762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33CC"/>
                </a:solidFill>
                <a:latin typeface="Poor Richard" pitchFamily="18" charset="0"/>
              </a:rPr>
              <a:t>R.F.A.</a:t>
            </a:r>
            <a:endParaRPr lang="fr-FR" sz="3600" b="1" dirty="0">
              <a:solidFill>
                <a:srgbClr val="0033CC"/>
              </a:solidFill>
              <a:latin typeface="Poor Richard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857488" y="292893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3300"/>
                </a:solidFill>
                <a:latin typeface="Poor Richard" pitchFamily="18" charset="0"/>
              </a:rPr>
              <a:t>R.D.A.</a:t>
            </a:r>
            <a:endParaRPr lang="fr-FR" sz="3600" b="1" dirty="0">
              <a:solidFill>
                <a:srgbClr val="FF3300"/>
              </a:solidFill>
              <a:latin typeface="Poor Richard" pitchFamily="18" charset="0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3857620" y="2214554"/>
            <a:ext cx="312057" cy="567871"/>
          </a:xfrm>
          <a:custGeom>
            <a:avLst/>
            <a:gdLst>
              <a:gd name="connsiteX0" fmla="*/ 284843 w 312057"/>
              <a:gd name="connsiteY0" fmla="*/ 18143 h 567871"/>
              <a:gd name="connsiteX1" fmla="*/ 132443 w 312057"/>
              <a:gd name="connsiteY1" fmla="*/ 18143 h 567871"/>
              <a:gd name="connsiteX2" fmla="*/ 34472 w 312057"/>
              <a:gd name="connsiteY2" fmla="*/ 127000 h 567871"/>
              <a:gd name="connsiteX3" fmla="*/ 1814 w 312057"/>
              <a:gd name="connsiteY3" fmla="*/ 235857 h 567871"/>
              <a:gd name="connsiteX4" fmla="*/ 23586 w 312057"/>
              <a:gd name="connsiteY4" fmla="*/ 410029 h 567871"/>
              <a:gd name="connsiteX5" fmla="*/ 110672 w 312057"/>
              <a:gd name="connsiteY5" fmla="*/ 497114 h 567871"/>
              <a:gd name="connsiteX6" fmla="*/ 273957 w 312057"/>
              <a:gd name="connsiteY6" fmla="*/ 540657 h 567871"/>
              <a:gd name="connsiteX7" fmla="*/ 273957 w 312057"/>
              <a:gd name="connsiteY7" fmla="*/ 529771 h 567871"/>
              <a:gd name="connsiteX8" fmla="*/ 284843 w 312057"/>
              <a:gd name="connsiteY8" fmla="*/ 312057 h 567871"/>
              <a:gd name="connsiteX9" fmla="*/ 295729 w 312057"/>
              <a:gd name="connsiteY9" fmla="*/ 105229 h 567871"/>
              <a:gd name="connsiteX10" fmla="*/ 284843 w 312057"/>
              <a:gd name="connsiteY10" fmla="*/ 18143 h 567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2057" h="567871">
                <a:moveTo>
                  <a:pt x="284843" y="18143"/>
                </a:moveTo>
                <a:cubicBezTo>
                  <a:pt x="257629" y="3629"/>
                  <a:pt x="174171" y="0"/>
                  <a:pt x="132443" y="18143"/>
                </a:cubicBezTo>
                <a:cubicBezTo>
                  <a:pt x="90715" y="36286"/>
                  <a:pt x="56243" y="90714"/>
                  <a:pt x="34472" y="127000"/>
                </a:cubicBezTo>
                <a:cubicBezTo>
                  <a:pt x="12701" y="163286"/>
                  <a:pt x="3628" y="188686"/>
                  <a:pt x="1814" y="235857"/>
                </a:cubicBezTo>
                <a:cubicBezTo>
                  <a:pt x="0" y="283028"/>
                  <a:pt x="5443" y="366486"/>
                  <a:pt x="23586" y="410029"/>
                </a:cubicBezTo>
                <a:cubicBezTo>
                  <a:pt x="41729" y="453572"/>
                  <a:pt x="68944" y="475343"/>
                  <a:pt x="110672" y="497114"/>
                </a:cubicBezTo>
                <a:cubicBezTo>
                  <a:pt x="152400" y="518885"/>
                  <a:pt x="246743" y="535214"/>
                  <a:pt x="273957" y="540657"/>
                </a:cubicBezTo>
                <a:cubicBezTo>
                  <a:pt x="301171" y="546100"/>
                  <a:pt x="272143" y="567871"/>
                  <a:pt x="273957" y="529771"/>
                </a:cubicBezTo>
                <a:cubicBezTo>
                  <a:pt x="275771" y="491671"/>
                  <a:pt x="281214" y="382814"/>
                  <a:pt x="284843" y="312057"/>
                </a:cubicBezTo>
                <a:cubicBezTo>
                  <a:pt x="288472" y="241300"/>
                  <a:pt x="293915" y="157843"/>
                  <a:pt x="295729" y="105229"/>
                </a:cubicBezTo>
                <a:cubicBezTo>
                  <a:pt x="297543" y="52615"/>
                  <a:pt x="312057" y="32657"/>
                  <a:pt x="284843" y="18143"/>
                </a:cubicBezTo>
                <a:close/>
              </a:path>
            </a:pathLst>
          </a:custGeom>
          <a:solidFill>
            <a:srgbClr val="0033CC">
              <a:alpha val="40000"/>
            </a:srgbClr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428992" y="357166"/>
            <a:ext cx="557216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Les deux Allemagne en 1949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6248" y="4214818"/>
            <a:ext cx="714380" cy="357190"/>
          </a:xfrm>
          <a:prstGeom prst="rect">
            <a:avLst/>
          </a:prstGeom>
          <a:solidFill>
            <a:srgbClr val="4F81BD">
              <a:alpha val="40000"/>
            </a:srgbClr>
          </a:solidFill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072066" y="4143380"/>
            <a:ext cx="407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République Fédérale Allemande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3438" y="5072074"/>
            <a:ext cx="714380" cy="357190"/>
          </a:xfrm>
          <a:prstGeom prst="rect">
            <a:avLst/>
          </a:prstGeom>
          <a:solidFill>
            <a:srgbClr val="FF3300">
              <a:alpha val="40000"/>
            </a:srgbClr>
          </a:solidFill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072066" y="4786322"/>
            <a:ext cx="4071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République Démocratique  Allemande</a:t>
            </a:r>
            <a:endParaRPr lang="fr-FR" sz="24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 descr="tournage-14.gif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000240"/>
            <a:ext cx="1140545" cy="132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643174" y="2500306"/>
            <a:ext cx="52864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>
                <a:latin typeface="Poor Richard" panose="02080502050505020702" pitchFamily="18" charset="0"/>
              </a:rPr>
              <a:t>Animation 3D « </a:t>
            </a:r>
            <a:r>
              <a:rPr lang="fr-FR" sz="2600" i="1" u="sng" dirty="0" smtClean="0">
                <a:latin typeface="Poor Richard" panose="02080502050505020702" pitchFamily="18" charset="0"/>
              </a:rPr>
              <a:t>Emmurés</a:t>
            </a:r>
            <a:r>
              <a:rPr lang="fr-FR" sz="2600" dirty="0" smtClean="0">
                <a:latin typeface="Poor Richard" panose="02080502050505020702" pitchFamily="18" charset="0"/>
              </a:rPr>
              <a:t> »</a:t>
            </a:r>
            <a:endParaRPr lang="fr-FR" sz="2600" dirty="0">
              <a:latin typeface="Poor Richard" panose="02080502050505020702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00034" y="1000108"/>
            <a:ext cx="78581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428728" y="500042"/>
            <a:ext cx="7143800" cy="954107"/>
          </a:xfrm>
          <a:prstGeom prst="rect">
            <a:avLst/>
          </a:prstGeom>
          <a:solidFill>
            <a:srgbClr val="B2B2B2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anose="02080502050505020702" pitchFamily="18" charset="0"/>
              </a:rPr>
              <a:t>Quelles sont alors les conséquences de cette crise à Berlin et en Allemagne?</a:t>
            </a:r>
            <a:endParaRPr lang="fr-FR" sz="2800" dirty="0">
              <a:latin typeface="Poor Richard" panose="02080502050505020702" pitchFamily="18" charset="0"/>
            </a:endParaRPr>
          </a:p>
        </p:txBody>
      </p:sp>
      <p:pic>
        <p:nvPicPr>
          <p:cNvPr id="8" name="Image 7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4000504"/>
            <a:ext cx="1995866" cy="170879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071670" y="4643446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oor Richard" panose="02080502050505020702" pitchFamily="18" charset="0"/>
              </a:rPr>
              <a:t>Pour réviser…</a:t>
            </a:r>
            <a:r>
              <a:rPr lang="fr-FR" sz="2800" dirty="0" smtClean="0">
                <a:latin typeface="Poor Richard" panose="02080502050505020702" pitchFamily="18" charset="0"/>
                <a:sym typeface="Symbol" panose="05050102010706020507" pitchFamily="18" charset="2"/>
              </a:rPr>
              <a:t></a:t>
            </a:r>
            <a:endParaRPr lang="fr-FR" sz="2800" dirty="0">
              <a:latin typeface="Poor Richard" panose="02080502050505020702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Résultat de recherche d'images pour &quot;planisphère deux blocs guerre froide&quot;"/>
          <p:cNvSpPr>
            <a:spLocks noChangeAspect="1" noChangeArrowheads="1"/>
          </p:cNvSpPr>
          <p:nvPr/>
        </p:nvSpPr>
        <p:spPr bwMode="auto">
          <a:xfrm>
            <a:off x="155575" y="-1790700"/>
            <a:ext cx="56864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 descr="carte-monde-guerre-froide.jpg"/>
          <p:cNvPicPr>
            <a:picLocks noChangeAspect="1"/>
          </p:cNvPicPr>
          <p:nvPr/>
        </p:nvPicPr>
        <p:blipFill>
          <a:blip r:embed="rId2"/>
          <a:srcRect l="2962" t="3565" b="4922"/>
          <a:stretch>
            <a:fillRect/>
          </a:stretch>
        </p:blipFill>
        <p:spPr>
          <a:xfrm>
            <a:off x="500034" y="785794"/>
            <a:ext cx="8052982" cy="50006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85852" y="1000108"/>
            <a:ext cx="692948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Le monde proche du chao : la crise de Cuba (1962)</a:t>
            </a:r>
            <a:endParaRPr lang="fr-FR" sz="28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60418" name="AutoShape 2" descr="Résultat de recherche d'images pour &quot;caricature castro khrouchtchev&quot;"/>
          <p:cNvSpPr>
            <a:spLocks noChangeAspect="1" noChangeArrowheads="1"/>
          </p:cNvSpPr>
          <p:nvPr/>
        </p:nvSpPr>
        <p:spPr bwMode="auto">
          <a:xfrm>
            <a:off x="155575" y="-1790700"/>
            <a:ext cx="2981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3322298" cy="4857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786182" y="3000372"/>
            <a:ext cx="50720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600" dirty="0" smtClean="0">
                <a:latin typeface="Poor Richard" pitchFamily="18" charset="0"/>
              </a:rPr>
              <a:t>Quels sont les événements qui sont à l’origine de la crise de Cuba?</a:t>
            </a:r>
          </a:p>
          <a:p>
            <a:pPr marL="342900" indent="-342900">
              <a:buAutoNum type="arabicPeriod"/>
            </a:pPr>
            <a:r>
              <a:rPr lang="fr-FR" sz="2600" dirty="0" smtClean="0">
                <a:latin typeface="Poor Richard" pitchFamily="18" charset="0"/>
              </a:rPr>
              <a:t>Quel élément de la carte démontre l’inquiétude des Américains?</a:t>
            </a:r>
          </a:p>
          <a:p>
            <a:pPr marL="342900" indent="-342900">
              <a:buAutoNum type="arabicPeriod"/>
            </a:pPr>
            <a:r>
              <a:rPr lang="fr-FR" sz="2600" dirty="0" smtClean="0">
                <a:latin typeface="Poor Richard" pitchFamily="18" charset="0"/>
              </a:rPr>
              <a:t>Décris la caricature (qui sont les deux personnages? À quoi fait référence cette caricature? Commentez la phrase.)</a:t>
            </a:r>
          </a:p>
          <a:p>
            <a:endParaRPr lang="fr-FR" sz="2600" dirty="0">
              <a:latin typeface="Poor Richard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14810" y="1857364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Recopiez puis répondez aux questions suivantes </a:t>
            </a:r>
            <a:r>
              <a:rPr lang="fr-FR" sz="2800" dirty="0" smtClean="0">
                <a:latin typeface="Poor Richard" pitchFamily="18" charset="0"/>
              </a:rPr>
              <a:t>: 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7" name="Image 1" descr="j025450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5929330"/>
            <a:ext cx="714380" cy="71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1285860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fr-FR" sz="2800" dirty="0" smtClean="0">
                <a:latin typeface="Poor Richard" pitchFamily="18" charset="0"/>
              </a:rPr>
              <a:t>Quels sont les événements qui sont à l’origine de la crise de Cuba?</a:t>
            </a:r>
          </a:p>
        </p:txBody>
      </p:sp>
      <p:pic>
        <p:nvPicPr>
          <p:cNvPr id="3" name="Image 1" descr="j025450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500042"/>
            <a:ext cx="714380" cy="71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643182"/>
            <a:ext cx="8429684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Le 14 octobre 1962, un avion espion U-2 photographie les sites d’installation des missiles à Cuba. La lecture des films révèle aux États-Unis que l’U.R.S.S. est entrain d’installer des missiles SS-4 à tête nucléaire à Cuba. Rampes de lancement, missiles bombardiers, fusées et conseillers soviétiques sont également repérés.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effectLst/>
              <a:latin typeface="Palatino Linotype" pitchFamily="18" charset="0"/>
              <a:cs typeface="Arial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5072066" y="3571876"/>
            <a:ext cx="2643206" cy="1588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28596" y="3929066"/>
            <a:ext cx="7929618" cy="1588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2858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800" dirty="0" smtClean="0">
                <a:latin typeface="Poor Richard" pitchFamily="18" charset="0"/>
              </a:rPr>
              <a:t>2.  Quel élément de la carte démontre l’inquiétude des Américains?</a:t>
            </a:r>
          </a:p>
        </p:txBody>
      </p:sp>
      <p:pic>
        <p:nvPicPr>
          <p:cNvPr id="3" name="Image 1" descr="j025450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500042"/>
            <a:ext cx="714380" cy="71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/>
          <a:srcRect l="13726" t="25390" r="13250" b="6250"/>
          <a:stretch>
            <a:fillRect/>
          </a:stretch>
        </p:blipFill>
        <p:spPr bwMode="auto">
          <a:xfrm>
            <a:off x="1071538" y="2000240"/>
            <a:ext cx="706763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612" y="1571612"/>
            <a:ext cx="3414338" cy="2923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28802"/>
            <a:ext cx="4000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fr-FR" sz="2800" dirty="0" smtClean="0">
                <a:latin typeface="Poor Richard" pitchFamily="18" charset="0"/>
              </a:rPr>
              <a:t>3.     Décris la caricature (qui sont les deux personnages? À quoi fait référence cette caricature? Commentez la phrase.)</a:t>
            </a:r>
          </a:p>
        </p:txBody>
      </p:sp>
      <p:pic>
        <p:nvPicPr>
          <p:cNvPr id="3" name="Image 1" descr="j025450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714380" cy="71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valt04.jpg"/>
          <p:cNvPicPr/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4214810" y="357166"/>
            <a:ext cx="4643470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4282" y="2143116"/>
            <a:ext cx="8715436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72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1 – </a:t>
            </a:r>
            <a:r>
              <a:rPr lang="fr-FR" sz="72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La naissance de l’O.N.U. : un espoir de paix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2428868"/>
            <a:ext cx="8786874" cy="332398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33CC"/>
                </a:solidFill>
                <a:latin typeface="Poor Richard" panose="02080502050505020702" pitchFamily="18" charset="0"/>
              </a:rPr>
              <a:t>De 1947 à 1962, </a:t>
            </a:r>
            <a:r>
              <a:rPr lang="fr-FR" sz="3200" u="sng" dirty="0" smtClean="0">
                <a:solidFill>
                  <a:srgbClr val="0033CC"/>
                </a:solidFill>
                <a:latin typeface="Poor Richard" panose="02080502050505020702" pitchFamily="18" charset="0"/>
              </a:rPr>
              <a:t>plusieurs crises </a:t>
            </a:r>
            <a:r>
              <a:rPr lang="fr-FR" sz="3200" dirty="0" smtClean="0">
                <a:solidFill>
                  <a:srgbClr val="0033CC"/>
                </a:solidFill>
                <a:latin typeface="Poor Richard" panose="02080502050505020702" pitchFamily="18" charset="0"/>
              </a:rPr>
              <a:t>éclatent entre les États-Unis et l’U.R.S.S. (</a:t>
            </a:r>
            <a:r>
              <a:rPr lang="fr-FR" sz="3200" dirty="0" smtClean="0">
                <a:solidFill>
                  <a:srgbClr val="FF0000"/>
                </a:solidFill>
                <a:latin typeface="Poor Richard" panose="02080502050505020702" pitchFamily="18" charset="0"/>
              </a:rPr>
              <a:t>blocus de Berlin</a:t>
            </a:r>
            <a:r>
              <a:rPr lang="fr-FR" sz="3200" dirty="0" smtClean="0">
                <a:solidFill>
                  <a:srgbClr val="0033CC"/>
                </a:solidFill>
                <a:latin typeface="Poor Richard" panose="02080502050505020702" pitchFamily="18" charset="0"/>
              </a:rPr>
              <a:t>, guerre de Corée, </a:t>
            </a:r>
            <a:r>
              <a:rPr lang="fr-FR" sz="3200" dirty="0" smtClean="0">
                <a:solidFill>
                  <a:srgbClr val="FF0000"/>
                </a:solidFill>
                <a:latin typeface="Poor Richard" panose="02080502050505020702" pitchFamily="18" charset="0"/>
              </a:rPr>
              <a:t>crise de Cuba</a:t>
            </a:r>
            <a:r>
              <a:rPr lang="fr-FR" sz="3200" dirty="0" smtClean="0">
                <a:solidFill>
                  <a:srgbClr val="0033CC"/>
                </a:solidFill>
                <a:latin typeface="Poor Richard" panose="02080502050505020702" pitchFamily="18" charset="0"/>
              </a:rPr>
              <a:t>, …) risquant à chaque fois d’entrainer une guerre nucléaire.</a:t>
            </a:r>
          </a:p>
          <a:p>
            <a:endParaRPr lang="fr-FR" dirty="0" smtClean="0">
              <a:solidFill>
                <a:srgbClr val="0033CC"/>
              </a:solidFill>
              <a:latin typeface="Poor Richard" panose="02080502050505020702" pitchFamily="18" charset="0"/>
            </a:endParaRPr>
          </a:p>
          <a:p>
            <a:r>
              <a:rPr lang="fr-FR" sz="3200" dirty="0" smtClean="0">
                <a:solidFill>
                  <a:srgbClr val="0033CC"/>
                </a:solidFill>
                <a:latin typeface="Poor Richard" panose="02080502050505020702" pitchFamily="18" charset="0"/>
              </a:rPr>
              <a:t>La </a:t>
            </a:r>
            <a:r>
              <a:rPr lang="fr-FR" sz="3200" dirty="0" smtClean="0">
                <a:solidFill>
                  <a:srgbClr val="FF0000"/>
                </a:solidFill>
                <a:latin typeface="Poor Richard" panose="02080502050505020702" pitchFamily="18" charset="0"/>
              </a:rPr>
              <a:t>course aux armements </a:t>
            </a:r>
            <a:r>
              <a:rPr lang="fr-FR" sz="3200" dirty="0" smtClean="0">
                <a:solidFill>
                  <a:srgbClr val="0033CC"/>
                </a:solidFill>
                <a:latin typeface="Poor Richard" panose="02080502050505020702" pitchFamily="18" charset="0"/>
              </a:rPr>
              <a:t>entretient alors cette </a:t>
            </a:r>
            <a:r>
              <a:rPr lang="fr-FR" sz="3200" dirty="0" smtClean="0">
                <a:solidFill>
                  <a:srgbClr val="0033CC"/>
                </a:solidFill>
                <a:latin typeface="Poor Richard"/>
              </a:rPr>
              <a:t>"compétition" entre les deux Grands.</a:t>
            </a:r>
            <a:endParaRPr lang="fr-FR" sz="3200" dirty="0">
              <a:solidFill>
                <a:srgbClr val="0033CC"/>
              </a:solidFill>
              <a:latin typeface="Poor Richard" panose="02080502050505020702" pitchFamily="18" charset="0"/>
            </a:endParaRPr>
          </a:p>
        </p:txBody>
      </p:sp>
      <p:pic>
        <p:nvPicPr>
          <p:cNvPr id="7" name="Image 6" descr="crayons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1071546"/>
            <a:ext cx="690566" cy="103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8662" y="1142984"/>
            <a:ext cx="750099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La Guerre Froide au cœur de la propagande</a:t>
            </a:r>
            <a:endParaRPr lang="fr-FR" sz="28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307181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oor Richard" pitchFamily="18" charset="0"/>
              </a:rPr>
              <a:t>Chercher un document de propagande (américaine ou soviétique) de la période de la Guerre Froide et…faites-en une description , une explication (dans le contexte de l’époque) voire une interprétation.</a:t>
            </a:r>
            <a:endParaRPr lang="fr-FR" sz="2800" dirty="0">
              <a:latin typeface="Poor Richard" pitchFamily="18" charset="0"/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000232" y="2428868"/>
            <a:ext cx="157163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643306" y="2143116"/>
            <a:ext cx="2143140" cy="523220"/>
          </a:xfrm>
          <a:prstGeom prst="rect">
            <a:avLst/>
          </a:prstGeom>
          <a:solidFill>
            <a:srgbClr val="B2B2B2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ORAL Brevet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1714488"/>
            <a:ext cx="8501122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72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3 – </a:t>
            </a:r>
            <a:r>
              <a:rPr lang="fr-FR" sz="72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La détente et la fin de la Guerre Froide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j035449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714356"/>
            <a:ext cx="1000132" cy="764807"/>
          </a:xfrm>
          <a:prstGeom prst="rect">
            <a:avLst/>
          </a:prstGeom>
        </p:spPr>
      </p:pic>
      <p:pic>
        <p:nvPicPr>
          <p:cNvPr id="6" name="Image 5" descr="Sans titre.bmp"/>
          <p:cNvPicPr>
            <a:picLocks noChangeAspect="1"/>
          </p:cNvPicPr>
          <p:nvPr/>
        </p:nvPicPr>
        <p:blipFill>
          <a:blip r:embed="rId3"/>
          <a:srcRect l="28906" t="12500" r="42188" b="3750"/>
          <a:stretch>
            <a:fillRect/>
          </a:stretch>
        </p:blipFill>
        <p:spPr>
          <a:xfrm>
            <a:off x="5286380" y="357166"/>
            <a:ext cx="3432209" cy="62150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Image 6" descr="Sans titre.bmp"/>
          <p:cNvPicPr>
            <a:picLocks noChangeAspect="1"/>
          </p:cNvPicPr>
          <p:nvPr/>
        </p:nvPicPr>
        <p:blipFill>
          <a:blip r:embed="rId4"/>
          <a:srcRect l="9375" t="21250" r="21875" b="36250"/>
          <a:stretch>
            <a:fillRect/>
          </a:stretch>
        </p:blipFill>
        <p:spPr>
          <a:xfrm>
            <a:off x="357158" y="3071810"/>
            <a:ext cx="4685492" cy="18103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214282" y="1571612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Répondre aux questions du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document n°1 page 116</a:t>
            </a:r>
            <a:endParaRPr lang="fr-FR" sz="28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 titre.bmp"/>
          <p:cNvPicPr>
            <a:picLocks noChangeAspect="1"/>
          </p:cNvPicPr>
          <p:nvPr/>
        </p:nvPicPr>
        <p:blipFill>
          <a:blip r:embed="rId2"/>
          <a:srcRect l="9375" t="21250" r="21875" b="64229"/>
          <a:stretch>
            <a:fillRect/>
          </a:stretch>
        </p:blipFill>
        <p:spPr>
          <a:xfrm>
            <a:off x="2143108" y="357166"/>
            <a:ext cx="5786478" cy="7638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Image 1" descr="j025450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66"/>
            <a:ext cx="661990" cy="66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14282" y="1357298"/>
            <a:ext cx="52149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Gorbatchev a autorisé la petite entreprise privée et a démocratisé</a:t>
            </a:r>
          </a:p>
          <a:p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l’URSS. en accordant davantage de libertés.</a:t>
            </a:r>
            <a:endParaRPr lang="fr-FR" sz="28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pic>
        <p:nvPicPr>
          <p:cNvPr id="5" name="Image 4" descr="Sans titre.bmp"/>
          <p:cNvPicPr>
            <a:picLocks noChangeAspect="1"/>
          </p:cNvPicPr>
          <p:nvPr/>
        </p:nvPicPr>
        <p:blipFill>
          <a:blip r:embed="rId4"/>
          <a:srcRect l="28906" t="12500" r="42188" b="3750"/>
          <a:stretch>
            <a:fillRect/>
          </a:stretch>
        </p:blipFill>
        <p:spPr>
          <a:xfrm>
            <a:off x="5715008" y="1428736"/>
            <a:ext cx="2800996" cy="50720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 5" descr="Sans titre.bmp"/>
          <p:cNvPicPr>
            <a:picLocks noChangeAspect="1"/>
          </p:cNvPicPr>
          <p:nvPr/>
        </p:nvPicPr>
        <p:blipFill>
          <a:blip r:embed="rId5"/>
          <a:srcRect l="10937" t="38750" r="21094" b="20000"/>
          <a:stretch>
            <a:fillRect/>
          </a:stretch>
        </p:blipFill>
        <p:spPr>
          <a:xfrm>
            <a:off x="4000496" y="3000372"/>
            <a:ext cx="4714876" cy="17884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8" name="Connecteur droit avec flèche 7"/>
          <p:cNvCxnSpPr/>
          <p:nvPr/>
        </p:nvCxnSpPr>
        <p:spPr>
          <a:xfrm rot="5400000">
            <a:off x="1215208" y="3786190"/>
            <a:ext cx="2142346" cy="794"/>
          </a:xfrm>
          <a:prstGeom prst="straightConnector1">
            <a:avLst/>
          </a:prstGeom>
          <a:ln w="762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214282" y="5072074"/>
            <a:ext cx="5286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008000"/>
                </a:solidFill>
                <a:latin typeface="Poor Richard" pitchFamily="18" charset="0"/>
              </a:rPr>
              <a:t>Il remet alors petit à petit en cause le communisme.</a:t>
            </a:r>
            <a:endParaRPr lang="fr-FR" sz="2800" i="1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661990" cy="66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Sans titre.bmp"/>
          <p:cNvPicPr>
            <a:picLocks noChangeAspect="1"/>
          </p:cNvPicPr>
          <p:nvPr/>
        </p:nvPicPr>
        <p:blipFill>
          <a:blip r:embed="rId3"/>
          <a:srcRect l="9375" t="37385" r="21875" b="46481"/>
          <a:stretch>
            <a:fillRect/>
          </a:stretch>
        </p:blipFill>
        <p:spPr>
          <a:xfrm>
            <a:off x="1785918" y="357166"/>
            <a:ext cx="6331507" cy="9286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 3" descr="Sans titre.bmp"/>
          <p:cNvPicPr>
            <a:picLocks noChangeAspect="1"/>
          </p:cNvPicPr>
          <p:nvPr/>
        </p:nvPicPr>
        <p:blipFill>
          <a:blip r:embed="rId4"/>
          <a:srcRect l="28906" t="12500" r="42188" b="3750"/>
          <a:stretch>
            <a:fillRect/>
          </a:stretch>
        </p:blipFill>
        <p:spPr>
          <a:xfrm>
            <a:off x="5715008" y="1428736"/>
            <a:ext cx="2800996" cy="50720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28596" y="150017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Il a fait comprendre aux dirigeants communistes qu’il ne réagirait pas si le régime communiste était contesté dans leur pays. </a:t>
            </a:r>
          </a:p>
          <a:p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De plus, les réformes en URSS poussent au changement.</a:t>
            </a:r>
            <a:endParaRPr lang="fr-FR" sz="28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pic>
        <p:nvPicPr>
          <p:cNvPr id="6" name="Image 5" descr="Sans titre.bmp"/>
          <p:cNvPicPr>
            <a:picLocks noChangeAspect="1"/>
          </p:cNvPicPr>
          <p:nvPr/>
        </p:nvPicPr>
        <p:blipFill>
          <a:blip r:embed="rId5"/>
          <a:srcRect l="9375" t="30000" r="20312" b="30000"/>
          <a:stretch>
            <a:fillRect/>
          </a:stretch>
        </p:blipFill>
        <p:spPr>
          <a:xfrm>
            <a:off x="3500430" y="4572008"/>
            <a:ext cx="5500726" cy="19558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661990" cy="66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 descr="Sans titre.bmp"/>
          <p:cNvPicPr>
            <a:picLocks noChangeAspect="1"/>
          </p:cNvPicPr>
          <p:nvPr/>
        </p:nvPicPr>
        <p:blipFill>
          <a:blip r:embed="rId3"/>
          <a:srcRect l="9375" t="55133" r="32137" b="36250"/>
          <a:stretch>
            <a:fillRect/>
          </a:stretch>
        </p:blipFill>
        <p:spPr>
          <a:xfrm>
            <a:off x="1857356" y="428604"/>
            <a:ext cx="6429420" cy="5920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 3" descr="Sans titre.bmp"/>
          <p:cNvPicPr>
            <a:picLocks noChangeAspect="1"/>
          </p:cNvPicPr>
          <p:nvPr/>
        </p:nvPicPr>
        <p:blipFill>
          <a:blip r:embed="rId4"/>
          <a:srcRect l="28906" t="12500" r="42188" b="3750"/>
          <a:stretch>
            <a:fillRect/>
          </a:stretch>
        </p:blipFill>
        <p:spPr>
          <a:xfrm>
            <a:off x="5715008" y="1428736"/>
            <a:ext cx="2800996" cy="50720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85720" y="1785926"/>
            <a:ext cx="50720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En 1991, il démissionne de la présidence de l’URSS parce que celle-ci se morcelle en de nombreux États et qu’elle n’existe donc plus.</a:t>
            </a:r>
            <a:endParaRPr lang="fr-FR" sz="28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pic>
        <p:nvPicPr>
          <p:cNvPr id="6" name="Image 5" descr="Sans titre.bmp"/>
          <p:cNvPicPr>
            <a:picLocks noChangeAspect="1"/>
          </p:cNvPicPr>
          <p:nvPr/>
        </p:nvPicPr>
        <p:blipFill>
          <a:blip r:embed="rId5"/>
          <a:srcRect l="7812" t="32500" r="22656" b="25000"/>
          <a:stretch>
            <a:fillRect/>
          </a:stretch>
        </p:blipFill>
        <p:spPr>
          <a:xfrm>
            <a:off x="2571736" y="4214818"/>
            <a:ext cx="6265533" cy="23935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143000"/>
            <a:ext cx="4546600" cy="4429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000628" y="2714620"/>
            <a:ext cx="4000496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Poor Richard" pitchFamily="18" charset="0"/>
              </a:rPr>
              <a:t>Expliquez la caricature </a:t>
            </a:r>
          </a:p>
          <a:p>
            <a:pPr algn="ctr"/>
            <a:r>
              <a:rPr lang="fr-FR" sz="2800" dirty="0">
                <a:latin typeface="Poor Richard" pitchFamily="18" charset="0"/>
              </a:rPr>
              <a:t>ci-contre.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8913"/>
            <a:ext cx="6613525" cy="6445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m.univ.collaboratif.utils.LectureFichiergw (Image JPEG, 1631x726 pixels) - Redimensionnée (78%)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619" t="35857" r="5714" b="22153"/>
          <a:stretch/>
        </p:blipFill>
        <p:spPr>
          <a:xfrm>
            <a:off x="571472" y="428604"/>
            <a:ext cx="4929222" cy="59966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5543600" y="2428868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latin typeface="Papyrus" panose="03070502060502030205" pitchFamily="66" charset="0"/>
              </a:rPr>
              <a:t>La réunification allemande (1990)</a:t>
            </a:r>
            <a:endParaRPr lang="fr-FR" sz="2800" b="1" u="sng" dirty="0">
              <a:latin typeface="Papyrus" panose="03070502060502030205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14546" y="2928934"/>
            <a:ext cx="163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R.F.A.</a:t>
            </a:r>
            <a:endParaRPr lang="fr-FR" sz="3200" dirty="0">
              <a:solidFill>
                <a:srgbClr val="0033CC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j035449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57166"/>
            <a:ext cx="1000132" cy="76480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357554" y="1285860"/>
            <a:ext cx="5572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Répondre aux questions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du document n°2 page 105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8" name="Image 7" descr="Sans titre.bmp"/>
          <p:cNvPicPr>
            <a:picLocks noChangeAspect="1"/>
          </p:cNvPicPr>
          <p:nvPr/>
        </p:nvPicPr>
        <p:blipFill>
          <a:blip r:embed="rId4"/>
          <a:srcRect l="4687" t="32500" r="9375" b="18749"/>
          <a:stretch>
            <a:fillRect/>
          </a:stretch>
        </p:blipFill>
        <p:spPr>
          <a:xfrm>
            <a:off x="3500430" y="3000372"/>
            <a:ext cx="5377999" cy="21853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Image 8" descr="Sans titre.bmp"/>
          <p:cNvPicPr>
            <a:picLocks noChangeAspect="1"/>
          </p:cNvPicPr>
          <p:nvPr/>
        </p:nvPicPr>
        <p:blipFill>
          <a:blip r:embed="rId5"/>
          <a:srcRect l="34375" t="45216" r="52344" b="8750"/>
          <a:stretch>
            <a:fillRect/>
          </a:stretch>
        </p:blipFill>
        <p:spPr>
          <a:xfrm>
            <a:off x="357158" y="357166"/>
            <a:ext cx="2786082" cy="60355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4282" y="733246"/>
            <a:ext cx="8643998" cy="6124754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En 1985, l'arrivée au pouvoir de </a:t>
            </a:r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Gorbatchev</a:t>
            </a:r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 en URSS s'accompagne de relations moins tendues avec le bloc de l’Ouest (</a:t>
            </a:r>
            <a:r>
              <a:rPr lang="fr-FR" sz="2800" i="1" dirty="0" smtClean="0">
                <a:solidFill>
                  <a:srgbClr val="FF0000"/>
                </a:solidFill>
                <a:latin typeface="Poor Richard" pitchFamily="18" charset="0"/>
              </a:rPr>
              <a:t>détente</a:t>
            </a:r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) et d’une politique plus souple à l'égard des pays du bloc de l'Est.</a:t>
            </a:r>
          </a:p>
          <a:p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La contestation commence en Pologne et aboutit à l’effondrement des régimes communistes en Europe de l’Est en 1989-1990. </a:t>
            </a:r>
          </a:p>
          <a:p>
            <a:endParaRPr lang="fr-FR" sz="28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Le 9 novembre 1989, le mur de Berlin est détruit</a:t>
            </a:r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, c’est la fin de la guerre froide. </a:t>
            </a:r>
          </a:p>
          <a:p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L’Allemagne est réunifiée en 1990. </a:t>
            </a:r>
          </a:p>
          <a:p>
            <a:endParaRPr lang="fr-FR" sz="28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r>
              <a:rPr lang="fr-FR" sz="2800" dirty="0" smtClean="0">
                <a:solidFill>
                  <a:srgbClr val="0033CC"/>
                </a:solidFill>
                <a:latin typeface="Poor Richard" pitchFamily="18" charset="0"/>
              </a:rPr>
              <a:t>En 1991, l'URSS "éclate", donnant naissance à 15 Républiques indépendantes .</a:t>
            </a:r>
          </a:p>
        </p:txBody>
      </p:sp>
      <p:pic>
        <p:nvPicPr>
          <p:cNvPr id="9" name="Image 8" descr="crayons-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586" y="4500570"/>
            <a:ext cx="690566" cy="103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1" r="2631"/>
          <a:stretch>
            <a:fillRect/>
          </a:stretch>
        </p:blipFill>
        <p:spPr bwMode="auto">
          <a:xfrm>
            <a:off x="0" y="1962150"/>
            <a:ext cx="9144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s titre.bmp"/>
          <p:cNvPicPr>
            <a:picLocks noChangeAspect="1"/>
          </p:cNvPicPr>
          <p:nvPr/>
        </p:nvPicPr>
        <p:blipFill>
          <a:blip r:embed="rId3"/>
          <a:srcRect l="11401" t="43242" r="46301" b="48164"/>
          <a:stretch>
            <a:fillRect/>
          </a:stretch>
        </p:blipFill>
        <p:spPr>
          <a:xfrm>
            <a:off x="2143108" y="1000108"/>
            <a:ext cx="4500594" cy="5715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Image 2" descr="j02545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14290"/>
            <a:ext cx="690564" cy="6905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282" y="2285992"/>
            <a:ext cx="56435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Il s’agit du préambule de la Charte des Nations </a:t>
            </a:r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Unies</a:t>
            </a:r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 (</a:t>
            </a:r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c’est-à-dire du texte </a:t>
            </a:r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qui fixe les grands objectifs de la </a:t>
            </a:r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Charte) </a:t>
            </a:r>
          </a:p>
          <a:p>
            <a:pPr algn="ctr"/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qui </a:t>
            </a:r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fonde </a:t>
            </a:r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l’ONU , signée à</a:t>
            </a:r>
          </a:p>
          <a:p>
            <a:pPr algn="ctr"/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 </a:t>
            </a:r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San Francisco le 26 juin 1945</a:t>
            </a:r>
          </a:p>
        </p:txBody>
      </p:sp>
      <p:pic>
        <p:nvPicPr>
          <p:cNvPr id="6" name="Image 5" descr="Sans titre.bmp"/>
          <p:cNvPicPr>
            <a:picLocks noChangeAspect="1"/>
          </p:cNvPicPr>
          <p:nvPr/>
        </p:nvPicPr>
        <p:blipFill>
          <a:blip r:embed="rId5"/>
          <a:srcRect l="34375" t="45216" r="52344" b="8750"/>
          <a:stretch>
            <a:fillRect/>
          </a:stretch>
        </p:blipFill>
        <p:spPr>
          <a:xfrm>
            <a:off x="6000760" y="1714488"/>
            <a:ext cx="2280464" cy="49402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 4" descr="Sans titre.bmp"/>
          <p:cNvPicPr>
            <a:picLocks noChangeAspect="1"/>
          </p:cNvPicPr>
          <p:nvPr/>
        </p:nvPicPr>
        <p:blipFill>
          <a:blip r:embed="rId6"/>
          <a:srcRect l="21875" t="69278" r="32031" b="21250"/>
          <a:stretch>
            <a:fillRect/>
          </a:stretch>
        </p:blipFill>
        <p:spPr>
          <a:xfrm>
            <a:off x="1071538" y="5643578"/>
            <a:ext cx="7786742" cy="1000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0"/>
            <a:ext cx="690564" cy="690564"/>
          </a:xfrm>
          <a:prstGeom prst="rect">
            <a:avLst/>
          </a:prstGeom>
        </p:spPr>
      </p:pic>
      <p:pic>
        <p:nvPicPr>
          <p:cNvPr id="3" name="Image 2" descr="Sans titre.bmp"/>
          <p:cNvPicPr>
            <a:picLocks noChangeAspect="1"/>
          </p:cNvPicPr>
          <p:nvPr/>
        </p:nvPicPr>
        <p:blipFill>
          <a:blip r:embed="rId4"/>
          <a:srcRect l="10663" t="51624" r="9375" b="34033"/>
          <a:stretch>
            <a:fillRect/>
          </a:stretch>
        </p:blipFill>
        <p:spPr>
          <a:xfrm>
            <a:off x="785786" y="857232"/>
            <a:ext cx="7646919" cy="8572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 3" descr="Sans titre.bmp"/>
          <p:cNvPicPr>
            <a:picLocks noChangeAspect="1"/>
          </p:cNvPicPr>
          <p:nvPr/>
        </p:nvPicPr>
        <p:blipFill>
          <a:blip r:embed="rId5"/>
          <a:srcRect l="34375" t="45216" r="52344" b="8750"/>
          <a:stretch>
            <a:fillRect/>
          </a:stretch>
        </p:blipFill>
        <p:spPr>
          <a:xfrm>
            <a:off x="357158" y="1928802"/>
            <a:ext cx="2049628" cy="44401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 5" descr="Sans titre.bmp"/>
          <p:cNvPicPr>
            <a:picLocks noChangeAspect="1"/>
          </p:cNvPicPr>
          <p:nvPr/>
        </p:nvPicPr>
        <p:blipFill>
          <a:blip r:embed="rId6"/>
          <a:srcRect l="12500" t="12500" r="39844" b="76250"/>
          <a:stretch>
            <a:fillRect/>
          </a:stretch>
        </p:blipFill>
        <p:spPr>
          <a:xfrm>
            <a:off x="214282" y="2285991"/>
            <a:ext cx="6000792" cy="885363"/>
          </a:xfrm>
          <a:prstGeom prst="rect">
            <a:avLst/>
          </a:prstGeom>
        </p:spPr>
      </p:pic>
      <p:pic>
        <p:nvPicPr>
          <p:cNvPr id="8" name="Image 7" descr="Sans titre.bmp"/>
          <p:cNvPicPr>
            <a:picLocks noChangeAspect="1"/>
          </p:cNvPicPr>
          <p:nvPr/>
        </p:nvPicPr>
        <p:blipFill>
          <a:blip r:embed="rId7"/>
          <a:srcRect l="5468" t="17500" r="46875" b="65000"/>
          <a:stretch>
            <a:fillRect/>
          </a:stretch>
        </p:blipFill>
        <p:spPr>
          <a:xfrm>
            <a:off x="214282" y="3857628"/>
            <a:ext cx="6000792" cy="13772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0364" y="2643182"/>
            <a:ext cx="57150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Le préambule indique</a:t>
            </a:r>
          </a:p>
          <a:p>
            <a:pPr algn="ctr"/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qu’il faut « préserver les générations futures du fléau de la guerre » et,</a:t>
            </a:r>
          </a:p>
          <a:p>
            <a:pPr algn="ctr"/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pour cela, les nations s’engagent à « vivre en paix dans un esprit de bon</a:t>
            </a:r>
          </a:p>
          <a:p>
            <a:pPr algn="ctr"/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voisinage », </a:t>
            </a:r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et à </a:t>
            </a:r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« unir leurs forces pour maintenir la paix et la sécurité</a:t>
            </a:r>
          </a:p>
          <a:p>
            <a:pPr algn="ctr"/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internationale ». </a:t>
            </a:r>
          </a:p>
        </p:txBody>
      </p:sp>
      <p:pic>
        <p:nvPicPr>
          <p:cNvPr id="9" name="Image 8" descr="Sans titre.bmp"/>
          <p:cNvPicPr>
            <a:picLocks noChangeAspect="1"/>
          </p:cNvPicPr>
          <p:nvPr/>
        </p:nvPicPr>
        <p:blipFill>
          <a:blip r:embed="rId7"/>
          <a:srcRect l="4687" t="35000" r="46094" b="52500"/>
          <a:stretch>
            <a:fillRect/>
          </a:stretch>
        </p:blipFill>
        <p:spPr>
          <a:xfrm>
            <a:off x="214282" y="5357825"/>
            <a:ext cx="6000792" cy="952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7166"/>
            <a:ext cx="690564" cy="690564"/>
          </a:xfrm>
          <a:prstGeom prst="rect">
            <a:avLst/>
          </a:prstGeom>
        </p:spPr>
      </p:pic>
      <p:pic>
        <p:nvPicPr>
          <p:cNvPr id="3" name="Image 2" descr="Sans titre.bmp"/>
          <p:cNvPicPr>
            <a:picLocks noChangeAspect="1"/>
          </p:cNvPicPr>
          <p:nvPr/>
        </p:nvPicPr>
        <p:blipFill>
          <a:blip r:embed="rId4"/>
          <a:srcRect l="10778" t="66384" r="18505" b="18749"/>
          <a:stretch>
            <a:fillRect/>
          </a:stretch>
        </p:blipFill>
        <p:spPr>
          <a:xfrm>
            <a:off x="1857356" y="285728"/>
            <a:ext cx="6703180" cy="8807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14282" y="2428868"/>
            <a:ext cx="3571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Parmi les autres objectifs, l’ONU veut faire respecter</a:t>
            </a:r>
          </a:p>
          <a:p>
            <a:pPr algn="ctr"/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les droits de l’homme, maintenir la </a:t>
            </a:r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justice et le respect </a:t>
            </a:r>
            <a:r>
              <a:rPr lang="fr-FR" sz="2800" smtClean="0">
                <a:solidFill>
                  <a:srgbClr val="008000"/>
                </a:solidFill>
                <a:latin typeface="Poor Richard" pitchFamily="18" charset="0"/>
              </a:rPr>
              <a:t>des traités</a:t>
            </a:r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, </a:t>
            </a:r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favoriser le progrès social </a:t>
            </a:r>
            <a:r>
              <a:rPr lang="fr-FR" sz="2800" dirty="0" smtClean="0">
                <a:solidFill>
                  <a:srgbClr val="008000"/>
                </a:solidFill>
                <a:latin typeface="Poor Richard" pitchFamily="18" charset="0"/>
              </a:rPr>
              <a:t>et économique</a:t>
            </a:r>
            <a:r>
              <a:rPr lang="fr-FR" sz="2800" dirty="0">
                <a:solidFill>
                  <a:srgbClr val="008000"/>
                </a:solidFill>
                <a:latin typeface="Poor Richard" pitchFamily="18" charset="0"/>
              </a:rPr>
              <a:t>.</a:t>
            </a:r>
          </a:p>
        </p:txBody>
      </p:sp>
      <p:pic>
        <p:nvPicPr>
          <p:cNvPr id="5" name="Image 4" descr="Sans titre.bmp"/>
          <p:cNvPicPr>
            <a:picLocks noChangeAspect="1"/>
          </p:cNvPicPr>
          <p:nvPr/>
        </p:nvPicPr>
        <p:blipFill>
          <a:blip r:embed="rId5"/>
          <a:srcRect l="34375" t="45216" r="52344" b="8750"/>
          <a:stretch>
            <a:fillRect/>
          </a:stretch>
        </p:blipFill>
        <p:spPr>
          <a:xfrm>
            <a:off x="6572264" y="2143116"/>
            <a:ext cx="2049628" cy="44401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 5" descr="Sans titre.bmp"/>
          <p:cNvPicPr>
            <a:picLocks noChangeAspect="1"/>
          </p:cNvPicPr>
          <p:nvPr/>
        </p:nvPicPr>
        <p:blipFill>
          <a:blip r:embed="rId6"/>
          <a:srcRect l="11718" t="23750" r="40625" b="6250"/>
          <a:stretch>
            <a:fillRect/>
          </a:stretch>
        </p:blipFill>
        <p:spPr>
          <a:xfrm>
            <a:off x="4143372" y="1285860"/>
            <a:ext cx="4617956" cy="42394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00892" y="1357298"/>
            <a:ext cx="1643074" cy="285752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214810" y="1643050"/>
            <a:ext cx="4429156" cy="285752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214810" y="3786190"/>
            <a:ext cx="4500594" cy="642942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572000" y="4500570"/>
            <a:ext cx="2786082" cy="285752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Sans titre.bmp"/>
          <p:cNvPicPr>
            <a:picLocks noChangeAspect="1"/>
          </p:cNvPicPr>
          <p:nvPr/>
        </p:nvPicPr>
        <p:blipFill>
          <a:blip r:embed="rId7"/>
          <a:srcRect l="8593" t="41250" r="44531" b="41250"/>
          <a:stretch>
            <a:fillRect/>
          </a:stretch>
        </p:blipFill>
        <p:spPr>
          <a:xfrm>
            <a:off x="4214810" y="5643578"/>
            <a:ext cx="4500594" cy="105013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72132" y="6000768"/>
            <a:ext cx="3143272" cy="285752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286248" y="6357958"/>
            <a:ext cx="2714644" cy="285752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928670"/>
            <a:ext cx="8501122" cy="50167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33CC"/>
                </a:solidFill>
                <a:latin typeface="Poor Richard" pitchFamily="18" charset="0"/>
              </a:rPr>
              <a:t>Le monde sort traumatisé de la Seconde Guerre mondiale. Pour instaurer un nouvel ordre mondial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et garantir </a:t>
            </a:r>
            <a:r>
              <a:rPr lang="fr-FR" sz="3200" dirty="0">
                <a:solidFill>
                  <a:srgbClr val="0033CC"/>
                </a:solidFill>
                <a:latin typeface="Poor Richard" pitchFamily="18" charset="0"/>
              </a:rPr>
              <a:t>une paix durable, </a:t>
            </a:r>
            <a:r>
              <a:rPr lang="fr-F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l'O.N.U.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 (</a:t>
            </a:r>
            <a:r>
              <a:rPr lang="fr-FR" sz="3200" i="1" dirty="0" smtClean="0">
                <a:solidFill>
                  <a:srgbClr val="FF0000"/>
                </a:solidFill>
                <a:latin typeface="Poor Richard" pitchFamily="18" charset="0"/>
              </a:rPr>
              <a:t>Organisation des Nations Unies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)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 </a:t>
            </a:r>
            <a:r>
              <a:rPr lang="fr-FR" sz="3200" dirty="0">
                <a:solidFill>
                  <a:srgbClr val="0033CC"/>
                </a:solidFill>
                <a:latin typeface="Poor Richard" pitchFamily="18" charset="0"/>
              </a:rPr>
              <a:t>est créée le 26 juin 1945 à San Francisco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.</a:t>
            </a:r>
          </a:p>
          <a:p>
            <a:endParaRPr lang="fr-FR" sz="3200" dirty="0">
              <a:solidFill>
                <a:srgbClr val="0033CC"/>
              </a:solidFill>
              <a:latin typeface="Poor Richard" pitchFamily="18" charset="0"/>
            </a:endParaRPr>
          </a:p>
          <a:p>
            <a:r>
              <a:rPr lang="fr-FR" sz="3200" dirty="0">
                <a:solidFill>
                  <a:srgbClr val="0033CC"/>
                </a:solidFill>
                <a:latin typeface="Poor Richard" pitchFamily="18" charset="0"/>
              </a:rPr>
              <a:t>Principaux vainqueurs de la guerre, les </a:t>
            </a:r>
            <a:r>
              <a:rPr lang="fr-FR" sz="3200" u="sng" dirty="0">
                <a:solidFill>
                  <a:srgbClr val="0033CC"/>
                </a:solidFill>
                <a:latin typeface="Poor Richard" pitchFamily="18" charset="0"/>
              </a:rPr>
              <a:t>États-Unis </a:t>
            </a:r>
            <a:r>
              <a:rPr lang="fr-FR" sz="3200" dirty="0">
                <a:solidFill>
                  <a:srgbClr val="0033CC"/>
                </a:solidFill>
                <a:latin typeface="Poor Richard" pitchFamily="18" charset="0"/>
              </a:rPr>
              <a:t>et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l'U.R.S.S.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 </a:t>
            </a:r>
            <a:r>
              <a:rPr lang="fr-FR" sz="3200" dirty="0">
                <a:solidFill>
                  <a:srgbClr val="0033CC"/>
                </a:solidFill>
                <a:latin typeface="Poor Richard" pitchFamily="18" charset="0"/>
              </a:rPr>
              <a:t>imposent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alors leurs idéologies </a:t>
            </a:r>
            <a:r>
              <a:rPr lang="fr-FR" sz="3200" dirty="0">
                <a:solidFill>
                  <a:srgbClr val="0033CC"/>
                </a:solidFill>
                <a:latin typeface="Poor Richard" pitchFamily="18" charset="0"/>
              </a:rPr>
              <a:t>à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leurs alliés, faisant naître des tensions entre les deux grandes puissances.</a:t>
            </a:r>
            <a:endParaRPr lang="fr-FR" sz="3200" dirty="0">
              <a:solidFill>
                <a:srgbClr val="0033CC"/>
              </a:solidFill>
              <a:latin typeface="Poor Richard" pitchFamily="18" charset="0"/>
            </a:endParaRPr>
          </a:p>
        </p:txBody>
      </p:sp>
      <p:pic>
        <p:nvPicPr>
          <p:cNvPr id="5" name="Image 4" descr="crayons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48" y="2786058"/>
            <a:ext cx="690566" cy="103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8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1714488"/>
            <a:ext cx="8501122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72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2</a:t>
            </a:r>
            <a:r>
              <a:rPr lang="fr-FR" sz="72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 – </a:t>
            </a:r>
            <a:r>
              <a:rPr lang="fr-FR" sz="7200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De fortes tensions : la naissance d’un monde bipolaire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bb8ce6526c1f05c2f35f4236066e0d8ba4649a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1067</Words>
  <Application>Microsoft Office PowerPoint</Application>
  <PresentationFormat>Affichage à l'écran (4:3)</PresentationFormat>
  <Paragraphs>112</Paragraphs>
  <Slides>41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FAMILLE</dc:creator>
  <cp:lastModifiedBy>GCUENIN</cp:lastModifiedBy>
  <cp:revision>118</cp:revision>
  <dcterms:created xsi:type="dcterms:W3CDTF">2013-02-11T13:36:05Z</dcterms:created>
  <dcterms:modified xsi:type="dcterms:W3CDTF">2018-03-20T08:05:19Z</dcterms:modified>
</cp:coreProperties>
</file>