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258" r:id="rId5"/>
    <p:sldId id="259" r:id="rId6"/>
    <p:sldId id="260" r:id="rId7"/>
    <p:sldId id="261" r:id="rId8"/>
    <p:sldId id="262" r:id="rId9"/>
    <p:sldId id="304" r:id="rId10"/>
    <p:sldId id="305" r:id="rId11"/>
    <p:sldId id="306" r:id="rId12"/>
    <p:sldId id="307" r:id="rId13"/>
    <p:sldId id="308" r:id="rId14"/>
    <p:sldId id="313" r:id="rId15"/>
    <p:sldId id="270" r:id="rId16"/>
    <p:sldId id="311" r:id="rId17"/>
    <p:sldId id="312" r:id="rId18"/>
    <p:sldId id="310" r:id="rId19"/>
  </p:sldIdLst>
  <p:sldSz cx="9144000" cy="6858000" type="screen4x3"/>
  <p:notesSz cx="6858000" cy="9144000"/>
  <p:custDataLst>
    <p:tags r:id="rId2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F81BD"/>
    <a:srgbClr val="0033CC"/>
    <a:srgbClr val="B2B2B2"/>
    <a:srgbClr val="008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45D4-9D71-4812-9D11-3B1C75AA9073}" type="datetimeFigureOut">
              <a:rPr lang="fr-FR" smtClean="0"/>
              <a:pPr/>
              <a:t>16/03/2018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785926"/>
            <a:ext cx="8715436" cy="2585323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HISTOIRE  - Thème n°2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Le monde depuis 1945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143380"/>
            <a:ext cx="5572132" cy="24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85720" y="21429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Recopiez puis répondez aux questions suivantes </a:t>
            </a:r>
            <a:r>
              <a:rPr lang="fr-FR" sz="2800" dirty="0" smtClean="0">
                <a:latin typeface="Poor Richard" pitchFamily="18" charset="0"/>
              </a:rPr>
              <a:t>: 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2844" y="714356"/>
            <a:ext cx="8786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400" b="1" u="sng" dirty="0" smtClean="0">
                <a:latin typeface="Poor Richard" pitchFamily="18" charset="0"/>
              </a:rPr>
              <a:t>TEXTE 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Qui est Harry Truman?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Quel est son objectif d’après le texte?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Qui serait à l’origine des « tentatives d’asservissement des peuples libres » selon lui?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Comment Harry Truman compte-t-il protéger « les peuples libres »?</a:t>
            </a:r>
          </a:p>
          <a:p>
            <a:pPr marL="342900" indent="-342900"/>
            <a:endParaRPr lang="fr-FR" sz="2400" dirty="0" smtClean="0">
              <a:latin typeface="Poor Richard" pitchFamily="18" charset="0"/>
            </a:endParaRPr>
          </a:p>
          <a:p>
            <a:pPr marL="342900" indent="-342900"/>
            <a:r>
              <a:rPr lang="fr-FR" sz="2400" b="1" u="sng" dirty="0" smtClean="0">
                <a:latin typeface="Poor Richard" pitchFamily="18" charset="0"/>
              </a:rPr>
              <a:t>CARTE</a:t>
            </a:r>
          </a:p>
          <a:p>
            <a:pPr marL="342900" indent="-342900"/>
            <a:r>
              <a:rPr lang="fr-FR" sz="2400" dirty="0" smtClean="0">
                <a:latin typeface="Poor Richard" pitchFamily="18" charset="0"/>
              </a:rPr>
              <a:t>5.   Qui peut prétendre recevoir une aide des États-Unis? En quoi est-ce surprenant?</a:t>
            </a:r>
          </a:p>
          <a:p>
            <a:pPr marL="342900" indent="-342900"/>
            <a:endParaRPr lang="fr-FR" sz="2400" dirty="0">
              <a:latin typeface="Poor Richard" pitchFamily="18" charset="0"/>
            </a:endParaRPr>
          </a:p>
        </p:txBody>
      </p:sp>
      <p:pic>
        <p:nvPicPr>
          <p:cNvPr id="5" name="Image 1" descr="j02545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857232"/>
            <a:ext cx="661990" cy="6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3281" t="4712" r="1570" b="30890"/>
          <a:stretch>
            <a:fillRect/>
          </a:stretch>
        </p:blipFill>
        <p:spPr bwMode="auto">
          <a:xfrm>
            <a:off x="1214414" y="3071810"/>
            <a:ext cx="66071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357166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Qui est Harry Truman?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Quel est son objectif d’après le texte?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Qui serait à l’origine des « tentatives d’asservissement des peuples libres » selon lui?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Comment Harry Truman compte-t-il protéger « les peuples libres »?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86116" y="35716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C’était le président des États-Unis.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785794"/>
            <a:ext cx="4286280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714612" y="3214686"/>
            <a:ext cx="4500594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728" y="3571876"/>
            <a:ext cx="5429288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00034" y="1142984"/>
            <a:ext cx="7643866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00034" y="1500174"/>
            <a:ext cx="2143140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14612" y="5357826"/>
            <a:ext cx="1428760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034" y="1857364"/>
            <a:ext cx="7929618" cy="35719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071802" y="4643446"/>
            <a:ext cx="4000528" cy="35719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4143372" y="2428868"/>
            <a:ext cx="28575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357554" y="257174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  <a:latin typeface="Poor Richard" pitchFamily="18" charset="0"/>
              </a:rPr>
              <a:t>= plan Marshall</a:t>
            </a:r>
            <a:endParaRPr lang="fr-FR" sz="2400" i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16" name="Image 1" descr="j02545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285728"/>
            <a:ext cx="661990" cy="6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098" t="4196" r="56876"/>
          <a:stretch>
            <a:fillRect/>
          </a:stretch>
        </p:blipFill>
        <p:spPr bwMode="auto">
          <a:xfrm>
            <a:off x="214282" y="357165"/>
            <a:ext cx="3658475" cy="37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3590" t="72116" r="10256" b="7692"/>
          <a:stretch>
            <a:fillRect/>
          </a:stretch>
        </p:blipFill>
        <p:spPr bwMode="auto">
          <a:xfrm>
            <a:off x="3857620" y="2643182"/>
            <a:ext cx="477614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000496" y="1071546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400" dirty="0" smtClean="0">
                <a:latin typeface="Poor Richard" pitchFamily="18" charset="0"/>
              </a:rPr>
              <a:t>5.   Qui peut prétendre recevoir une aide des États-Unis? En quoi est-ce surprenant?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8596" y="442913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Tous les pays européens peuvent prétendre recevoir une aide de la part des États-Unis, pays Alliés comme pays de l’Axe…ce qui semble surprenant.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70" y="3571876"/>
            <a:ext cx="9157770" cy="282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14282" y="35716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Recopiez puis répondez aux questions suivantes </a:t>
            </a:r>
            <a:r>
              <a:rPr lang="fr-FR" sz="2800" dirty="0" smtClean="0">
                <a:latin typeface="Poor Richard" pitchFamily="18" charset="0"/>
              </a:rPr>
              <a:t>: 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4" name="Image 1" descr="j02545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285728"/>
            <a:ext cx="661990" cy="6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1214422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Qui est l’auteur de ce discours?</a:t>
            </a:r>
          </a:p>
          <a:p>
            <a:pPr marL="457200" indent="-457200">
              <a:buAutoNum type="arabicPeriod"/>
            </a:pPr>
            <a:endParaRPr lang="fr-FR" sz="2400" dirty="0" smtClean="0">
              <a:latin typeface="Poor Richard" pitchFamily="18" charset="0"/>
            </a:endParaRPr>
          </a:p>
          <a:p>
            <a:pPr marL="457200" indent="-4572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Selon lui, quels sont les deux camps qui apparaissent à la fin de la Seconde Guerre Mondiale?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Quel pays est désignée comme « impérialiste et anti-démocratique »?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Comment compte-t-il agir?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6248" y="1071546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C’est A. Jdanov, 3</a:t>
            </a:r>
            <a:r>
              <a:rPr lang="fr-FR" sz="2400" baseline="30000" dirty="0" smtClean="0">
                <a:solidFill>
                  <a:srgbClr val="008000"/>
                </a:solidFill>
                <a:latin typeface="Poor Richard" pitchFamily="18" charset="0"/>
              </a:rPr>
              <a:t>e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 secrétaire du parti communiste de l’URSS.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2000240"/>
            <a:ext cx="7429552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4348" y="2357430"/>
            <a:ext cx="3214710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43306" y="4214818"/>
            <a:ext cx="5286412" cy="285752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2844" y="4500570"/>
            <a:ext cx="1785950" cy="285752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42910" y="2714620"/>
            <a:ext cx="8143932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42844" y="4786322"/>
            <a:ext cx="1214446" cy="285752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428860" y="5286388"/>
            <a:ext cx="6072230" cy="2857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42844" y="5572140"/>
            <a:ext cx="785818" cy="2857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71472" y="3143248"/>
            <a:ext cx="3357586" cy="35719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gsempai.fr/atelier/wp-content/uploads/2013/02/84852371.png"/>
          <p:cNvPicPr>
            <a:picLocks noChangeAspect="1" noChangeArrowheads="1"/>
          </p:cNvPicPr>
          <p:nvPr/>
        </p:nvPicPr>
        <p:blipFill rotWithShape="1">
          <a:blip r:embed="rId2"/>
          <a:srcRect l="4416" t="9150" r="5523" b="45501"/>
          <a:stretch/>
        </p:blipFill>
        <p:spPr bwMode="auto">
          <a:xfrm>
            <a:off x="1331640" y="548680"/>
            <a:ext cx="6624736" cy="441649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39552" y="23488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Poor Richard" panose="02080502050505020702" pitchFamily="18" charset="0"/>
              </a:rPr>
              <a:t>Bloc de l’Ouest</a:t>
            </a:r>
            <a:endParaRPr lang="fr-FR" sz="2800" b="1" dirty="0">
              <a:solidFill>
                <a:srgbClr val="008000"/>
              </a:solidFill>
              <a:latin typeface="Poor Richard" panose="02080502050505020702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17008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Poor Richard" panose="02080502050505020702" pitchFamily="18" charset="0"/>
              </a:rPr>
              <a:t>Bloc de l’Est</a:t>
            </a:r>
            <a:endParaRPr lang="fr-FR" sz="2800" b="1" dirty="0">
              <a:solidFill>
                <a:srgbClr val="FF0000"/>
              </a:solidFill>
              <a:latin typeface="Poor Richard" panose="02080502050505020702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5043079"/>
            <a:ext cx="8712968" cy="1292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Poor Richard" panose="02080502050505020702" pitchFamily="18" charset="0"/>
              </a:rPr>
              <a:t>« De Stettin sur la Baltique à Trieste sur l’Adriatique, un rideau de fer s’est abattu sur le continent »</a:t>
            </a:r>
          </a:p>
          <a:p>
            <a:pPr algn="r"/>
            <a:r>
              <a:rPr lang="fr-FR" sz="2600" dirty="0" smtClean="0">
                <a:latin typeface="Poor Richard" panose="02080502050505020702" pitchFamily="18" charset="0"/>
              </a:rPr>
              <a:t>Winston Churchill, discours de Fulton, 5 mars 1946</a:t>
            </a:r>
            <a:endParaRPr lang="fr-FR" sz="2600" dirty="0"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4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00100" y="571480"/>
            <a:ext cx="692948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L’Allemagne, premier lieu d’affrontement de la Guerre Froide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118" t="6640" b="13681"/>
          <a:stretch>
            <a:fillRect/>
          </a:stretch>
        </p:blipFill>
        <p:spPr bwMode="auto">
          <a:xfrm>
            <a:off x="5286380" y="2786058"/>
            <a:ext cx="306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1996" r="40914"/>
          <a:stretch>
            <a:fillRect/>
          </a:stretch>
        </p:blipFill>
        <p:spPr bwMode="auto">
          <a:xfrm>
            <a:off x="1071538" y="2571744"/>
            <a:ext cx="4000528" cy="29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996" r="40914"/>
          <a:stretch>
            <a:fillRect/>
          </a:stretch>
        </p:blipFill>
        <p:spPr bwMode="auto">
          <a:xfrm>
            <a:off x="1571604" y="285728"/>
            <a:ext cx="612982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8118" t="6640" b="13681"/>
          <a:stretch>
            <a:fillRect/>
          </a:stretch>
        </p:blipFill>
        <p:spPr bwMode="auto">
          <a:xfrm>
            <a:off x="2786050" y="3714752"/>
            <a:ext cx="3429024" cy="27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00430" y="500042"/>
            <a:ext cx="3071834" cy="35719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rot="10800000">
            <a:off x="5143504" y="5000636"/>
            <a:ext cx="1571636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15140" y="4572008"/>
            <a:ext cx="2071702" cy="78581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U.R.S.S. </a:t>
            </a:r>
            <a:r>
              <a:rPr lang="fr-FR" sz="2400" i="1" dirty="0" smtClean="0">
                <a:solidFill>
                  <a:srgbClr val="FF0000"/>
                </a:solidFill>
                <a:latin typeface="Poor Richard" pitchFamily="18" charset="0"/>
              </a:rPr>
              <a:t>(Staline)</a:t>
            </a:r>
            <a:endParaRPr lang="fr-FR" sz="2400" i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214546" y="4857760"/>
            <a:ext cx="1500198" cy="214314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4282" y="4429132"/>
            <a:ext cx="2071702" cy="78581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Royaume-Uni. </a:t>
            </a:r>
            <a:r>
              <a:rPr lang="fr-FR" sz="2400" i="1" dirty="0" smtClean="0">
                <a:solidFill>
                  <a:srgbClr val="FF0000"/>
                </a:solidFill>
                <a:latin typeface="Poor Richard" pitchFamily="18" charset="0"/>
              </a:rPr>
              <a:t>(Churchill)</a:t>
            </a:r>
            <a:endParaRPr lang="fr-FR" sz="2400" i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71736" y="5286388"/>
            <a:ext cx="1928826" cy="500066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0034" y="5429264"/>
            <a:ext cx="2071702" cy="78581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États-Unis </a:t>
            </a:r>
            <a:r>
              <a:rPr lang="fr-FR" sz="2400" i="1" dirty="0" smtClean="0">
                <a:solidFill>
                  <a:srgbClr val="FF0000"/>
                </a:solidFill>
                <a:latin typeface="Poor Richard" pitchFamily="18" charset="0"/>
              </a:rPr>
              <a:t>(Roosevelt)</a:t>
            </a:r>
            <a:endParaRPr lang="fr-FR" sz="2400" i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5918" y="857232"/>
            <a:ext cx="5643602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785918" y="1214422"/>
            <a:ext cx="1285884" cy="285752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357554" y="1857364"/>
            <a:ext cx="4071966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714480" y="2214554"/>
            <a:ext cx="5357850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14480" y="2571744"/>
            <a:ext cx="5072098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786314" y="1214422"/>
            <a:ext cx="1071570" cy="2857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91551" cy="513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57158" y="1071546"/>
            <a:ext cx="432437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Poor Richard" pitchFamily="18" charset="0"/>
              </a:rPr>
              <a:t>Étude d’une caricature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596" y="1857364"/>
            <a:ext cx="41434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latin typeface="Poor Richard" pitchFamily="18" charset="0"/>
              </a:rPr>
              <a:t>(Caricature de </a:t>
            </a:r>
            <a:r>
              <a:rPr lang="fr-FR" sz="2000" i="1" dirty="0" err="1">
                <a:latin typeface="Poor Richard" pitchFamily="18" charset="0"/>
              </a:rPr>
              <a:t>Shepard</a:t>
            </a:r>
            <a:r>
              <a:rPr lang="fr-FR" sz="2000" i="1" dirty="0">
                <a:latin typeface="Poor Richard" pitchFamily="18" charset="0"/>
              </a:rPr>
              <a:t> – 1948)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3405299" cy="45720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620"/>
            <a:ext cx="7826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28596" y="3214686"/>
            <a:ext cx="410210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600" dirty="0" smtClean="0">
                <a:latin typeface="Poor Richard" pitchFamily="18" charset="0"/>
              </a:rPr>
              <a:t>Répondez aux questions en vous aidant du livre </a:t>
            </a:r>
            <a:endParaRPr lang="fr-FR" sz="2600" dirty="0">
              <a:latin typeface="Poor Richard" pitchFamily="18" charset="0"/>
            </a:endParaRPr>
          </a:p>
          <a:p>
            <a:pPr algn="ctr"/>
            <a:r>
              <a:rPr lang="fr-FR" sz="2600" dirty="0" smtClean="0">
                <a:latin typeface="Poor Richard" pitchFamily="18" charset="0"/>
              </a:rPr>
              <a:t>pages 108-109</a:t>
            </a:r>
            <a:endParaRPr lang="fr-FR" sz="2600" dirty="0">
              <a:latin typeface="Poor Richard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285720" y="2500306"/>
            <a:ext cx="435771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Sans titre.bmp"/>
          <p:cNvPicPr>
            <a:picLocks noChangeAspect="1"/>
          </p:cNvPicPr>
          <p:nvPr/>
        </p:nvPicPr>
        <p:blipFill>
          <a:blip r:embed="rId4"/>
          <a:srcRect l="13281" t="22500" r="42969" b="22500"/>
          <a:stretch>
            <a:fillRect/>
          </a:stretch>
        </p:blipFill>
        <p:spPr>
          <a:xfrm>
            <a:off x="1214414" y="4572008"/>
            <a:ext cx="2396420" cy="1882902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7414" y="1916832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Un monde bipolaire au temps de la Guerre Froide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 2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006" y="4581128"/>
            <a:ext cx="2277988" cy="157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2143116"/>
            <a:ext cx="8715436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1 – </a:t>
            </a:r>
            <a:r>
              <a:rPr lang="fr-FR" sz="72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La naissance de l’O.N.U. : un espoir de paix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j035449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57166"/>
            <a:ext cx="1000132" cy="76480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57554" y="1285860"/>
            <a:ext cx="557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Répondre aux questions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du document n°2 page 105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8" name="Image 7" descr="Sans titre.bmp"/>
          <p:cNvPicPr>
            <a:picLocks noChangeAspect="1"/>
          </p:cNvPicPr>
          <p:nvPr/>
        </p:nvPicPr>
        <p:blipFill>
          <a:blip r:embed="rId4"/>
          <a:srcRect l="4687" t="32500" r="9375" b="18749"/>
          <a:stretch>
            <a:fillRect/>
          </a:stretch>
        </p:blipFill>
        <p:spPr>
          <a:xfrm>
            <a:off x="3500430" y="3000372"/>
            <a:ext cx="5377999" cy="21853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 8" descr="Sans titre.bmp"/>
          <p:cNvPicPr>
            <a:picLocks noChangeAspect="1"/>
          </p:cNvPicPr>
          <p:nvPr/>
        </p:nvPicPr>
        <p:blipFill>
          <a:blip r:embed="rId5"/>
          <a:srcRect l="34375" t="45216" r="52344" b="8750"/>
          <a:stretch>
            <a:fillRect/>
          </a:stretch>
        </p:blipFill>
        <p:spPr>
          <a:xfrm>
            <a:off x="357158" y="357166"/>
            <a:ext cx="2786082" cy="60355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bmp"/>
          <p:cNvPicPr>
            <a:picLocks noChangeAspect="1"/>
          </p:cNvPicPr>
          <p:nvPr/>
        </p:nvPicPr>
        <p:blipFill>
          <a:blip r:embed="rId3"/>
          <a:srcRect l="11401" t="43242" r="46301" b="48164"/>
          <a:stretch>
            <a:fillRect/>
          </a:stretch>
        </p:blipFill>
        <p:spPr>
          <a:xfrm>
            <a:off x="2143108" y="1000108"/>
            <a:ext cx="4500594" cy="5715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14290"/>
            <a:ext cx="690564" cy="690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2285992"/>
            <a:ext cx="56435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Il s’agit du préambule de la Charte des Nations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Unies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 (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c’est-à-dire du texte 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qui fixe les grands objectifs de la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Charte) </a:t>
            </a:r>
          </a:p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qui 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fonde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l’ONU , signée à</a:t>
            </a:r>
          </a:p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 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San Francisco le 26 juin 1945</a:t>
            </a:r>
          </a:p>
        </p:txBody>
      </p:sp>
      <p:pic>
        <p:nvPicPr>
          <p:cNvPr id="6" name="Image 5" descr="Sans titre.bmp"/>
          <p:cNvPicPr>
            <a:picLocks noChangeAspect="1"/>
          </p:cNvPicPr>
          <p:nvPr/>
        </p:nvPicPr>
        <p:blipFill>
          <a:blip r:embed="rId5"/>
          <a:srcRect l="34375" t="45216" r="52344" b="8750"/>
          <a:stretch>
            <a:fillRect/>
          </a:stretch>
        </p:blipFill>
        <p:spPr>
          <a:xfrm>
            <a:off x="6000760" y="1714488"/>
            <a:ext cx="2280464" cy="49402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 4" descr="Sans titre.bmp"/>
          <p:cNvPicPr>
            <a:picLocks noChangeAspect="1"/>
          </p:cNvPicPr>
          <p:nvPr/>
        </p:nvPicPr>
        <p:blipFill>
          <a:blip r:embed="rId6"/>
          <a:srcRect l="21875" t="69278" r="32031" b="21250"/>
          <a:stretch>
            <a:fillRect/>
          </a:stretch>
        </p:blipFill>
        <p:spPr>
          <a:xfrm>
            <a:off x="1071538" y="5643578"/>
            <a:ext cx="778674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0"/>
            <a:ext cx="690564" cy="690564"/>
          </a:xfrm>
          <a:prstGeom prst="rect">
            <a:avLst/>
          </a:prstGeom>
        </p:spPr>
      </p:pic>
      <p:pic>
        <p:nvPicPr>
          <p:cNvPr id="3" name="Image 2" descr="Sans titre.bmp"/>
          <p:cNvPicPr>
            <a:picLocks noChangeAspect="1"/>
          </p:cNvPicPr>
          <p:nvPr/>
        </p:nvPicPr>
        <p:blipFill>
          <a:blip r:embed="rId4"/>
          <a:srcRect l="10663" t="51624" r="9375" b="34033"/>
          <a:stretch>
            <a:fillRect/>
          </a:stretch>
        </p:blipFill>
        <p:spPr>
          <a:xfrm>
            <a:off x="785786" y="857232"/>
            <a:ext cx="7646919" cy="857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 3" descr="Sans titre.bmp"/>
          <p:cNvPicPr>
            <a:picLocks noChangeAspect="1"/>
          </p:cNvPicPr>
          <p:nvPr/>
        </p:nvPicPr>
        <p:blipFill>
          <a:blip r:embed="rId5"/>
          <a:srcRect l="34375" t="45216" r="52344" b="8750"/>
          <a:stretch>
            <a:fillRect/>
          </a:stretch>
        </p:blipFill>
        <p:spPr>
          <a:xfrm>
            <a:off x="357158" y="1928802"/>
            <a:ext cx="2049628" cy="44401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 5" descr="Sans titre.bmp"/>
          <p:cNvPicPr>
            <a:picLocks noChangeAspect="1"/>
          </p:cNvPicPr>
          <p:nvPr/>
        </p:nvPicPr>
        <p:blipFill>
          <a:blip r:embed="rId6"/>
          <a:srcRect l="12500" t="12500" r="39844" b="76250"/>
          <a:stretch>
            <a:fillRect/>
          </a:stretch>
        </p:blipFill>
        <p:spPr>
          <a:xfrm>
            <a:off x="214282" y="2285991"/>
            <a:ext cx="6000792" cy="885363"/>
          </a:xfrm>
          <a:prstGeom prst="rect">
            <a:avLst/>
          </a:prstGeom>
        </p:spPr>
      </p:pic>
      <p:pic>
        <p:nvPicPr>
          <p:cNvPr id="8" name="Image 7" descr="Sans titre.bmp"/>
          <p:cNvPicPr>
            <a:picLocks noChangeAspect="1"/>
          </p:cNvPicPr>
          <p:nvPr/>
        </p:nvPicPr>
        <p:blipFill>
          <a:blip r:embed="rId7"/>
          <a:srcRect l="5468" t="17500" r="46875" b="65000"/>
          <a:stretch>
            <a:fillRect/>
          </a:stretch>
        </p:blipFill>
        <p:spPr>
          <a:xfrm>
            <a:off x="214282" y="3857628"/>
            <a:ext cx="6000792" cy="1377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0364" y="2643182"/>
            <a:ext cx="5715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Le préambule indique</a:t>
            </a:r>
          </a:p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qu’il faut « préserver les générations futures du fléau de la guerre » et,</a:t>
            </a:r>
          </a:p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pour cela, les nations s’engagent à « vivre en paix dans un esprit de bon</a:t>
            </a:r>
          </a:p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voisinage »,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et à 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« unir leurs forces pour maintenir la paix et la sécurité</a:t>
            </a:r>
          </a:p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internationale ». </a:t>
            </a:r>
          </a:p>
        </p:txBody>
      </p:sp>
      <p:pic>
        <p:nvPicPr>
          <p:cNvPr id="9" name="Image 8" descr="Sans titre.bmp"/>
          <p:cNvPicPr>
            <a:picLocks noChangeAspect="1"/>
          </p:cNvPicPr>
          <p:nvPr/>
        </p:nvPicPr>
        <p:blipFill>
          <a:blip r:embed="rId7"/>
          <a:srcRect l="4687" t="35000" r="46094" b="52500"/>
          <a:stretch>
            <a:fillRect/>
          </a:stretch>
        </p:blipFill>
        <p:spPr>
          <a:xfrm>
            <a:off x="214282" y="5357825"/>
            <a:ext cx="6000792" cy="952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690564" cy="690564"/>
          </a:xfrm>
          <a:prstGeom prst="rect">
            <a:avLst/>
          </a:prstGeom>
        </p:spPr>
      </p:pic>
      <p:pic>
        <p:nvPicPr>
          <p:cNvPr id="3" name="Image 2" descr="Sans titre.bmp"/>
          <p:cNvPicPr>
            <a:picLocks noChangeAspect="1"/>
          </p:cNvPicPr>
          <p:nvPr/>
        </p:nvPicPr>
        <p:blipFill>
          <a:blip r:embed="rId4"/>
          <a:srcRect l="10778" t="66384" r="18505" b="18749"/>
          <a:stretch>
            <a:fillRect/>
          </a:stretch>
        </p:blipFill>
        <p:spPr>
          <a:xfrm>
            <a:off x="1857356" y="285728"/>
            <a:ext cx="6703180" cy="8807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14282" y="2428868"/>
            <a:ext cx="3571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Parmi les autres objectifs, l’ONU veut faire respecter</a:t>
            </a:r>
          </a:p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les droits de l’homme, maintenir la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justice et le respect </a:t>
            </a:r>
            <a:r>
              <a:rPr lang="fr-FR" sz="2800" smtClean="0">
                <a:solidFill>
                  <a:srgbClr val="008000"/>
                </a:solidFill>
                <a:latin typeface="Poor Richard" pitchFamily="18" charset="0"/>
              </a:rPr>
              <a:t>des traités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, 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favoriser le progrès social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et économique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.</a:t>
            </a:r>
          </a:p>
        </p:txBody>
      </p:sp>
      <p:pic>
        <p:nvPicPr>
          <p:cNvPr id="5" name="Image 4" descr="Sans titre.bmp"/>
          <p:cNvPicPr>
            <a:picLocks noChangeAspect="1"/>
          </p:cNvPicPr>
          <p:nvPr/>
        </p:nvPicPr>
        <p:blipFill>
          <a:blip r:embed="rId5"/>
          <a:srcRect l="34375" t="45216" r="52344" b="8750"/>
          <a:stretch>
            <a:fillRect/>
          </a:stretch>
        </p:blipFill>
        <p:spPr>
          <a:xfrm>
            <a:off x="6572264" y="2143116"/>
            <a:ext cx="2049628" cy="44401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 5" descr="Sans titre.bmp"/>
          <p:cNvPicPr>
            <a:picLocks noChangeAspect="1"/>
          </p:cNvPicPr>
          <p:nvPr/>
        </p:nvPicPr>
        <p:blipFill>
          <a:blip r:embed="rId6"/>
          <a:srcRect l="11718" t="23750" r="40625" b="6250"/>
          <a:stretch>
            <a:fillRect/>
          </a:stretch>
        </p:blipFill>
        <p:spPr>
          <a:xfrm>
            <a:off x="4143372" y="1285860"/>
            <a:ext cx="4617956" cy="4239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00892" y="1357298"/>
            <a:ext cx="1643074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14810" y="1643050"/>
            <a:ext cx="4429156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14810" y="3786190"/>
            <a:ext cx="4500594" cy="64294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72000" y="4500570"/>
            <a:ext cx="2786082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Sans titre.bmp"/>
          <p:cNvPicPr>
            <a:picLocks noChangeAspect="1"/>
          </p:cNvPicPr>
          <p:nvPr/>
        </p:nvPicPr>
        <p:blipFill>
          <a:blip r:embed="rId7"/>
          <a:srcRect l="8593" t="41250" r="44531" b="41250"/>
          <a:stretch>
            <a:fillRect/>
          </a:stretch>
        </p:blipFill>
        <p:spPr>
          <a:xfrm>
            <a:off x="4214810" y="5643578"/>
            <a:ext cx="4500594" cy="10501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72132" y="6000768"/>
            <a:ext cx="3143272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86248" y="6357958"/>
            <a:ext cx="2714644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928670"/>
            <a:ext cx="8501122" cy="50167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Le monde sort traumatisé de la Seconde Guerre mondiale. Pour instaurer un nouvel ordre mondial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et garantir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une paix durable,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l'O.N.U.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 (</a:t>
            </a:r>
            <a:r>
              <a:rPr lang="fr-FR" sz="3200" i="1" dirty="0" smtClean="0">
                <a:solidFill>
                  <a:srgbClr val="FF0000"/>
                </a:solidFill>
                <a:latin typeface="Poor Richard" pitchFamily="18" charset="0"/>
              </a:rPr>
              <a:t>Organisation des Nations Unies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)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est créée le 26 juin 1945 à San Francisco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.</a:t>
            </a:r>
          </a:p>
          <a:p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Principaux vainqueurs de la guerre, les </a:t>
            </a:r>
            <a:r>
              <a:rPr lang="fr-FR" sz="3200" u="sng" dirty="0">
                <a:solidFill>
                  <a:srgbClr val="0033CC"/>
                </a:solidFill>
                <a:latin typeface="Poor Richard" pitchFamily="18" charset="0"/>
              </a:rPr>
              <a:t>États-Unis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et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l'U.R.S.S.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imposent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alors leurs idéologies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à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leurs alliés, faisant naître des tensions entre les deux grandes puissances.</a:t>
            </a:r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5" name="Image 4" descr="crayons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2786058"/>
            <a:ext cx="690566" cy="103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714488"/>
            <a:ext cx="8501122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2</a:t>
            </a:r>
            <a:r>
              <a:rPr lang="fr-FR" sz="7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 – </a:t>
            </a:r>
            <a:r>
              <a:rPr lang="fr-FR" sz="72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De fortes tensions : la naissance d’un monde bipolaire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bb8ce6526c1f05c2f35f4236066e0d8ba4649a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434</Words>
  <Application>Microsoft Office PowerPoint</Application>
  <PresentationFormat>Affichage à l'écran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FAMILLE</dc:creator>
  <cp:lastModifiedBy>GCUENIN</cp:lastModifiedBy>
  <cp:revision>115</cp:revision>
  <dcterms:created xsi:type="dcterms:W3CDTF">2013-02-11T13:36:05Z</dcterms:created>
  <dcterms:modified xsi:type="dcterms:W3CDTF">2018-03-16T14:09:27Z</dcterms:modified>
</cp:coreProperties>
</file>