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301" r:id="rId4"/>
    <p:sldId id="302" r:id="rId5"/>
    <p:sldId id="304" r:id="rId6"/>
    <p:sldId id="306" r:id="rId7"/>
    <p:sldId id="299" r:id="rId8"/>
    <p:sldId id="298" r:id="rId9"/>
    <p:sldId id="300" r:id="rId10"/>
    <p:sldId id="307" r:id="rId11"/>
    <p:sldId id="308" r:id="rId12"/>
    <p:sldId id="321" r:id="rId13"/>
    <p:sldId id="315" r:id="rId14"/>
    <p:sldId id="310" r:id="rId15"/>
    <p:sldId id="311" r:id="rId16"/>
    <p:sldId id="312" r:id="rId17"/>
    <p:sldId id="314" r:id="rId18"/>
    <p:sldId id="313" r:id="rId19"/>
    <p:sldId id="316" r:id="rId20"/>
    <p:sldId id="317" r:id="rId21"/>
    <p:sldId id="318" r:id="rId22"/>
    <p:sldId id="320" r:id="rId23"/>
    <p:sldId id="319" r:id="rId24"/>
    <p:sldId id="322" r:id="rId25"/>
    <p:sldId id="323" r:id="rId26"/>
    <p:sldId id="324" r:id="rId27"/>
    <p:sldId id="325" r:id="rId28"/>
    <p:sldId id="326" r:id="rId29"/>
    <p:sldId id="327" r:id="rId30"/>
    <p:sldId id="330" r:id="rId31"/>
    <p:sldId id="329" r:id="rId32"/>
    <p:sldId id="328" r:id="rId33"/>
    <p:sldId id="331" r:id="rId34"/>
    <p:sldId id="332" r:id="rId35"/>
    <p:sldId id="333" r:id="rId36"/>
    <p:sldId id="334" r:id="rId37"/>
    <p:sldId id="335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969696"/>
    <a:srgbClr val="FFFF66"/>
    <a:srgbClr val="B2B2B2"/>
    <a:srgbClr val="0033CC"/>
    <a:srgbClr val="808080"/>
    <a:srgbClr val="006600"/>
    <a:srgbClr val="00A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C&#8217;est%20quoi%20un%20migrant%20_%20-%201%20jour,%201%20question%20-%20YouTube%20%5b720p%5d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C&#8217;est%20quoi%20un%20migrant%20_%20-%201%20jour,%201%20question%20-%20YouTube%20%5b720p%5d.mp4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1285860"/>
            <a:ext cx="8715436" cy="3416320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GÉOGRAPHIE  - Thème n°2 </a:t>
            </a:r>
          </a:p>
          <a:p>
            <a:pPr algn="ctr"/>
            <a:endParaRPr lang="fr-FR" sz="5400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Les mobilités humaines transnationales</a:t>
            </a:r>
            <a:endParaRPr lang="fr-FR" sz="54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76" y="785794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 startAt="3"/>
            </a:pPr>
            <a:r>
              <a:rPr lang="fr-FR" sz="2800" dirty="0" smtClean="0">
                <a:latin typeface="Poor Richard" pitchFamily="18" charset="0"/>
              </a:rPr>
              <a:t>D’après vous, pourquoi ces personnes  </a:t>
            </a:r>
          </a:p>
          <a:p>
            <a:pPr marL="514350" indent="-514350" algn="ctr"/>
            <a:r>
              <a:rPr lang="fr-FR" sz="2800" dirty="0" smtClean="0">
                <a:latin typeface="Poor Richard" pitchFamily="18" charset="0"/>
              </a:rPr>
              <a:t>veulent-elles passer en Europe ?</a:t>
            </a:r>
          </a:p>
        </p:txBody>
      </p:sp>
      <p:pic>
        <p:nvPicPr>
          <p:cNvPr id="3" name="Image 2" descr="j0254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57232"/>
            <a:ext cx="690564" cy="690564"/>
          </a:xfrm>
          <a:prstGeom prst="rect">
            <a:avLst/>
          </a:prstGeom>
        </p:spPr>
      </p:pic>
      <p:pic>
        <p:nvPicPr>
          <p:cNvPr id="4" name="Image 3" descr="j0254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429000"/>
            <a:ext cx="690564" cy="6905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7290" y="3429000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 startAt="4"/>
            </a:pPr>
            <a:r>
              <a:rPr lang="fr-FR" sz="2800" dirty="0" smtClean="0">
                <a:latin typeface="Poor Richard" pitchFamily="18" charset="0"/>
              </a:rPr>
              <a:t>Quels sont les points de passages entre le Maghreb et l’Europe ?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4282" y="1714488"/>
            <a:ext cx="8643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Ces personnes veulent passer en Europe afin d’y trouver de meilleures conditions de vie que dans leur pays d’origine. (fuir la guerre, trouver du travail)</a:t>
            </a:r>
            <a:endParaRPr lang="fr-FR" sz="28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5720" y="4429132"/>
            <a:ext cx="8643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Les points de passage entre le Maghreb et l’Europe sont le détroit de Gibraltar, l’Italie (ile de Lampedusa) mais également la Turquie. </a:t>
            </a:r>
            <a:endParaRPr lang="fr-FR" sz="28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285860"/>
            <a:ext cx="6715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2800" dirty="0" smtClean="0">
                <a:latin typeface="Poor Richard" pitchFamily="18" charset="0"/>
              </a:rPr>
              <a:t>5.     À l’inverse, quel type de population passe de l’Europe au Maghreb ?</a:t>
            </a:r>
          </a:p>
        </p:txBody>
      </p:sp>
      <p:pic>
        <p:nvPicPr>
          <p:cNvPr id="3" name="Image 2" descr="j0254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736"/>
            <a:ext cx="690564" cy="6905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4282" y="2571744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De nombreux touristes passent de l’Europe au Maghreb.</a:t>
            </a:r>
            <a:endParaRPr lang="fr-FR" sz="28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1285860"/>
            <a:ext cx="8358246" cy="1077218"/>
          </a:xfrm>
          <a:prstGeom prst="rect">
            <a:avLst/>
          </a:prstGeom>
          <a:solidFill>
            <a:srgbClr val="B2B2B2">
              <a:alpha val="3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Poor Richard" pitchFamily="18" charset="0"/>
              </a:rPr>
              <a:t>Réalisation d’un schéma des flux migratoires entre l’Afrique et l’Europe</a:t>
            </a:r>
            <a:endParaRPr lang="fr-FR" sz="3200" dirty="0">
              <a:latin typeface="Poor Richard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14348" y="3786190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Poor Richard" pitchFamily="18" charset="0"/>
              </a:rPr>
              <a:t>Votre schéma ainsi que votre légende devront être réalisés sur </a:t>
            </a:r>
            <a:r>
              <a:rPr lang="fr-FR" sz="2800" b="1" i="1" u="sng" dirty="0" smtClean="0">
                <a:latin typeface="Poor Richard" pitchFamily="18" charset="0"/>
              </a:rPr>
              <a:t>une</a:t>
            </a:r>
            <a:r>
              <a:rPr lang="fr-FR" sz="2800" i="1" dirty="0" smtClean="0">
                <a:latin typeface="Poor Richard" pitchFamily="18" charset="0"/>
              </a:rPr>
              <a:t> page.</a:t>
            </a:r>
            <a:endParaRPr lang="fr-FR" sz="2800" i="1" dirty="0">
              <a:latin typeface="Poor Richard" pitchFamily="18" charset="0"/>
            </a:endParaRPr>
          </a:p>
        </p:txBody>
      </p:sp>
      <p:pic>
        <p:nvPicPr>
          <p:cNvPr id="4" name="il_fi" descr="Afficher l'image d'orig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643182"/>
            <a:ext cx="1366844" cy="144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736" y="642918"/>
            <a:ext cx="3357586" cy="1571636"/>
          </a:xfrm>
          <a:prstGeom prst="rect">
            <a:avLst/>
          </a:prstGeom>
          <a:solidFill>
            <a:srgbClr val="0000FF">
              <a:alpha val="50196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500298" y="4214818"/>
            <a:ext cx="3357586" cy="1571636"/>
          </a:xfrm>
          <a:prstGeom prst="rect">
            <a:avLst/>
          </a:prstGeom>
          <a:solidFill>
            <a:srgbClr val="009900">
              <a:alpha val="50196"/>
            </a:srgbClr>
          </a:solidFill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000364" y="1071546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Poor Richard" pitchFamily="18" charset="0"/>
              </a:rPr>
              <a:t>Europe</a:t>
            </a:r>
            <a:endParaRPr lang="fr-FR" sz="3200" b="1" dirty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928926" y="4429132"/>
            <a:ext cx="2500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Poor Richard" pitchFamily="18" charset="0"/>
              </a:rPr>
              <a:t>Afrique et Moyen-Orient</a:t>
            </a:r>
            <a:endParaRPr lang="fr-FR" sz="3200" b="1" dirty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00298" y="2857496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mer Méditerranée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1736" y="2000240"/>
            <a:ext cx="3357586" cy="21431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500298" y="4214818"/>
            <a:ext cx="3357586" cy="21431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 rot="10800000">
            <a:off x="2500298" y="1928802"/>
            <a:ext cx="428628" cy="264320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00430" y="500042"/>
            <a:ext cx="528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1. Les migrants, acteurs de réseaux migratoires…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7620" y="1643050"/>
            <a:ext cx="642942" cy="357190"/>
          </a:xfrm>
          <a:prstGeom prst="rect">
            <a:avLst/>
          </a:prstGeom>
          <a:solidFill>
            <a:srgbClr val="0000FF">
              <a:alpha val="50196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572000" y="157161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pays d’arrivée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7620" y="2143116"/>
            <a:ext cx="642942" cy="356400"/>
          </a:xfrm>
          <a:prstGeom prst="rect">
            <a:avLst/>
          </a:prstGeom>
          <a:solidFill>
            <a:srgbClr val="009900">
              <a:alpha val="50196"/>
            </a:srgbClr>
          </a:solidFill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572000" y="214311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pays de départ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72000" y="271462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pays de transit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7620" y="2786058"/>
            <a:ext cx="642942" cy="356400"/>
          </a:xfrm>
          <a:prstGeom prst="rect">
            <a:avLst/>
          </a:prstGeom>
          <a:solidFill>
            <a:srgbClr val="FFC000">
              <a:alpha val="50196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643438" y="350043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Flux migratoires</a:t>
            </a:r>
            <a:endParaRPr lang="fr-FR" sz="2400" dirty="0">
              <a:latin typeface="Poor Richard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31845" t="7812" r="37408" b="15039"/>
          <a:stretch>
            <a:fillRect/>
          </a:stretch>
        </p:blipFill>
        <p:spPr bwMode="auto">
          <a:xfrm>
            <a:off x="357158" y="1000108"/>
            <a:ext cx="3190294" cy="450059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6" name="Flèche vers le bas 15"/>
          <p:cNvSpPr/>
          <p:nvPr/>
        </p:nvSpPr>
        <p:spPr>
          <a:xfrm rot="16200000">
            <a:off x="4000496" y="3500438"/>
            <a:ext cx="357190" cy="5000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10" grpId="0"/>
      <p:bldP spid="13" grpId="0" animBg="1"/>
      <p:bldP spid="14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2.jpg"/>
          <p:cNvPicPr>
            <a:picLocks noChangeAspect="1"/>
          </p:cNvPicPr>
          <p:nvPr/>
        </p:nvPicPr>
        <p:blipFill>
          <a:blip r:embed="rId2"/>
          <a:srcRect l="4856" t="2247" r="4489" b="4494"/>
          <a:stretch>
            <a:fillRect/>
          </a:stretch>
        </p:blipFill>
        <p:spPr>
          <a:xfrm>
            <a:off x="2071670" y="39521"/>
            <a:ext cx="4572032" cy="6776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290"/>
            <a:ext cx="7000892" cy="44975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464344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Construction d’un mur de barbelés à la frontière entre la Hongrie et la Serbie (août 2015) 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736" y="642918"/>
            <a:ext cx="3357586" cy="1571636"/>
          </a:xfrm>
          <a:prstGeom prst="rect">
            <a:avLst/>
          </a:prstGeom>
          <a:solidFill>
            <a:srgbClr val="0000FF">
              <a:alpha val="50196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500298" y="4214818"/>
            <a:ext cx="3357586" cy="1571636"/>
          </a:xfrm>
          <a:prstGeom prst="rect">
            <a:avLst/>
          </a:prstGeom>
          <a:solidFill>
            <a:srgbClr val="009900">
              <a:alpha val="50196"/>
            </a:srgbClr>
          </a:solidFill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000364" y="1071546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Poor Richard" pitchFamily="18" charset="0"/>
              </a:rPr>
              <a:t>Europe</a:t>
            </a:r>
            <a:endParaRPr lang="fr-FR" sz="3200" b="1" dirty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928926" y="4429132"/>
            <a:ext cx="2500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Poor Richard" pitchFamily="18" charset="0"/>
              </a:rPr>
              <a:t>Afrique et Moyen-Orient</a:t>
            </a:r>
            <a:endParaRPr lang="fr-FR" sz="3200" b="1" dirty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00298" y="2857496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mer Méditerranée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1736" y="2000240"/>
            <a:ext cx="3357586" cy="21431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500298" y="4214818"/>
            <a:ext cx="3357586" cy="21431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 rot="10800000">
            <a:off x="2643174" y="1928802"/>
            <a:ext cx="428628" cy="264320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2143108" y="3357562"/>
            <a:ext cx="4357718" cy="1588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5000628" y="1785926"/>
            <a:ext cx="1071570" cy="2714644"/>
          </a:xfrm>
          <a:prstGeom prst="arc">
            <a:avLst>
              <a:gd name="adj1" fmla="val 17289448"/>
              <a:gd name="adj2" fmla="val 4417403"/>
            </a:avLst>
          </a:prstGeom>
          <a:ln w="38100">
            <a:solidFill>
              <a:srgbClr val="FF0000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rc 15"/>
          <p:cNvSpPr/>
          <p:nvPr/>
        </p:nvSpPr>
        <p:spPr>
          <a:xfrm rot="10800000">
            <a:off x="2214546" y="1857364"/>
            <a:ext cx="1071570" cy="2714644"/>
          </a:xfrm>
          <a:prstGeom prst="arc">
            <a:avLst>
              <a:gd name="adj1" fmla="val 17289448"/>
              <a:gd name="adj2" fmla="val 4417403"/>
            </a:avLst>
          </a:prstGeom>
          <a:ln w="38100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42826" t="7812" r="18191" b="40430"/>
          <a:stretch>
            <a:fillRect/>
          </a:stretch>
        </p:blipFill>
        <p:spPr bwMode="auto">
          <a:xfrm>
            <a:off x="4500562" y="357166"/>
            <a:ext cx="2857520" cy="213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3714744" y="2571744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2. …réactifs aux politiques migratoires…</a:t>
            </a:r>
            <a:endParaRPr lang="fr-FR" sz="2800" dirty="0">
              <a:latin typeface="Poor Richard" pitchFamily="18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3929058" y="3500438"/>
            <a:ext cx="928694" cy="158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072066" y="3214686"/>
            <a:ext cx="407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renforcement des frontières</a:t>
            </a:r>
            <a:endParaRPr lang="fr-FR" sz="2400" dirty="0">
              <a:latin typeface="Poor Richar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9297" t="7260" r="34375" b="14090"/>
          <a:stretch>
            <a:fillRect/>
          </a:stretch>
        </p:blipFill>
        <p:spPr bwMode="auto">
          <a:xfrm>
            <a:off x="214282" y="1428736"/>
            <a:ext cx="2933112" cy="35719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0" name="Connecteur droit avec flèche 9"/>
          <p:cNvCxnSpPr/>
          <p:nvPr/>
        </p:nvCxnSpPr>
        <p:spPr>
          <a:xfrm>
            <a:off x="3929058" y="4071942"/>
            <a:ext cx="857256" cy="158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072066" y="3786190"/>
            <a:ext cx="407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nouvelles routes migratoires</a:t>
            </a:r>
            <a:endParaRPr lang="fr-FR" sz="24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3192762" cy="414338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Prenez connaissances des différents documents puis reproduisez le tableau ci-dessous.</a:t>
            </a:r>
            <a:endParaRPr lang="fr-FR" sz="2800" dirty="0">
              <a:latin typeface="Poor Richard" pitchFamily="18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0739485"/>
              </p:ext>
            </p:extLst>
          </p:nvPr>
        </p:nvGraphicFramePr>
        <p:xfrm>
          <a:off x="3571868" y="1285860"/>
          <a:ext cx="5357851" cy="5190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9584"/>
                <a:gridCol w="1934687"/>
                <a:gridCol w="2383580"/>
              </a:tblGrid>
              <a:tr h="435243">
                <a:tc>
                  <a:txBody>
                    <a:bodyPr/>
                    <a:lstStyle/>
                    <a:p>
                      <a:pPr algn="just"/>
                      <a:endParaRPr lang="fr-FR" sz="2000" b="1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Espaces d’arrivée</a:t>
                      </a:r>
                      <a:endParaRPr lang="fr-FR" sz="2000" b="1" dirty="0" smtClean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Espaces</a:t>
                      </a:r>
                      <a:r>
                        <a:rPr lang="fr-FR" sz="2000" baseline="0" dirty="0" smtClean="0">
                          <a:latin typeface="Poor Richard" pitchFamily="18" charset="0"/>
                        </a:rPr>
                        <a:t> de départ</a:t>
                      </a:r>
                      <a:endParaRPr lang="fr-FR" sz="2000" b="1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1367905"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solidFill>
                            <a:srgbClr val="FF0000"/>
                          </a:solidFill>
                          <a:latin typeface="Poor Richard" pitchFamily="18" charset="0"/>
                        </a:rPr>
                        <a:t>Effets positifs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u="sng" baseline="0" dirty="0" smtClean="0">
                        <a:latin typeface="Poor Richard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u="none" baseline="0" dirty="0" smtClean="0">
                        <a:solidFill>
                          <a:srgbClr val="00B050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None/>
                      </a:pPr>
                      <a:endParaRPr lang="fr-FR" sz="2000" b="1" dirty="0">
                        <a:solidFill>
                          <a:srgbClr val="00B050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endParaRPr lang="fr-FR" sz="2000" b="1" baseline="0" dirty="0" smtClean="0">
                        <a:solidFill>
                          <a:srgbClr val="00B050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1554438"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 smtClean="0">
                        <a:solidFill>
                          <a:srgbClr val="0000FF"/>
                        </a:solidFill>
                        <a:latin typeface="Poor Richard" pitchFamily="18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solidFill>
                            <a:srgbClr val="0000FF"/>
                          </a:solidFill>
                          <a:latin typeface="Poor Richard" pitchFamily="18" charset="0"/>
                        </a:rPr>
                        <a:t>Effets négatifs</a:t>
                      </a:r>
                    </a:p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b="1" dirty="0">
                        <a:solidFill>
                          <a:srgbClr val="FF0000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8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4282" y="571480"/>
            <a:ext cx="8715436" cy="584775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Chapitre 1</a:t>
            </a:r>
            <a:endParaRPr lang="fr-FR" sz="32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00372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6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Un monde  de migrants</a:t>
            </a:r>
            <a:endParaRPr lang="fr-FR" sz="66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0739485"/>
              </p:ext>
            </p:extLst>
          </p:nvPr>
        </p:nvGraphicFramePr>
        <p:xfrm>
          <a:off x="214282" y="642918"/>
          <a:ext cx="8715438" cy="56964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057"/>
                <a:gridCol w="3147091"/>
                <a:gridCol w="3877290"/>
              </a:tblGrid>
              <a:tr h="571504">
                <a:tc>
                  <a:txBody>
                    <a:bodyPr/>
                    <a:lstStyle/>
                    <a:p>
                      <a:pPr algn="just"/>
                      <a:endParaRPr lang="fr-FR" sz="2400" b="1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Espaces d’arrivée</a:t>
                      </a:r>
                      <a:endParaRPr lang="fr-FR" sz="2400" b="1" dirty="0" smtClean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Espaces</a:t>
                      </a:r>
                      <a:r>
                        <a:rPr lang="fr-FR" sz="2400" baseline="0" dirty="0" smtClean="0">
                          <a:latin typeface="Poor Richard" pitchFamily="18" charset="0"/>
                        </a:rPr>
                        <a:t> de départ</a:t>
                      </a:r>
                      <a:endParaRPr lang="fr-FR" sz="2400" b="1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5124925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4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4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400" dirty="0" smtClean="0">
                        <a:solidFill>
                          <a:srgbClr val="FF0000"/>
                        </a:solidFill>
                        <a:latin typeface="Poor Richard" pitchFamily="18" charset="0"/>
                      </a:endParaRPr>
                    </a:p>
                    <a:p>
                      <a:pPr algn="ctr"/>
                      <a:endParaRPr lang="fr-FR" sz="2400" dirty="0" smtClean="0">
                        <a:solidFill>
                          <a:srgbClr val="FF0000"/>
                        </a:solidFill>
                        <a:latin typeface="Poor Richard" pitchFamily="18" charset="0"/>
                      </a:endParaRPr>
                    </a:p>
                    <a:p>
                      <a:pPr algn="ctr"/>
                      <a:endParaRPr lang="fr-FR" sz="2400" dirty="0" smtClean="0">
                        <a:solidFill>
                          <a:srgbClr val="FF0000"/>
                        </a:solidFill>
                        <a:latin typeface="Poor Richard" pitchFamily="18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solidFill>
                            <a:srgbClr val="FF0000"/>
                          </a:solidFill>
                          <a:latin typeface="Poor Richard" pitchFamily="18" charset="0"/>
                        </a:rPr>
                        <a:t>Effets positifs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u="sng" baseline="0" dirty="0" smtClean="0">
                        <a:latin typeface="Poor Richard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u="none" baseline="0" dirty="0" smtClean="0">
                        <a:solidFill>
                          <a:srgbClr val="00B050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baseline="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endParaRPr lang="fr-FR" sz="2400" b="1" baseline="0" dirty="0" smtClean="0">
                        <a:solidFill>
                          <a:srgbClr val="00B050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928794" y="1357298"/>
            <a:ext cx="30718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rgbClr val="FF0000"/>
                </a:solidFill>
                <a:latin typeface="Poor Richard" pitchFamily="18" charset="0"/>
              </a:rPr>
              <a:t>occupation de métiers délaissés par les nationaux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rgbClr val="FF0000"/>
                </a:solidFill>
                <a:latin typeface="Poor Richard" pitchFamily="18" charset="0"/>
              </a:rPr>
              <a:t>solution aux pénuries de main d’œuvre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rgbClr val="FF0000"/>
                </a:solidFill>
                <a:latin typeface="Poor Richard" pitchFamily="18" charset="0"/>
              </a:rPr>
              <a:t>apport démographique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rgbClr val="FF0000"/>
                </a:solidFill>
                <a:latin typeface="Poor Richard" pitchFamily="18" charset="0"/>
              </a:rPr>
              <a:t>accroissement de la consommation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rgbClr val="FF0000"/>
                </a:solidFill>
                <a:latin typeface="Poor Richard" pitchFamily="18" charset="0"/>
              </a:rPr>
              <a:t>création d’entreprises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rgbClr val="FF0000"/>
                </a:solidFill>
                <a:latin typeface="Poor Richard" pitchFamily="18" charset="0"/>
              </a:rPr>
              <a:t>activités culturelles </a:t>
            </a:r>
            <a:endParaRPr lang="fr-FR" sz="2400" b="1" dirty="0" smtClean="0">
              <a:solidFill>
                <a:srgbClr val="00B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72066" y="1428736"/>
            <a:ext cx="38576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FF0000"/>
                </a:solidFill>
                <a:latin typeface="Poor Richard" pitchFamily="18" charset="0"/>
              </a:rPr>
              <a:t>remises enrichissant les familles restées </a:t>
            </a:r>
            <a:r>
              <a:rPr lang="fr-FR" sz="2400" dirty="0" smtClean="0">
                <a:solidFill>
                  <a:srgbClr val="FF0000"/>
                </a:solidFill>
                <a:latin typeface="Poor Richard"/>
              </a:rPr>
              <a:t>"</a:t>
            </a:r>
            <a:r>
              <a:rPr lang="fr-FR" sz="2400" dirty="0" smtClean="0">
                <a:solidFill>
                  <a:srgbClr val="FF0000"/>
                </a:solidFill>
                <a:latin typeface="Poor Richard" pitchFamily="18" charset="0"/>
              </a:rPr>
              <a:t>au pays</a:t>
            </a:r>
            <a:r>
              <a:rPr lang="fr-FR" sz="2400" dirty="0" smtClean="0">
                <a:solidFill>
                  <a:srgbClr val="FF0000"/>
                </a:solidFill>
                <a:latin typeface="Poor Richard"/>
              </a:rPr>
              <a:t>"</a:t>
            </a:r>
            <a:endParaRPr lang="fr-FR" sz="2400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FF0000"/>
                </a:solidFill>
                <a:latin typeface="Poor Richard" pitchFamily="18" charset="0"/>
              </a:rPr>
              <a:t>rénovation d’habitations, de monuments, d ’écoles, …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FF0000"/>
                </a:solidFill>
                <a:latin typeface="Poor Richard" pitchFamily="18" charset="0"/>
              </a:rPr>
              <a:t>retour au "pays" avec de nouvelles expériences, connaissances et qualifications, transfert de technologies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FF0000"/>
                </a:solidFill>
                <a:latin typeface="Poor Richard" pitchFamily="18" charset="0"/>
              </a:rPr>
              <a:t>évolution des mentalités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0739485"/>
              </p:ext>
            </p:extLst>
          </p:nvPr>
        </p:nvGraphicFramePr>
        <p:xfrm>
          <a:off x="142844" y="500042"/>
          <a:ext cx="8715438" cy="58775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9"/>
                <a:gridCol w="3695139"/>
                <a:gridCol w="3877290"/>
              </a:tblGrid>
              <a:tr h="500066">
                <a:tc>
                  <a:txBody>
                    <a:bodyPr/>
                    <a:lstStyle/>
                    <a:p>
                      <a:pPr algn="just"/>
                      <a:endParaRPr lang="fr-FR" sz="2400" b="1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Espaces d’arrivée</a:t>
                      </a:r>
                      <a:endParaRPr lang="fr-FR" sz="2400" b="1" dirty="0" smtClean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Espaces</a:t>
                      </a:r>
                      <a:r>
                        <a:rPr lang="fr-FR" sz="2400" baseline="0" dirty="0" smtClean="0">
                          <a:latin typeface="Poor Richard" pitchFamily="18" charset="0"/>
                        </a:rPr>
                        <a:t> de départ</a:t>
                      </a:r>
                      <a:endParaRPr lang="fr-FR" sz="2400" b="1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5377517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4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400" dirty="0" smtClean="0">
                        <a:solidFill>
                          <a:srgbClr val="0000FF"/>
                        </a:solidFill>
                        <a:latin typeface="Poor Richard" pitchFamily="18" charset="0"/>
                      </a:endParaRPr>
                    </a:p>
                    <a:p>
                      <a:pPr algn="ctr"/>
                      <a:endParaRPr lang="fr-FR" sz="2400" dirty="0" smtClean="0">
                        <a:solidFill>
                          <a:srgbClr val="0000FF"/>
                        </a:solidFill>
                        <a:latin typeface="Poor Richard" pitchFamily="18" charset="0"/>
                      </a:endParaRPr>
                    </a:p>
                    <a:p>
                      <a:pPr algn="ctr"/>
                      <a:endParaRPr lang="fr-FR" sz="2400" dirty="0" smtClean="0">
                        <a:solidFill>
                          <a:srgbClr val="0000FF"/>
                        </a:solidFill>
                        <a:latin typeface="Poor Richard" pitchFamily="18" charset="0"/>
                      </a:endParaRPr>
                    </a:p>
                    <a:p>
                      <a:pPr algn="ctr"/>
                      <a:endParaRPr lang="fr-FR" sz="2400" dirty="0" smtClean="0">
                        <a:solidFill>
                          <a:srgbClr val="0000FF"/>
                        </a:solidFill>
                        <a:latin typeface="Poor Richard" pitchFamily="18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solidFill>
                            <a:srgbClr val="0000FF"/>
                          </a:solidFill>
                          <a:latin typeface="Poor Richard" pitchFamily="18" charset="0"/>
                        </a:rPr>
                        <a:t>Effets négatifs</a:t>
                      </a:r>
                    </a:p>
                    <a:p>
                      <a:pPr algn="ctr"/>
                      <a:endParaRPr lang="fr-FR" sz="24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4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400" b="1" dirty="0">
                        <a:solidFill>
                          <a:srgbClr val="FF0000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285852" y="1928802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457200"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rgbClr val="0000FF"/>
                </a:solidFill>
                <a:latin typeface="Poor Richard" pitchFamily="18" charset="0"/>
              </a:rPr>
              <a:t>difficultés d’intégration</a:t>
            </a:r>
          </a:p>
          <a:p>
            <a:pPr marL="285750" indent="-285750" algn="just" defTabSz="457200"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rgbClr val="0000FF"/>
                </a:solidFill>
                <a:latin typeface="Poor Richard" pitchFamily="18" charset="0"/>
              </a:rPr>
              <a:t>construction volontaires d’espaces de la clandestinité (la «Jungle » de Calais)</a:t>
            </a:r>
          </a:p>
          <a:p>
            <a:pPr marL="285750" indent="-285750" algn="just" defTabSz="457200"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rgbClr val="0000FF"/>
                </a:solidFill>
                <a:latin typeface="Poor Richard" pitchFamily="18" charset="0"/>
              </a:rPr>
              <a:t>engagement dans des réseaux, trafics, etc.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072066" y="2214554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  <a:latin typeface="Poor Richard" pitchFamily="18" charset="0"/>
              </a:rPr>
              <a:t>départ des « cerveaux » (médecins, ingénieurs, étudiants, avocats etc.) préjudiciable pour le développement</a:t>
            </a:r>
            <a:endParaRPr lang="fr-FR" sz="2400" dirty="0">
              <a:solidFill>
                <a:srgbClr val="0000FF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736" y="642918"/>
            <a:ext cx="3357586" cy="1571636"/>
          </a:xfrm>
          <a:prstGeom prst="rect">
            <a:avLst/>
          </a:prstGeom>
          <a:solidFill>
            <a:srgbClr val="0000FF">
              <a:alpha val="50196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500298" y="4214818"/>
            <a:ext cx="3357586" cy="1571636"/>
          </a:xfrm>
          <a:prstGeom prst="rect">
            <a:avLst/>
          </a:prstGeom>
          <a:solidFill>
            <a:srgbClr val="009900">
              <a:alpha val="50196"/>
            </a:srgbClr>
          </a:solidFill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000364" y="857232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Poor Richard" pitchFamily="18" charset="0"/>
              </a:rPr>
              <a:t>Europe</a:t>
            </a:r>
            <a:endParaRPr lang="fr-FR" sz="3200" b="1" dirty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928926" y="4643446"/>
            <a:ext cx="2500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Poor Richard" pitchFamily="18" charset="0"/>
              </a:rPr>
              <a:t>Afrique et Moyen-Orient</a:t>
            </a:r>
            <a:endParaRPr lang="fr-FR" sz="3200" b="1" dirty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00298" y="2857496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mer Méditerranée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1736" y="2000240"/>
            <a:ext cx="3357586" cy="21431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500298" y="4214818"/>
            <a:ext cx="3357586" cy="21431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 rot="10800000">
            <a:off x="2643174" y="1928802"/>
            <a:ext cx="428628" cy="264320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2143108" y="3357562"/>
            <a:ext cx="4357718" cy="1588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5143504" y="1857364"/>
            <a:ext cx="1071570" cy="2714644"/>
          </a:xfrm>
          <a:prstGeom prst="arc">
            <a:avLst>
              <a:gd name="adj1" fmla="val 17289448"/>
              <a:gd name="adj2" fmla="val 4417403"/>
            </a:avLst>
          </a:prstGeom>
          <a:ln w="38100">
            <a:solidFill>
              <a:srgbClr val="FF0000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rc 15"/>
          <p:cNvSpPr/>
          <p:nvPr/>
        </p:nvSpPr>
        <p:spPr>
          <a:xfrm rot="10800000">
            <a:off x="2214546" y="1857364"/>
            <a:ext cx="1071570" cy="2714644"/>
          </a:xfrm>
          <a:prstGeom prst="arc">
            <a:avLst>
              <a:gd name="adj1" fmla="val 17289448"/>
              <a:gd name="adj2" fmla="val 4417403"/>
            </a:avLst>
          </a:prstGeom>
          <a:ln w="38100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5286380" y="2000240"/>
            <a:ext cx="500066" cy="2500330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6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86182" y="1571612"/>
            <a:ext cx="78581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+ / -</a:t>
            </a:r>
            <a:endParaRPr lang="fr-FR" sz="24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86182" y="4429132"/>
            <a:ext cx="78581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+ / -</a:t>
            </a:r>
            <a:endParaRPr lang="fr-FR" sz="24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85852" y="642918"/>
            <a:ext cx="1285884" cy="11079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FF"/>
                </a:solidFill>
                <a:latin typeface="Poor Richard" pitchFamily="18" charset="0"/>
              </a:rPr>
              <a:t>Pays du "Nord</a:t>
            </a:r>
            <a:r>
              <a:rPr lang="fr-FR" sz="2400" b="1" dirty="0" smtClean="0">
                <a:solidFill>
                  <a:srgbClr val="0000FF"/>
                </a:solidFill>
                <a:latin typeface="Poor Richard"/>
              </a:rPr>
              <a:t>"</a:t>
            </a:r>
            <a:endParaRPr lang="fr-FR" sz="2400" b="1" dirty="0" smtClean="0">
              <a:solidFill>
                <a:srgbClr val="0000FF"/>
              </a:solidFill>
              <a:latin typeface="Poor Richard" pitchFamily="18" charset="0"/>
            </a:endParaRPr>
          </a:p>
          <a:p>
            <a:pPr algn="ctr"/>
            <a:r>
              <a:rPr lang="fr-FR" i="1" dirty="0" smtClean="0">
                <a:solidFill>
                  <a:srgbClr val="0000FF"/>
                </a:solidFill>
                <a:latin typeface="Poor Richard" pitchFamily="18" charset="0"/>
              </a:rPr>
              <a:t>(I.D.H. élevé)</a:t>
            </a:r>
            <a:endParaRPr lang="fr-FR" i="1" dirty="0">
              <a:solidFill>
                <a:srgbClr val="0000FF"/>
              </a:solidFill>
              <a:latin typeface="Poor Richard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14414" y="4500570"/>
            <a:ext cx="1285884" cy="1107996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9900"/>
                </a:solidFill>
                <a:latin typeface="Poor Richard" pitchFamily="18" charset="0"/>
              </a:rPr>
              <a:t>Pays du "Sud"</a:t>
            </a:r>
          </a:p>
          <a:p>
            <a:pPr algn="ctr"/>
            <a:r>
              <a:rPr lang="fr-FR" i="1" dirty="0" smtClean="0">
                <a:solidFill>
                  <a:srgbClr val="009900"/>
                </a:solidFill>
                <a:latin typeface="Poor Richard" pitchFamily="18" charset="0"/>
              </a:rPr>
              <a:t>(I.D.H. faible)</a:t>
            </a:r>
            <a:endParaRPr lang="fr-FR" i="1" dirty="0">
              <a:solidFill>
                <a:srgbClr val="0099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42826" t="7812" r="18191" b="40430"/>
          <a:stretch>
            <a:fillRect/>
          </a:stretch>
        </p:blipFill>
        <p:spPr bwMode="auto">
          <a:xfrm>
            <a:off x="4572000" y="142852"/>
            <a:ext cx="1785950" cy="133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42826" t="37346" r="13799" b="36523"/>
          <a:stretch>
            <a:fillRect/>
          </a:stretch>
        </p:blipFill>
        <p:spPr bwMode="auto">
          <a:xfrm>
            <a:off x="6357950" y="357166"/>
            <a:ext cx="2143140" cy="72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143372" y="2000240"/>
            <a:ext cx="4857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3. … … </a:t>
            </a:r>
            <a:r>
              <a:rPr lang="fr-FR" sz="2800" dirty="0" smtClean="0">
                <a:latin typeface="Poor Richard" pitchFamily="18" charset="0"/>
              </a:rPr>
              <a:t>impliquant</a:t>
            </a:r>
            <a:r>
              <a:rPr lang="fr-FR" sz="2400" dirty="0" smtClean="0">
                <a:latin typeface="Poor Richard" pitchFamily="18" charset="0"/>
              </a:rPr>
              <a:t> des recompositions territoriales.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 rot="16200000">
            <a:off x="4464843" y="3107529"/>
            <a:ext cx="357190" cy="571504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66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57752" y="3143248"/>
            <a:ext cx="428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transferts (remises, qualifications ) 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6248" y="4000504"/>
            <a:ext cx="78581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+ / -</a:t>
            </a:r>
            <a:endParaRPr lang="fr-FR" sz="24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3504" y="3643314"/>
            <a:ext cx="3714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effets contrastés des migrations sur les territoires (frein ou source de développement?)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l="21648" t="7216" r="34380" b="13408"/>
          <a:stretch>
            <a:fillRect/>
          </a:stretch>
        </p:blipFill>
        <p:spPr bwMode="auto">
          <a:xfrm>
            <a:off x="357158" y="1000108"/>
            <a:ext cx="3857652" cy="391702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357158" y="5214950"/>
            <a:ext cx="8429684" cy="584775"/>
          </a:xfrm>
          <a:prstGeom prst="rect">
            <a:avLst/>
          </a:prstGeom>
          <a:solidFill>
            <a:srgbClr val="969696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Poor Richard" pitchFamily="18" charset="0"/>
              </a:rPr>
              <a:t>Les migrants, acteurs de la construction de l’espace</a:t>
            </a:r>
            <a:endParaRPr lang="fr-FR" sz="32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0" animBg="1"/>
      <p:bldP spid="8" grpId="0"/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1643050"/>
            <a:ext cx="8215370" cy="3539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0000FF"/>
                </a:solidFill>
                <a:latin typeface="Poor Richard" pitchFamily="18" charset="0"/>
              </a:rPr>
              <a:t>Rédigez un petit paragraphe expliquant les flux migratoires en Méditerranée.</a:t>
            </a:r>
          </a:p>
          <a:p>
            <a:pPr algn="ctr"/>
            <a:endParaRPr lang="fr-FR" sz="3200" u="sng" dirty="0" smtClean="0">
              <a:solidFill>
                <a:srgbClr val="0000FF"/>
              </a:solidFill>
              <a:latin typeface="Poor Richard" pitchFamily="18" charset="0"/>
            </a:endParaRPr>
          </a:p>
          <a:p>
            <a:r>
              <a:rPr lang="fr-FR" sz="3200" i="1" dirty="0" smtClean="0">
                <a:solidFill>
                  <a:srgbClr val="0000FF"/>
                </a:solidFill>
                <a:latin typeface="Poor Richard" pitchFamily="18" charset="0"/>
                <a:sym typeface="Wingdings 3"/>
              </a:rPr>
              <a:t> </a:t>
            </a:r>
            <a:r>
              <a:rPr lang="fr-FR" sz="3200" i="1" dirty="0" smtClean="0">
                <a:solidFill>
                  <a:srgbClr val="0000FF"/>
                </a:solidFill>
                <a:latin typeface="Poor Richard" pitchFamily="18" charset="0"/>
              </a:rPr>
              <a:t>Aidez-vous des documents étudiés, du schéma et des réponses aux questions.</a:t>
            </a:r>
          </a:p>
          <a:p>
            <a:r>
              <a:rPr lang="fr-FR" sz="3200" i="1" dirty="0" smtClean="0">
                <a:solidFill>
                  <a:srgbClr val="0000FF"/>
                </a:solidFill>
                <a:latin typeface="Poor Richard" pitchFamily="18" charset="0"/>
                <a:sym typeface="Wingdings 3"/>
              </a:rPr>
              <a:t> </a:t>
            </a:r>
            <a:r>
              <a:rPr lang="fr-FR" sz="3200" i="1" dirty="0" smtClean="0">
                <a:solidFill>
                  <a:srgbClr val="0000FF"/>
                </a:solidFill>
                <a:latin typeface="Poor Richard" pitchFamily="18" charset="0"/>
              </a:rPr>
              <a:t>Ordonnez vos idées et rédigez des phrases simples.</a:t>
            </a:r>
          </a:p>
          <a:p>
            <a:r>
              <a:rPr lang="fr-FR" sz="3200" i="1" dirty="0" smtClean="0">
                <a:solidFill>
                  <a:srgbClr val="0000FF"/>
                </a:solidFill>
                <a:latin typeface="Poor Richard" pitchFamily="18" charset="0"/>
                <a:sym typeface="Wingdings 3"/>
              </a:rPr>
              <a:t> </a:t>
            </a:r>
            <a:r>
              <a:rPr lang="fr-FR" sz="3200" i="1" dirty="0" smtClean="0">
                <a:solidFill>
                  <a:srgbClr val="0000FF"/>
                </a:solidFill>
                <a:latin typeface="Poor Richard" pitchFamily="18" charset="0"/>
              </a:rPr>
              <a:t>Évitez les détails, allez à l’essentiel</a:t>
            </a:r>
            <a:endParaRPr lang="fr-FR" sz="3200" i="1" dirty="0">
              <a:solidFill>
                <a:srgbClr val="0000FF"/>
              </a:solidFill>
              <a:latin typeface="Poor Richard" pitchFamily="18" charset="0"/>
            </a:endParaRPr>
          </a:p>
        </p:txBody>
      </p:sp>
      <p:pic>
        <p:nvPicPr>
          <p:cNvPr id="3" name="Image 2" descr="crayons-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500042"/>
            <a:ext cx="833442" cy="1250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857232"/>
            <a:ext cx="8429684" cy="49859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857250" indent="-857250" algn="ctr"/>
            <a:r>
              <a:rPr lang="fr-FR" sz="6600" dirty="0" smtClean="0">
                <a:solidFill>
                  <a:srgbClr val="FF0000"/>
                </a:solidFill>
                <a:latin typeface="Poor Richard" pitchFamily="18" charset="0"/>
              </a:rPr>
              <a:t>-Étude de cas n°2-</a:t>
            </a:r>
          </a:p>
          <a:p>
            <a:pPr marL="857250" indent="-857250" algn="ctr"/>
            <a:endParaRPr lang="fr-FR" sz="6600" u="sng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marL="857250" indent="-857250" algn="ctr"/>
            <a:r>
              <a:rPr lang="fr-FR" sz="6000" u="sng" dirty="0" smtClean="0">
                <a:solidFill>
                  <a:srgbClr val="FF0000"/>
                </a:solidFill>
                <a:latin typeface="Poor Richard" pitchFamily="18" charset="0"/>
              </a:rPr>
              <a:t>Les migrations Sud-Sud : </a:t>
            </a:r>
            <a:r>
              <a:rPr lang="fr-FR" sz="5400" u="sng" dirty="0" smtClean="0">
                <a:solidFill>
                  <a:srgbClr val="FF0000"/>
                </a:solidFill>
                <a:latin typeface="Poor Richard" pitchFamily="18" charset="0"/>
              </a:rPr>
              <a:t>l’exemple du golfe Persique</a:t>
            </a:r>
          </a:p>
          <a:p>
            <a:pPr marL="857250" indent="-857250" algn="ctr"/>
            <a:endParaRPr lang="fr-FR" sz="66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PROGRAMMES 2016\2. QUATRIÈME\GÉOGRAPHIE\THÈME N°2 - Les mobilités humaines transnationales\Chapitre 1 - Un monde de migrants\Carte - Les migrations de travail dans le Golfe Persi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2357454" cy="23808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0" y="414338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800" dirty="0" smtClean="0">
                <a:latin typeface="Poor Richard" pitchFamily="18" charset="0"/>
              </a:rPr>
              <a:t>Nommez les pays du golfe Persique qui accueillent des migrants</a:t>
            </a:r>
          </a:p>
          <a:p>
            <a:pPr marL="342900" indent="-342900">
              <a:buAutoNum type="arabicPeriod"/>
            </a:pPr>
            <a:r>
              <a:rPr lang="fr-FR" sz="2800" dirty="0" smtClean="0">
                <a:latin typeface="Poor Richard" pitchFamily="18" charset="0"/>
              </a:rPr>
              <a:t>D’où viennent essentiellement ces migrants?</a:t>
            </a:r>
          </a:p>
          <a:p>
            <a:pPr marL="342900" indent="-342900">
              <a:buAutoNum type="arabicPeriod"/>
            </a:pPr>
            <a:r>
              <a:rPr lang="fr-FR" sz="2800" dirty="0" smtClean="0">
                <a:latin typeface="Poor Richard" pitchFamily="18" charset="0"/>
              </a:rPr>
              <a:t>Pourquoi peut-on parler de migrations Sud-Sud pour le golfe Persique?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86050" y="857232"/>
            <a:ext cx="6143700" cy="1384995"/>
          </a:xfrm>
          <a:prstGeom prst="rect">
            <a:avLst/>
          </a:prstGeom>
          <a:solidFill>
            <a:srgbClr val="B2B2B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Collez la carte sur votre cahier, recopiez les questions ci-dessous puis répondez-y en formulant des phrases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6" name="Image 5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500438"/>
            <a:ext cx="690564" cy="69056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643174" y="2714620"/>
            <a:ext cx="5000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Poor Richard" pitchFamily="18" charset="0"/>
                <a:sym typeface="Wingdings 3"/>
              </a:rPr>
              <a:t> </a:t>
            </a:r>
            <a:r>
              <a:rPr lang="fr-FR" sz="2000" dirty="0" smtClean="0">
                <a:latin typeface="Poor Richard" pitchFamily="18" charset="0"/>
              </a:rPr>
              <a:t>Les migrations de travail dans le golfe Persique</a:t>
            </a:r>
            <a:endParaRPr lang="fr-FR" sz="20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14422"/>
            <a:ext cx="690564" cy="6905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5852" y="1214422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fr-FR" sz="2800" dirty="0" smtClean="0">
                <a:latin typeface="Poor Richard" pitchFamily="18" charset="0"/>
              </a:rPr>
              <a:t>Nommez les pays du golfe Persique qui accueillent des migrants</a:t>
            </a:r>
          </a:p>
        </p:txBody>
      </p:sp>
      <p:pic>
        <p:nvPicPr>
          <p:cNvPr id="4" name="Picture 3" descr="K:\PROGRAMMES 2016\2. QUATRIÈME\GÉOGRAPHIE\THÈME N°2 - Les mobilités humaines transnationales\Chapitre 1 - Un monde de migrants\Carte - Les migrations de travail dans le Golfe Persiq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143116"/>
            <a:ext cx="3500462" cy="35351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428596" y="2857496"/>
            <a:ext cx="47863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L’Arabie Saoudite, le </a:t>
            </a:r>
            <a:r>
              <a:rPr lang="fr-FR" sz="2800" i="1" dirty="0" err="1" smtClean="0">
                <a:solidFill>
                  <a:srgbClr val="009900"/>
                </a:solidFill>
                <a:latin typeface="Poor Richard" pitchFamily="18" charset="0"/>
              </a:rPr>
              <a:t>Koweit</a:t>
            </a:r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, </a:t>
            </a:r>
            <a:r>
              <a:rPr lang="fr-FR" sz="2800" i="1" dirty="0" err="1" smtClean="0">
                <a:solidFill>
                  <a:srgbClr val="009900"/>
                </a:solidFill>
                <a:latin typeface="Poor Richard" pitchFamily="18" charset="0"/>
              </a:rPr>
              <a:t>Bahrein</a:t>
            </a:r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, le Qatar, les E.A.U. et le sultanat d’Oman sont les pays du Golfe Persique accueillant des migrants.</a:t>
            </a:r>
            <a:endParaRPr lang="fr-FR" sz="28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142984"/>
            <a:ext cx="690564" cy="690564"/>
          </a:xfrm>
          <a:prstGeom prst="rect">
            <a:avLst/>
          </a:prstGeom>
        </p:spPr>
      </p:pic>
      <p:pic>
        <p:nvPicPr>
          <p:cNvPr id="4" name="Picture 3" descr="K:\PROGRAMMES 2016\2. QUATRIÈME\GÉOGRAPHIE\THÈME N°2 - Les mobilités humaines transnationales\Chapitre 1 - Un monde de migrants\Carte - Les migrations de travail dans le Golfe Persiq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143116"/>
            <a:ext cx="3500462" cy="35351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714480" y="1214422"/>
            <a:ext cx="6457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fr-FR" sz="2800" dirty="0" smtClean="0">
                <a:latin typeface="Poor Richard" pitchFamily="18" charset="0"/>
              </a:rPr>
              <a:t>2.    D’où viennent essentiellement ces migrants?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8596" y="2857496"/>
            <a:ext cx="4786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Ces migrants viennent essentiellement d’Asie et d’Afrique.</a:t>
            </a:r>
            <a:endParaRPr lang="fr-FR" sz="28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14422"/>
            <a:ext cx="690564" cy="690564"/>
          </a:xfrm>
          <a:prstGeom prst="rect">
            <a:avLst/>
          </a:prstGeom>
        </p:spPr>
      </p:pic>
      <p:pic>
        <p:nvPicPr>
          <p:cNvPr id="4" name="Picture 3" descr="K:\PROGRAMMES 2016\2. QUATRIÈME\GÉOGRAPHIE\THÈME N°2 - Les mobilités humaines transnationales\Chapitre 1 - Un monde de migrants\Carte - Les migrations de travail dans le Golfe Persiq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428868"/>
            <a:ext cx="3500462" cy="35351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428728" y="1214422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fr-FR" sz="2800" dirty="0" smtClean="0">
                <a:latin typeface="Poor Richard" pitchFamily="18" charset="0"/>
              </a:rPr>
              <a:t>3.    Pourquoi peut-on parler de migrations Sud-Sud pour le golfe Persique?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8596" y="2857496"/>
            <a:ext cx="47863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On peut parler de migrations Sud-Sud car les pays d’accueil comme les pays les pays de départ font partie des pays du Sud.</a:t>
            </a:r>
            <a:endParaRPr lang="fr-FR" sz="28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72000" y="1000108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C’est quoi un migrant?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 – 1 jour, 1 question -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1030" name="Picture 6" descr="Afficher l'image d'origine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3690924" cy="2108207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 l="31250" t="30264" r="31801" b="16992"/>
          <a:stretch>
            <a:fillRect/>
          </a:stretch>
        </p:blipFill>
        <p:spPr bwMode="auto">
          <a:xfrm>
            <a:off x="5929322" y="3286124"/>
            <a:ext cx="2647715" cy="2134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214282" y="2786058"/>
            <a:ext cx="55721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Collez le document ci-contre puis recopiez et répondez aux questions suivantes :</a:t>
            </a:r>
          </a:p>
          <a:p>
            <a:pPr algn="ctr"/>
            <a:endParaRPr lang="fr-FR" sz="2800" dirty="0" smtClean="0">
              <a:latin typeface="Poor Richard" pitchFamily="18" charset="0"/>
            </a:endParaRPr>
          </a:p>
          <a:p>
            <a:pPr marL="514350" indent="-514350" algn="ctr">
              <a:buAutoNum type="arabicPeriod"/>
            </a:pPr>
            <a:r>
              <a:rPr lang="fr-FR" sz="2800" dirty="0" smtClean="0">
                <a:latin typeface="Poor Richard" pitchFamily="18" charset="0"/>
              </a:rPr>
              <a:t>Quelle est la nature de ce document?</a:t>
            </a:r>
          </a:p>
          <a:p>
            <a:pPr marL="514350" indent="-514350" algn="ctr">
              <a:buAutoNum type="arabicPeriod"/>
            </a:pPr>
            <a:r>
              <a:rPr lang="fr-FR" sz="2800" dirty="0" smtClean="0">
                <a:latin typeface="Poor Richard" pitchFamily="18" charset="0"/>
              </a:rPr>
              <a:t>Comment évolue le nombre de migrants depuis 1960?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357158" y="2714620"/>
            <a:ext cx="85011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j025450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857760"/>
            <a:ext cx="547688" cy="547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2336967" cy="5929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3500430" y="2285992"/>
            <a:ext cx="5000660" cy="1384995"/>
          </a:xfrm>
          <a:prstGeom prst="rect">
            <a:avLst/>
          </a:prstGeom>
          <a:solidFill>
            <a:srgbClr val="B2B2B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Collez le texte sur votre cahier, au centre d’une page </a:t>
            </a:r>
            <a:r>
              <a:rPr lang="fr-FR" sz="2800" i="1" dirty="0" smtClean="0">
                <a:latin typeface="Poor Richard" pitchFamily="18" charset="0"/>
              </a:rPr>
              <a:t>(afin de laisser de la place de chaque côté)</a:t>
            </a:r>
            <a:endParaRPr lang="fr-FR" sz="2800" i="1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1.jpg"/>
          <p:cNvPicPr>
            <a:picLocks noChangeAspect="1"/>
          </p:cNvPicPr>
          <p:nvPr/>
        </p:nvPicPr>
        <p:blipFill>
          <a:blip r:embed="rId2">
            <a:lum/>
          </a:blip>
          <a:srcRect b="41176"/>
          <a:stretch>
            <a:fillRect/>
          </a:stretch>
        </p:blipFill>
        <p:spPr>
          <a:xfrm>
            <a:off x="1214414" y="928670"/>
            <a:ext cx="3330410" cy="4970538"/>
          </a:xfrm>
          <a:prstGeom prst="rect">
            <a:avLst/>
          </a:prstGeom>
        </p:spPr>
      </p:pic>
      <p:pic>
        <p:nvPicPr>
          <p:cNvPr id="4" name="Image 3" descr="Image1.jpg"/>
          <p:cNvPicPr>
            <a:picLocks noChangeAspect="1"/>
          </p:cNvPicPr>
          <p:nvPr/>
        </p:nvPicPr>
        <p:blipFill>
          <a:blip r:embed="rId2"/>
          <a:srcRect t="58824"/>
          <a:stretch>
            <a:fillRect/>
          </a:stretch>
        </p:blipFill>
        <p:spPr>
          <a:xfrm>
            <a:off x="4500562" y="1428736"/>
            <a:ext cx="3714776" cy="3880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fficher l'image d'origine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928670"/>
            <a:ext cx="4377430" cy="250033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714480" y="3500438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Poor Richard"/>
              </a:rPr>
              <a:t>"</a:t>
            </a:r>
            <a:r>
              <a:rPr lang="fr-FR" sz="2800" i="1" dirty="0" smtClean="0">
                <a:latin typeface="Poor Richard" pitchFamily="18" charset="0"/>
              </a:rPr>
              <a:t>Golfe, la face honteuse du miracle</a:t>
            </a:r>
            <a:r>
              <a:rPr lang="fr-FR" sz="2800" i="1" dirty="0" smtClean="0">
                <a:latin typeface="Poor Richard"/>
              </a:rPr>
              <a:t>"</a:t>
            </a:r>
            <a:endParaRPr lang="fr-FR" sz="2800" i="1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1643050"/>
            <a:ext cx="8215370" cy="37087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Les flux migratoires </a:t>
            </a:r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s’effectuent surtout </a:t>
            </a:r>
            <a:r>
              <a:rPr lang="fr-FR" sz="3200" u="sng" dirty="0" smtClean="0">
                <a:solidFill>
                  <a:srgbClr val="0000FF"/>
                </a:solidFill>
                <a:latin typeface="Poor Richard" pitchFamily="18" charset="0"/>
              </a:rPr>
              <a:t>du Sud </a:t>
            </a:r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(Asie, Afrique, Amérique du Sud) </a:t>
            </a:r>
            <a:r>
              <a:rPr lang="fr-FR" sz="3200" u="sng" dirty="0" smtClean="0">
                <a:solidFill>
                  <a:srgbClr val="0000FF"/>
                </a:solidFill>
                <a:latin typeface="Poor Richard" pitchFamily="18" charset="0"/>
              </a:rPr>
              <a:t>vers le Nord </a:t>
            </a:r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(Europe occidentale, Amérique du  Nord, Japon, Australie).</a:t>
            </a:r>
          </a:p>
          <a:p>
            <a:endParaRPr lang="fr-FR" sz="1100" dirty="0" smtClean="0">
              <a:solidFill>
                <a:srgbClr val="0000FF"/>
              </a:solidFill>
              <a:latin typeface="Poor Richard" pitchFamily="18" charset="0"/>
            </a:endParaRPr>
          </a:p>
          <a:p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Cependant, les migrations entre les pays du Sud s’intensifient : les </a:t>
            </a:r>
            <a:r>
              <a:rPr lang="fr-FR" sz="3200" u="sng" dirty="0" smtClean="0">
                <a:solidFill>
                  <a:srgbClr val="0000FF"/>
                </a:solidFill>
                <a:latin typeface="Poor Richard" pitchFamily="18" charset="0"/>
              </a:rPr>
              <a:t>pays du golfe Persique </a:t>
            </a:r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attirent des migrants, peu qualifiés, provenant essentiellement d’Asie du Sud et fuyant la misère.</a:t>
            </a:r>
            <a:endParaRPr lang="fr-FR" sz="3200" dirty="0">
              <a:solidFill>
                <a:srgbClr val="0000FF"/>
              </a:solidFill>
              <a:latin typeface="Poor Richard" pitchFamily="18" charset="0"/>
            </a:endParaRPr>
          </a:p>
        </p:txBody>
      </p:sp>
      <p:pic>
        <p:nvPicPr>
          <p:cNvPr id="3" name="Image 2" descr="crayons-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500042"/>
            <a:ext cx="833442" cy="1250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FAMILLE\Pictures\Imag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288424"/>
          </a:xfrm>
          <a:prstGeom prst="rect">
            <a:avLst/>
          </a:prstGeom>
          <a:noFill/>
        </p:spPr>
      </p:pic>
      <p:sp>
        <p:nvSpPr>
          <p:cNvPr id="8" name="Ellipse 7"/>
          <p:cNvSpPr/>
          <p:nvPr/>
        </p:nvSpPr>
        <p:spPr>
          <a:xfrm rot="1259507">
            <a:off x="951122" y="1332280"/>
            <a:ext cx="669460" cy="1445927"/>
          </a:xfrm>
          <a:prstGeom prst="ellipse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 rot="1259507">
            <a:off x="608344" y="2927373"/>
            <a:ext cx="590195" cy="1079892"/>
          </a:xfrm>
          <a:prstGeom prst="ellipse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 rot="6129938">
            <a:off x="2910434" y="3874269"/>
            <a:ext cx="699693" cy="1232336"/>
          </a:xfrm>
          <a:prstGeom prst="ellipse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 rot="5574539">
            <a:off x="3244989" y="3431112"/>
            <a:ext cx="317935" cy="781592"/>
          </a:xfrm>
          <a:prstGeom prst="ellipse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 rot="1259507">
            <a:off x="4563872" y="3379081"/>
            <a:ext cx="192216" cy="389063"/>
          </a:xfrm>
          <a:prstGeom prst="ellipse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 rot="20415213">
            <a:off x="5342075" y="3021425"/>
            <a:ext cx="699693" cy="874358"/>
          </a:xfrm>
          <a:prstGeom prst="ellipse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 rot="1796111">
            <a:off x="6038911" y="2585874"/>
            <a:ext cx="834882" cy="769149"/>
          </a:xfrm>
          <a:prstGeom prst="ellipse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0" y="1285860"/>
            <a:ext cx="12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Poor Richard" pitchFamily="18" charset="0"/>
              </a:rPr>
              <a:t>Amérique centrale</a:t>
            </a:r>
            <a:endParaRPr lang="fr-FR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2928934"/>
            <a:ext cx="78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Poor Richard" pitchFamily="18" charset="0"/>
              </a:rPr>
              <a:t>Andes</a:t>
            </a:r>
            <a:endParaRPr lang="fr-FR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43108" y="471488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Poor Richard" pitchFamily="18" charset="0"/>
              </a:rPr>
              <a:t>Afrique de l ’Ouest</a:t>
            </a:r>
            <a:endParaRPr lang="fr-FR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928794" y="3571876"/>
            <a:ext cx="121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Poor Richard" pitchFamily="18" charset="0"/>
              </a:rPr>
              <a:t>Maghreb</a:t>
            </a:r>
            <a:endParaRPr lang="fr-FR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929322" y="3429000"/>
            <a:ext cx="121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Poor Richard" pitchFamily="18" charset="0"/>
              </a:rPr>
              <a:t>Asie du Sud</a:t>
            </a:r>
            <a:endParaRPr lang="fr-FR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57356" y="1071546"/>
            <a:ext cx="1071570" cy="1285884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286116" y="2928934"/>
            <a:ext cx="571504" cy="642942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572000" y="3786190"/>
            <a:ext cx="642942" cy="428628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 rot="20281128">
            <a:off x="5744591" y="1259739"/>
            <a:ext cx="360573" cy="609811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 rot="1415546">
            <a:off x="7516196" y="2871269"/>
            <a:ext cx="857256" cy="1326136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785918" y="428604"/>
            <a:ext cx="12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FF"/>
                </a:solidFill>
                <a:latin typeface="Poor Richard" pitchFamily="18" charset="0"/>
              </a:rPr>
              <a:t>Amérique du Nord</a:t>
            </a:r>
            <a:endParaRPr lang="fr-FR" dirty="0">
              <a:solidFill>
                <a:srgbClr val="0000FF"/>
              </a:solidFill>
              <a:latin typeface="Poor Richard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214546" y="2786058"/>
            <a:ext cx="121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FF"/>
                </a:solidFill>
                <a:latin typeface="Poor Richard" pitchFamily="18" charset="0"/>
              </a:rPr>
              <a:t>Europe</a:t>
            </a:r>
            <a:endParaRPr lang="fr-FR" dirty="0">
              <a:solidFill>
                <a:srgbClr val="0000FF"/>
              </a:solidFill>
              <a:latin typeface="Poor Richard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857752" y="4000504"/>
            <a:ext cx="12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FF"/>
                </a:solidFill>
                <a:latin typeface="Poor Richard" pitchFamily="18" charset="0"/>
              </a:rPr>
              <a:t>Golfe Persique</a:t>
            </a:r>
            <a:endParaRPr lang="fr-FR" dirty="0">
              <a:solidFill>
                <a:srgbClr val="0000FF"/>
              </a:solidFill>
              <a:latin typeface="Poor Richard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857884" y="121442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FF"/>
                </a:solidFill>
                <a:latin typeface="Poor Richard" pitchFamily="18" charset="0"/>
              </a:rPr>
              <a:t>Japon</a:t>
            </a:r>
            <a:endParaRPr lang="fr-FR" dirty="0">
              <a:solidFill>
                <a:srgbClr val="0000FF"/>
              </a:solidFill>
              <a:latin typeface="Poor Richard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286644" y="4214818"/>
            <a:ext cx="121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FF"/>
                </a:solidFill>
                <a:latin typeface="Poor Richard" pitchFamily="18" charset="0"/>
              </a:rPr>
              <a:t>Australie</a:t>
            </a:r>
            <a:endParaRPr lang="fr-FR" dirty="0">
              <a:solidFill>
                <a:srgbClr val="0000FF"/>
              </a:solidFill>
              <a:latin typeface="Poor Richard" pitchFamily="18" charset="0"/>
            </a:endParaRPr>
          </a:p>
        </p:txBody>
      </p:sp>
      <p:sp>
        <p:nvSpPr>
          <p:cNvPr id="33" name="Forme libre 32"/>
          <p:cNvSpPr/>
          <p:nvPr/>
        </p:nvSpPr>
        <p:spPr>
          <a:xfrm rot="650122">
            <a:off x="1357290" y="1758462"/>
            <a:ext cx="626255" cy="456092"/>
          </a:xfrm>
          <a:custGeom>
            <a:avLst/>
            <a:gdLst>
              <a:gd name="connsiteX0" fmla="*/ 0 w 576776"/>
              <a:gd name="connsiteY0" fmla="*/ 295421 h 295421"/>
              <a:gd name="connsiteX1" fmla="*/ 211016 w 576776"/>
              <a:gd name="connsiteY1" fmla="*/ 98473 h 295421"/>
              <a:gd name="connsiteX2" fmla="*/ 576776 w 576776"/>
              <a:gd name="connsiteY2" fmla="*/ 0 h 29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6776" h="295421">
                <a:moveTo>
                  <a:pt x="0" y="295421"/>
                </a:moveTo>
                <a:cubicBezTo>
                  <a:pt x="57443" y="221565"/>
                  <a:pt x="114887" y="147710"/>
                  <a:pt x="211016" y="98473"/>
                </a:cubicBezTo>
                <a:cubicBezTo>
                  <a:pt x="307145" y="49236"/>
                  <a:pt x="441960" y="24618"/>
                  <a:pt x="576776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/>
          <p:cNvSpPr/>
          <p:nvPr/>
        </p:nvSpPr>
        <p:spPr>
          <a:xfrm>
            <a:off x="1026942" y="2124222"/>
            <a:ext cx="1069144" cy="984738"/>
          </a:xfrm>
          <a:custGeom>
            <a:avLst/>
            <a:gdLst>
              <a:gd name="connsiteX0" fmla="*/ 0 w 1069144"/>
              <a:gd name="connsiteY0" fmla="*/ 984738 h 984738"/>
              <a:gd name="connsiteX1" fmla="*/ 506436 w 1069144"/>
              <a:gd name="connsiteY1" fmla="*/ 815926 h 984738"/>
              <a:gd name="connsiteX2" fmla="*/ 1069144 w 1069144"/>
              <a:gd name="connsiteY2" fmla="*/ 0 h 98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144" h="984738">
                <a:moveTo>
                  <a:pt x="0" y="984738"/>
                </a:moveTo>
                <a:cubicBezTo>
                  <a:pt x="164122" y="982393"/>
                  <a:pt x="328245" y="980049"/>
                  <a:pt x="506436" y="815926"/>
                </a:cubicBezTo>
                <a:cubicBezTo>
                  <a:pt x="684627" y="651803"/>
                  <a:pt x="876885" y="325901"/>
                  <a:pt x="1069144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avec flèche 36"/>
          <p:cNvCxnSpPr/>
          <p:nvPr/>
        </p:nvCxnSpPr>
        <p:spPr>
          <a:xfrm rot="5400000" flipH="1" flipV="1">
            <a:off x="2821769" y="3679033"/>
            <a:ext cx="1071570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rot="5400000" flipH="1" flipV="1">
            <a:off x="3107521" y="3464719"/>
            <a:ext cx="428628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orme libre 43"/>
          <p:cNvSpPr/>
          <p:nvPr/>
        </p:nvSpPr>
        <p:spPr>
          <a:xfrm>
            <a:off x="3643306" y="3143248"/>
            <a:ext cx="970897" cy="458081"/>
          </a:xfrm>
          <a:custGeom>
            <a:avLst/>
            <a:gdLst>
              <a:gd name="connsiteX0" fmla="*/ 787791 w 787791"/>
              <a:gd name="connsiteY0" fmla="*/ 379827 h 379827"/>
              <a:gd name="connsiteX1" fmla="*/ 576776 w 787791"/>
              <a:gd name="connsiteY1" fmla="*/ 84406 h 379827"/>
              <a:gd name="connsiteX2" fmla="*/ 0 w 787791"/>
              <a:gd name="connsiteY2" fmla="*/ 0 h 37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791" h="379827">
                <a:moveTo>
                  <a:pt x="787791" y="379827"/>
                </a:moveTo>
                <a:cubicBezTo>
                  <a:pt x="747932" y="263768"/>
                  <a:pt x="708074" y="147710"/>
                  <a:pt x="576776" y="84406"/>
                </a:cubicBezTo>
                <a:cubicBezTo>
                  <a:pt x="445478" y="21102"/>
                  <a:pt x="222739" y="10551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orme libre 44"/>
          <p:cNvSpPr/>
          <p:nvPr/>
        </p:nvSpPr>
        <p:spPr>
          <a:xfrm>
            <a:off x="5022166" y="3629465"/>
            <a:ext cx="506437" cy="351692"/>
          </a:xfrm>
          <a:custGeom>
            <a:avLst/>
            <a:gdLst>
              <a:gd name="connsiteX0" fmla="*/ 506437 w 506437"/>
              <a:gd name="connsiteY0" fmla="*/ 0 h 351692"/>
              <a:gd name="connsiteX1" fmla="*/ 323557 w 506437"/>
              <a:gd name="connsiteY1" fmla="*/ 253218 h 351692"/>
              <a:gd name="connsiteX2" fmla="*/ 0 w 506437"/>
              <a:gd name="connsiteY2" fmla="*/ 351692 h 35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437" h="351692">
                <a:moveTo>
                  <a:pt x="506437" y="0"/>
                </a:moveTo>
                <a:cubicBezTo>
                  <a:pt x="457200" y="97301"/>
                  <a:pt x="407963" y="194603"/>
                  <a:pt x="323557" y="253218"/>
                </a:cubicBezTo>
                <a:cubicBezTo>
                  <a:pt x="239151" y="311833"/>
                  <a:pt x="119575" y="331762"/>
                  <a:pt x="0" y="351692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 45"/>
          <p:cNvSpPr/>
          <p:nvPr/>
        </p:nvSpPr>
        <p:spPr>
          <a:xfrm>
            <a:off x="4937760" y="2869809"/>
            <a:ext cx="1294228" cy="1026942"/>
          </a:xfrm>
          <a:custGeom>
            <a:avLst/>
            <a:gdLst>
              <a:gd name="connsiteX0" fmla="*/ 1294228 w 1294228"/>
              <a:gd name="connsiteY0" fmla="*/ 0 h 1026942"/>
              <a:gd name="connsiteX1" fmla="*/ 858129 w 1294228"/>
              <a:gd name="connsiteY1" fmla="*/ 126609 h 1026942"/>
              <a:gd name="connsiteX2" fmla="*/ 464234 w 1294228"/>
              <a:gd name="connsiteY2" fmla="*/ 422031 h 1026942"/>
              <a:gd name="connsiteX3" fmla="*/ 0 w 1294228"/>
              <a:gd name="connsiteY3" fmla="*/ 1026942 h 102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228" h="1026942">
                <a:moveTo>
                  <a:pt x="1294228" y="0"/>
                </a:moveTo>
                <a:cubicBezTo>
                  <a:pt x="1145344" y="28135"/>
                  <a:pt x="996461" y="56271"/>
                  <a:pt x="858129" y="126609"/>
                </a:cubicBezTo>
                <a:cubicBezTo>
                  <a:pt x="719797" y="196948"/>
                  <a:pt x="607255" y="271976"/>
                  <a:pt x="464234" y="422031"/>
                </a:cubicBezTo>
                <a:cubicBezTo>
                  <a:pt x="321213" y="572086"/>
                  <a:pt x="160606" y="799514"/>
                  <a:pt x="0" y="1026942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" name="Connecteur droit avec flèche 47"/>
          <p:cNvCxnSpPr/>
          <p:nvPr/>
        </p:nvCxnSpPr>
        <p:spPr>
          <a:xfrm rot="16200000" flipV="1">
            <a:off x="5572132" y="2000240"/>
            <a:ext cx="1143008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6572264" y="3071810"/>
            <a:ext cx="1214446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rot="5400000">
            <a:off x="6572264" y="3000372"/>
            <a:ext cx="1571636" cy="714380"/>
          </a:xfrm>
          <a:prstGeom prst="line">
            <a:avLst/>
          </a:prstGeom>
          <a:ln w="57150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3000364" y="3500438"/>
            <a:ext cx="1214446" cy="285752"/>
          </a:xfrm>
          <a:prstGeom prst="line">
            <a:avLst/>
          </a:prstGeom>
          <a:ln w="57150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rot="16200000" flipH="1">
            <a:off x="1107257" y="1607331"/>
            <a:ext cx="1285884" cy="71438"/>
          </a:xfrm>
          <a:prstGeom prst="line">
            <a:avLst/>
          </a:prstGeom>
          <a:ln w="38100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3" grpId="0" animBg="1"/>
      <p:bldP spid="34" grpId="0" animBg="1"/>
      <p:bldP spid="44" grpId="0" animBg="1"/>
      <p:bldP spid="45" grpId="0" animBg="1"/>
      <p:bldP spid="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 l="12684" t="3906" r="12867" b="6250"/>
          <a:stretch>
            <a:fillRect/>
          </a:stretch>
        </p:blipFill>
        <p:spPr bwMode="auto">
          <a:xfrm>
            <a:off x="642910" y="214290"/>
            <a:ext cx="5500726" cy="3748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Ellipse 4"/>
          <p:cNvSpPr/>
          <p:nvPr/>
        </p:nvSpPr>
        <p:spPr>
          <a:xfrm rot="5400000">
            <a:off x="559206" y="4155646"/>
            <a:ext cx="334352" cy="738449"/>
          </a:xfrm>
          <a:prstGeom prst="ellipse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214414" y="4071942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principales zones de départ des migrants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96" y="5500702"/>
            <a:ext cx="642942" cy="428628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214414" y="5286388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principales régions d’arrivée des migrants</a:t>
            </a:r>
            <a:endParaRPr lang="fr-FR" sz="2400" dirty="0">
              <a:latin typeface="Poor Richard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072066" y="4857760"/>
            <a:ext cx="78581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929322" y="457200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flux migratoires</a:t>
            </a:r>
            <a:endParaRPr lang="fr-FR" sz="2400" dirty="0">
              <a:latin typeface="Poor Richard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rot="10800000">
            <a:off x="5000628" y="5786454"/>
            <a:ext cx="928694" cy="1588"/>
          </a:xfrm>
          <a:prstGeom prst="line">
            <a:avLst/>
          </a:prstGeom>
          <a:ln w="57150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000760" y="5357826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renforcement des frontières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286512" y="1643050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latin typeface="Poor Richard" pitchFamily="18" charset="0"/>
              </a:rPr>
              <a:t>Les migrations internationales</a:t>
            </a:r>
            <a:endParaRPr lang="fr-FR" sz="3200" u="sng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1" grpId="0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57224" y="2071678"/>
            <a:ext cx="7429552" cy="1938992"/>
          </a:xfrm>
          <a:prstGeom prst="rect">
            <a:avLst/>
          </a:prstGeom>
          <a:solidFill>
            <a:srgbClr val="969696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Poor Richard" pitchFamily="18" charset="0"/>
              </a:rPr>
              <a:t>Pour retenir autrement…</a:t>
            </a:r>
          </a:p>
          <a:p>
            <a:pPr algn="ctr"/>
            <a:endParaRPr lang="fr-FR" sz="4000" dirty="0" smtClean="0">
              <a:latin typeface="Poor Richard" pitchFamily="18" charset="0"/>
            </a:endParaRPr>
          </a:p>
          <a:p>
            <a:pPr algn="ctr"/>
            <a:r>
              <a:rPr lang="fr-FR" sz="4000" dirty="0" smtClean="0">
                <a:latin typeface="Poor Richard" pitchFamily="18" charset="0"/>
              </a:rPr>
              <a:t>réalisation d’une carte mentale.</a:t>
            </a:r>
            <a:endParaRPr lang="fr-FR" sz="40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071802" y="2357430"/>
            <a:ext cx="2571768" cy="1071570"/>
          </a:xfrm>
          <a:prstGeom prst="roundRect">
            <a:avLst/>
          </a:prstGeom>
          <a:noFill/>
          <a:ln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Un monde de migrants</a:t>
            </a:r>
            <a:endParaRPr lang="fr-FR" sz="3200" dirty="0">
              <a:solidFill>
                <a:srgbClr val="0000FF"/>
              </a:solidFill>
              <a:latin typeface="Poor Richard" pitchFamily="18" charset="0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4429124" y="1857364"/>
            <a:ext cx="773723" cy="436098"/>
          </a:xfrm>
          <a:custGeom>
            <a:avLst/>
            <a:gdLst>
              <a:gd name="connsiteX0" fmla="*/ 0 w 773723"/>
              <a:gd name="connsiteY0" fmla="*/ 436098 h 436098"/>
              <a:gd name="connsiteX1" fmla="*/ 168813 w 773723"/>
              <a:gd name="connsiteY1" fmla="*/ 239151 h 436098"/>
              <a:gd name="connsiteX2" fmla="*/ 393896 w 773723"/>
              <a:gd name="connsiteY2" fmla="*/ 84406 h 436098"/>
              <a:gd name="connsiteX3" fmla="*/ 773723 w 773723"/>
              <a:gd name="connsiteY3" fmla="*/ 0 h 43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723" h="436098">
                <a:moveTo>
                  <a:pt x="0" y="436098"/>
                </a:moveTo>
                <a:cubicBezTo>
                  <a:pt x="51582" y="366932"/>
                  <a:pt x="103164" y="297766"/>
                  <a:pt x="168813" y="239151"/>
                </a:cubicBezTo>
                <a:cubicBezTo>
                  <a:pt x="234462" y="180536"/>
                  <a:pt x="293078" y="124264"/>
                  <a:pt x="393896" y="84406"/>
                </a:cubicBezTo>
                <a:cubicBezTo>
                  <a:pt x="494714" y="44548"/>
                  <a:pt x="634218" y="22274"/>
                  <a:pt x="773723" y="0"/>
                </a:cubicBezTo>
              </a:path>
            </a:pathLst>
          </a:custGeom>
          <a:ln w="57150">
            <a:solidFill>
              <a:srgbClr val="0099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5214942" y="1000108"/>
            <a:ext cx="3714776" cy="1285884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9900"/>
                </a:solidFill>
                <a:latin typeface="Poor Richard" pitchFamily="18" charset="0"/>
              </a:rPr>
              <a:t>Des flux Sud / Nord aux causes multiples</a:t>
            </a:r>
            <a:endParaRPr lang="fr-FR" sz="2400" b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43636" y="21429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Fuir la violence</a:t>
            </a:r>
            <a:endParaRPr lang="fr-FR" sz="20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rot="5400000" flipH="1" flipV="1">
            <a:off x="6823091" y="2463793"/>
            <a:ext cx="357190" cy="1588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000760" y="2643182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Fuir la pauvreté</a:t>
            </a:r>
            <a:endParaRPr lang="fr-FR" sz="20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286116" y="4429132"/>
            <a:ext cx="2714644" cy="92869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Poor Richard" pitchFamily="18" charset="0"/>
              </a:rPr>
              <a:t>Des flux qui se diversifient</a:t>
            </a:r>
            <a:endParaRPr lang="fr-FR" sz="2400" b="1" dirty="0">
              <a:solidFill>
                <a:schemeClr val="accent2">
                  <a:lumMod val="75000"/>
                </a:schemeClr>
              </a:solidFill>
              <a:latin typeface="Poor Richard" pitchFamily="18" charset="0"/>
            </a:endParaRPr>
          </a:p>
        </p:txBody>
      </p:sp>
      <p:sp>
        <p:nvSpPr>
          <p:cNvPr id="17" name="Forme libre 16"/>
          <p:cNvSpPr/>
          <p:nvPr/>
        </p:nvSpPr>
        <p:spPr>
          <a:xfrm rot="835093" flipV="1">
            <a:off x="3636134" y="3637792"/>
            <a:ext cx="622579" cy="610351"/>
          </a:xfrm>
          <a:custGeom>
            <a:avLst/>
            <a:gdLst>
              <a:gd name="connsiteX0" fmla="*/ 0 w 773723"/>
              <a:gd name="connsiteY0" fmla="*/ 436098 h 436098"/>
              <a:gd name="connsiteX1" fmla="*/ 168813 w 773723"/>
              <a:gd name="connsiteY1" fmla="*/ 239151 h 436098"/>
              <a:gd name="connsiteX2" fmla="*/ 393896 w 773723"/>
              <a:gd name="connsiteY2" fmla="*/ 84406 h 436098"/>
              <a:gd name="connsiteX3" fmla="*/ 773723 w 773723"/>
              <a:gd name="connsiteY3" fmla="*/ 0 h 43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723" h="436098">
                <a:moveTo>
                  <a:pt x="0" y="436098"/>
                </a:moveTo>
                <a:cubicBezTo>
                  <a:pt x="51582" y="366932"/>
                  <a:pt x="103164" y="297766"/>
                  <a:pt x="168813" y="239151"/>
                </a:cubicBezTo>
                <a:cubicBezTo>
                  <a:pt x="234462" y="180536"/>
                  <a:pt x="293078" y="124264"/>
                  <a:pt x="393896" y="84406"/>
                </a:cubicBezTo>
                <a:cubicBezTo>
                  <a:pt x="494714" y="44548"/>
                  <a:pt x="634218" y="22274"/>
                  <a:pt x="773723" y="0"/>
                </a:cubicBezTo>
              </a:path>
            </a:pathLst>
          </a:cu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 rot="10800000" flipV="1">
            <a:off x="5929322" y="4572008"/>
            <a:ext cx="357190" cy="14287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286512" y="4143380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latin typeface="Poor Richard" pitchFamily="18" charset="0"/>
              </a:rPr>
              <a:t>Des flux Nord / Nord (études, travail)</a:t>
            </a:r>
            <a:endParaRPr lang="fr-FR" sz="2000" dirty="0">
              <a:solidFill>
                <a:schemeClr val="accent2">
                  <a:lumMod val="75000"/>
                </a:schemeClr>
              </a:solidFill>
              <a:latin typeface="Poor Richard" pitchFamily="18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rot="5400000" flipH="1" flipV="1">
            <a:off x="6751653" y="820719"/>
            <a:ext cx="357190" cy="1588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rot="10800000" flipV="1">
            <a:off x="3071802" y="5072074"/>
            <a:ext cx="357190" cy="28575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357290" y="5286388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latin typeface="Poor Richard" pitchFamily="18" charset="0"/>
              </a:rPr>
              <a:t>Des flux Sud / Sud</a:t>
            </a:r>
            <a:endParaRPr lang="fr-FR" sz="2000" dirty="0">
              <a:solidFill>
                <a:schemeClr val="accent2">
                  <a:lumMod val="75000"/>
                </a:schemeClr>
              </a:solidFill>
              <a:latin typeface="Poor Richard" pitchFamily="18" charset="0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 rot="5400000">
            <a:off x="1500166" y="5715016"/>
            <a:ext cx="285752" cy="28575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0" y="6000768"/>
            <a:ext cx="292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latin typeface="Poor Richard" pitchFamily="18" charset="0"/>
              </a:rPr>
              <a:t>Fuir la guerre ou</a:t>
            </a:r>
          </a:p>
          <a:p>
            <a:pPr algn="ctr"/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latin typeface="Poor Richard" pitchFamily="18" charset="0"/>
              </a:rPr>
              <a:t> la tyrannie</a:t>
            </a:r>
            <a:endParaRPr lang="fr-FR" sz="2000" dirty="0">
              <a:solidFill>
                <a:schemeClr val="accent2">
                  <a:lumMod val="75000"/>
                </a:schemeClr>
              </a:solidFill>
              <a:latin typeface="Poor Richard" pitchFamily="18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 rot="16200000" flipH="1">
            <a:off x="3286116" y="5715016"/>
            <a:ext cx="276228" cy="27622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2571736" y="6000768"/>
            <a:ext cx="2928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latin typeface="Poor Richard" pitchFamily="18" charset="0"/>
              </a:rPr>
              <a:t>Fuir la pauvreté</a:t>
            </a:r>
            <a:endParaRPr lang="fr-FR" sz="2000" dirty="0">
              <a:solidFill>
                <a:schemeClr val="accent2">
                  <a:lumMod val="75000"/>
                </a:schemeClr>
              </a:solidFill>
              <a:latin typeface="Poor Richard" pitchFamily="18" charset="0"/>
            </a:endParaRPr>
          </a:p>
        </p:txBody>
      </p:sp>
      <p:sp>
        <p:nvSpPr>
          <p:cNvPr id="37" name="Forme libre 36"/>
          <p:cNvSpPr/>
          <p:nvPr/>
        </p:nvSpPr>
        <p:spPr>
          <a:xfrm rot="13757370">
            <a:off x="2173857" y="2503410"/>
            <a:ext cx="773723" cy="436098"/>
          </a:xfrm>
          <a:custGeom>
            <a:avLst/>
            <a:gdLst>
              <a:gd name="connsiteX0" fmla="*/ 0 w 773723"/>
              <a:gd name="connsiteY0" fmla="*/ 436098 h 436098"/>
              <a:gd name="connsiteX1" fmla="*/ 168813 w 773723"/>
              <a:gd name="connsiteY1" fmla="*/ 239151 h 436098"/>
              <a:gd name="connsiteX2" fmla="*/ 393896 w 773723"/>
              <a:gd name="connsiteY2" fmla="*/ 84406 h 436098"/>
              <a:gd name="connsiteX3" fmla="*/ 773723 w 773723"/>
              <a:gd name="connsiteY3" fmla="*/ 0 h 43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723" h="436098">
                <a:moveTo>
                  <a:pt x="0" y="436098"/>
                </a:moveTo>
                <a:cubicBezTo>
                  <a:pt x="51582" y="366932"/>
                  <a:pt x="103164" y="297766"/>
                  <a:pt x="168813" y="239151"/>
                </a:cubicBezTo>
                <a:cubicBezTo>
                  <a:pt x="234462" y="180536"/>
                  <a:pt x="293078" y="124264"/>
                  <a:pt x="393896" y="84406"/>
                </a:cubicBezTo>
                <a:cubicBezTo>
                  <a:pt x="494714" y="44548"/>
                  <a:pt x="634218" y="22274"/>
                  <a:pt x="773723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214282" y="1357298"/>
            <a:ext cx="2714644" cy="1214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Poor Richard" pitchFamily="18" charset="0"/>
              </a:rPr>
              <a:t>Une préoccupation : les réfugiés</a:t>
            </a:r>
            <a:endParaRPr lang="fr-FR" sz="2400" b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rot="5400000" flipH="1" flipV="1">
            <a:off x="1250927" y="1177909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500034" y="357166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  <a:latin typeface="Poor Richard" pitchFamily="18" charset="0"/>
              </a:rPr>
              <a:t>Des migrants clandestins</a:t>
            </a:r>
            <a:endParaRPr lang="fr-FR" sz="20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 rot="5400000" flipH="1" flipV="1">
            <a:off x="1322365" y="2749545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0" y="2928934"/>
            <a:ext cx="2714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  <a:latin typeface="Poor Richard" pitchFamily="18" charset="0"/>
              </a:rPr>
              <a:t>Des pays qui accueillent ou qui limitent</a:t>
            </a:r>
            <a:endParaRPr lang="fr-FR" sz="20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13" grpId="0"/>
      <p:bldP spid="15" grpId="0" animBg="1"/>
      <p:bldP spid="17" grpId="0" animBg="1"/>
      <p:bldP spid="20" grpId="0"/>
      <p:bldP spid="30" grpId="0"/>
      <p:bldP spid="33" grpId="0"/>
      <p:bldP spid="36" grpId="0"/>
      <p:bldP spid="37" grpId="0" animBg="1"/>
      <p:bldP spid="38" grpId="0" animBg="1"/>
      <p:bldP spid="40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 l="31250" t="30264" r="31801" b="16992"/>
          <a:stretch>
            <a:fillRect/>
          </a:stretch>
        </p:blipFill>
        <p:spPr bwMode="auto">
          <a:xfrm>
            <a:off x="2071670" y="2357430"/>
            <a:ext cx="4785432" cy="38576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42910" y="857232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fr-FR" sz="2800" dirty="0" smtClean="0">
                <a:latin typeface="Poor Richard" pitchFamily="18" charset="0"/>
              </a:rPr>
              <a:t>Quelle est la nature de ce document?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7158" y="1500174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6600"/>
                </a:solidFill>
                <a:latin typeface="Poor Richard" pitchFamily="18" charset="0"/>
              </a:rPr>
              <a:t>Ce document est un </a:t>
            </a:r>
            <a:r>
              <a:rPr lang="fr-FR" sz="2800" u="sng" dirty="0" smtClean="0">
                <a:solidFill>
                  <a:srgbClr val="006600"/>
                </a:solidFill>
                <a:latin typeface="Poor Richard" pitchFamily="18" charset="0"/>
              </a:rPr>
              <a:t>graphique (en courbe)</a:t>
            </a:r>
            <a:endParaRPr lang="fr-FR" sz="2800" u="sng" dirty="0">
              <a:solidFill>
                <a:srgbClr val="006600"/>
              </a:solidFill>
              <a:latin typeface="Poor Richard" pitchFamily="18" charset="0"/>
            </a:endParaRPr>
          </a:p>
        </p:txBody>
      </p:sp>
      <p:pic>
        <p:nvPicPr>
          <p:cNvPr id="5" name="Image 4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785794"/>
            <a:ext cx="690564" cy="69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 l="31250" t="30264" r="31801" b="16992"/>
          <a:stretch>
            <a:fillRect/>
          </a:stretch>
        </p:blipFill>
        <p:spPr bwMode="auto">
          <a:xfrm>
            <a:off x="2071670" y="2357430"/>
            <a:ext cx="4785432" cy="38576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357158" y="1500174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6600"/>
                </a:solidFill>
                <a:latin typeface="Poor Richard" pitchFamily="18" charset="0"/>
              </a:rPr>
              <a:t>Le nombre de migrants augmente depuis 1960.</a:t>
            </a:r>
            <a:endParaRPr lang="fr-FR" sz="2800" u="sng" dirty="0">
              <a:solidFill>
                <a:srgbClr val="006600"/>
              </a:solidFill>
              <a:latin typeface="Poor Richar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16" y="642918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2800" dirty="0" smtClean="0">
                <a:latin typeface="Poor Richard" pitchFamily="18" charset="0"/>
              </a:rPr>
              <a:t>2.     Comment évolue le nombre de migrants depuis 1960?</a:t>
            </a:r>
          </a:p>
        </p:txBody>
      </p:sp>
      <p:pic>
        <p:nvPicPr>
          <p:cNvPr id="6" name="Image 5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71480"/>
            <a:ext cx="690564" cy="69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642918"/>
            <a:ext cx="8715436" cy="550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sz="32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En 2015, environ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250 millions de personnes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dans le monde sont 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des migrants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, c’est-à-dire des personnes qui résident en dehors de leur pays d’origine.</a:t>
            </a:r>
          </a:p>
          <a:p>
            <a:endParaRPr lang="fr-FR" sz="32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Un migrant peut quitter son pays pour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différentes </a:t>
            </a:r>
          </a:p>
          <a:p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raisons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 :</a:t>
            </a:r>
          </a:p>
          <a:p>
            <a:pPr>
              <a:buFontTx/>
              <a:buChar char="-"/>
            </a:pP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  <a:sym typeface="Wingdings 3"/>
              </a:rPr>
              <a:t>r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echerche d’un emploi</a:t>
            </a:r>
          </a:p>
          <a:p>
            <a:pPr>
              <a:buFontTx/>
              <a:buChar char="-"/>
            </a:pP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fuir la guerre, des catastrophes naturelles</a:t>
            </a:r>
          </a:p>
          <a:p>
            <a:pPr>
              <a:buFontTx/>
              <a:buChar char="-"/>
            </a:pP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poursuivre ses études</a:t>
            </a:r>
          </a:p>
          <a:p>
            <a:endParaRPr lang="fr-FR" sz="32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pic>
        <p:nvPicPr>
          <p:cNvPr id="3" name="Image 2" descr="crayons-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4286256"/>
            <a:ext cx="833442" cy="1250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1428736"/>
            <a:ext cx="8429684" cy="4154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857250" indent="-857250" algn="ctr"/>
            <a:r>
              <a:rPr lang="fr-FR" sz="6600" dirty="0" smtClean="0">
                <a:solidFill>
                  <a:srgbClr val="FF0000"/>
                </a:solidFill>
                <a:latin typeface="Poor Richard" pitchFamily="18" charset="0"/>
              </a:rPr>
              <a:t>-Étude de cas n°1-</a:t>
            </a:r>
          </a:p>
          <a:p>
            <a:pPr marL="857250" indent="-857250" algn="ctr"/>
            <a:endParaRPr lang="fr-FR" sz="6600" u="sng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marL="857250" indent="-857250" algn="ctr"/>
            <a:r>
              <a:rPr lang="fr-FR" sz="6600" u="sng" dirty="0" smtClean="0">
                <a:solidFill>
                  <a:srgbClr val="FF0000"/>
                </a:solidFill>
                <a:latin typeface="Poor Richard" pitchFamily="18" charset="0"/>
              </a:rPr>
              <a:t>Migrer en Méditerranée</a:t>
            </a:r>
          </a:p>
          <a:p>
            <a:pPr marL="857250" indent="-857250" algn="ctr"/>
            <a:endParaRPr lang="fr-FR" sz="66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AMILLE\Pictures\Image1.jpg"/>
          <p:cNvPicPr>
            <a:picLocks noChangeAspect="1" noChangeArrowheads="1"/>
          </p:cNvPicPr>
          <p:nvPr/>
        </p:nvPicPr>
        <p:blipFill>
          <a:blip r:embed="rId2" cstate="print"/>
          <a:srcRect l="4103" t="48143" r="8606" b="4470"/>
          <a:stretch>
            <a:fillRect/>
          </a:stretch>
        </p:blipFill>
        <p:spPr bwMode="auto">
          <a:xfrm rot="10800000">
            <a:off x="285720" y="642918"/>
            <a:ext cx="2000263" cy="14931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2285992"/>
            <a:ext cx="9144000" cy="35394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fr-FR" sz="2800" dirty="0" smtClean="0">
                <a:latin typeface="Poor Richard" pitchFamily="18" charset="0"/>
              </a:rPr>
              <a:t>Que représente cette carte ? </a:t>
            </a:r>
          </a:p>
          <a:p>
            <a:pPr marL="514350" indent="-514350">
              <a:buAutoNum type="arabicPeriod"/>
            </a:pPr>
            <a:r>
              <a:rPr lang="fr-FR" sz="2800" dirty="0" smtClean="0">
                <a:latin typeface="Poor Richard" pitchFamily="18" charset="0"/>
              </a:rPr>
              <a:t>D’où viennent les populations qui passent du Maghreb vers l’Europe ?</a:t>
            </a:r>
          </a:p>
          <a:p>
            <a:pPr marL="514350" indent="-514350">
              <a:buAutoNum type="arabicPeriod"/>
            </a:pPr>
            <a:r>
              <a:rPr lang="fr-FR" sz="2800" dirty="0" smtClean="0">
                <a:latin typeface="Poor Richard" pitchFamily="18" charset="0"/>
              </a:rPr>
              <a:t>D’après vous, pourquoi ces personnes veulent-elles passer en Europe ?</a:t>
            </a:r>
          </a:p>
          <a:p>
            <a:pPr marL="514350" indent="-514350">
              <a:buAutoNum type="arabicPeriod"/>
            </a:pPr>
            <a:r>
              <a:rPr lang="fr-FR" sz="2800" dirty="0" smtClean="0">
                <a:latin typeface="Poor Richard" pitchFamily="18" charset="0"/>
              </a:rPr>
              <a:t>Quels sont les points de passages entre le Maghreb et l’Europe ? </a:t>
            </a:r>
          </a:p>
          <a:p>
            <a:pPr marL="514350" indent="-514350">
              <a:buAutoNum type="arabicPeriod"/>
            </a:pPr>
            <a:r>
              <a:rPr lang="fr-FR" sz="2800" dirty="0" smtClean="0">
                <a:latin typeface="Poor Richard" pitchFamily="18" charset="0"/>
              </a:rPr>
              <a:t> À l’inverse, quel type de population passe de l’Europe au Maghreb 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28860" y="428604"/>
            <a:ext cx="6357982" cy="1384995"/>
          </a:xfrm>
          <a:prstGeom prst="rect">
            <a:avLst/>
          </a:prstGeom>
          <a:solidFill>
            <a:srgbClr val="B2B2B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Collez la carte sur votre cahier, recopiez les questions ci-dessous puis répondez-y en formulant des phrases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85984" y="1857364"/>
            <a:ext cx="5000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Poor Richard" pitchFamily="18" charset="0"/>
                <a:sym typeface="Wingdings 3"/>
              </a:rPr>
              <a:t> </a:t>
            </a:r>
            <a:r>
              <a:rPr lang="fr-FR" sz="2000" dirty="0" smtClean="0">
                <a:latin typeface="Poor Richard" pitchFamily="18" charset="0"/>
              </a:rPr>
              <a:t>Les migrations de population en Méditerranée</a:t>
            </a:r>
            <a:endParaRPr lang="fr-FR" sz="2000" dirty="0">
              <a:latin typeface="Poor Richard" pitchFamily="18" charset="0"/>
            </a:endParaRPr>
          </a:p>
        </p:txBody>
      </p:sp>
      <p:pic>
        <p:nvPicPr>
          <p:cNvPr id="6" name="Image 5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2071678"/>
            <a:ext cx="690564" cy="69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0298" y="785794"/>
            <a:ext cx="4525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fr-FR" sz="2800" dirty="0" smtClean="0">
                <a:latin typeface="Poor Richard" pitchFamily="18" charset="0"/>
              </a:rPr>
              <a:t>Que représente cette carte ? </a:t>
            </a:r>
          </a:p>
        </p:txBody>
      </p:sp>
      <p:pic>
        <p:nvPicPr>
          <p:cNvPr id="3" name="Image 2" descr="j0254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642918"/>
            <a:ext cx="690564" cy="6905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8728" y="3071810"/>
            <a:ext cx="71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2800" dirty="0" smtClean="0">
                <a:latin typeface="Poor Richard" pitchFamily="18" charset="0"/>
              </a:rPr>
              <a:t>2.    D’où viennent les populations qui passent du Maghreb vers l’Europe ?</a:t>
            </a:r>
          </a:p>
          <a:p>
            <a:pPr marL="514350" indent="-514350" algn="ctr"/>
            <a:endParaRPr lang="fr-FR" sz="2800" dirty="0" smtClean="0">
              <a:latin typeface="Poor Richard" pitchFamily="18" charset="0"/>
            </a:endParaRPr>
          </a:p>
        </p:txBody>
      </p:sp>
      <p:pic>
        <p:nvPicPr>
          <p:cNvPr id="5" name="Image 4" descr="j0254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214686"/>
            <a:ext cx="690564" cy="69056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4282" y="1428736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Cette carte représente les migrations de population en Méditerranée.</a:t>
            </a:r>
            <a:endParaRPr lang="fr-FR" sz="28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282" y="4214818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Les populations qui passent du Maghreb vers l’Europe viennent d’Afrique subsaharienne. </a:t>
            </a:r>
            <a:endParaRPr lang="fr-FR" sz="28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</TotalTime>
  <Words>967</Words>
  <Application>Microsoft Office PowerPoint</Application>
  <PresentationFormat>Affichage à l'écran (4:3)</PresentationFormat>
  <Paragraphs>175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domicile</dc:creator>
  <cp:lastModifiedBy>GCUENIN</cp:lastModifiedBy>
  <cp:revision>280</cp:revision>
  <dcterms:created xsi:type="dcterms:W3CDTF">2010-03-29T12:10:27Z</dcterms:created>
  <dcterms:modified xsi:type="dcterms:W3CDTF">2017-11-23T11:23:29Z</dcterms:modified>
</cp:coreProperties>
</file>