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320"/>
            <a:ext cx="8229600" cy="1143000"/>
          </a:xfrm>
          <a:prstGeom prst="rect">
            <a:avLst/>
          </a:prstGeom>
        </p:spPr>
        <p:txBody>
          <a:bodyPr lIns="90000" tIns="46800" rIns="90000" bIns="46800" anchor="ctr">
            <a:spAutoFit/>
          </a:bodyPr>
          <a:lstStyle/>
          <a:p>
            <a:pPr algn="ctr"/>
            <a:endParaRPr lang="fr-FR" sz="4400" b="0" strike="noStrike" spc="-1">
              <a:solidFill>
                <a:srgbClr val="000000"/>
              </a:solidFill>
              <a:latin typeface="Calibri"/>
            </a:endParaRPr>
          </a:p>
        </p:txBody>
      </p:sp>
      <p:sp>
        <p:nvSpPr>
          <p:cNvPr id="27" name="PlaceHolder 2"/>
          <p:cNvSpPr>
            <a:spLocks noGrp="1"/>
          </p:cNvSpPr>
          <p:nvPr>
            <p:ph type="body"/>
          </p:nvPr>
        </p:nvSpPr>
        <p:spPr>
          <a:xfrm>
            <a:off x="457200" y="1600200"/>
            <a:ext cx="8229600" cy="2158560"/>
          </a:xfrm>
          <a:prstGeom prst="rect">
            <a:avLst/>
          </a:prstGeom>
        </p:spPr>
        <p:txBody>
          <a:bodyPr lIns="90000" tIns="46800" rIns="90000" bIns="46800">
            <a:normAutofit/>
          </a:bodyPr>
          <a:lstStyle/>
          <a:p>
            <a:endParaRPr lang="fr-FR" sz="3200" b="0" strike="noStrike" spc="-1">
              <a:solidFill>
                <a:srgbClr val="000000"/>
              </a:solidFill>
              <a:latin typeface="Calibri"/>
            </a:endParaRPr>
          </a:p>
        </p:txBody>
      </p:sp>
      <p:sp>
        <p:nvSpPr>
          <p:cNvPr id="28" name="PlaceHolder 3"/>
          <p:cNvSpPr>
            <a:spLocks noGrp="1"/>
          </p:cNvSpPr>
          <p:nvPr>
            <p:ph type="body"/>
          </p:nvPr>
        </p:nvSpPr>
        <p:spPr>
          <a:xfrm>
            <a:off x="457200" y="3964320"/>
            <a:ext cx="8229600" cy="2158560"/>
          </a:xfrm>
          <a:prstGeom prst="rect">
            <a:avLst/>
          </a:prstGeom>
        </p:spPr>
        <p:txBody>
          <a:bodyPr lIns="90000" tIns="46800" rIns="90000" bIns="4680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320"/>
            <a:ext cx="8229600" cy="1143000"/>
          </a:xfrm>
          <a:prstGeom prst="rect">
            <a:avLst/>
          </a:prstGeom>
        </p:spPr>
        <p:txBody>
          <a:bodyPr lIns="90000" tIns="46800" rIns="90000" bIns="46800" anchor="ctr">
            <a:spAutoFit/>
          </a:bodyPr>
          <a:lstStyle/>
          <a:p>
            <a:pPr algn="ctr"/>
            <a:endParaRPr lang="fr-FR" sz="4400" b="0" strike="noStrike" spc="-1">
              <a:solidFill>
                <a:srgbClr val="000000"/>
              </a:solid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90000" tIns="46800" rIns="90000" bIns="46800">
            <a:normAutofit/>
          </a:bodyPr>
          <a:lstStyle/>
          <a:p>
            <a:endParaRPr lang="fr-FR" sz="3200" b="0" strike="noStrike" spc="-1">
              <a:solidFill>
                <a:srgbClr val="000000"/>
              </a:solid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90000" tIns="46800" rIns="90000" bIns="46800">
            <a:normAutofit/>
          </a:bodyPr>
          <a:lstStyle/>
          <a:p>
            <a:endParaRPr lang="fr-FR" sz="3200" b="0" strike="noStrike" spc="-1">
              <a:solidFill>
                <a:srgbClr val="000000"/>
              </a:solidFill>
              <a:latin typeface="Calibri"/>
            </a:endParaRPr>
          </a:p>
        </p:txBody>
      </p:sp>
      <p:sp>
        <p:nvSpPr>
          <p:cNvPr id="32" name="PlaceHolder 4"/>
          <p:cNvSpPr>
            <a:spLocks noGrp="1"/>
          </p:cNvSpPr>
          <p:nvPr>
            <p:ph type="body"/>
          </p:nvPr>
        </p:nvSpPr>
        <p:spPr>
          <a:xfrm>
            <a:off x="457200" y="3964320"/>
            <a:ext cx="4015800" cy="2158560"/>
          </a:xfrm>
          <a:prstGeom prst="rect">
            <a:avLst/>
          </a:prstGeom>
        </p:spPr>
        <p:txBody>
          <a:bodyPr lIns="90000" tIns="46800" rIns="90000" bIns="46800">
            <a:normAutofit/>
          </a:bodyPr>
          <a:lstStyle/>
          <a:p>
            <a:endParaRPr lang="fr-FR" sz="3200" b="0" strike="noStrike" spc="-1">
              <a:solidFill>
                <a:srgbClr val="000000"/>
              </a:solidFill>
              <a:latin typeface="Calibri"/>
            </a:endParaRPr>
          </a:p>
        </p:txBody>
      </p:sp>
      <p:sp>
        <p:nvSpPr>
          <p:cNvPr id="33" name="PlaceHolder 5"/>
          <p:cNvSpPr>
            <a:spLocks noGrp="1"/>
          </p:cNvSpPr>
          <p:nvPr>
            <p:ph type="body"/>
          </p:nvPr>
        </p:nvSpPr>
        <p:spPr>
          <a:xfrm>
            <a:off x="4674240" y="3964320"/>
            <a:ext cx="4015800" cy="2158560"/>
          </a:xfrm>
          <a:prstGeom prst="rect">
            <a:avLst/>
          </a:prstGeom>
        </p:spPr>
        <p:txBody>
          <a:bodyPr lIns="90000" tIns="46800" rIns="90000" bIns="4680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320"/>
            <a:ext cx="8229600" cy="1143000"/>
          </a:xfrm>
          <a:prstGeom prst="rect">
            <a:avLst/>
          </a:prstGeom>
        </p:spPr>
        <p:txBody>
          <a:bodyPr lIns="90000" tIns="46800" rIns="90000" bIns="46800" anchor="ctr">
            <a:spAutoFit/>
          </a:bodyPr>
          <a:lstStyle/>
          <a:p>
            <a:pPr algn="ctr"/>
            <a:endParaRPr lang="fr-FR" sz="4400" b="0" strike="noStrike" spc="-1">
              <a:solidFill>
                <a:srgbClr val="000000"/>
              </a:solid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90000" tIns="46800" rIns="90000" bIns="46800">
            <a:normAutofit/>
          </a:bodyPr>
          <a:lstStyle/>
          <a:p>
            <a:endParaRPr lang="fr-FR" sz="3200" b="0" strike="noStrike" spc="-1">
              <a:solidFill>
                <a:srgbClr val="000000"/>
              </a:solid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90000" tIns="46800" rIns="90000" bIns="46800">
            <a:normAutofit/>
          </a:bodyPr>
          <a:lstStyle/>
          <a:p>
            <a:endParaRPr lang="fr-FR" sz="3200" b="0" strike="noStrike" spc="-1">
              <a:solidFill>
                <a:srgbClr val="000000"/>
              </a:solid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90000" tIns="46800" rIns="90000" bIns="46800">
            <a:normAutofit/>
          </a:bodyPr>
          <a:lstStyle/>
          <a:p>
            <a:endParaRPr lang="fr-FR" sz="3200" b="0" strike="noStrike" spc="-1">
              <a:solidFill>
                <a:srgbClr val="000000"/>
              </a:solidFill>
              <a:latin typeface="Calibri"/>
            </a:endParaRPr>
          </a:p>
        </p:txBody>
      </p:sp>
      <p:sp>
        <p:nvSpPr>
          <p:cNvPr id="38" name="PlaceHolder 5"/>
          <p:cNvSpPr>
            <a:spLocks noGrp="1"/>
          </p:cNvSpPr>
          <p:nvPr>
            <p:ph type="body"/>
          </p:nvPr>
        </p:nvSpPr>
        <p:spPr>
          <a:xfrm>
            <a:off x="457200" y="3964320"/>
            <a:ext cx="2649600" cy="2158560"/>
          </a:xfrm>
          <a:prstGeom prst="rect">
            <a:avLst/>
          </a:prstGeom>
        </p:spPr>
        <p:txBody>
          <a:bodyPr lIns="90000" tIns="46800" rIns="90000" bIns="46800">
            <a:normAutofit/>
          </a:bodyPr>
          <a:lstStyle/>
          <a:p>
            <a:endParaRPr lang="fr-FR" sz="3200" b="0" strike="noStrike" spc="-1">
              <a:solidFill>
                <a:srgbClr val="000000"/>
              </a:solid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90000" tIns="46800" rIns="90000" bIns="46800">
            <a:normAutofit/>
          </a:bodyPr>
          <a:lstStyle/>
          <a:p>
            <a:endParaRPr lang="fr-FR" sz="3200" b="0" strike="noStrike" spc="-1">
              <a:solidFill>
                <a:srgbClr val="000000"/>
              </a:solidFill>
              <a:latin typeface="Calibri"/>
            </a:endParaRPr>
          </a:p>
        </p:txBody>
      </p:sp>
      <p:sp>
        <p:nvSpPr>
          <p:cNvPr id="40" name="PlaceHolder 7"/>
          <p:cNvSpPr>
            <a:spLocks noGrp="1"/>
          </p:cNvSpPr>
          <p:nvPr>
            <p:ph type="body"/>
          </p:nvPr>
        </p:nvSpPr>
        <p:spPr>
          <a:xfrm>
            <a:off x="6022080" y="3964320"/>
            <a:ext cx="2649600" cy="2158560"/>
          </a:xfrm>
          <a:prstGeom prst="rect">
            <a:avLst/>
          </a:prstGeom>
        </p:spPr>
        <p:txBody>
          <a:bodyPr lIns="90000" tIns="46800" rIns="90000" bIns="4680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320"/>
            <a:ext cx="8229600" cy="1143000"/>
          </a:xfrm>
          <a:prstGeom prst="rect">
            <a:avLst/>
          </a:prstGeom>
        </p:spPr>
        <p:txBody>
          <a:bodyPr lIns="90000" tIns="46800" rIns="90000" bIns="46800" anchor="ctr">
            <a:spAutoFit/>
          </a:bodyPr>
          <a:lstStyle/>
          <a:p>
            <a:pPr algn="ctr"/>
            <a:endParaRPr lang="fr-FR" sz="4400" b="0" strike="noStrike" spc="-1">
              <a:solidFill>
                <a:srgbClr val="000000"/>
              </a:solidFill>
              <a:latin typeface="Calibri"/>
            </a:endParaRPr>
          </a:p>
        </p:txBody>
      </p:sp>
      <p:sp>
        <p:nvSpPr>
          <p:cNvPr id="6" name="PlaceHolder 2"/>
          <p:cNvSpPr>
            <a:spLocks noGrp="1"/>
          </p:cNvSpPr>
          <p:nvPr>
            <p:ph type="subTitle"/>
          </p:nvPr>
        </p:nvSpPr>
        <p:spPr>
          <a:xfrm>
            <a:off x="457200" y="1600200"/>
            <a:ext cx="8229600" cy="4525920"/>
          </a:xfrm>
          <a:prstGeom prst="rect">
            <a:avLst/>
          </a:prstGeom>
        </p:spPr>
        <p:txBody>
          <a:bodyPr lIns="0" tIns="0" rIns="0" bIns="0" anchor="ctr">
            <a:spAutoFit/>
          </a:bodyPr>
          <a:lstStyle/>
          <a:p>
            <a:pPr algn="ctr">
              <a:spcBef>
                <a:spcPts val="799"/>
              </a:spcBef>
            </a:pPr>
            <a:endParaRPr lang="fr-FR" sz="32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320"/>
            <a:ext cx="8229600" cy="1143000"/>
          </a:xfrm>
          <a:prstGeom prst="rect">
            <a:avLst/>
          </a:prstGeom>
        </p:spPr>
        <p:txBody>
          <a:bodyPr lIns="90000" tIns="46800" rIns="90000" bIns="46800" anchor="ctr">
            <a:spAutoFit/>
          </a:bodyPr>
          <a:lstStyle/>
          <a:p>
            <a:pPr algn="ctr"/>
            <a:endParaRPr lang="fr-FR" sz="4400" b="0" strike="noStrike" spc="-1">
              <a:solidFill>
                <a:srgbClr val="000000"/>
              </a:solidFill>
              <a:latin typeface="Calibri"/>
            </a:endParaRPr>
          </a:p>
        </p:txBody>
      </p:sp>
      <p:sp>
        <p:nvSpPr>
          <p:cNvPr id="8" name="PlaceHolder 2"/>
          <p:cNvSpPr>
            <a:spLocks noGrp="1"/>
          </p:cNvSpPr>
          <p:nvPr>
            <p:ph type="body"/>
          </p:nvPr>
        </p:nvSpPr>
        <p:spPr>
          <a:xfrm>
            <a:off x="457200" y="1600200"/>
            <a:ext cx="8229600" cy="4525920"/>
          </a:xfrm>
          <a:prstGeom prst="rect">
            <a:avLst/>
          </a:prstGeom>
        </p:spPr>
        <p:txBody>
          <a:bodyPr lIns="90000" tIns="46800" rIns="90000" bIns="4680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320"/>
            <a:ext cx="8229600" cy="1143000"/>
          </a:xfrm>
          <a:prstGeom prst="rect">
            <a:avLst/>
          </a:prstGeom>
        </p:spPr>
        <p:txBody>
          <a:bodyPr lIns="90000" tIns="46800" rIns="90000" bIns="46800" anchor="ctr">
            <a:spAutoFit/>
          </a:bodyPr>
          <a:lstStyle/>
          <a:p>
            <a:pPr algn="ctr"/>
            <a:endParaRPr lang="fr-FR" sz="4400" b="0" strike="noStrike" spc="-1">
              <a:solidFill>
                <a:srgbClr val="000000"/>
              </a:solidFill>
              <a:latin typeface="Calibri"/>
            </a:endParaRPr>
          </a:p>
        </p:txBody>
      </p:sp>
      <p:sp>
        <p:nvSpPr>
          <p:cNvPr id="10" name="PlaceHolder 2"/>
          <p:cNvSpPr>
            <a:spLocks noGrp="1"/>
          </p:cNvSpPr>
          <p:nvPr>
            <p:ph type="body"/>
          </p:nvPr>
        </p:nvSpPr>
        <p:spPr>
          <a:xfrm>
            <a:off x="457200" y="1600200"/>
            <a:ext cx="4015800" cy="4525920"/>
          </a:xfrm>
          <a:prstGeom prst="rect">
            <a:avLst/>
          </a:prstGeom>
        </p:spPr>
        <p:txBody>
          <a:bodyPr lIns="90000" tIns="46800" rIns="90000" bIns="46800">
            <a:normAutofit/>
          </a:bodyPr>
          <a:lstStyle/>
          <a:p>
            <a:endParaRPr lang="fr-FR" sz="3200" b="0" strike="noStrike" spc="-1">
              <a:solidFill>
                <a:srgbClr val="000000"/>
              </a:solidFill>
              <a:latin typeface="Calibri"/>
            </a:endParaRPr>
          </a:p>
        </p:txBody>
      </p:sp>
      <p:sp>
        <p:nvSpPr>
          <p:cNvPr id="11" name="PlaceHolder 3"/>
          <p:cNvSpPr>
            <a:spLocks noGrp="1"/>
          </p:cNvSpPr>
          <p:nvPr>
            <p:ph type="body"/>
          </p:nvPr>
        </p:nvSpPr>
        <p:spPr>
          <a:xfrm>
            <a:off x="4674240" y="1600200"/>
            <a:ext cx="4015800" cy="4525920"/>
          </a:xfrm>
          <a:prstGeom prst="rect">
            <a:avLst/>
          </a:prstGeom>
        </p:spPr>
        <p:txBody>
          <a:bodyPr lIns="90000" tIns="46800" rIns="90000" bIns="4680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320"/>
            <a:ext cx="8229600" cy="1143000"/>
          </a:xfrm>
          <a:prstGeom prst="rect">
            <a:avLst/>
          </a:prstGeom>
        </p:spPr>
        <p:txBody>
          <a:bodyPr lIns="90000" tIns="46800" rIns="90000" bIns="46800" anchor="ctr">
            <a:spAutoFit/>
          </a:bodyPr>
          <a:lstStyle/>
          <a:p>
            <a:pPr algn="ctr"/>
            <a:endParaRPr lang="fr-FR" sz="44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320"/>
            <a:ext cx="8229600" cy="5299560"/>
          </a:xfrm>
          <a:prstGeom prst="rect">
            <a:avLst/>
          </a:prstGeom>
        </p:spPr>
        <p:txBody>
          <a:bodyPr lIns="0" tIns="0" rIns="0" bIns="0" anchor="ctr">
            <a:spAutoFit/>
          </a:bodyPr>
          <a:lstStyle/>
          <a:p>
            <a:pPr algn="ctr">
              <a:spcBef>
                <a:spcPts val="799"/>
              </a:spcBef>
            </a:pPr>
            <a:endParaRPr lang="fr-FR" sz="3200" b="0" strike="noStrike" spc="-1">
              <a:solidFill>
                <a:srgbClr val="000000"/>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320"/>
            <a:ext cx="8229600" cy="1143000"/>
          </a:xfrm>
          <a:prstGeom prst="rect">
            <a:avLst/>
          </a:prstGeom>
        </p:spPr>
        <p:txBody>
          <a:bodyPr lIns="90000" tIns="46800" rIns="90000" bIns="46800" anchor="ctr">
            <a:spAutoFit/>
          </a:bodyPr>
          <a:lstStyle/>
          <a:p>
            <a:pPr algn="ctr"/>
            <a:endParaRPr lang="fr-FR" sz="4400" b="0" strike="noStrike" spc="-1">
              <a:solidFill>
                <a:srgbClr val="000000"/>
              </a:solid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90000" tIns="46800" rIns="90000" bIns="46800">
            <a:normAutofit/>
          </a:bodyPr>
          <a:lstStyle/>
          <a:p>
            <a:endParaRPr lang="fr-FR" sz="3200" b="0" strike="noStrike" spc="-1">
              <a:solidFill>
                <a:srgbClr val="000000"/>
              </a:solidFill>
              <a:latin typeface="Calibri"/>
            </a:endParaRPr>
          </a:p>
        </p:txBody>
      </p:sp>
      <p:sp>
        <p:nvSpPr>
          <p:cNvPr id="16" name="PlaceHolder 3"/>
          <p:cNvSpPr>
            <a:spLocks noGrp="1"/>
          </p:cNvSpPr>
          <p:nvPr>
            <p:ph type="body"/>
          </p:nvPr>
        </p:nvSpPr>
        <p:spPr>
          <a:xfrm>
            <a:off x="4674240" y="1600200"/>
            <a:ext cx="4015800" cy="4525920"/>
          </a:xfrm>
          <a:prstGeom prst="rect">
            <a:avLst/>
          </a:prstGeom>
        </p:spPr>
        <p:txBody>
          <a:bodyPr lIns="90000" tIns="46800" rIns="90000" bIns="46800">
            <a:normAutofit/>
          </a:bodyPr>
          <a:lstStyle/>
          <a:p>
            <a:endParaRPr lang="fr-FR" sz="3200" b="0" strike="noStrike" spc="-1">
              <a:solidFill>
                <a:srgbClr val="000000"/>
              </a:solidFill>
              <a:latin typeface="Calibri"/>
            </a:endParaRPr>
          </a:p>
        </p:txBody>
      </p:sp>
      <p:sp>
        <p:nvSpPr>
          <p:cNvPr id="17" name="PlaceHolder 4"/>
          <p:cNvSpPr>
            <a:spLocks noGrp="1"/>
          </p:cNvSpPr>
          <p:nvPr>
            <p:ph type="body"/>
          </p:nvPr>
        </p:nvSpPr>
        <p:spPr>
          <a:xfrm>
            <a:off x="457200" y="3964320"/>
            <a:ext cx="4015800" cy="2158560"/>
          </a:xfrm>
          <a:prstGeom prst="rect">
            <a:avLst/>
          </a:prstGeom>
        </p:spPr>
        <p:txBody>
          <a:bodyPr lIns="90000" tIns="46800" rIns="90000" bIns="4680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320"/>
            <a:ext cx="8229600" cy="1143000"/>
          </a:xfrm>
          <a:prstGeom prst="rect">
            <a:avLst/>
          </a:prstGeom>
        </p:spPr>
        <p:txBody>
          <a:bodyPr lIns="90000" tIns="46800" rIns="90000" bIns="46800" anchor="ctr">
            <a:spAutoFit/>
          </a:bodyPr>
          <a:lstStyle/>
          <a:p>
            <a:pPr algn="ctr"/>
            <a:endParaRPr lang="fr-FR" sz="4400" b="0" strike="noStrike" spc="-1">
              <a:solidFill>
                <a:srgbClr val="000000"/>
              </a:solidFill>
              <a:latin typeface="Calibri"/>
            </a:endParaRPr>
          </a:p>
        </p:txBody>
      </p:sp>
      <p:sp>
        <p:nvSpPr>
          <p:cNvPr id="19" name="PlaceHolder 2"/>
          <p:cNvSpPr>
            <a:spLocks noGrp="1"/>
          </p:cNvSpPr>
          <p:nvPr>
            <p:ph type="body"/>
          </p:nvPr>
        </p:nvSpPr>
        <p:spPr>
          <a:xfrm>
            <a:off x="457200" y="1600200"/>
            <a:ext cx="4015800" cy="4525920"/>
          </a:xfrm>
          <a:prstGeom prst="rect">
            <a:avLst/>
          </a:prstGeom>
        </p:spPr>
        <p:txBody>
          <a:bodyPr lIns="90000" tIns="46800" rIns="90000" bIns="46800">
            <a:normAutofit/>
          </a:bodyPr>
          <a:lstStyle/>
          <a:p>
            <a:endParaRPr lang="fr-FR" sz="3200" b="0" strike="noStrike" spc="-1">
              <a:solidFill>
                <a:srgbClr val="000000"/>
              </a:solid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90000" tIns="46800" rIns="90000" bIns="46800">
            <a:normAutofit/>
          </a:bodyPr>
          <a:lstStyle/>
          <a:p>
            <a:endParaRPr lang="fr-FR" sz="3200" b="0" strike="noStrike" spc="-1">
              <a:solidFill>
                <a:srgbClr val="000000"/>
              </a:solid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90000" tIns="46800" rIns="90000" bIns="46800">
            <a:normAutofit/>
          </a:bodyPr>
          <a:lstStyle/>
          <a:p>
            <a:endParaRPr lang="fr-FR"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320"/>
            <a:ext cx="8229600" cy="1143000"/>
          </a:xfrm>
          <a:prstGeom prst="rect">
            <a:avLst/>
          </a:prstGeom>
        </p:spPr>
        <p:txBody>
          <a:bodyPr lIns="90000" tIns="46800" rIns="90000" bIns="46800" anchor="ctr">
            <a:spAutoFit/>
          </a:bodyPr>
          <a:lstStyle/>
          <a:p>
            <a:pPr algn="ctr"/>
            <a:endParaRPr lang="fr-FR" sz="4400" b="0" strike="noStrike" spc="-1">
              <a:solidFill>
                <a:srgbClr val="000000"/>
              </a:solid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90000" tIns="46800" rIns="90000" bIns="46800">
            <a:normAutofit/>
          </a:bodyPr>
          <a:lstStyle/>
          <a:p>
            <a:endParaRPr lang="fr-FR" sz="3200" b="0" strike="noStrike" spc="-1">
              <a:solidFill>
                <a:srgbClr val="000000"/>
              </a:solid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90000" tIns="46800" rIns="90000" bIns="46800">
            <a:normAutofit/>
          </a:bodyPr>
          <a:lstStyle/>
          <a:p>
            <a:endParaRPr lang="fr-FR" sz="3200" b="0" strike="noStrike" spc="-1">
              <a:solidFill>
                <a:srgbClr val="000000"/>
              </a:solidFill>
              <a:latin typeface="Calibri"/>
            </a:endParaRPr>
          </a:p>
        </p:txBody>
      </p:sp>
      <p:sp>
        <p:nvSpPr>
          <p:cNvPr id="25" name="PlaceHolder 4"/>
          <p:cNvSpPr>
            <a:spLocks noGrp="1"/>
          </p:cNvSpPr>
          <p:nvPr>
            <p:ph type="body"/>
          </p:nvPr>
        </p:nvSpPr>
        <p:spPr>
          <a:xfrm>
            <a:off x="457200" y="3964320"/>
            <a:ext cx="8229600" cy="2158560"/>
          </a:xfrm>
          <a:prstGeom prst="rect">
            <a:avLst/>
          </a:prstGeom>
        </p:spPr>
        <p:txBody>
          <a:bodyPr lIns="90000" tIns="46800" rIns="90000" bIns="46800">
            <a:normAutofit/>
          </a:bodyPr>
          <a:lstStyle/>
          <a:p>
            <a:endParaRPr lang="fr-FR"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r>
              <a:rPr lang="fr-FR" sz="4400" b="0" strike="noStrike" spc="-1">
                <a:solidFill>
                  <a:srgbClr val="000000"/>
                </a:solidFill>
                <a:latin typeface="Calibri"/>
              </a:rPr>
              <a:t>Cliquez pour éditer le format du texte-titre</a:t>
            </a:r>
          </a:p>
        </p:txBody>
      </p:sp>
      <p:sp>
        <p:nvSpPr>
          <p:cNvPr id="6" name="PlaceHolder 2"/>
          <p:cNvSpPr>
            <a:spLocks noGrp="1"/>
          </p:cNvSpPr>
          <p:nvPr>
            <p:ph type="body"/>
          </p:nvPr>
        </p:nvSpPr>
        <p:spPr>
          <a:xfrm>
            <a:off x="457200" y="1600200"/>
            <a:ext cx="8229600" cy="4525920"/>
          </a:xfrm>
          <a:prstGeom prst="rect">
            <a:avLst/>
          </a:prstGeom>
        </p:spPr>
        <p:txBody>
          <a:bodyPr lIns="90000" tIns="46800" rIns="90000" bIns="46800">
            <a:normAutofit/>
          </a:bodyPr>
          <a:lstStyle/>
          <a:p>
            <a:pPr marL="342720" indent="-342720">
              <a:spcBef>
                <a:spcPts val="799"/>
              </a:spcBef>
              <a:buClr>
                <a:srgbClr val="000000"/>
              </a:buClr>
              <a:buFont typeface="Arial"/>
              <a:buChar char="•"/>
            </a:pPr>
            <a:r>
              <a:rPr lang="fr-FR" sz="3200" b="0" strike="noStrike" spc="-1">
                <a:solidFill>
                  <a:srgbClr val="000000"/>
                </a:solidFill>
                <a:latin typeface="Calibri"/>
              </a:rPr>
              <a:t>Cliquez pour éditer le format du plan de texte</a:t>
            </a:r>
          </a:p>
          <a:p>
            <a:pPr marL="742680" lvl="1" indent="-285480">
              <a:spcBef>
                <a:spcPts val="697"/>
              </a:spcBef>
              <a:buClr>
                <a:srgbClr val="000000"/>
              </a:buClr>
              <a:buFont typeface="Arial"/>
              <a:buChar char="–"/>
            </a:pPr>
            <a:r>
              <a:rPr lang="fr-FR" sz="2800" b="0" strike="noStrike" spc="-1">
                <a:solidFill>
                  <a:srgbClr val="000000"/>
                </a:solidFill>
                <a:latin typeface="Calibri"/>
              </a:rPr>
              <a:t>Second niveau de plan</a:t>
            </a:r>
          </a:p>
          <a:p>
            <a:pPr marL="1143000" lvl="2" indent="-228600">
              <a:spcBef>
                <a:spcPts val="598"/>
              </a:spcBef>
              <a:buClr>
                <a:srgbClr val="000000"/>
              </a:buClr>
              <a:buFont typeface="Arial"/>
              <a:buChar char="•"/>
            </a:pPr>
            <a:r>
              <a:rPr lang="fr-FR" sz="2400" b="0" strike="noStrike" spc="-1">
                <a:solidFill>
                  <a:srgbClr val="000000"/>
                </a:solidFill>
                <a:latin typeface="Calibri"/>
              </a:rPr>
              <a:t>Troisième niveau de plan</a:t>
            </a:r>
          </a:p>
          <a:p>
            <a:pPr marL="1600200" lvl="3" indent="-228600">
              <a:spcBef>
                <a:spcPts val="499"/>
              </a:spcBef>
              <a:buClr>
                <a:srgbClr val="000000"/>
              </a:buClr>
              <a:buFont typeface="Arial"/>
              <a:buChar char="–"/>
            </a:pPr>
            <a:r>
              <a:rPr lang="fr-FR" sz="2000" b="0" strike="noStrike" spc="-1">
                <a:solidFill>
                  <a:srgbClr val="000000"/>
                </a:solidFill>
                <a:latin typeface="Calibri"/>
              </a:rPr>
              <a:t>Quatrième niveau de plan</a:t>
            </a:r>
          </a:p>
          <a:p>
            <a:pPr marL="2057400" lvl="4" indent="-228600">
              <a:spcBef>
                <a:spcPts val="499"/>
              </a:spcBef>
              <a:buClr>
                <a:srgbClr val="000000"/>
              </a:buClr>
              <a:buFont typeface="Arial"/>
              <a:buChar char="»"/>
            </a:pPr>
            <a:r>
              <a:rPr lang="fr-FR" sz="2000" b="0" strike="noStrike" spc="-1">
                <a:solidFill>
                  <a:srgbClr val="000000"/>
                </a:solidFill>
                <a:latin typeface="Calibri"/>
              </a:rPr>
              <a:t>Cinquième niveau de plan</a:t>
            </a:r>
          </a:p>
          <a:p>
            <a:pPr marL="2057400" lvl="5" indent="-228600">
              <a:spcBef>
                <a:spcPts val="499"/>
              </a:spcBef>
              <a:buClr>
                <a:srgbClr val="000000"/>
              </a:buClr>
              <a:buFont typeface="Arial"/>
              <a:buChar char="»"/>
            </a:pPr>
            <a:r>
              <a:rPr lang="fr-FR" sz="2000" b="0" strike="noStrike" spc="-1">
                <a:solidFill>
                  <a:srgbClr val="000000"/>
                </a:solidFill>
                <a:latin typeface="Calibri"/>
              </a:rPr>
              <a:t>Sixième niveau de plan</a:t>
            </a:r>
          </a:p>
          <a:p>
            <a:pPr marL="2057400" lvl="6" indent="-228600">
              <a:spcBef>
                <a:spcPts val="499"/>
              </a:spcBef>
              <a:buClr>
                <a:srgbClr val="000000"/>
              </a:buClr>
              <a:buFont typeface="Arial"/>
              <a:buChar char="»"/>
            </a:pPr>
            <a:r>
              <a:rPr lang="fr-FR" sz="2000" b="0" strike="noStrike" spc="-1">
                <a:solidFill>
                  <a:srgbClr val="000000"/>
                </a:solidFill>
                <a:latin typeface="Calibri"/>
              </a:rPr>
              <a:t>Septième niveau de plan</a:t>
            </a:r>
          </a:p>
        </p:txBody>
      </p:sp>
      <p:sp>
        <p:nvSpPr>
          <p:cNvPr id="2" name="PlaceHolder 3"/>
          <p:cNvSpPr>
            <a:spLocks noGrp="1"/>
          </p:cNvSpPr>
          <p:nvPr>
            <p:ph type="dt"/>
          </p:nvPr>
        </p:nvSpPr>
        <p:spPr>
          <a:xfrm>
            <a:off x="456840" y="6356520"/>
            <a:ext cx="2133720" cy="365040"/>
          </a:xfrm>
          <a:prstGeom prst="rect">
            <a:avLst/>
          </a:prstGeom>
        </p:spPr>
        <p:txBody>
          <a:bodyPr lIns="90000" tIns="46800" rIns="90000" bIns="46800" anchor="ctr">
            <a:noAutofit/>
          </a:bodyPr>
          <a:lstStyle/>
          <a:p>
            <a:pPr>
              <a:lnSpc>
                <a:spcPct val="100000"/>
              </a:lnSpc>
            </a:pPr>
            <a:fld id="{FADCEDB0-E2A7-485B-BB18-B4E14F1B6825}" type="datetime">
              <a:rPr lang="fr-FR" sz="1200" b="0" strike="noStrike" spc="-1">
                <a:solidFill>
                  <a:srgbClr val="898989"/>
                </a:solidFill>
                <a:latin typeface="Calibri"/>
              </a:rPr>
              <a:t>13/09/2022</a:t>
            </a:fld>
            <a:endParaRPr lang="fr-FR" sz="1200" b="0" strike="noStrike" spc="-1">
              <a:solidFill>
                <a:srgbClr val="000000"/>
              </a:solidFill>
              <a:latin typeface="Arial"/>
            </a:endParaRPr>
          </a:p>
        </p:txBody>
      </p:sp>
      <p:sp>
        <p:nvSpPr>
          <p:cNvPr id="3" name="PlaceHolder 4"/>
          <p:cNvSpPr>
            <a:spLocks noGrp="1"/>
          </p:cNvSpPr>
          <p:nvPr>
            <p:ph type="ftr"/>
          </p:nvPr>
        </p:nvSpPr>
        <p:spPr>
          <a:xfrm>
            <a:off x="3124080" y="6356520"/>
            <a:ext cx="2895840" cy="365040"/>
          </a:xfrm>
          <a:prstGeom prst="rect">
            <a:avLst/>
          </a:prstGeom>
        </p:spPr>
        <p:txBody>
          <a:bodyPr lIns="90000" tIns="46800" rIns="90000" bIns="46800" anchor="ctr">
            <a:noAutofit/>
          </a:bodyPr>
          <a:lstStyle/>
          <a:p>
            <a:endParaRPr lang="fr-FR" sz="1800" b="0" strike="noStrike" spc="-1">
              <a:solidFill>
                <a:srgbClr val="000000"/>
              </a:solidFill>
              <a:latin typeface="Arial"/>
            </a:endParaRPr>
          </a:p>
        </p:txBody>
      </p:sp>
      <p:sp>
        <p:nvSpPr>
          <p:cNvPr id="4" name="PlaceHolder 5"/>
          <p:cNvSpPr>
            <a:spLocks noGrp="1"/>
          </p:cNvSpPr>
          <p:nvPr>
            <p:ph type="sldNum"/>
          </p:nvPr>
        </p:nvSpPr>
        <p:spPr>
          <a:xfrm>
            <a:off x="6552720" y="6356520"/>
            <a:ext cx="2133720" cy="365040"/>
          </a:xfrm>
          <a:prstGeom prst="rect">
            <a:avLst/>
          </a:prstGeom>
        </p:spPr>
        <p:txBody>
          <a:bodyPr lIns="90000" tIns="46800" rIns="90000" bIns="46800" anchor="ctr">
            <a:noAutofit/>
          </a:bodyPr>
          <a:lstStyle/>
          <a:p>
            <a:pPr algn="r">
              <a:lnSpc>
                <a:spcPct val="100000"/>
              </a:lnSpc>
            </a:pPr>
            <a:fld id="{F23751A2-EE75-4444-8DEC-A92FFDE5C818}" type="slidenum">
              <a:rPr lang="fr-FR" sz="1200" b="0" strike="noStrike" spc="-1">
                <a:solidFill>
                  <a:srgbClr val="898989"/>
                </a:solidFill>
                <a:latin typeface="Calibri"/>
              </a:rPr>
              <a:t>‹N°›</a:t>
            </a:fld>
            <a:endParaRPr lang="fr-FR" sz="12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Shape 1"/>
          <p:cNvSpPr txBox="1"/>
          <p:nvPr/>
        </p:nvSpPr>
        <p:spPr>
          <a:xfrm>
            <a:off x="720000" y="216000"/>
            <a:ext cx="7848000" cy="432000"/>
          </a:xfrm>
          <a:prstGeom prst="rect">
            <a:avLst/>
          </a:prstGeom>
          <a:noFill/>
          <a:ln>
            <a:solidFill>
              <a:srgbClr val="000000"/>
            </a:solidFill>
          </a:ln>
        </p:spPr>
        <p:txBody>
          <a:bodyPr lIns="90000" tIns="45000" rIns="90000" bIns="45000">
            <a:spAutoFit/>
          </a:bodyPr>
          <a:lstStyle/>
          <a:p>
            <a:pPr algn="ctr"/>
            <a:r>
              <a:rPr lang="fr-FR" sz="1800" b="1" strike="noStrike" spc="-1">
                <a:solidFill>
                  <a:srgbClr val="C9211E"/>
                </a:solidFill>
                <a:latin typeface="Arial"/>
              </a:rPr>
              <a:t>Étude de cas n°1 - Le Futuroscope, territoire touristique</a:t>
            </a:r>
            <a:endParaRPr lang="fr-FR" sz="1800" b="0" strike="noStrike" spc="-1">
              <a:solidFill>
                <a:srgbClr val="000000"/>
              </a:solidFill>
              <a:latin typeface="Arial"/>
            </a:endParaRPr>
          </a:p>
        </p:txBody>
      </p:sp>
      <p:sp>
        <p:nvSpPr>
          <p:cNvPr id="42" name="TextShape 2"/>
          <p:cNvSpPr txBox="1"/>
          <p:nvPr/>
        </p:nvSpPr>
        <p:spPr>
          <a:xfrm>
            <a:off x="72000" y="837000"/>
            <a:ext cx="9144000" cy="5630857"/>
          </a:xfrm>
          <a:prstGeom prst="rect">
            <a:avLst/>
          </a:prstGeom>
          <a:noFill/>
          <a:ln>
            <a:noFill/>
          </a:ln>
        </p:spPr>
        <p:txBody>
          <a:bodyPr lIns="90000" tIns="45000" rIns="90000" bIns="45000">
            <a:spAutoFit/>
          </a:bodyPr>
          <a:lstStyle/>
          <a:p>
            <a:r>
              <a:rPr lang="fr-FR" sz="1800" b="0" strike="noStrike" spc="-1" dirty="0">
                <a:solidFill>
                  <a:srgbClr val="000000"/>
                </a:solidFill>
                <a:latin typeface="Verdana"/>
              </a:rPr>
              <a:t>Le Parc du Futuroscope est né en 1987 d’une volonté politique. Précurseur au sein des grands parcs d’attraction, il continue d’attirer un grand nombre de visiteurs, se classant au 4</a:t>
            </a:r>
            <a:r>
              <a:rPr lang="fr-FR" sz="1800" b="0" strike="noStrike" spc="-1" baseline="19000" dirty="0">
                <a:solidFill>
                  <a:srgbClr val="000000"/>
                </a:solidFill>
                <a:latin typeface="Verdana"/>
              </a:rPr>
              <a:t>e</a:t>
            </a:r>
            <a:r>
              <a:rPr lang="fr-FR" sz="1800" b="0" strike="noStrike" spc="-1" dirty="0">
                <a:solidFill>
                  <a:srgbClr val="000000"/>
                </a:solidFill>
                <a:latin typeface="Verdana"/>
              </a:rPr>
              <a:t> rang des parcs français en terme de fréquentation en 2018 (derrière Disneyland Paris, le Puy du Fou et Le parc Astérix).</a:t>
            </a:r>
            <a:endParaRPr lang="fr-FR" sz="1800" b="0" strike="noStrike" spc="-1" dirty="0">
              <a:solidFill>
                <a:srgbClr val="000000"/>
              </a:solidFill>
              <a:latin typeface="Arial"/>
            </a:endParaRPr>
          </a:p>
          <a:p>
            <a:r>
              <a:rPr lang="fr-FR" sz="1800" b="1" i="1" strike="noStrike" spc="-1" dirty="0">
                <a:solidFill>
                  <a:srgbClr val="3465A4"/>
                </a:solidFill>
                <a:latin typeface="Verdana"/>
              </a:rPr>
              <a:t>Problématiques</a:t>
            </a:r>
            <a:r>
              <a:rPr lang="fr-FR" sz="1800" b="0" strike="noStrike" spc="-1" dirty="0">
                <a:solidFill>
                  <a:srgbClr val="000000"/>
                </a:solidFill>
                <a:latin typeface="Verdana"/>
              </a:rPr>
              <a:t> </a:t>
            </a:r>
            <a:endParaRPr lang="fr-FR" sz="1800" b="0" strike="noStrike" spc="-1" dirty="0">
              <a:solidFill>
                <a:srgbClr val="000000"/>
              </a:solidFill>
              <a:latin typeface="Arial"/>
            </a:endParaRPr>
          </a:p>
          <a:p>
            <a:r>
              <a:rPr lang="fr-FR" sz="1800" b="0" strike="noStrike" spc="-1" dirty="0">
                <a:solidFill>
                  <a:srgbClr val="000000"/>
                </a:solidFill>
                <a:latin typeface="Verdana"/>
              </a:rPr>
              <a:t>- Quels sont les aspects du tourisme au Futuroscope ?</a:t>
            </a:r>
            <a:endParaRPr lang="fr-FR" sz="1800" b="0" strike="noStrike" spc="-1" dirty="0">
              <a:solidFill>
                <a:srgbClr val="000000"/>
              </a:solidFill>
              <a:latin typeface="Arial"/>
            </a:endParaRPr>
          </a:p>
          <a:p>
            <a:r>
              <a:rPr lang="fr-FR" sz="1800" b="0" strike="noStrike" spc="-1" dirty="0">
                <a:solidFill>
                  <a:srgbClr val="000000"/>
                </a:solidFill>
                <a:latin typeface="Verdana"/>
              </a:rPr>
              <a:t>- Quels sont les acteurs du tourisme ?</a:t>
            </a:r>
            <a:endParaRPr lang="fr-FR" sz="1800" b="0" strike="noStrike" spc="-1" dirty="0">
              <a:solidFill>
                <a:srgbClr val="000000"/>
              </a:solidFill>
              <a:latin typeface="Arial"/>
            </a:endParaRPr>
          </a:p>
          <a:p>
            <a:r>
              <a:rPr lang="fr-FR" sz="1800" b="0" strike="noStrike" spc="-1" dirty="0">
                <a:solidFill>
                  <a:srgbClr val="000000"/>
                </a:solidFill>
                <a:latin typeface="Verdana"/>
              </a:rPr>
              <a:t>- Quels sont les impacts du tourisme ?</a:t>
            </a:r>
            <a:endParaRPr lang="fr-FR" sz="1800" b="0" strike="noStrike" spc="-1" dirty="0">
              <a:solidFill>
                <a:srgbClr val="000000"/>
              </a:solidFill>
              <a:latin typeface="Arial"/>
            </a:endParaRPr>
          </a:p>
          <a:p>
            <a:r>
              <a:rPr lang="fr-FR" sz="1800" b="1" i="1" strike="noStrike" spc="-1" dirty="0">
                <a:solidFill>
                  <a:srgbClr val="3465A4"/>
                </a:solidFill>
                <a:latin typeface="Verdana"/>
              </a:rPr>
              <a:t>Questions</a:t>
            </a:r>
            <a:endParaRPr lang="fr-FR" sz="1800" b="0" strike="noStrike" spc="-1" dirty="0">
              <a:solidFill>
                <a:srgbClr val="000000"/>
              </a:solidFill>
              <a:latin typeface="Arial"/>
            </a:endParaRPr>
          </a:p>
          <a:p>
            <a:r>
              <a:rPr lang="fr-FR" sz="1800" b="1" i="1" strike="noStrike" spc="-1" dirty="0">
                <a:solidFill>
                  <a:srgbClr val="808080"/>
                </a:solidFill>
                <a:latin typeface="Verdana"/>
              </a:rPr>
              <a:t>A. Qui sont les visiteurs du parc ?</a:t>
            </a:r>
            <a:endParaRPr lang="fr-FR" sz="1800" b="0" strike="noStrike" spc="-1" dirty="0">
              <a:solidFill>
                <a:srgbClr val="000000"/>
              </a:solidFill>
              <a:latin typeface="Arial"/>
            </a:endParaRPr>
          </a:p>
          <a:p>
            <a:r>
              <a:rPr lang="fr-FR" sz="1800" b="0" strike="noStrike" spc="-1" dirty="0">
                <a:solidFill>
                  <a:srgbClr val="000000"/>
                </a:solidFill>
                <a:latin typeface="Verdana"/>
              </a:rPr>
              <a:t>1/ Quels sont les moyens de transport qui permettent un accès au parc ?</a:t>
            </a:r>
            <a:endParaRPr lang="fr-FR" sz="1800" b="0" strike="noStrike" spc="-1" dirty="0">
              <a:solidFill>
                <a:srgbClr val="000000"/>
              </a:solidFill>
              <a:latin typeface="Arial"/>
            </a:endParaRPr>
          </a:p>
          <a:p>
            <a:r>
              <a:rPr lang="fr-FR" sz="1800" b="0" strike="noStrike" spc="-1" dirty="0">
                <a:solidFill>
                  <a:srgbClr val="000000"/>
                </a:solidFill>
                <a:latin typeface="Verdana"/>
              </a:rPr>
              <a:t>2/ D’où vient la clientèle du parc ?</a:t>
            </a:r>
            <a:endParaRPr lang="fr-FR" sz="1800" b="0" strike="noStrike" spc="-1" dirty="0">
              <a:solidFill>
                <a:srgbClr val="000000"/>
              </a:solidFill>
              <a:latin typeface="Arial"/>
            </a:endParaRPr>
          </a:p>
          <a:p>
            <a:r>
              <a:rPr lang="fr-FR" sz="1800" b="0" strike="noStrike" spc="-1" dirty="0">
                <a:solidFill>
                  <a:srgbClr val="000000"/>
                </a:solidFill>
                <a:latin typeface="Verdana"/>
              </a:rPr>
              <a:t>3/ Quel type de clientèle le parc attire-t-il ?</a:t>
            </a:r>
            <a:endParaRPr lang="fr-FR" sz="1800" b="0" strike="noStrike" spc="-1" dirty="0">
              <a:solidFill>
                <a:srgbClr val="000000"/>
              </a:solidFill>
              <a:latin typeface="Arial"/>
            </a:endParaRPr>
          </a:p>
          <a:p>
            <a:r>
              <a:rPr lang="fr-FR" sz="1800" b="1" i="1" strike="noStrike" spc="-1" dirty="0">
                <a:solidFill>
                  <a:srgbClr val="808080"/>
                </a:solidFill>
                <a:latin typeface="Verdana"/>
              </a:rPr>
              <a:t>B. Le Futuroscope, une création ex-nihilo</a:t>
            </a:r>
            <a:endParaRPr lang="fr-FR" sz="1800" b="0" strike="noStrike" spc="-1" dirty="0">
              <a:solidFill>
                <a:srgbClr val="000000"/>
              </a:solidFill>
              <a:latin typeface="Arial"/>
            </a:endParaRPr>
          </a:p>
          <a:p>
            <a:r>
              <a:rPr lang="fr-FR" sz="1800" b="0" strike="noStrike" spc="-1" dirty="0">
                <a:solidFill>
                  <a:srgbClr val="000000"/>
                </a:solidFill>
                <a:latin typeface="Verdana"/>
              </a:rPr>
              <a:t>4/ Identifiez les atouts et les contraintes de la création du parc sur le site choisi.</a:t>
            </a:r>
            <a:endParaRPr lang="fr-FR" sz="1800" b="0" strike="noStrike" spc="-1" dirty="0">
              <a:solidFill>
                <a:srgbClr val="000000"/>
              </a:solidFill>
              <a:latin typeface="Arial"/>
            </a:endParaRPr>
          </a:p>
          <a:p>
            <a:r>
              <a:rPr lang="fr-FR" sz="1800" b="0" strike="noStrike" spc="-1" dirty="0">
                <a:solidFill>
                  <a:srgbClr val="000000"/>
                </a:solidFill>
                <a:latin typeface="Verdana"/>
              </a:rPr>
              <a:t>5/ Identifiez et classez les acteurs du tourisme du parc du Futuroscope.</a:t>
            </a:r>
            <a:endParaRPr lang="fr-FR" sz="1800" b="0" strike="noStrike" spc="-1" dirty="0">
              <a:solidFill>
                <a:srgbClr val="000000"/>
              </a:solidFill>
              <a:latin typeface="Arial"/>
            </a:endParaRPr>
          </a:p>
          <a:p>
            <a:r>
              <a:rPr lang="fr-FR" sz="1800" b="1" i="1" strike="noStrike" spc="-1" dirty="0">
                <a:solidFill>
                  <a:srgbClr val="808080"/>
                </a:solidFill>
                <a:latin typeface="Verdana"/>
              </a:rPr>
              <a:t>C. Quels sont les impacts du développement du tourisme sur le territoire ?</a:t>
            </a:r>
            <a:endParaRPr lang="fr-FR" sz="1800" b="0" strike="noStrike" spc="-1" dirty="0">
              <a:solidFill>
                <a:srgbClr val="000000"/>
              </a:solidFill>
              <a:latin typeface="Arial"/>
            </a:endParaRPr>
          </a:p>
          <a:p>
            <a:r>
              <a:rPr lang="fr-FR" sz="1800" b="0" strike="noStrike" spc="-1" dirty="0">
                <a:solidFill>
                  <a:srgbClr val="000000"/>
                </a:solidFill>
                <a:latin typeface="Verdana"/>
              </a:rPr>
              <a:t>6/ Identifiez et classez les impacts territoriaux du développement du parc.</a:t>
            </a:r>
            <a:endParaRPr lang="fr-FR" sz="1800" b="0" strike="noStrike" spc="-1" dirty="0">
              <a:solidFill>
                <a:srgbClr val="000000"/>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Espace réservé du contenu 4"/>
          <p:cNvPicPr/>
          <p:nvPr/>
        </p:nvPicPr>
        <p:blipFill>
          <a:blip r:embed="rId2"/>
          <a:stretch/>
        </p:blipFill>
        <p:spPr>
          <a:xfrm>
            <a:off x="0" y="809280"/>
            <a:ext cx="9144000" cy="5526720"/>
          </a:xfrm>
          <a:prstGeom prst="rect">
            <a:avLst/>
          </a:prstGeom>
          <a:ln>
            <a:noFill/>
          </a:ln>
        </p:spPr>
      </p:pic>
      <p:sp>
        <p:nvSpPr>
          <p:cNvPr id="59" name="TextShape 1"/>
          <p:cNvSpPr txBox="1"/>
          <p:nvPr/>
        </p:nvSpPr>
        <p:spPr>
          <a:xfrm>
            <a:off x="144000" y="216360"/>
            <a:ext cx="8928000" cy="592920"/>
          </a:xfrm>
          <a:prstGeom prst="rect">
            <a:avLst/>
          </a:prstGeom>
          <a:noFill/>
          <a:ln>
            <a:noFill/>
          </a:ln>
        </p:spPr>
        <p:txBody>
          <a:bodyPr lIns="90000" tIns="45000" rIns="90000" bIns="45000">
            <a:spAutoFit/>
          </a:bodyPr>
          <a:lstStyle/>
          <a:p>
            <a:r>
              <a:rPr lang="fr-FR" sz="1800" b="1" strike="noStrike" spc="-1">
                <a:solidFill>
                  <a:srgbClr val="3B3F9D"/>
                </a:solidFill>
                <a:latin typeface="Arial"/>
              </a:rPr>
              <a:t>Document 6</a:t>
            </a:r>
            <a:endParaRPr lang="fr-FR" sz="1800" b="0" strike="noStrike" spc="-1">
              <a:solidFill>
                <a:srgbClr val="000000"/>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720000" y="144000"/>
            <a:ext cx="7848000" cy="432000"/>
          </a:xfrm>
          <a:prstGeom prst="rect">
            <a:avLst/>
          </a:prstGeom>
          <a:noFill/>
          <a:ln>
            <a:solidFill>
              <a:srgbClr val="000000"/>
            </a:solidFill>
          </a:ln>
        </p:spPr>
        <p:txBody>
          <a:bodyPr lIns="90000" tIns="45000" rIns="90000" bIns="45000">
            <a:spAutoFit/>
          </a:bodyPr>
          <a:lstStyle/>
          <a:p>
            <a:pPr algn="ctr"/>
            <a:r>
              <a:rPr lang="fr-FR" sz="1800" b="1" strike="noStrike" spc="-1">
                <a:solidFill>
                  <a:srgbClr val="C9211E"/>
                </a:solidFill>
                <a:latin typeface="Arial"/>
              </a:rPr>
              <a:t>Étude de cas n°1 - Le Futuroscope, territoire touristique</a:t>
            </a:r>
            <a:endParaRPr lang="fr-FR" sz="1800" b="0" strike="noStrike" spc="-1">
              <a:solidFill>
                <a:srgbClr val="000000"/>
              </a:solidFill>
              <a:latin typeface="Arial"/>
            </a:endParaRPr>
          </a:p>
        </p:txBody>
      </p:sp>
      <p:graphicFrame>
        <p:nvGraphicFramePr>
          <p:cNvPr id="45" name="Table 2"/>
          <p:cNvGraphicFramePr/>
          <p:nvPr>
            <p:extLst>
              <p:ext uri="{D42A27DB-BD31-4B8C-83A1-F6EECF244321}">
                <p14:modId xmlns:p14="http://schemas.microsoft.com/office/powerpoint/2010/main" val="865264339"/>
              </p:ext>
            </p:extLst>
          </p:nvPr>
        </p:nvGraphicFramePr>
        <p:xfrm>
          <a:off x="144000" y="5005557"/>
          <a:ext cx="9000000" cy="1920240"/>
        </p:xfrm>
        <a:graphic>
          <a:graphicData uri="http://schemas.openxmlformats.org/drawingml/2006/table">
            <a:tbl>
              <a:tblPr/>
              <a:tblGrid>
                <a:gridCol w="2356200">
                  <a:extLst>
                    <a:ext uri="{9D8B030D-6E8A-4147-A177-3AD203B41FA5}">
                      <a16:colId xmlns:a16="http://schemas.microsoft.com/office/drawing/2014/main" val="20000"/>
                    </a:ext>
                  </a:extLst>
                </a:gridCol>
                <a:gridCol w="2405160">
                  <a:extLst>
                    <a:ext uri="{9D8B030D-6E8A-4147-A177-3AD203B41FA5}">
                      <a16:colId xmlns:a16="http://schemas.microsoft.com/office/drawing/2014/main" val="20001"/>
                    </a:ext>
                  </a:extLst>
                </a:gridCol>
                <a:gridCol w="2226600">
                  <a:extLst>
                    <a:ext uri="{9D8B030D-6E8A-4147-A177-3AD203B41FA5}">
                      <a16:colId xmlns:a16="http://schemas.microsoft.com/office/drawing/2014/main" val="20002"/>
                    </a:ext>
                  </a:extLst>
                </a:gridCol>
                <a:gridCol w="2012040">
                  <a:extLst>
                    <a:ext uri="{9D8B030D-6E8A-4147-A177-3AD203B41FA5}">
                      <a16:colId xmlns:a16="http://schemas.microsoft.com/office/drawing/2014/main" val="20003"/>
                    </a:ext>
                  </a:extLst>
                </a:gridCol>
              </a:tblGrid>
              <a:tr h="1656000">
                <a:tc>
                  <a:txBody>
                    <a:bodyPr/>
                    <a:lstStyle/>
                    <a:p>
                      <a:r>
                        <a:rPr lang="fr-FR" sz="1500" b="1" strike="noStrike" spc="-1">
                          <a:solidFill>
                            <a:srgbClr val="3465A4"/>
                          </a:solidFill>
                          <a:latin typeface="Arial"/>
                        </a:rPr>
                        <a:t>1 : Hôtel du Futuroscope*</a:t>
                      </a:r>
                      <a:r>
                        <a:rPr lang="fr-FR" sz="1500" b="0" strike="noStrike" spc="-1">
                          <a:solidFill>
                            <a:srgbClr val="000000"/>
                          </a:solidFill>
                          <a:latin typeface="Arial"/>
                        </a:rPr>
                        <a:t> Avenue Thomas Edison    </a:t>
                      </a:r>
                      <a:r>
                        <a:rPr lang="fr-FR" sz="1500" b="1" strike="noStrike" spc="-1">
                          <a:solidFill>
                            <a:srgbClr val="3465A4"/>
                          </a:solidFill>
                          <a:latin typeface="Arial"/>
                        </a:rPr>
                        <a:t>2 : Hôtel du Parc*</a:t>
                      </a:r>
                      <a:endParaRPr lang="fr-FR" sz="1500" b="0" strike="noStrike" spc="-1">
                        <a:solidFill>
                          <a:srgbClr val="000000"/>
                        </a:solidFill>
                        <a:latin typeface="Arial"/>
                      </a:endParaRPr>
                    </a:p>
                    <a:p>
                      <a:r>
                        <a:rPr lang="fr-FR" sz="1500" b="0" strike="noStrike" spc="-1">
                          <a:solidFill>
                            <a:srgbClr val="000000"/>
                          </a:solidFill>
                          <a:latin typeface="Arial"/>
                        </a:rPr>
                        <a:t>Boulevard René Descartes</a:t>
                      </a:r>
                    </a:p>
                    <a:p>
                      <a:r>
                        <a:rPr lang="fr-FR" sz="1500" b="1" strike="noStrike" spc="-1">
                          <a:solidFill>
                            <a:srgbClr val="3465A4"/>
                          </a:solidFill>
                          <a:latin typeface="Arial"/>
                        </a:rPr>
                        <a:t>3 : Hôtel Jules Verne**</a:t>
                      </a:r>
                      <a:endParaRPr lang="fr-FR" sz="1500" b="0" strike="noStrike" spc="-1">
                        <a:solidFill>
                          <a:srgbClr val="000000"/>
                        </a:solidFill>
                        <a:latin typeface="Arial"/>
                      </a:endParaRPr>
                    </a:p>
                    <a:p>
                      <a:r>
                        <a:rPr lang="fr-FR" sz="1500" b="0" strike="noStrike" spc="-1">
                          <a:solidFill>
                            <a:srgbClr val="000000"/>
                          </a:solidFill>
                          <a:latin typeface="Arial"/>
                        </a:rPr>
                        <a:t>Avenue Jean Monet</a:t>
                      </a:r>
                    </a:p>
                  </a:txBody>
                  <a:tcPr marL="90000" marR="90000">
                    <a:lnL w="720">
                      <a:solidFill>
                        <a:srgbClr val="FFFFFF"/>
                      </a:solidFill>
                    </a:lnL>
                    <a:lnT w="720">
                      <a:solidFill>
                        <a:srgbClr val="FFFFFF"/>
                      </a:solidFill>
                    </a:lnT>
                    <a:lnB w="720">
                      <a:solidFill>
                        <a:srgbClr val="FFFFFF"/>
                      </a:solidFill>
                    </a:lnB>
                    <a:noFill/>
                  </a:tcPr>
                </a:tc>
                <a:tc>
                  <a:txBody>
                    <a:bodyPr/>
                    <a:lstStyle/>
                    <a:p>
                      <a:r>
                        <a:rPr lang="fr-FR" sz="1500" b="1" strike="noStrike" spc="-1" dirty="0">
                          <a:solidFill>
                            <a:srgbClr val="3465A4"/>
                          </a:solidFill>
                          <a:latin typeface="Arial"/>
                        </a:rPr>
                        <a:t>4 : Jules Verne Premium**</a:t>
                      </a:r>
                      <a:endParaRPr lang="fr-FR" sz="1500" b="0" strike="noStrike" spc="-1" dirty="0">
                        <a:latin typeface="Arial"/>
                      </a:endParaRPr>
                    </a:p>
                    <a:p>
                      <a:r>
                        <a:rPr lang="fr-FR" sz="1500" b="0" strike="noStrike" spc="-1" dirty="0">
                          <a:latin typeface="Arial"/>
                        </a:rPr>
                        <a:t>Avenue jean Monet</a:t>
                      </a:r>
                    </a:p>
                    <a:p>
                      <a:r>
                        <a:rPr lang="fr-FR" sz="1500" b="1" strike="noStrike" spc="-1" dirty="0">
                          <a:solidFill>
                            <a:srgbClr val="3465A4"/>
                          </a:solidFill>
                          <a:latin typeface="Arial"/>
                        </a:rPr>
                        <a:t>5 : Hôtel Campanile**</a:t>
                      </a:r>
                      <a:endParaRPr lang="fr-FR" sz="1500" b="0" strike="noStrike" spc="-1" dirty="0">
                        <a:latin typeface="Arial"/>
                      </a:endParaRPr>
                    </a:p>
                    <a:p>
                      <a:r>
                        <a:rPr lang="fr-FR" sz="1500" b="0" strike="noStrike" spc="-1" dirty="0">
                          <a:latin typeface="Arial"/>
                        </a:rPr>
                        <a:t>Avenue Pierre Descartes</a:t>
                      </a:r>
                    </a:p>
                    <a:p>
                      <a:r>
                        <a:rPr lang="fr-FR" sz="1500" b="1" strike="noStrike" spc="-1" dirty="0">
                          <a:solidFill>
                            <a:srgbClr val="3465A4"/>
                          </a:solidFill>
                          <a:latin typeface="Arial"/>
                        </a:rPr>
                        <a:t>6 : Hôtel Inter </a:t>
                      </a:r>
                      <a:r>
                        <a:rPr lang="fr-FR" sz="1500" b="1" strike="noStrike" spc="-1" dirty="0" err="1">
                          <a:solidFill>
                            <a:srgbClr val="3465A4"/>
                          </a:solidFill>
                          <a:latin typeface="Arial"/>
                        </a:rPr>
                        <a:t>Alteora</a:t>
                      </a:r>
                      <a:r>
                        <a:rPr lang="fr-FR" sz="1500" b="1" strike="noStrike" spc="-1" dirty="0">
                          <a:solidFill>
                            <a:srgbClr val="3465A4"/>
                          </a:solidFill>
                          <a:latin typeface="Arial"/>
                        </a:rPr>
                        <a:t>**</a:t>
                      </a:r>
                      <a:r>
                        <a:rPr lang="fr-FR" sz="1500" b="0" strike="noStrike" spc="-1" dirty="0">
                          <a:latin typeface="Arial"/>
                        </a:rPr>
                        <a:t> </a:t>
                      </a:r>
                    </a:p>
                    <a:p>
                      <a:r>
                        <a:rPr lang="fr-FR" sz="1500" b="0" strike="noStrike" spc="-1" dirty="0">
                          <a:latin typeface="Arial"/>
                        </a:rPr>
                        <a:t>Avenue du Futuroscope</a:t>
                      </a:r>
                    </a:p>
                  </a:txBody>
                  <a:tcPr marL="90000" marR="90000">
                    <a:lnR w="720">
                      <a:solidFill>
                        <a:srgbClr val="FFFFFF"/>
                      </a:solidFill>
                    </a:lnR>
                    <a:lnT w="720">
                      <a:solidFill>
                        <a:srgbClr val="FFFFFF"/>
                      </a:solidFill>
                    </a:lnT>
                    <a:lnB w="720">
                      <a:solidFill>
                        <a:srgbClr val="FFFFFF"/>
                      </a:solidFill>
                    </a:lnB>
                    <a:noFill/>
                  </a:tcPr>
                </a:tc>
                <a:tc>
                  <a:txBody>
                    <a:bodyPr/>
                    <a:lstStyle/>
                    <a:p>
                      <a:r>
                        <a:rPr lang="fr-FR" sz="1500" b="1" strike="noStrike" spc="-1">
                          <a:solidFill>
                            <a:srgbClr val="3465A4"/>
                          </a:solidFill>
                          <a:latin typeface="Arial"/>
                        </a:rPr>
                        <a:t>7 : Hôtel Ibis**</a:t>
                      </a:r>
                      <a:endParaRPr lang="fr-FR" sz="1500" b="0" strike="noStrike" spc="-1">
                        <a:latin typeface="Arial"/>
                      </a:endParaRPr>
                    </a:p>
                    <a:p>
                      <a:r>
                        <a:rPr lang="fr-FR" sz="1500" b="0" strike="noStrike" spc="-1">
                          <a:latin typeface="Arial"/>
                        </a:rPr>
                        <a:t>Av Thomas Edison</a:t>
                      </a:r>
                    </a:p>
                    <a:p>
                      <a:r>
                        <a:rPr lang="fr-FR" sz="1500" b="1" strike="noStrike" spc="-1">
                          <a:solidFill>
                            <a:srgbClr val="3465A4"/>
                          </a:solidFill>
                          <a:latin typeface="Arial"/>
                        </a:rPr>
                        <a:t>8 : Mercure Aquatis**</a:t>
                      </a:r>
                      <a:endParaRPr lang="fr-FR" sz="1500" b="0" strike="noStrike" spc="-1">
                        <a:latin typeface="Arial"/>
                      </a:endParaRPr>
                    </a:p>
                    <a:p>
                      <a:r>
                        <a:rPr lang="fr-FR" sz="1500" b="0" strike="noStrike" spc="-1">
                          <a:latin typeface="Arial"/>
                        </a:rPr>
                        <a:t>Av Jean Monet</a:t>
                      </a:r>
                    </a:p>
                    <a:p>
                      <a:r>
                        <a:rPr lang="fr-FR" sz="1500" b="1" strike="noStrike" spc="-1">
                          <a:solidFill>
                            <a:srgbClr val="3465A4"/>
                          </a:solidFill>
                          <a:latin typeface="Arial"/>
                        </a:rPr>
                        <a:t>9 : Inter Alteora Resort***</a:t>
                      </a:r>
                      <a:endParaRPr lang="fr-FR" sz="1500" b="0" strike="noStrike" spc="-1">
                        <a:latin typeface="Arial"/>
                      </a:endParaRPr>
                    </a:p>
                    <a:p>
                      <a:r>
                        <a:rPr lang="fr-FR" sz="1500" b="0" strike="noStrike" spc="-1">
                          <a:latin typeface="Arial"/>
                        </a:rPr>
                        <a:t>Av du Futuroscope</a:t>
                      </a:r>
                    </a:p>
                    <a:p>
                      <a:endParaRPr lang="fr-FR" sz="1500" b="0" strike="noStrike" spc="-1">
                        <a:latin typeface="Arial"/>
                      </a:endParaRPr>
                    </a:p>
                  </a:txBody>
                  <a:tcPr marL="90000" marR="90000">
                    <a:lnL w="720" cap="flat" cmpd="sng" algn="ctr">
                      <a:solidFill>
                        <a:srgbClr val="FFFFFF"/>
                      </a:solidFill>
                      <a:prstDash val="solid"/>
                      <a:round/>
                      <a:headEnd type="none" w="med" len="med"/>
                      <a:tailEnd type="none" w="med" len="med"/>
                    </a:lnL>
                    <a:lnR w="720">
                      <a:solidFill>
                        <a:srgbClr val="FFFFFF"/>
                      </a:solidFill>
                    </a:lnR>
                    <a:lnT w="720">
                      <a:solidFill>
                        <a:srgbClr val="FFFFFF"/>
                      </a:solidFill>
                    </a:lnT>
                    <a:lnB w="720">
                      <a:solidFill>
                        <a:srgbClr val="FFFFFF"/>
                      </a:solidFill>
                    </a:lnB>
                    <a:noFill/>
                  </a:tcPr>
                </a:tc>
                <a:tc>
                  <a:txBody>
                    <a:bodyPr/>
                    <a:lstStyle/>
                    <a:p>
                      <a:r>
                        <a:rPr lang="fr-FR" sz="1500" b="1" strike="noStrike" spc="-1" dirty="0">
                          <a:solidFill>
                            <a:srgbClr val="3465A4"/>
                          </a:solidFill>
                          <a:latin typeface="Arial"/>
                        </a:rPr>
                        <a:t>10 : Novotel***</a:t>
                      </a:r>
                      <a:endParaRPr lang="fr-FR" sz="1500" b="0" strike="noStrike" spc="-1" dirty="0">
                        <a:latin typeface="Arial"/>
                      </a:endParaRPr>
                    </a:p>
                    <a:p>
                      <a:r>
                        <a:rPr lang="fr-FR" sz="1500" b="0" strike="noStrike" spc="-1" dirty="0">
                          <a:latin typeface="Arial"/>
                        </a:rPr>
                        <a:t>Av Thomas Edison </a:t>
                      </a:r>
                    </a:p>
                    <a:p>
                      <a:r>
                        <a:rPr lang="fr-FR" sz="1500" b="1" strike="noStrike" spc="-1" dirty="0">
                          <a:solidFill>
                            <a:srgbClr val="3465A4"/>
                          </a:solidFill>
                          <a:latin typeface="Arial"/>
                        </a:rPr>
                        <a:t>11 : Hôtel Plaza***</a:t>
                      </a:r>
                      <a:endParaRPr lang="fr-FR" sz="1500" b="0" strike="noStrike" spc="-1" dirty="0">
                        <a:latin typeface="Arial"/>
                      </a:endParaRPr>
                    </a:p>
                    <a:p>
                      <a:r>
                        <a:rPr lang="fr-FR" sz="1500" b="0" strike="noStrike" spc="-1" dirty="0">
                          <a:latin typeface="Arial"/>
                        </a:rPr>
                        <a:t>Av du Futuroscope</a:t>
                      </a:r>
                    </a:p>
                    <a:p>
                      <a:r>
                        <a:rPr lang="fr-FR" sz="1200" b="1" strike="noStrike" spc="-1" dirty="0">
                          <a:solidFill>
                            <a:srgbClr val="3465A4"/>
                          </a:solidFill>
                          <a:latin typeface="Arial"/>
                        </a:rPr>
                        <a:t>12 : Top Club Plaza****</a:t>
                      </a:r>
                      <a:endParaRPr lang="fr-FR" sz="1200" b="0" strike="noStrike" spc="-1" dirty="0">
                        <a:latin typeface="Arial"/>
                      </a:endParaRPr>
                    </a:p>
                    <a:p>
                      <a:r>
                        <a:rPr lang="fr-FR" sz="1200" b="0" strike="noStrike" spc="-1" dirty="0">
                          <a:latin typeface="Arial"/>
                        </a:rPr>
                        <a:t>Av du Futuroscope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strike="noStrike" spc="-1" dirty="0">
                          <a:solidFill>
                            <a:schemeClr val="accent1"/>
                          </a:solidFill>
                          <a:latin typeface="Arial"/>
                        </a:rPr>
                        <a:t>13 : Hôtel station cosmos</a:t>
                      </a:r>
                      <a:r>
                        <a:rPr lang="fr-FR" sz="1200" b="1" strike="noStrike" spc="-1" dirty="0">
                          <a:solidFill>
                            <a:srgbClr val="3465A4"/>
                          </a:solidFill>
                          <a:latin typeface="+mn-lt"/>
                        </a:rPr>
                        <a:t>****</a:t>
                      </a:r>
                      <a:endParaRPr lang="fr-FR" sz="1200" b="0" strike="noStrike" spc="-1" dirty="0">
                        <a:latin typeface="+mn-lt"/>
                      </a:endParaRPr>
                    </a:p>
                    <a:p>
                      <a:r>
                        <a:rPr lang="fr-FR" sz="1200" b="0" strike="noStrike" spc="-1" dirty="0">
                          <a:latin typeface="Arial"/>
                        </a:rPr>
                        <a:t>AV René Monory</a:t>
                      </a:r>
                    </a:p>
                  </a:txBody>
                  <a:tcPr marL="90000" marR="90000">
                    <a:lnL w="720">
                      <a:solidFill>
                        <a:srgbClr val="FFFFFF"/>
                      </a:solidFill>
                    </a:lnL>
                    <a:lnR w="720">
                      <a:solidFill>
                        <a:srgbClr val="FFFFFF"/>
                      </a:solidFill>
                    </a:lnR>
                    <a:lnT w="720">
                      <a:solidFill>
                        <a:srgbClr val="FFFFFF"/>
                      </a:solidFill>
                    </a:lnT>
                    <a:lnB w="720">
                      <a:solidFill>
                        <a:srgbClr val="FFFFFF"/>
                      </a:solidFill>
                    </a:lnB>
                    <a:noFill/>
                  </a:tcPr>
                </a:tc>
                <a:extLst>
                  <a:ext uri="{0D108BD9-81ED-4DB2-BD59-A6C34878D82A}">
                    <a16:rowId xmlns:a16="http://schemas.microsoft.com/office/drawing/2014/main" val="10000"/>
                  </a:ext>
                </a:extLst>
              </a:tr>
            </a:tbl>
          </a:graphicData>
        </a:graphic>
      </p:graphicFrame>
      <p:sp>
        <p:nvSpPr>
          <p:cNvPr id="46" name="TextShape 3"/>
          <p:cNvSpPr txBox="1"/>
          <p:nvPr/>
        </p:nvSpPr>
        <p:spPr>
          <a:xfrm>
            <a:off x="144000" y="612000"/>
            <a:ext cx="8928000" cy="367878"/>
          </a:xfrm>
          <a:prstGeom prst="rect">
            <a:avLst/>
          </a:prstGeom>
          <a:noFill/>
          <a:ln>
            <a:noFill/>
          </a:ln>
        </p:spPr>
        <p:txBody>
          <a:bodyPr lIns="90000" tIns="45000" rIns="90000" bIns="45000">
            <a:spAutoFit/>
          </a:bodyPr>
          <a:lstStyle/>
          <a:p>
            <a:r>
              <a:rPr lang="fr-FR" sz="1800" b="1" strike="noStrike" spc="-1" dirty="0">
                <a:solidFill>
                  <a:srgbClr val="3B3F9D"/>
                </a:solidFill>
                <a:latin typeface="Arial"/>
              </a:rPr>
              <a:t>Document 1 – Les plans d’accès au site et les hôtels   </a:t>
            </a:r>
            <a:r>
              <a:rPr lang="fr-FR" sz="1500" b="1" strike="noStrike" spc="-1" dirty="0">
                <a:solidFill>
                  <a:srgbClr val="000000"/>
                </a:solidFill>
                <a:latin typeface="Arial"/>
              </a:rPr>
              <a:t>https://www.futuroscope.com</a:t>
            </a:r>
            <a:endParaRPr lang="fr-FR" sz="1500" b="0" strike="noStrike" spc="-1" dirty="0">
              <a:solidFill>
                <a:srgbClr val="000000"/>
              </a:solidFill>
              <a:latin typeface="Arial"/>
            </a:endParaRPr>
          </a:p>
        </p:txBody>
      </p:sp>
      <p:pic>
        <p:nvPicPr>
          <p:cNvPr id="5" name="Image 4">
            <a:extLst>
              <a:ext uri="{FF2B5EF4-FFF2-40B4-BE49-F238E27FC236}">
                <a16:creationId xmlns:a16="http://schemas.microsoft.com/office/drawing/2014/main" id="{0EA0117C-95F6-F837-4CE3-CAF8C0017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949" y="935559"/>
            <a:ext cx="8124825" cy="4038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Shape 1"/>
          <p:cNvSpPr txBox="1"/>
          <p:nvPr/>
        </p:nvSpPr>
        <p:spPr>
          <a:xfrm>
            <a:off x="144000" y="216000"/>
            <a:ext cx="8856000" cy="6674040"/>
          </a:xfrm>
          <a:prstGeom prst="rect">
            <a:avLst/>
          </a:prstGeom>
          <a:noFill/>
          <a:ln>
            <a:noFill/>
          </a:ln>
        </p:spPr>
        <p:txBody>
          <a:bodyPr lIns="90000" tIns="45000" rIns="90000" bIns="45000">
            <a:spAutoFit/>
          </a:bodyPr>
          <a:lstStyle/>
          <a:p>
            <a:r>
              <a:rPr lang="fr-FR" sz="1800" b="1" strike="noStrike" spc="-1" dirty="0">
                <a:solidFill>
                  <a:srgbClr val="3B3F9D"/>
                </a:solidFill>
                <a:latin typeface="Arial"/>
              </a:rPr>
              <a:t>Document 2 : Le Futuroscope, exemple d’un aménagement du territoire réussi </a:t>
            </a:r>
            <a:endParaRPr lang="fr-FR" sz="1800" b="0" strike="noStrike" spc="-1" dirty="0">
              <a:solidFill>
                <a:srgbClr val="000000"/>
              </a:solidFill>
              <a:latin typeface="Arial"/>
            </a:endParaRPr>
          </a:p>
          <a:p>
            <a:r>
              <a:rPr lang="fr-FR" sz="1800" b="0" strike="noStrike" spc="-1" dirty="0">
                <a:solidFill>
                  <a:srgbClr val="000000"/>
                </a:solidFill>
                <a:latin typeface="Arial"/>
              </a:rPr>
              <a:t>Le département de la Vienne est un département rural en perte de vitesse, avec une agriculture composée de petites exploitations en polyculture et une industrie fragile qui perd des emplois (fermeture des usines de l’automobile et de la métallurgie à Châtellerault). Avec sa population vieillissante, la Vienne manque de souffle. Dans les années 1980, René  Monory, président du Conseil général de la Vienne, décide avec son équipe de redynamiser son département : « Il fallait  créer les conditions les plus favorables au développement d’un département rural en perte de vitesse ».  Son projet phare est  la création d’un centre d’études et de présentation des nouvelles technologies de l’information : c’est la naissance du projet  du « Futuroscope ». Une équipe parcourt le monde pour découvrir et ramener dans la Vienne les technologies du futur qui seront présentées au public dans un grand parc d’attractions. Le Conseil général de la Vienne investit plusieurs millions d’euros dans ce projet fou auquel personne ne croit. En 1984, les  travaux sont lancés : le Futuroscope sort de terre au milieu des champs, à 10 km de Poitiers, mais juste à côté de l’autoroute  A10 (Paris-Bordeaux). De nombreuses entreprises privées locales sont engagées pour construire et entretenir le site :  </a:t>
            </a:r>
            <a:r>
              <a:rPr lang="fr-FR" sz="1800" b="0" strike="noStrike" spc="-1" dirty="0" err="1">
                <a:solidFill>
                  <a:srgbClr val="000000"/>
                </a:solidFill>
                <a:latin typeface="Arial"/>
              </a:rPr>
              <a:t>Boutillet</a:t>
            </a:r>
            <a:r>
              <a:rPr lang="fr-FR" sz="1800" b="0" strike="noStrike" spc="-1" dirty="0">
                <a:solidFill>
                  <a:srgbClr val="000000"/>
                </a:solidFill>
                <a:latin typeface="Arial"/>
              </a:rPr>
              <a:t> (gros œuvre béton), EGEEPEC (électricité), Gendron (peinture), </a:t>
            </a:r>
            <a:r>
              <a:rPr lang="fr-FR" sz="1800" b="0" strike="noStrike" spc="-1" dirty="0" err="1">
                <a:solidFill>
                  <a:srgbClr val="000000"/>
                </a:solidFill>
                <a:latin typeface="Arial"/>
              </a:rPr>
              <a:t>Optline</a:t>
            </a:r>
            <a:r>
              <a:rPr lang="fr-FR" sz="1800" b="0" strike="noStrike" spc="-1" dirty="0">
                <a:solidFill>
                  <a:srgbClr val="000000"/>
                </a:solidFill>
                <a:latin typeface="Arial"/>
              </a:rPr>
              <a:t> (câblage multimédia…)… En 1987, le Parc du  Futuroscope ouvre ses portes en proposant des activités innovantes au public : cinéma dynamique, cinéma 3D, robots… Un  succès : 250 000 visiteurs dès 1987 et jusqu’à 2 millions par an aujourd’hui. Dans les années 1990, l’Etat lance les travaux de  la LGV Océane  (Ligne à Grande Vitesse TGV) pour relier Paris à Bordeaux, avec des projets de prolongement vers l’Espagne et Toulouse. </a:t>
            </a:r>
          </a:p>
          <a:p>
            <a:endParaRPr lang="fr-FR" sz="1800" b="0" strike="noStrike" spc="-1" dirty="0">
              <a:solidFill>
                <a:srgbClr val="000000"/>
              </a:solid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Shape 1"/>
          <p:cNvSpPr txBox="1"/>
          <p:nvPr/>
        </p:nvSpPr>
        <p:spPr>
          <a:xfrm>
            <a:off x="288000" y="216000"/>
            <a:ext cx="8784000" cy="6399720"/>
          </a:xfrm>
          <a:prstGeom prst="rect">
            <a:avLst/>
          </a:prstGeom>
          <a:noFill/>
          <a:ln>
            <a:noFill/>
          </a:ln>
        </p:spPr>
        <p:txBody>
          <a:bodyPr lIns="90000" tIns="45000" rIns="90000" bIns="45000">
            <a:spAutoFit/>
          </a:bodyPr>
          <a:lstStyle/>
          <a:p>
            <a:r>
              <a:rPr lang="fr-FR" sz="1800" b="0" strike="noStrike" spc="-1" dirty="0">
                <a:solidFill>
                  <a:srgbClr val="000000"/>
                </a:solidFill>
                <a:latin typeface="Arial"/>
              </a:rPr>
              <a:t>Sur la demande de René Monory, le Ministre des Transports, représentant de l’Etat, accepte de créer une gare TGV spécialement pour le Futuroscope, avec un objectif de 300 000 passagers chaque année. Cela permet au Futuroscope d’être à seulement 1H30 de Paris et donc d’attirer plus de visiteurs, français mais aussi étrangers. </a:t>
            </a:r>
          </a:p>
          <a:p>
            <a:r>
              <a:rPr lang="fr-FR" sz="1800" b="0" strike="noStrike" spc="-1" dirty="0">
                <a:solidFill>
                  <a:srgbClr val="000000"/>
                </a:solidFill>
                <a:latin typeface="Arial"/>
              </a:rPr>
              <a:t>D’année en année, le Futuroscope se modernise et s’agrandit, proposant de nouvelles attractions. C’est aujourd’hui un parc rentable avec plusieurs millions d’euros de bénéfices par an. Il emploie directement 800 personnes et recrute chaque année (150 personnes en 2015, 30 en 2016…). Le Parc de loisirs du Futuroscope, populaire et médiatisé, a servi de locomotive à la création du Technopôle du Futuroscope. Le Conseil général de la Vienne a aménagé un site de 200 hectares autour du Parc  pour y accueillir des entreprises de hautes technologies, en particulier dans les domaines de l’image et du numérique. Les élus de la Vienne ont tout fait pour créer un environnement attractif pour les entreprises : aménagement de terrains tout équipés, subventions, avantages fiscaux (moins d’impôts), accessibilité forte avec une sortie d’autoroute (A10) et une gare TGV, installation d’un réseau fibre optique… Le Futuroscope est proche des universités de Poitiers (25 000 étudiants) et accueille aussi des centres de formation. C’est là encore une réussite : le Technopôle a séduit aujourd’hui 225 entreprises qui emploient plus de 7000 personnes. Elles contribuent à redynamiser l’économie de la Vienne et offre des perspectives à ses étudiants. En janvier 2017, le Futuroscope a obtenu le label ville « Technopole », véritable reconnaissance nationale.</a:t>
            </a:r>
          </a:p>
          <a:p>
            <a:pPr algn="r"/>
            <a:r>
              <a:rPr lang="fr-FR" sz="1800" b="0" strike="noStrike" spc="-1" dirty="0">
                <a:solidFill>
                  <a:srgbClr val="000000"/>
                </a:solidFill>
                <a:latin typeface="Arial"/>
              </a:rPr>
              <a:t>lanouvellerepublique.fr, 2017.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Shape 1"/>
          <p:cNvSpPr txBox="1"/>
          <p:nvPr/>
        </p:nvSpPr>
        <p:spPr>
          <a:xfrm>
            <a:off x="5904000" y="288000"/>
            <a:ext cx="3096000" cy="5851080"/>
          </a:xfrm>
          <a:prstGeom prst="rect">
            <a:avLst/>
          </a:prstGeom>
          <a:noFill/>
          <a:ln>
            <a:noFill/>
          </a:ln>
        </p:spPr>
        <p:txBody>
          <a:bodyPr lIns="90000" tIns="45000" rIns="90000" bIns="45000">
            <a:spAutoFit/>
          </a:bodyPr>
          <a:lstStyle/>
          <a:p>
            <a:r>
              <a:rPr lang="fr-FR" sz="1800" b="1" strike="noStrike" spc="-1" dirty="0">
                <a:solidFill>
                  <a:srgbClr val="3B3F9D"/>
                </a:solidFill>
                <a:latin typeface="Arial"/>
              </a:rPr>
              <a:t>Document 3 : photographie aérienne du parc</a:t>
            </a:r>
            <a:endParaRPr lang="fr-FR" sz="1800" b="0" strike="noStrike" spc="-1" dirty="0">
              <a:solidFill>
                <a:srgbClr val="000000"/>
              </a:solidFill>
              <a:latin typeface="Arial"/>
            </a:endParaRPr>
          </a:p>
          <a:p>
            <a:endParaRPr lang="fr-FR" sz="1800" b="0" strike="noStrike" spc="-1" dirty="0">
              <a:solidFill>
                <a:srgbClr val="000000"/>
              </a:solidFill>
              <a:latin typeface="Arial"/>
            </a:endParaRPr>
          </a:p>
          <a:p>
            <a:r>
              <a:rPr lang="fr-FR" sz="1800" b="1" strike="noStrike" spc="-1" dirty="0">
                <a:solidFill>
                  <a:srgbClr val="000000"/>
                </a:solidFill>
                <a:latin typeface="Arial"/>
              </a:rPr>
              <a:t>A= parc d’attraction du Futuroscope</a:t>
            </a:r>
            <a:endParaRPr lang="fr-FR" sz="1800" b="0" strike="noStrike" spc="-1" dirty="0">
              <a:solidFill>
                <a:srgbClr val="000000"/>
              </a:solidFill>
              <a:latin typeface="Arial"/>
            </a:endParaRPr>
          </a:p>
          <a:p>
            <a:r>
              <a:rPr lang="fr-FR" sz="1800" b="1" strike="noStrike" spc="-1" dirty="0">
                <a:solidFill>
                  <a:srgbClr val="000000"/>
                </a:solidFill>
                <a:latin typeface="Arial"/>
              </a:rPr>
              <a:t>B= Parkings</a:t>
            </a:r>
            <a:endParaRPr lang="fr-FR" sz="1800" b="0" strike="noStrike" spc="-1" dirty="0">
              <a:solidFill>
                <a:srgbClr val="000000"/>
              </a:solidFill>
              <a:latin typeface="Arial"/>
            </a:endParaRPr>
          </a:p>
          <a:p>
            <a:r>
              <a:rPr lang="fr-FR" sz="1800" b="1" strike="noStrike" spc="-1" dirty="0">
                <a:solidFill>
                  <a:srgbClr val="000000"/>
                </a:solidFill>
                <a:latin typeface="Arial"/>
              </a:rPr>
              <a:t>C= Principaux hôtels</a:t>
            </a:r>
            <a:endParaRPr lang="fr-FR" sz="1800" b="0" strike="noStrike" spc="-1" dirty="0">
              <a:solidFill>
                <a:srgbClr val="000000"/>
              </a:solidFill>
              <a:latin typeface="Arial"/>
            </a:endParaRPr>
          </a:p>
          <a:p>
            <a:r>
              <a:rPr lang="fr-FR" sz="1800" b="1" strike="noStrike" spc="-1" dirty="0">
                <a:solidFill>
                  <a:srgbClr val="000000"/>
                </a:solidFill>
                <a:latin typeface="Arial"/>
              </a:rPr>
              <a:t>D= Autoroute A10</a:t>
            </a:r>
            <a:endParaRPr lang="fr-FR" sz="1800" b="0" strike="noStrike" spc="-1" dirty="0">
              <a:solidFill>
                <a:srgbClr val="000000"/>
              </a:solidFill>
              <a:latin typeface="Arial"/>
            </a:endParaRPr>
          </a:p>
          <a:p>
            <a:r>
              <a:rPr lang="fr-FR" sz="1800" b="1" strike="noStrike" spc="-1" dirty="0">
                <a:solidFill>
                  <a:srgbClr val="000000"/>
                </a:solidFill>
                <a:latin typeface="Arial"/>
              </a:rPr>
              <a:t>E= Echangeur autoroutier (sortie A10)</a:t>
            </a:r>
            <a:endParaRPr lang="fr-FR" sz="1800" b="0" strike="noStrike" spc="-1" dirty="0">
              <a:solidFill>
                <a:srgbClr val="000000"/>
              </a:solidFill>
              <a:latin typeface="Arial"/>
            </a:endParaRPr>
          </a:p>
          <a:p>
            <a:r>
              <a:rPr lang="fr-FR" sz="1800" b="1" strike="noStrike" spc="-1" dirty="0">
                <a:solidFill>
                  <a:srgbClr val="000000"/>
                </a:solidFill>
                <a:latin typeface="Arial"/>
              </a:rPr>
              <a:t>F= LGV « Océane » (Paris-Bordeaux)</a:t>
            </a:r>
            <a:endParaRPr lang="fr-FR" sz="1800" b="0" strike="noStrike" spc="-1" dirty="0">
              <a:solidFill>
                <a:srgbClr val="000000"/>
              </a:solidFill>
              <a:latin typeface="Arial"/>
            </a:endParaRPr>
          </a:p>
          <a:p>
            <a:r>
              <a:rPr lang="fr-FR" sz="1800" b="1" strike="noStrike" spc="-1" dirty="0">
                <a:solidFill>
                  <a:srgbClr val="000000"/>
                </a:solidFill>
                <a:latin typeface="Arial"/>
              </a:rPr>
              <a:t>G= Gare TGV du Futuroscope</a:t>
            </a:r>
            <a:endParaRPr lang="fr-FR" sz="1800" b="0" strike="noStrike" spc="-1" dirty="0">
              <a:solidFill>
                <a:srgbClr val="000000"/>
              </a:solidFill>
              <a:latin typeface="Arial"/>
            </a:endParaRPr>
          </a:p>
          <a:p>
            <a:r>
              <a:rPr lang="fr-FR" sz="1800" b="1" strike="noStrike" spc="-1" dirty="0">
                <a:solidFill>
                  <a:srgbClr val="000000"/>
                </a:solidFill>
                <a:latin typeface="Arial"/>
              </a:rPr>
              <a:t>H= Route nationale N10</a:t>
            </a:r>
            <a:endParaRPr lang="fr-FR" sz="1800" b="0" strike="noStrike" spc="-1" dirty="0">
              <a:solidFill>
                <a:srgbClr val="000000"/>
              </a:solidFill>
              <a:latin typeface="Arial"/>
            </a:endParaRPr>
          </a:p>
          <a:p>
            <a:r>
              <a:rPr lang="fr-FR" sz="1800" b="1" strike="noStrike" spc="-1" dirty="0">
                <a:solidFill>
                  <a:srgbClr val="000000"/>
                </a:solidFill>
                <a:latin typeface="Arial"/>
              </a:rPr>
              <a:t>I= Grandes écoles et universités</a:t>
            </a:r>
            <a:endParaRPr lang="fr-FR" sz="1800" b="0" strike="noStrike" spc="-1" dirty="0">
              <a:solidFill>
                <a:srgbClr val="000000"/>
              </a:solidFill>
              <a:latin typeface="Arial"/>
            </a:endParaRPr>
          </a:p>
          <a:p>
            <a:r>
              <a:rPr lang="fr-FR" sz="1800" b="1" strike="noStrike" spc="-1" dirty="0">
                <a:solidFill>
                  <a:srgbClr val="000000"/>
                </a:solidFill>
                <a:latin typeface="Arial"/>
              </a:rPr>
              <a:t>J= Entreprises de services et industries</a:t>
            </a:r>
            <a:endParaRPr lang="fr-FR" sz="1800" b="0" strike="noStrike" spc="-1" dirty="0">
              <a:solidFill>
                <a:srgbClr val="000000"/>
              </a:solidFill>
              <a:latin typeface="Arial"/>
            </a:endParaRPr>
          </a:p>
          <a:p>
            <a:r>
              <a:rPr lang="fr-FR" sz="1800" b="1" strike="noStrike" spc="-1" dirty="0">
                <a:solidFill>
                  <a:srgbClr val="000000"/>
                </a:solidFill>
                <a:latin typeface="Arial"/>
              </a:rPr>
              <a:t>K= Palais des congrès</a:t>
            </a:r>
            <a:endParaRPr lang="fr-FR" sz="1800" b="0" strike="noStrike" spc="-1" dirty="0">
              <a:solidFill>
                <a:srgbClr val="000000"/>
              </a:solidFill>
              <a:latin typeface="Arial"/>
            </a:endParaRPr>
          </a:p>
        </p:txBody>
      </p:sp>
      <p:pic>
        <p:nvPicPr>
          <p:cNvPr id="3" name="Image 2">
            <a:extLst>
              <a:ext uri="{FF2B5EF4-FFF2-40B4-BE49-F238E27FC236}">
                <a16:creationId xmlns:a16="http://schemas.microsoft.com/office/drawing/2014/main" id="{8E84403E-7C00-3A05-6D25-5AF6E4EE57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00" y="100584"/>
            <a:ext cx="5614416" cy="66568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ustomShape 1"/>
          <p:cNvSpPr/>
          <p:nvPr/>
        </p:nvSpPr>
        <p:spPr>
          <a:xfrm>
            <a:off x="1079640" y="5106960"/>
            <a:ext cx="183960" cy="370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52" name="CustomShape 2"/>
          <p:cNvSpPr/>
          <p:nvPr/>
        </p:nvSpPr>
        <p:spPr>
          <a:xfrm>
            <a:off x="504000" y="174600"/>
            <a:ext cx="8136000" cy="6129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pPr algn="just">
              <a:lnSpc>
                <a:spcPct val="100000"/>
              </a:lnSpc>
            </a:pPr>
            <a:r>
              <a:rPr lang="fr-FR" sz="1800" b="1" strike="noStrike" spc="-1">
                <a:solidFill>
                  <a:srgbClr val="3B3F9D"/>
                </a:solidFill>
                <a:latin typeface="Verdana"/>
              </a:rPr>
              <a:t>Document 4 : Le parc, un succès indéniable</a:t>
            </a:r>
            <a:endParaRPr lang="fr-FR" sz="1800" b="0" strike="noStrike" spc="-1">
              <a:solidFill>
                <a:srgbClr val="000000"/>
              </a:solidFill>
              <a:latin typeface="Arial"/>
            </a:endParaRPr>
          </a:p>
          <a:p>
            <a:pPr algn="just">
              <a:lnSpc>
                <a:spcPct val="100000"/>
              </a:lnSpc>
            </a:pPr>
            <a:r>
              <a:rPr lang="fr-FR" sz="1800" b="1" strike="noStrike" spc="-1">
                <a:solidFill>
                  <a:srgbClr val="C9211E"/>
                </a:solidFill>
                <a:latin typeface="Verdana"/>
              </a:rPr>
              <a:t> </a:t>
            </a:r>
            <a:endParaRPr lang="fr-FR" sz="1800" b="0" strike="noStrike" spc="-1">
              <a:solidFill>
                <a:srgbClr val="000000"/>
              </a:solidFill>
              <a:latin typeface="Arial"/>
            </a:endParaRPr>
          </a:p>
          <a:p>
            <a:pPr algn="just">
              <a:lnSpc>
                <a:spcPct val="100000"/>
              </a:lnSpc>
            </a:pPr>
            <a:r>
              <a:rPr lang="fr-FR" sz="1800" b="1" strike="noStrike" spc="-1">
                <a:solidFill>
                  <a:srgbClr val="C9211E"/>
                </a:solidFill>
                <a:latin typeface="Verdana"/>
              </a:rPr>
              <a:t>Le Futuroscope bat des records de fréquentation cet été. </a:t>
            </a:r>
            <a:endParaRPr lang="fr-FR" sz="1800" b="0" strike="noStrike" spc="-1">
              <a:solidFill>
                <a:srgbClr val="000000"/>
              </a:solidFill>
              <a:latin typeface="Arial"/>
            </a:endParaRPr>
          </a:p>
          <a:p>
            <a:pPr algn="just">
              <a:lnSpc>
                <a:spcPct val="100000"/>
              </a:lnSpc>
            </a:pPr>
            <a:r>
              <a:rPr lang="fr-FR" sz="1800" b="0" strike="noStrike" spc="-1">
                <a:solidFill>
                  <a:srgbClr val="000000"/>
                </a:solidFill>
                <a:latin typeface="Verdana"/>
              </a:rPr>
              <a:t>L'été 2019 sera un très bon cru pour le Futuroscope qui enregistre des taux records de fréquentation notamment depuis le début du mois d'août.</a:t>
            </a:r>
            <a:endParaRPr lang="fr-FR" sz="1800" b="0" strike="noStrike" spc="-1">
              <a:solidFill>
                <a:srgbClr val="000000"/>
              </a:solidFill>
              <a:latin typeface="Arial"/>
            </a:endParaRPr>
          </a:p>
          <a:p>
            <a:pPr algn="just">
              <a:lnSpc>
                <a:spcPct val="100000"/>
              </a:lnSpc>
            </a:pPr>
            <a:r>
              <a:rPr lang="fr-FR" sz="1800" b="0" strike="noStrike" spc="-1">
                <a:solidFill>
                  <a:srgbClr val="000000"/>
                </a:solidFill>
                <a:latin typeface="Verdana"/>
              </a:rPr>
              <a:t>Après un mois de juillet déjà très bon, les 15 premiers jours d'août confirment la tendance. Le Futuroscope fait le plein de visiteurs et affiche même des records de fréquentation. 18 450 personnes ont été accueillies sur le parc pour la seule journée du mardi 13 août, du jamais vu depuis 20 ans. Août 2019 devrait enregistrer 20 000 visiteurs de plus par rapport à la même période de l'an passé.</a:t>
            </a:r>
            <a:endParaRPr lang="fr-FR" sz="1800" b="0" strike="noStrike" spc="-1">
              <a:solidFill>
                <a:srgbClr val="000000"/>
              </a:solidFill>
              <a:latin typeface="Arial"/>
            </a:endParaRPr>
          </a:p>
          <a:p>
            <a:pPr algn="just">
              <a:lnSpc>
                <a:spcPct val="100000"/>
              </a:lnSpc>
            </a:pPr>
            <a:r>
              <a:rPr lang="fr-FR" sz="1800" b="0" strike="noStrike" spc="-1">
                <a:solidFill>
                  <a:srgbClr val="000000"/>
                </a:solidFill>
                <a:latin typeface="Verdana"/>
              </a:rPr>
              <a:t>"Cette année, on a fait une très belle période avec plus de 15%. On peut considérer que 2019 fait partie d'une des meilleures années du parc" se réjouit Thierry Pirodeau, le directeur technique du Futuroscope.</a:t>
            </a:r>
            <a:endParaRPr lang="fr-FR" sz="1800" b="0" strike="noStrike" spc="-1">
              <a:solidFill>
                <a:srgbClr val="000000"/>
              </a:solidFill>
              <a:latin typeface="Arial"/>
            </a:endParaRPr>
          </a:p>
          <a:p>
            <a:pPr algn="just">
              <a:lnSpc>
                <a:spcPct val="100000"/>
              </a:lnSpc>
            </a:pPr>
            <a:r>
              <a:rPr lang="fr-FR" sz="1800" b="0" strike="noStrike" spc="-1">
                <a:solidFill>
                  <a:srgbClr val="000000"/>
                </a:solidFill>
                <a:latin typeface="Verdana"/>
              </a:rPr>
              <a:t>Le succès du Futuroscope ne cesse de s'affirmer. Aux dernières vacances de la Toussaint, le parc avait enregistré sa plus forte fréquentation pour cette période depuis sa création avec 162 000 visiteurs sur les deux semaines de vacances et un record à 17 751 visiteurs pour la journée du vendredi 2 novembre 2018. </a:t>
            </a:r>
            <a:endParaRPr lang="fr-FR" sz="1800" b="0" strike="noStrike" spc="-1">
              <a:solidFill>
                <a:srgbClr val="000000"/>
              </a:solidFill>
              <a:latin typeface="Arial"/>
            </a:endParaRPr>
          </a:p>
          <a:p>
            <a:pPr algn="just">
              <a:lnSpc>
                <a:spcPct val="100000"/>
              </a:lnSpc>
            </a:pPr>
            <a:r>
              <a:rPr lang="fr-FR" sz="1800" b="0" strike="noStrike" spc="-1">
                <a:solidFill>
                  <a:srgbClr val="000000"/>
                </a:solidFill>
                <a:latin typeface="Bookman Old Style"/>
              </a:rPr>
              <a:t> </a:t>
            </a:r>
            <a:endParaRPr lang="fr-FR" sz="1800" b="0" strike="noStrike" spc="-1">
              <a:solidFill>
                <a:srgbClr val="000000"/>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 52"/>
          <p:cNvPicPr/>
          <p:nvPr/>
        </p:nvPicPr>
        <p:blipFill>
          <a:blip r:embed="rId2"/>
          <a:stretch/>
        </p:blipFill>
        <p:spPr>
          <a:xfrm>
            <a:off x="5191920" y="432000"/>
            <a:ext cx="3736080" cy="3818880"/>
          </a:xfrm>
          <a:prstGeom prst="rect">
            <a:avLst/>
          </a:prstGeom>
          <a:ln>
            <a:noFill/>
          </a:ln>
        </p:spPr>
      </p:pic>
      <p:sp>
        <p:nvSpPr>
          <p:cNvPr id="54" name="TextShape 1"/>
          <p:cNvSpPr txBox="1"/>
          <p:nvPr/>
        </p:nvSpPr>
        <p:spPr>
          <a:xfrm>
            <a:off x="216000" y="288000"/>
            <a:ext cx="4680000" cy="4753800"/>
          </a:xfrm>
          <a:prstGeom prst="rect">
            <a:avLst/>
          </a:prstGeom>
          <a:noFill/>
          <a:ln>
            <a:noFill/>
          </a:ln>
        </p:spPr>
        <p:txBody>
          <a:bodyPr lIns="90000" tIns="45000" rIns="90000" bIns="45000">
            <a:spAutoFit/>
          </a:bodyPr>
          <a:lstStyle/>
          <a:p>
            <a:pPr algn="just">
              <a:lnSpc>
                <a:spcPct val="100000"/>
              </a:lnSpc>
            </a:pPr>
            <a:r>
              <a:rPr lang="fr-FR" sz="1800" b="1" strike="noStrike" spc="-1">
                <a:solidFill>
                  <a:srgbClr val="C9211E"/>
                </a:solidFill>
                <a:latin typeface="Verdana"/>
              </a:rPr>
              <a:t>Vacances de la Toussaint : le Futuroscope a battu un record de fréquentation</a:t>
            </a:r>
            <a:r>
              <a:rPr lang="fr-FR" sz="1800" b="0" strike="noStrike" spc="-1">
                <a:solidFill>
                  <a:srgbClr val="000000"/>
                </a:solidFill>
                <a:latin typeface="Verdana"/>
              </a:rPr>
              <a:t> </a:t>
            </a:r>
            <a:endParaRPr lang="fr-FR" sz="1800" b="0" strike="noStrike" spc="-1">
              <a:solidFill>
                <a:srgbClr val="000000"/>
              </a:solidFill>
              <a:latin typeface="Arial"/>
            </a:endParaRPr>
          </a:p>
          <a:p>
            <a:pPr algn="just">
              <a:lnSpc>
                <a:spcPct val="100000"/>
              </a:lnSpc>
            </a:pPr>
            <a:r>
              <a:rPr lang="fr-FR" sz="1800" b="0" strike="noStrike" spc="-1">
                <a:solidFill>
                  <a:srgbClr val="000000"/>
                </a:solidFill>
                <a:latin typeface="Verdana"/>
              </a:rPr>
              <a:t>Qui dit record d'affluence, dit files d'attente qui s'allongent avant d'entrer dans les attractions mais tout est fait pour que les visiteurs prennent leur mal en patience. Des boissons sont distribuées, des informations indiquant le temps d'attente sont diffusées et des jeux à proximité pour les enfants. Car le Futuroscope se visite le plus souvent en famille. Celles-ci représentent 65 % des visiteurs avec des séjours qui s'étalent de plus en plus sur deux jours (12% des visites).</a:t>
            </a:r>
            <a:endParaRPr lang="fr-FR" sz="1800" b="0" strike="noStrike" spc="-1">
              <a:solidFill>
                <a:srgbClr val="000000"/>
              </a:solidFill>
              <a:latin typeface="Arial"/>
            </a:endParaRPr>
          </a:p>
        </p:txBody>
      </p:sp>
      <p:sp>
        <p:nvSpPr>
          <p:cNvPr id="55" name="TextShape 2"/>
          <p:cNvSpPr txBox="1"/>
          <p:nvPr/>
        </p:nvSpPr>
        <p:spPr>
          <a:xfrm>
            <a:off x="144000" y="5364360"/>
            <a:ext cx="6120000" cy="1187640"/>
          </a:xfrm>
          <a:prstGeom prst="rect">
            <a:avLst/>
          </a:prstGeom>
          <a:noFill/>
          <a:ln>
            <a:noFill/>
          </a:ln>
        </p:spPr>
        <p:txBody>
          <a:bodyPr lIns="90000" tIns="45000" rIns="90000" bIns="45000">
            <a:spAutoFit/>
          </a:bodyPr>
          <a:lstStyle/>
          <a:p>
            <a:r>
              <a:rPr lang="fr-FR" sz="1800" b="0" strike="noStrike" spc="-1">
                <a:solidFill>
                  <a:srgbClr val="000000"/>
                </a:solidFill>
                <a:latin typeface="Bookman Old Style"/>
              </a:rPr>
              <a:t>In https://france3-regions.francetvinfo.fr/nouvelle-aquitaine/vienne/poitiers/futuroscope-bat-records-frequentation-cet-ete-1711541.html, Par Christine Hinckel, publié le 17/08/2019 à 17:57</a:t>
            </a:r>
            <a:endParaRPr lang="fr-FR" sz="1800" b="0" strike="noStrike" spc="-1">
              <a:solidFill>
                <a:srgbClr val="000000"/>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Shape 1"/>
          <p:cNvSpPr txBox="1"/>
          <p:nvPr/>
        </p:nvSpPr>
        <p:spPr>
          <a:xfrm>
            <a:off x="216000" y="152280"/>
            <a:ext cx="8496000" cy="6399720"/>
          </a:xfrm>
          <a:prstGeom prst="rect">
            <a:avLst/>
          </a:prstGeom>
          <a:noFill/>
          <a:ln>
            <a:noFill/>
          </a:ln>
        </p:spPr>
        <p:txBody>
          <a:bodyPr lIns="90000" tIns="45000" rIns="90000" bIns="45000">
            <a:spAutoFit/>
          </a:bodyPr>
          <a:lstStyle/>
          <a:p>
            <a:r>
              <a:rPr lang="fr-FR" sz="1800" b="1" strike="noStrike" spc="-1" dirty="0">
                <a:solidFill>
                  <a:srgbClr val="3B3F9D"/>
                </a:solidFill>
                <a:latin typeface="Arial"/>
              </a:rPr>
              <a:t>Document 5 : les chiffres-clés 2018</a:t>
            </a:r>
            <a:endParaRPr lang="fr-FR" sz="1800" b="0" strike="noStrike" spc="-1" dirty="0">
              <a:solidFill>
                <a:srgbClr val="000000"/>
              </a:solidFill>
              <a:latin typeface="Arial"/>
            </a:endParaRPr>
          </a:p>
          <a:p>
            <a:r>
              <a:rPr lang="fr-FR" sz="1800" b="0" strike="noStrike" spc="-1" dirty="0">
                <a:solidFill>
                  <a:srgbClr val="000000"/>
                </a:solidFill>
                <a:latin typeface="Arial"/>
              </a:rPr>
              <a:t>1</a:t>
            </a:r>
            <a:r>
              <a:rPr lang="fr-FR" sz="1800" b="0" strike="noStrike" spc="-1" baseline="17000" dirty="0">
                <a:solidFill>
                  <a:srgbClr val="000000"/>
                </a:solidFill>
                <a:latin typeface="Arial"/>
              </a:rPr>
              <a:t>er</a:t>
            </a:r>
            <a:r>
              <a:rPr lang="fr-FR" sz="1800" b="0" strike="noStrike" spc="-1" dirty="0">
                <a:solidFill>
                  <a:srgbClr val="000000"/>
                </a:solidFill>
                <a:latin typeface="Arial"/>
              </a:rPr>
              <a:t> parc d’attraction créé en France, le Futuroscope a déjà accueilli plus de 50 millions de visiteurs depuis son ouverture en 1987.</a:t>
            </a:r>
          </a:p>
          <a:p>
            <a:r>
              <a:rPr lang="fr-FR" sz="1800" b="0" strike="noStrike" spc="-1" dirty="0">
                <a:solidFill>
                  <a:srgbClr val="000000"/>
                </a:solidFill>
                <a:latin typeface="Arial"/>
              </a:rPr>
              <a:t>Il doit son succès à un positionnement unique sur le marché des loisirs, à la fois divertissant et éducatif, et à une pluralité d’univers autour des grands rêves de l’homme.</a:t>
            </a:r>
          </a:p>
          <a:p>
            <a:r>
              <a:rPr lang="fr-FR" sz="1800" b="0" strike="noStrike" spc="-1" dirty="0">
                <a:solidFill>
                  <a:srgbClr val="000000"/>
                </a:solidFill>
                <a:latin typeface="Arial"/>
              </a:rPr>
              <a:t>Une offre diversifiée avec plus de 25 attractions centrées sur le partage intergénérationnel. L’expérience de visite associe l’image et la technologie de pointe à des dispositifs d’attraction plus classiques, au service d’une expérience fun et familiale.</a:t>
            </a:r>
          </a:p>
          <a:p>
            <a:r>
              <a:rPr lang="fr-FR" sz="1800" b="0" strike="noStrike" spc="-1" dirty="0">
                <a:solidFill>
                  <a:srgbClr val="000000"/>
                </a:solidFill>
                <a:latin typeface="Arial"/>
              </a:rPr>
              <a:t>Avec 108M€ de chiffre d’affaires en 2017, le Futuroscope est le 2</a:t>
            </a:r>
            <a:r>
              <a:rPr lang="fr-FR" sz="1800" b="0" strike="noStrike" spc="-1" baseline="17000" dirty="0">
                <a:solidFill>
                  <a:srgbClr val="000000"/>
                </a:solidFill>
                <a:latin typeface="Arial"/>
              </a:rPr>
              <a:t>e</a:t>
            </a:r>
            <a:r>
              <a:rPr lang="fr-FR" sz="1800" b="0" strike="noStrike" spc="-1" dirty="0">
                <a:solidFill>
                  <a:srgbClr val="000000"/>
                </a:solidFill>
                <a:latin typeface="Arial"/>
              </a:rPr>
              <a:t> parc d’attraction de France derrière Disneyland Paris.</a:t>
            </a:r>
          </a:p>
          <a:p>
            <a:r>
              <a:rPr lang="fr-FR" sz="1800" b="0" strike="noStrike" spc="-1" dirty="0">
                <a:solidFill>
                  <a:srgbClr val="000000"/>
                </a:solidFill>
                <a:latin typeface="Arial"/>
              </a:rPr>
              <a:t>Unique en Europe : le Futuroscope a remporté pour la 2</a:t>
            </a:r>
            <a:r>
              <a:rPr lang="fr-FR" sz="1800" b="0" strike="noStrike" spc="-1" baseline="17000" dirty="0">
                <a:solidFill>
                  <a:srgbClr val="000000"/>
                </a:solidFill>
                <a:latin typeface="Arial"/>
              </a:rPr>
              <a:t>e</a:t>
            </a:r>
            <a:r>
              <a:rPr lang="fr-FR" sz="1800" b="0" strike="noStrike" spc="-1" dirty="0">
                <a:solidFill>
                  <a:srgbClr val="000000"/>
                </a:solidFill>
                <a:latin typeface="Arial"/>
              </a:rPr>
              <a:t> fois, après Arthur, l’aventure 4D, le prix de la meilleure attraction au monde pour la machine à voyager dans le temps des Lapins Crétins. L’attraction Extraordinaire Voyage a remporté la prix de la meilleure attraction européenne.</a:t>
            </a:r>
          </a:p>
          <a:p>
            <a:r>
              <a:rPr lang="fr-FR" sz="1800" b="0" strike="noStrike" spc="-1" dirty="0">
                <a:solidFill>
                  <a:srgbClr val="000000"/>
                </a:solidFill>
                <a:latin typeface="Arial"/>
              </a:rPr>
              <a:t>Il est un modèle de développement territorial atypique, avec un actionnariat mixte public/privé, dont la compagnie des Alpes détient 45 %.</a:t>
            </a:r>
          </a:p>
          <a:p>
            <a:endParaRPr lang="fr-FR" sz="1800" b="0" strike="noStrike" spc="-1" dirty="0">
              <a:solidFill>
                <a:srgbClr val="000000"/>
              </a:solidFill>
              <a:latin typeface="Arial"/>
            </a:endParaRPr>
          </a:p>
          <a:p>
            <a:r>
              <a:rPr lang="fr-FR" sz="1800" b="1" strike="noStrike" spc="-1" dirty="0">
                <a:solidFill>
                  <a:srgbClr val="000000"/>
                </a:solidFill>
                <a:latin typeface="Arial"/>
              </a:rPr>
              <a:t>La durée de visite</a:t>
            </a:r>
            <a:endParaRPr lang="fr-FR" sz="1800" b="0" strike="noStrike" spc="-1" dirty="0">
              <a:solidFill>
                <a:srgbClr val="000000"/>
              </a:solidFill>
              <a:latin typeface="Arial"/>
            </a:endParaRPr>
          </a:p>
          <a:p>
            <a:r>
              <a:rPr lang="fr-FR" sz="1800" b="0" strike="noStrike" spc="-1" dirty="0">
                <a:solidFill>
                  <a:srgbClr val="000000"/>
                </a:solidFill>
                <a:latin typeface="Arial"/>
              </a:rPr>
              <a:t>47 % des visiteurs viennent sur deux jours et plus, avec au moins une nuit sur place.</a:t>
            </a:r>
          </a:p>
          <a:p>
            <a:r>
              <a:rPr lang="fr-FR" sz="1800" b="0" strike="noStrike" spc="-1" dirty="0">
                <a:solidFill>
                  <a:srgbClr val="000000"/>
                </a:solidFill>
                <a:latin typeface="Arial"/>
              </a:rPr>
              <a:t>55 % des visiteurs viennent pour une visite sur 1 jour.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Shape 1"/>
          <p:cNvSpPr txBox="1"/>
          <p:nvPr/>
        </p:nvSpPr>
        <p:spPr>
          <a:xfrm>
            <a:off x="504000" y="576000"/>
            <a:ext cx="8208000" cy="5576760"/>
          </a:xfrm>
          <a:prstGeom prst="rect">
            <a:avLst/>
          </a:prstGeom>
          <a:noFill/>
          <a:ln>
            <a:noFill/>
          </a:ln>
        </p:spPr>
        <p:txBody>
          <a:bodyPr lIns="90000" tIns="45000" rIns="90000" bIns="45000">
            <a:spAutoFit/>
          </a:bodyPr>
          <a:lstStyle/>
          <a:p>
            <a:r>
              <a:rPr lang="fr-FR" sz="1800" b="1" strike="noStrike" spc="-1" dirty="0">
                <a:solidFill>
                  <a:srgbClr val="000000"/>
                </a:solidFill>
                <a:latin typeface="Arial"/>
              </a:rPr>
              <a:t>La répartition géographique des visiteurs</a:t>
            </a:r>
            <a:endParaRPr lang="fr-FR" sz="1800" b="0" strike="noStrike" spc="-1" dirty="0">
              <a:solidFill>
                <a:srgbClr val="000000"/>
              </a:solidFill>
              <a:latin typeface="Arial"/>
            </a:endParaRPr>
          </a:p>
          <a:p>
            <a:r>
              <a:rPr lang="fr-FR" sz="1800" b="0" strike="noStrike" spc="-1" dirty="0">
                <a:solidFill>
                  <a:srgbClr val="000000"/>
                </a:solidFill>
                <a:latin typeface="Arial"/>
              </a:rPr>
              <a:t>92 % des visiteurs sont français, 67 % viennent d’une localité située à plus de 2h30 de route du Parc, notamment de l’Île-de-France (15 % de la fréquentation).</a:t>
            </a:r>
          </a:p>
          <a:p>
            <a:r>
              <a:rPr lang="fr-FR" sz="1800" b="0" strike="noStrike" spc="-1" dirty="0">
                <a:solidFill>
                  <a:srgbClr val="000000"/>
                </a:solidFill>
                <a:latin typeface="Arial"/>
              </a:rPr>
              <a:t>8 % des visiteurs sont étrangers : 39 % viennent d’Espagne, 24 % de Grande-Bretagne, 23 % du Benelux, 9 % de Suisse et 5 % d’autres pays.</a:t>
            </a:r>
          </a:p>
          <a:p>
            <a:endParaRPr lang="fr-FR" sz="1800" b="0" strike="noStrike" spc="-1" dirty="0">
              <a:solidFill>
                <a:srgbClr val="000000"/>
              </a:solidFill>
              <a:latin typeface="Arial"/>
            </a:endParaRPr>
          </a:p>
          <a:p>
            <a:r>
              <a:rPr lang="fr-FR" sz="1800" b="1" strike="noStrike" spc="-1" dirty="0">
                <a:solidFill>
                  <a:srgbClr val="000000"/>
                </a:solidFill>
                <a:latin typeface="Arial"/>
              </a:rPr>
              <a:t>Repères chiffres</a:t>
            </a:r>
            <a:endParaRPr lang="fr-FR" sz="1800" b="0" strike="noStrike" spc="-1" dirty="0">
              <a:solidFill>
                <a:srgbClr val="000000"/>
              </a:solidFill>
              <a:latin typeface="Arial"/>
            </a:endParaRPr>
          </a:p>
          <a:p>
            <a:r>
              <a:rPr lang="fr-FR" sz="1800" b="0" strike="noStrike" spc="-1" dirty="0">
                <a:solidFill>
                  <a:srgbClr val="000000"/>
                </a:solidFill>
                <a:latin typeface="Arial"/>
              </a:rPr>
              <a:t>50 % des attractions renouvelées tous les 2 ans.</a:t>
            </a:r>
          </a:p>
          <a:p>
            <a:r>
              <a:rPr lang="fr-FR" sz="1800" b="0" strike="noStrike" spc="-1" dirty="0">
                <a:solidFill>
                  <a:srgbClr val="000000"/>
                </a:solidFill>
                <a:latin typeface="Arial"/>
              </a:rPr>
              <a:t>9,78 attractions sont visitées en moyenne sur une journée. </a:t>
            </a:r>
          </a:p>
          <a:p>
            <a:r>
              <a:rPr lang="fr-FR" sz="1800" b="0" strike="noStrike" spc="-1" dirty="0">
                <a:solidFill>
                  <a:srgbClr val="000000"/>
                </a:solidFill>
                <a:latin typeface="Arial"/>
              </a:rPr>
              <a:t>13 hôtels sur le site avec plus de 1700 chambres.</a:t>
            </a:r>
          </a:p>
          <a:p>
            <a:r>
              <a:rPr lang="fr-FR" sz="1800" b="0" strike="noStrike" spc="-1" dirty="0">
                <a:solidFill>
                  <a:srgbClr val="000000"/>
                </a:solidFill>
                <a:latin typeface="Arial"/>
              </a:rPr>
              <a:t>7 restaurants et 9 points de restauration dans l’enceinte du parc.</a:t>
            </a:r>
          </a:p>
          <a:p>
            <a:r>
              <a:rPr lang="fr-FR" sz="1800" b="0" strike="noStrike" spc="-1" dirty="0">
                <a:solidFill>
                  <a:srgbClr val="000000"/>
                </a:solidFill>
                <a:latin typeface="Arial"/>
              </a:rPr>
              <a:t>10 boutiques et 6 points de photo-capture.</a:t>
            </a:r>
          </a:p>
          <a:p>
            <a:r>
              <a:rPr lang="fr-FR" sz="1800" b="0" strike="noStrike" spc="-1" dirty="0">
                <a:solidFill>
                  <a:srgbClr val="000000"/>
                </a:solidFill>
                <a:latin typeface="Arial"/>
              </a:rPr>
              <a:t>4,6 millions de visiteurs sur futuroscope.com en 2012.</a:t>
            </a:r>
          </a:p>
          <a:p>
            <a:r>
              <a:rPr lang="fr-FR" sz="1800" b="0" strike="noStrike" spc="-1" dirty="0">
                <a:solidFill>
                  <a:srgbClr val="000000"/>
                </a:solidFill>
                <a:latin typeface="Arial"/>
              </a:rPr>
              <a:t>1 visite du parc sur 4 a été achetée sur futuroscope.com.</a:t>
            </a:r>
          </a:p>
          <a:p>
            <a:r>
              <a:rPr lang="fr-FR" sz="1800" b="0" strike="noStrike" spc="-1" dirty="0">
                <a:solidFill>
                  <a:srgbClr val="000000"/>
                </a:solidFill>
                <a:latin typeface="Arial"/>
              </a:rPr>
              <a:t>600 000 fans sur Facebook et 33 000 abonnés sur twitter.</a:t>
            </a:r>
          </a:p>
          <a:p>
            <a:r>
              <a:rPr lang="fr-FR" sz="1800" b="0" strike="noStrike" spc="-1" dirty="0">
                <a:solidFill>
                  <a:srgbClr val="000000"/>
                </a:solidFill>
                <a:latin typeface="Arial"/>
              </a:rPr>
              <a:t>1 TOP/COM 2016 Grand Prix Or, Grand Prix Stratégie du marketing client 2016, trophées </a:t>
            </a:r>
            <a:r>
              <a:rPr lang="fr-FR" sz="1800" b="0" strike="noStrike" spc="-1" dirty="0" err="1">
                <a:solidFill>
                  <a:srgbClr val="000000"/>
                </a:solidFill>
                <a:latin typeface="Arial"/>
              </a:rPr>
              <a:t>e.commerce</a:t>
            </a:r>
            <a:r>
              <a:rPr lang="fr-FR" sz="1800" b="0" strike="noStrike" spc="-1" dirty="0">
                <a:solidFill>
                  <a:srgbClr val="000000"/>
                </a:solidFill>
                <a:latin typeface="Arial"/>
              </a:rPr>
              <a:t> 2016, Trophée Marketing 2016.</a:t>
            </a:r>
          </a:p>
          <a:p>
            <a:endParaRPr lang="fr-FR" sz="1800" b="0" strike="noStrike" spc="-1" dirty="0">
              <a:solidFill>
                <a:srgbClr val="000000"/>
              </a:solidFill>
              <a:latin typeface="Arial"/>
            </a:endParaRPr>
          </a:p>
          <a:p>
            <a:r>
              <a:rPr lang="fr-FR" sz="1800" b="0" strike="noStrike" spc="-1" dirty="0">
                <a:solidFill>
                  <a:srgbClr val="000000"/>
                </a:solidFill>
                <a:latin typeface="Arial"/>
              </a:rPr>
              <a:t>in http://partenaires-futuroscope.fr/le-parc/visitorat-et-chiffres-cles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407</TotalTime>
  <Words>1827</Words>
  <Application>Microsoft Office PowerPoint</Application>
  <PresentationFormat>Affichage à l'écran (4:3)</PresentationFormat>
  <Paragraphs>99</Paragraphs>
  <Slides>10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Arial</vt:lpstr>
      <vt:lpstr>Bookman Old Style</vt:lpstr>
      <vt:lpstr>Calibri</vt:lpstr>
      <vt:lpstr>Verdana</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subject/>
  <dc:creator>Céline Guillard</dc:creator>
  <dc:description/>
  <cp:lastModifiedBy>tperisse932@gmail.com</cp:lastModifiedBy>
  <cp:revision>35</cp:revision>
  <dcterms:created xsi:type="dcterms:W3CDTF">2019-09-23T10:40:20Z</dcterms:created>
  <dcterms:modified xsi:type="dcterms:W3CDTF">2022-09-13T16:09:59Z</dcterms:modified>
  <dc:language>fr-FR</dc:language>
</cp:coreProperties>
</file>