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83" r:id="rId6"/>
    <p:sldId id="270" r:id="rId7"/>
    <p:sldId id="280" r:id="rId8"/>
    <p:sldId id="276" r:id="rId9"/>
    <p:sldId id="277" r:id="rId10"/>
    <p:sldId id="259" r:id="rId11"/>
    <p:sldId id="287" r:id="rId12"/>
    <p:sldId id="288" r:id="rId13"/>
    <p:sldId id="260" r:id="rId14"/>
    <p:sldId id="261" r:id="rId15"/>
    <p:sldId id="289" r:id="rId16"/>
    <p:sldId id="290" r:id="rId17"/>
    <p:sldId id="262" r:id="rId18"/>
    <p:sldId id="263" r:id="rId19"/>
    <p:sldId id="264" r:id="rId20"/>
    <p:sldId id="271" r:id="rId21"/>
    <p:sldId id="273" r:id="rId2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99"/>
    <a:srgbClr val="FF5050"/>
    <a:srgbClr val="FF0000"/>
    <a:srgbClr val="CC3300"/>
    <a:srgbClr val="99FF99"/>
    <a:srgbClr val="990099"/>
    <a:srgbClr val="33CC33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D13DB3-3D70-4EC1-B38C-D41181A5E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E0D6D1-026A-49CD-A8B0-CE872ACDD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8882F4-DDDF-4CB5-B8D6-B2EF2EBB3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8D24-981C-4743-B5AA-A59B8144241F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1500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908515-CEA1-404B-831C-BB9CAF7BE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64A658-A4E0-4ACC-BFDC-66639A967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965E0C-D2FD-48DA-A475-6315D8EEB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5B16B-A11C-42F1-ADC4-6D0A72150F3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8399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28C4EB-83AE-4A0C-88C4-F21F8C78B9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E9AE0-4D40-4FCE-8DFA-2E33531C3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CD5FD-18C1-4D1A-A750-34559A318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B83-54B1-4DA1-ABD5-32CD81C1162B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9318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F540BD-F5BA-4367-8099-6623F3706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F336EF-2B32-4EB1-AEF7-07521A356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7D258-1F1F-4CD2-BBF3-13B99E4A2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874B7-6875-4482-B407-B433A8B8F8C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330111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67FDD2-EA7B-40D0-9DBC-D74318501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7EA990-DED0-4175-9F51-741FBE907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8A1D9-E905-4CE1-901E-3446C5247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510BB-07F0-495A-BCB2-04325581FCE0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367594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31387-23F4-4F10-A904-8FF7F258F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A232B7-2F95-4386-A4B3-2FEC6A4E1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4A7CE-E1C7-49DA-8122-8D97AC958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05D5D-DD8E-402E-9374-D8EF87672F83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37017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4EFE83-E39E-4F7C-9E9C-AB86A77F1B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FFDC982-CC95-4B4E-B1F3-0ED90FD53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DEA9A7-382F-4852-824B-2794B1786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EC5C-BF2E-4856-A23F-3245097AEAE1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42077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18F9B6-C264-4574-8A9B-52D0A9EE5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BAD9D3-8412-45C4-93D2-6CBA6EF5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37C01D-F083-4F2C-8A5D-EFD453119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47A9-A8AE-43C1-91C5-6A748D23D1D8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59290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1FEBAA-6697-4C48-BBCF-A5C19CDE3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D99946-701F-4F1C-BAB6-1A71E7D8D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9BC4F3-94A6-4607-A48F-B61A35071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02E3-B053-48CD-A029-3FB7F3798BE5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55486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DBC731-33FE-43B4-90E9-BAA666A55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C2059D-DD33-460A-84EB-078E77BF3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5294D3-B606-49C6-A975-5116BE8F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5EAF-BEAE-4D17-A1A1-1FF3CEBA433D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265416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0CE101-9B02-4F33-B05A-14CC763A3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BDFEE-50AF-4198-8C84-A918C5F61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91AF2E-8BF0-4674-8BED-7A61907D0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F93-322A-4920-B890-45D2A4AB56AD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61365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80B5B3-0189-4D34-AE78-B71D2DCBA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fr-FR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04C00C-BD68-4291-9F30-13AE9EF93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fr-FR"/>
              <a:t>Haga clic para modificar el estilo de texto del patrón</a:t>
            </a:r>
          </a:p>
          <a:p>
            <a:pPr lvl="1"/>
            <a:r>
              <a:rPr lang="es-ES" altLang="fr-FR"/>
              <a:t>Segundo nivel</a:t>
            </a:r>
          </a:p>
          <a:p>
            <a:pPr lvl="2"/>
            <a:r>
              <a:rPr lang="es-ES" altLang="fr-FR"/>
              <a:t>Tercer nivel</a:t>
            </a:r>
          </a:p>
          <a:p>
            <a:pPr lvl="3"/>
            <a:r>
              <a:rPr lang="es-ES" altLang="fr-FR"/>
              <a:t>Cuarto nivel</a:t>
            </a:r>
          </a:p>
          <a:p>
            <a:pPr lvl="4"/>
            <a:r>
              <a:rPr lang="es-ES" altLang="fr-F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500E98-6DA4-4721-99FE-D16D925775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47F999-0867-47E0-AA36-0FC48A0D82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84D303-DE40-4BC6-98D9-C9578B4CDB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9E7C67-974C-4251-AB4E-0D97BCBDAD86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C6CEB6E4-3A00-44F4-8163-4510723A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982788"/>
            <a:ext cx="77755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latin typeface="Arial" panose="020B0604020202020204" pitchFamily="34" charset="0"/>
              </a:rPr>
              <a:t>INITIATION AU CROQUIS EN GÉOGRAPHIE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5B364C79-276B-45F8-ADF4-76450F4F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5321300"/>
            <a:ext cx="678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FEB350-CD54-4206-92DA-98D4C0BFD21A}"/>
              </a:ext>
            </a:extLst>
          </p:cNvPr>
          <p:cNvSpPr txBox="1"/>
          <p:nvPr/>
        </p:nvSpPr>
        <p:spPr>
          <a:xfrm>
            <a:off x="250825" y="260350"/>
            <a:ext cx="34575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Tourisme et territoire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1A7BBB4-0EA7-49AC-ADE2-8C840F440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3375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361E1FB-F401-4628-9051-C00E30E9B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432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 dirty="0">
                <a:solidFill>
                  <a:schemeClr val="accent2"/>
                </a:solidFill>
              </a:rPr>
              <a:t> </a:t>
            </a:r>
            <a:r>
              <a:rPr lang="es-ES_tradnl" altLang="fr-FR" dirty="0">
                <a:solidFill>
                  <a:schemeClr val="accent2"/>
                </a:solidFill>
                <a:latin typeface="Arial" panose="020B0604020202020204" pitchFamily="34" charset="0"/>
              </a:rPr>
              <a:t>Les </a:t>
            </a:r>
            <a:r>
              <a:rPr lang="es-ES_tradnl" altLang="fr-FR" dirty="0" err="1">
                <a:solidFill>
                  <a:schemeClr val="accent2"/>
                </a:solidFill>
                <a:latin typeface="Arial" panose="020B0604020202020204" pitchFamily="34" charset="0"/>
              </a:rPr>
              <a:t>figurés</a:t>
            </a:r>
            <a:r>
              <a:rPr lang="es-ES_tradnl" altLang="fr-FR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s-ES_tradnl" altLang="fr-FR" dirty="0" err="1">
                <a:solidFill>
                  <a:schemeClr val="accent2"/>
                </a:solidFill>
                <a:latin typeface="Arial" panose="020B0604020202020204" pitchFamily="34" charset="0"/>
              </a:rPr>
              <a:t>ponctuels</a:t>
            </a:r>
            <a:endParaRPr lang="es-ES" altLang="fr-FR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Group 51">
            <a:extLst>
              <a:ext uri="{FF2B5EF4-FFF2-40B4-BE49-F238E27FC236}">
                <a16:creationId xmlns:a16="http://schemas.microsoft.com/office/drawing/2014/main" id="{748F44B1-5329-4E2E-B7A0-EBF56CFE1E2F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520825"/>
            <a:ext cx="612775" cy="1296988"/>
            <a:chOff x="3062" y="1660"/>
            <a:chExt cx="340" cy="817"/>
          </a:xfrm>
        </p:grpSpPr>
        <p:sp>
          <p:nvSpPr>
            <p:cNvPr id="10262" name="Oval 18">
              <a:extLst>
                <a:ext uri="{FF2B5EF4-FFF2-40B4-BE49-F238E27FC236}">
                  <a16:creationId xmlns:a16="http://schemas.microsoft.com/office/drawing/2014/main" id="{1C7AFF4E-8A0E-4053-8D3A-D850A8C3A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1660"/>
              <a:ext cx="340" cy="34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0263" name="Rectangle 19">
              <a:extLst>
                <a:ext uri="{FF2B5EF4-FFF2-40B4-BE49-F238E27FC236}">
                  <a16:creationId xmlns:a16="http://schemas.microsoft.com/office/drawing/2014/main" id="{9351C8C5-6DF5-428E-9237-755472DF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205"/>
              <a:ext cx="272" cy="27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10245" name="Oval 18">
            <a:extLst>
              <a:ext uri="{FF2B5EF4-FFF2-40B4-BE49-F238E27FC236}">
                <a16:creationId xmlns:a16="http://schemas.microsoft.com/office/drawing/2014/main" id="{CED665C1-B35B-4A20-A4E6-2C944BA67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601788"/>
            <a:ext cx="458787" cy="4572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46" name="Oval 18">
            <a:extLst>
              <a:ext uri="{FF2B5EF4-FFF2-40B4-BE49-F238E27FC236}">
                <a16:creationId xmlns:a16="http://schemas.microsoft.com/office/drawing/2014/main" id="{6CE8C658-FFE3-4133-9772-D460BC61D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1798638"/>
            <a:ext cx="254000" cy="2603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47" name="Rectangle 19">
            <a:extLst>
              <a:ext uri="{FF2B5EF4-FFF2-40B4-BE49-F238E27FC236}">
                <a16:creationId xmlns:a16="http://schemas.microsoft.com/office/drawing/2014/main" id="{2CE9FFFE-A62F-47B8-922D-D873D499F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492375"/>
            <a:ext cx="387350" cy="325438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48" name="Rectangle 19">
            <a:extLst>
              <a:ext uri="{FF2B5EF4-FFF2-40B4-BE49-F238E27FC236}">
                <a16:creationId xmlns:a16="http://schemas.microsoft.com/office/drawing/2014/main" id="{0A24DC64-085E-46E4-A008-040ED71DD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2565400"/>
            <a:ext cx="254000" cy="2508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49" name="AutoShape 21">
            <a:extLst>
              <a:ext uri="{FF2B5EF4-FFF2-40B4-BE49-F238E27FC236}">
                <a16:creationId xmlns:a16="http://schemas.microsoft.com/office/drawing/2014/main" id="{E22EAB27-C432-4DA4-ADC5-42FE8D66AFD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84213" y="5524500"/>
            <a:ext cx="571500" cy="5762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0" name="AutoShape 22">
            <a:extLst>
              <a:ext uri="{FF2B5EF4-FFF2-40B4-BE49-F238E27FC236}">
                <a16:creationId xmlns:a16="http://schemas.microsoft.com/office/drawing/2014/main" id="{48514880-E148-4596-92BC-AB0486190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510088"/>
            <a:ext cx="655638" cy="576262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1" name="AutoShape 20">
            <a:extLst>
              <a:ext uri="{FF2B5EF4-FFF2-40B4-BE49-F238E27FC236}">
                <a16:creationId xmlns:a16="http://schemas.microsoft.com/office/drawing/2014/main" id="{55112ACA-0EE4-4529-892A-F44D52E44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41688"/>
            <a:ext cx="571500" cy="576262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2" name="AutoShape 20">
            <a:extLst>
              <a:ext uri="{FF2B5EF4-FFF2-40B4-BE49-F238E27FC236}">
                <a16:creationId xmlns:a16="http://schemas.microsoft.com/office/drawing/2014/main" id="{1922D5A5-D6FC-4CC8-B714-F8B7B09F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460750"/>
            <a:ext cx="500063" cy="4572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3" name="AutoShape 20">
            <a:extLst>
              <a:ext uri="{FF2B5EF4-FFF2-40B4-BE49-F238E27FC236}">
                <a16:creationId xmlns:a16="http://schemas.microsoft.com/office/drawing/2014/main" id="{B2DFBE52-1F0E-4314-A86E-FFEA11ACC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3573463"/>
            <a:ext cx="412750" cy="341312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4" name="AutoShape 22">
            <a:extLst>
              <a:ext uri="{FF2B5EF4-FFF2-40B4-BE49-F238E27FC236}">
                <a16:creationId xmlns:a16="http://schemas.microsoft.com/office/drawing/2014/main" id="{F8007789-B95D-49AF-8FD1-A96B48888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4560888"/>
            <a:ext cx="498475" cy="525462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5" name="AutoShape 22">
            <a:extLst>
              <a:ext uri="{FF2B5EF4-FFF2-40B4-BE49-F238E27FC236}">
                <a16:creationId xmlns:a16="http://schemas.microsoft.com/office/drawing/2014/main" id="{9DCF6772-F8AA-41CC-8B72-96CE2DC56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4670425"/>
            <a:ext cx="412750" cy="42703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6" name="AutoShape 21">
            <a:extLst>
              <a:ext uri="{FF2B5EF4-FFF2-40B4-BE49-F238E27FC236}">
                <a16:creationId xmlns:a16="http://schemas.microsoft.com/office/drawing/2014/main" id="{66D82EE4-A51F-46C9-8A39-DA028612976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25625" y="5643563"/>
            <a:ext cx="541338" cy="457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257" name="AutoShape 21">
            <a:extLst>
              <a:ext uri="{FF2B5EF4-FFF2-40B4-BE49-F238E27FC236}">
                <a16:creationId xmlns:a16="http://schemas.microsoft.com/office/drawing/2014/main" id="{EE5D0342-8F85-4A34-A97C-CD502A4307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76550" y="5759450"/>
            <a:ext cx="361950" cy="3413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5" name="Étoile : 5 branches 4">
            <a:extLst>
              <a:ext uri="{FF2B5EF4-FFF2-40B4-BE49-F238E27FC236}">
                <a16:creationId xmlns:a16="http://schemas.microsoft.com/office/drawing/2014/main" id="{B0CD3FCA-E2FF-43BC-B16A-96ACC9B3A3F1}"/>
              </a:ext>
            </a:extLst>
          </p:cNvPr>
          <p:cNvSpPr/>
          <p:nvPr/>
        </p:nvSpPr>
        <p:spPr>
          <a:xfrm>
            <a:off x="4716463" y="1601788"/>
            <a:ext cx="719137" cy="67468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" name="Étoile : 5 branches 57">
            <a:extLst>
              <a:ext uri="{FF2B5EF4-FFF2-40B4-BE49-F238E27FC236}">
                <a16:creationId xmlns:a16="http://schemas.microsoft.com/office/drawing/2014/main" id="{6AE8E56F-32F5-49D5-B012-0A8893CF8E20}"/>
              </a:ext>
            </a:extLst>
          </p:cNvPr>
          <p:cNvSpPr/>
          <p:nvPr/>
        </p:nvSpPr>
        <p:spPr>
          <a:xfrm>
            <a:off x="6011863" y="1798638"/>
            <a:ext cx="576262" cy="52546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Étoile : 5 branches 58">
            <a:extLst>
              <a:ext uri="{FF2B5EF4-FFF2-40B4-BE49-F238E27FC236}">
                <a16:creationId xmlns:a16="http://schemas.microsoft.com/office/drawing/2014/main" id="{376DE123-3A95-41CC-A93E-83ED8E9B39B6}"/>
              </a:ext>
            </a:extLst>
          </p:cNvPr>
          <p:cNvSpPr/>
          <p:nvPr/>
        </p:nvSpPr>
        <p:spPr>
          <a:xfrm>
            <a:off x="7164388" y="1916113"/>
            <a:ext cx="360362" cy="36671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61" name="ZoneTexte 2">
            <a:extLst>
              <a:ext uri="{FF2B5EF4-FFF2-40B4-BE49-F238E27FC236}">
                <a16:creationId xmlns:a16="http://schemas.microsoft.com/office/drawing/2014/main" id="{4C1F2819-E34E-4A8B-A71F-372ECA1D4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3" y="522922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Quels sont les figurés ponctuels ?</a:t>
            </a:r>
          </a:p>
        </p:txBody>
      </p:sp>
      <p:pic>
        <p:nvPicPr>
          <p:cNvPr id="27" name="Graphique 26" descr="Avion">
            <a:extLst>
              <a:ext uri="{FF2B5EF4-FFF2-40B4-BE49-F238E27FC236}">
                <a16:creationId xmlns:a16="http://schemas.microsoft.com/office/drawing/2014/main" id="{50E2C8B7-263A-4441-AA1D-F93946C90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9244" y="3354865"/>
            <a:ext cx="1119819" cy="111981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F7BC21A-CE3F-6F3F-1067-7AE03CA7E160}"/>
              </a:ext>
            </a:extLst>
          </p:cNvPr>
          <p:cNvSpPr txBox="1"/>
          <p:nvPr/>
        </p:nvSpPr>
        <p:spPr>
          <a:xfrm>
            <a:off x="4212431" y="2924944"/>
            <a:ext cx="281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pictogramme</a:t>
            </a:r>
          </a:p>
        </p:txBody>
      </p: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42CBCF49-55E2-822F-0B5A-CDBA342DB130}"/>
              </a:ext>
            </a:extLst>
          </p:cNvPr>
          <p:cNvSpPr/>
          <p:nvPr/>
        </p:nvSpPr>
        <p:spPr>
          <a:xfrm rot="5220767">
            <a:off x="5296960" y="3422046"/>
            <a:ext cx="627251" cy="1088609"/>
          </a:xfrm>
          <a:prstGeom prst="mathMultipl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5" grpId="0" animBg="1"/>
      <p:bldP spid="58" grpId="0" animBg="1"/>
      <p:bldP spid="59" grpId="0" animBg="1"/>
      <p:bldP spid="10261" grpId="0"/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5DA084-3A1F-24EB-78A4-67C25EF7D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1"/>
            <a:ext cx="8611810" cy="6537537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35F3555-8725-0C66-37B2-02CB8CDDD89D}"/>
              </a:ext>
            </a:extLst>
          </p:cNvPr>
          <p:cNvSpPr/>
          <p:nvPr/>
        </p:nvSpPr>
        <p:spPr>
          <a:xfrm>
            <a:off x="6619481" y="3539532"/>
            <a:ext cx="482230" cy="257149"/>
          </a:xfrm>
          <a:custGeom>
            <a:avLst/>
            <a:gdLst>
              <a:gd name="connsiteX0" fmla="*/ 35962 w 482230"/>
              <a:gd name="connsiteY0" fmla="*/ 2321 h 257149"/>
              <a:gd name="connsiteX1" fmla="*/ 174858 w 482230"/>
              <a:gd name="connsiteY1" fmla="*/ 13896 h 257149"/>
              <a:gd name="connsiteX2" fmla="*/ 255881 w 482230"/>
              <a:gd name="connsiteY2" fmla="*/ 37045 h 257149"/>
              <a:gd name="connsiteX3" fmla="*/ 383203 w 482230"/>
              <a:gd name="connsiteY3" fmla="*/ 71769 h 257149"/>
              <a:gd name="connsiteX4" fmla="*/ 475800 w 482230"/>
              <a:gd name="connsiteY4" fmla="*/ 141217 h 257149"/>
              <a:gd name="connsiteX5" fmla="*/ 464225 w 482230"/>
              <a:gd name="connsiteY5" fmla="*/ 187516 h 257149"/>
              <a:gd name="connsiteX6" fmla="*/ 383203 w 482230"/>
              <a:gd name="connsiteY6" fmla="*/ 222240 h 257149"/>
              <a:gd name="connsiteX7" fmla="*/ 360053 w 482230"/>
              <a:gd name="connsiteY7" fmla="*/ 256964 h 257149"/>
              <a:gd name="connsiteX8" fmla="*/ 209582 w 482230"/>
              <a:gd name="connsiteY8" fmla="*/ 233815 h 257149"/>
              <a:gd name="connsiteX9" fmla="*/ 70686 w 482230"/>
              <a:gd name="connsiteY9" fmla="*/ 187516 h 257149"/>
              <a:gd name="connsiteX10" fmla="*/ 1238 w 482230"/>
              <a:gd name="connsiteY10" fmla="*/ 118068 h 257149"/>
              <a:gd name="connsiteX11" fmla="*/ 24387 w 482230"/>
              <a:gd name="connsiteY11" fmla="*/ 60195 h 257149"/>
              <a:gd name="connsiteX12" fmla="*/ 35962 w 482230"/>
              <a:gd name="connsiteY12" fmla="*/ 2321 h 25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230" h="257149">
                <a:moveTo>
                  <a:pt x="35962" y="2321"/>
                </a:moveTo>
                <a:cubicBezTo>
                  <a:pt x="61040" y="-5395"/>
                  <a:pt x="138205" y="8109"/>
                  <a:pt x="174858" y="13896"/>
                </a:cubicBezTo>
                <a:cubicBezTo>
                  <a:pt x="211511" y="19683"/>
                  <a:pt x="255881" y="37045"/>
                  <a:pt x="255881" y="37045"/>
                </a:cubicBezTo>
                <a:cubicBezTo>
                  <a:pt x="290605" y="46691"/>
                  <a:pt x="346550" y="54407"/>
                  <a:pt x="383203" y="71769"/>
                </a:cubicBezTo>
                <a:cubicBezTo>
                  <a:pt x="419856" y="89131"/>
                  <a:pt x="475800" y="141217"/>
                  <a:pt x="475800" y="141217"/>
                </a:cubicBezTo>
                <a:cubicBezTo>
                  <a:pt x="489304" y="160508"/>
                  <a:pt x="479658" y="174012"/>
                  <a:pt x="464225" y="187516"/>
                </a:cubicBezTo>
                <a:cubicBezTo>
                  <a:pt x="448792" y="201020"/>
                  <a:pt x="383203" y="222240"/>
                  <a:pt x="383203" y="222240"/>
                </a:cubicBezTo>
                <a:cubicBezTo>
                  <a:pt x="365841" y="233815"/>
                  <a:pt x="388990" y="255035"/>
                  <a:pt x="360053" y="256964"/>
                </a:cubicBezTo>
                <a:cubicBezTo>
                  <a:pt x="331116" y="258893"/>
                  <a:pt x="257810" y="245390"/>
                  <a:pt x="209582" y="233815"/>
                </a:cubicBezTo>
                <a:cubicBezTo>
                  <a:pt x="161354" y="222240"/>
                  <a:pt x="105410" y="206807"/>
                  <a:pt x="70686" y="187516"/>
                </a:cubicBezTo>
                <a:cubicBezTo>
                  <a:pt x="35962" y="168225"/>
                  <a:pt x="8954" y="139288"/>
                  <a:pt x="1238" y="118068"/>
                </a:cubicBezTo>
                <a:cubicBezTo>
                  <a:pt x="-6479" y="96848"/>
                  <a:pt x="24387" y="60195"/>
                  <a:pt x="24387" y="60195"/>
                </a:cubicBezTo>
                <a:cubicBezTo>
                  <a:pt x="32103" y="44762"/>
                  <a:pt x="10884" y="10037"/>
                  <a:pt x="35962" y="2321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F763195F-C6BF-B6B9-38E9-381618A2FE0C}"/>
              </a:ext>
            </a:extLst>
          </p:cNvPr>
          <p:cNvSpPr/>
          <p:nvPr/>
        </p:nvSpPr>
        <p:spPr>
          <a:xfrm>
            <a:off x="3737117" y="3832939"/>
            <a:ext cx="453082" cy="394277"/>
          </a:xfrm>
          <a:custGeom>
            <a:avLst/>
            <a:gdLst>
              <a:gd name="connsiteX0" fmla="*/ 13080 w 453082"/>
              <a:gd name="connsiteY0" fmla="*/ 33005 h 394277"/>
              <a:gd name="connsiteX1" fmla="*/ 94103 w 453082"/>
              <a:gd name="connsiteY1" fmla="*/ 9856 h 394277"/>
              <a:gd name="connsiteX2" fmla="*/ 198275 w 453082"/>
              <a:gd name="connsiteY2" fmla="*/ 9856 h 394277"/>
              <a:gd name="connsiteX3" fmla="*/ 267724 w 453082"/>
              <a:gd name="connsiteY3" fmla="*/ 56155 h 394277"/>
              <a:gd name="connsiteX4" fmla="*/ 337172 w 453082"/>
              <a:gd name="connsiteY4" fmla="*/ 79304 h 394277"/>
              <a:gd name="connsiteX5" fmla="*/ 395045 w 453082"/>
              <a:gd name="connsiteY5" fmla="*/ 137177 h 394277"/>
              <a:gd name="connsiteX6" fmla="*/ 429769 w 453082"/>
              <a:gd name="connsiteY6" fmla="*/ 206626 h 394277"/>
              <a:gd name="connsiteX7" fmla="*/ 452918 w 453082"/>
              <a:gd name="connsiteY7" fmla="*/ 287648 h 394277"/>
              <a:gd name="connsiteX8" fmla="*/ 418194 w 453082"/>
              <a:gd name="connsiteY8" fmla="*/ 368671 h 394277"/>
              <a:gd name="connsiteX9" fmla="*/ 383470 w 453082"/>
              <a:gd name="connsiteY9" fmla="*/ 368671 h 394277"/>
              <a:gd name="connsiteX10" fmla="*/ 13080 w 453082"/>
              <a:gd name="connsiteY10" fmla="*/ 33005 h 39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82" h="394277">
                <a:moveTo>
                  <a:pt x="13080" y="33005"/>
                </a:moveTo>
                <a:cubicBezTo>
                  <a:pt x="-35148" y="-26797"/>
                  <a:pt x="63237" y="13714"/>
                  <a:pt x="94103" y="9856"/>
                </a:cubicBezTo>
                <a:cubicBezTo>
                  <a:pt x="124969" y="5998"/>
                  <a:pt x="169338" y="2140"/>
                  <a:pt x="198275" y="9856"/>
                </a:cubicBezTo>
                <a:cubicBezTo>
                  <a:pt x="227212" y="17572"/>
                  <a:pt x="244575" y="44580"/>
                  <a:pt x="267724" y="56155"/>
                </a:cubicBezTo>
                <a:cubicBezTo>
                  <a:pt x="290874" y="67730"/>
                  <a:pt x="315952" y="65800"/>
                  <a:pt x="337172" y="79304"/>
                </a:cubicBezTo>
                <a:cubicBezTo>
                  <a:pt x="358392" y="92808"/>
                  <a:pt x="379612" y="115957"/>
                  <a:pt x="395045" y="137177"/>
                </a:cubicBezTo>
                <a:cubicBezTo>
                  <a:pt x="410478" y="158397"/>
                  <a:pt x="420124" y="181548"/>
                  <a:pt x="429769" y="206626"/>
                </a:cubicBezTo>
                <a:cubicBezTo>
                  <a:pt x="439414" y="231704"/>
                  <a:pt x="454847" y="260641"/>
                  <a:pt x="452918" y="287648"/>
                </a:cubicBezTo>
                <a:cubicBezTo>
                  <a:pt x="450989" y="314656"/>
                  <a:pt x="418194" y="368671"/>
                  <a:pt x="418194" y="368671"/>
                </a:cubicBezTo>
                <a:cubicBezTo>
                  <a:pt x="406619" y="382175"/>
                  <a:pt x="447131" y="418828"/>
                  <a:pt x="383470" y="368671"/>
                </a:cubicBezTo>
                <a:cubicBezTo>
                  <a:pt x="319809" y="318514"/>
                  <a:pt x="61308" y="92807"/>
                  <a:pt x="13080" y="33005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312E2C7-8D3D-57B7-05EA-732511E82921}"/>
              </a:ext>
            </a:extLst>
          </p:cNvPr>
          <p:cNvCxnSpPr>
            <a:endCxn id="5" idx="10"/>
          </p:cNvCxnSpPr>
          <p:nvPr/>
        </p:nvCxnSpPr>
        <p:spPr>
          <a:xfrm>
            <a:off x="6619481" y="3645024"/>
            <a:ext cx="1238" cy="1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A75B9C6D-9FBE-6CDC-D530-4B69A63BCFC1}"/>
              </a:ext>
            </a:extLst>
          </p:cNvPr>
          <p:cNvSpPr/>
          <p:nvPr/>
        </p:nvSpPr>
        <p:spPr>
          <a:xfrm>
            <a:off x="4261073" y="5301208"/>
            <a:ext cx="736720" cy="354020"/>
          </a:xfrm>
          <a:custGeom>
            <a:avLst/>
            <a:gdLst>
              <a:gd name="connsiteX0" fmla="*/ 257156 w 736720"/>
              <a:gd name="connsiteY0" fmla="*/ 15782 h 354020"/>
              <a:gd name="connsiteX1" fmla="*/ 199282 w 736720"/>
              <a:gd name="connsiteY1" fmla="*/ 15782 h 354020"/>
              <a:gd name="connsiteX2" fmla="*/ 199282 w 736720"/>
              <a:gd name="connsiteY2" fmla="*/ 62080 h 354020"/>
              <a:gd name="connsiteX3" fmla="*/ 129834 w 736720"/>
              <a:gd name="connsiteY3" fmla="*/ 108379 h 354020"/>
              <a:gd name="connsiteX4" fmla="*/ 71961 w 736720"/>
              <a:gd name="connsiteY4" fmla="*/ 166253 h 354020"/>
              <a:gd name="connsiteX5" fmla="*/ 2513 w 736720"/>
              <a:gd name="connsiteY5" fmla="*/ 200977 h 354020"/>
              <a:gd name="connsiteX6" fmla="*/ 14088 w 736720"/>
              <a:gd name="connsiteY6" fmla="*/ 258850 h 354020"/>
              <a:gd name="connsiteX7" fmla="*/ 48812 w 736720"/>
              <a:gd name="connsiteY7" fmla="*/ 293574 h 354020"/>
              <a:gd name="connsiteX8" fmla="*/ 118260 w 736720"/>
              <a:gd name="connsiteY8" fmla="*/ 316724 h 354020"/>
              <a:gd name="connsiteX9" fmla="*/ 164558 w 736720"/>
              <a:gd name="connsiteY9" fmla="*/ 351448 h 354020"/>
              <a:gd name="connsiteX10" fmla="*/ 257156 w 736720"/>
              <a:gd name="connsiteY10" fmla="*/ 351448 h 354020"/>
              <a:gd name="connsiteX11" fmla="*/ 338179 w 736720"/>
              <a:gd name="connsiteY11" fmla="*/ 351448 h 354020"/>
              <a:gd name="connsiteX12" fmla="*/ 419201 w 736720"/>
              <a:gd name="connsiteY12" fmla="*/ 328298 h 354020"/>
              <a:gd name="connsiteX13" fmla="*/ 477075 w 736720"/>
              <a:gd name="connsiteY13" fmla="*/ 328298 h 354020"/>
              <a:gd name="connsiteX14" fmla="*/ 569672 w 736720"/>
              <a:gd name="connsiteY14" fmla="*/ 328298 h 354020"/>
              <a:gd name="connsiteX15" fmla="*/ 592822 w 736720"/>
              <a:gd name="connsiteY15" fmla="*/ 293574 h 354020"/>
              <a:gd name="connsiteX16" fmla="*/ 627546 w 736720"/>
              <a:gd name="connsiteY16" fmla="*/ 270425 h 354020"/>
              <a:gd name="connsiteX17" fmla="*/ 685419 w 736720"/>
              <a:gd name="connsiteY17" fmla="*/ 247275 h 354020"/>
              <a:gd name="connsiteX18" fmla="*/ 708569 w 736720"/>
              <a:gd name="connsiteY18" fmla="*/ 224126 h 354020"/>
              <a:gd name="connsiteX19" fmla="*/ 731718 w 736720"/>
              <a:gd name="connsiteY19" fmla="*/ 189402 h 354020"/>
              <a:gd name="connsiteX20" fmla="*/ 604396 w 736720"/>
              <a:gd name="connsiteY20" fmla="*/ 177827 h 354020"/>
              <a:gd name="connsiteX21" fmla="*/ 534948 w 736720"/>
              <a:gd name="connsiteY21" fmla="*/ 177827 h 354020"/>
              <a:gd name="connsiteX22" fmla="*/ 453926 w 736720"/>
              <a:gd name="connsiteY22" fmla="*/ 177827 h 354020"/>
              <a:gd name="connsiteX23" fmla="*/ 396052 w 736720"/>
              <a:gd name="connsiteY23" fmla="*/ 131529 h 354020"/>
              <a:gd name="connsiteX24" fmla="*/ 326604 w 736720"/>
              <a:gd name="connsiteY24" fmla="*/ 62080 h 354020"/>
              <a:gd name="connsiteX25" fmla="*/ 326604 w 736720"/>
              <a:gd name="connsiteY25" fmla="*/ 4207 h 354020"/>
              <a:gd name="connsiteX26" fmla="*/ 257156 w 736720"/>
              <a:gd name="connsiteY26" fmla="*/ 15782 h 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36720" h="354020">
                <a:moveTo>
                  <a:pt x="257156" y="15782"/>
                </a:moveTo>
                <a:cubicBezTo>
                  <a:pt x="235936" y="17711"/>
                  <a:pt x="199282" y="15782"/>
                  <a:pt x="199282" y="15782"/>
                </a:cubicBezTo>
                <a:cubicBezTo>
                  <a:pt x="189636" y="23498"/>
                  <a:pt x="210857" y="46647"/>
                  <a:pt x="199282" y="62080"/>
                </a:cubicBezTo>
                <a:cubicBezTo>
                  <a:pt x="187707" y="77513"/>
                  <a:pt x="151054" y="91017"/>
                  <a:pt x="129834" y="108379"/>
                </a:cubicBezTo>
                <a:cubicBezTo>
                  <a:pt x="108614" y="125741"/>
                  <a:pt x="93181" y="150820"/>
                  <a:pt x="71961" y="166253"/>
                </a:cubicBezTo>
                <a:cubicBezTo>
                  <a:pt x="50741" y="181686"/>
                  <a:pt x="12158" y="185544"/>
                  <a:pt x="2513" y="200977"/>
                </a:cubicBezTo>
                <a:cubicBezTo>
                  <a:pt x="-7132" y="216410"/>
                  <a:pt x="14088" y="258850"/>
                  <a:pt x="14088" y="258850"/>
                </a:cubicBezTo>
                <a:cubicBezTo>
                  <a:pt x="21804" y="274283"/>
                  <a:pt x="31450" y="283928"/>
                  <a:pt x="48812" y="293574"/>
                </a:cubicBezTo>
                <a:cubicBezTo>
                  <a:pt x="66174" y="303220"/>
                  <a:pt x="118260" y="316724"/>
                  <a:pt x="118260" y="316724"/>
                </a:cubicBezTo>
                <a:cubicBezTo>
                  <a:pt x="137551" y="326370"/>
                  <a:pt x="141409" y="345661"/>
                  <a:pt x="164558" y="351448"/>
                </a:cubicBezTo>
                <a:cubicBezTo>
                  <a:pt x="187707" y="357235"/>
                  <a:pt x="257156" y="351448"/>
                  <a:pt x="257156" y="351448"/>
                </a:cubicBezTo>
                <a:cubicBezTo>
                  <a:pt x="286093" y="351448"/>
                  <a:pt x="311172" y="355306"/>
                  <a:pt x="338179" y="351448"/>
                </a:cubicBezTo>
                <a:cubicBezTo>
                  <a:pt x="365187" y="347590"/>
                  <a:pt x="396052" y="332156"/>
                  <a:pt x="419201" y="328298"/>
                </a:cubicBezTo>
                <a:cubicBezTo>
                  <a:pt x="442350" y="324440"/>
                  <a:pt x="477075" y="328298"/>
                  <a:pt x="477075" y="328298"/>
                </a:cubicBezTo>
                <a:lnTo>
                  <a:pt x="569672" y="328298"/>
                </a:lnTo>
                <a:cubicBezTo>
                  <a:pt x="588963" y="322511"/>
                  <a:pt x="592822" y="293574"/>
                  <a:pt x="592822" y="293574"/>
                </a:cubicBezTo>
                <a:cubicBezTo>
                  <a:pt x="602468" y="283929"/>
                  <a:pt x="612113" y="278141"/>
                  <a:pt x="627546" y="270425"/>
                </a:cubicBezTo>
                <a:cubicBezTo>
                  <a:pt x="642979" y="262709"/>
                  <a:pt x="685419" y="247275"/>
                  <a:pt x="685419" y="247275"/>
                </a:cubicBezTo>
                <a:cubicBezTo>
                  <a:pt x="698923" y="239558"/>
                  <a:pt x="708569" y="224126"/>
                  <a:pt x="708569" y="224126"/>
                </a:cubicBezTo>
                <a:cubicBezTo>
                  <a:pt x="716285" y="214481"/>
                  <a:pt x="749080" y="197119"/>
                  <a:pt x="731718" y="189402"/>
                </a:cubicBezTo>
                <a:cubicBezTo>
                  <a:pt x="714356" y="181685"/>
                  <a:pt x="637191" y="179756"/>
                  <a:pt x="604396" y="177827"/>
                </a:cubicBezTo>
                <a:cubicBezTo>
                  <a:pt x="571601" y="175898"/>
                  <a:pt x="534948" y="177827"/>
                  <a:pt x="534948" y="177827"/>
                </a:cubicBezTo>
                <a:cubicBezTo>
                  <a:pt x="509870" y="177827"/>
                  <a:pt x="477075" y="185543"/>
                  <a:pt x="453926" y="177827"/>
                </a:cubicBezTo>
                <a:cubicBezTo>
                  <a:pt x="430777" y="170111"/>
                  <a:pt x="417272" y="150820"/>
                  <a:pt x="396052" y="131529"/>
                </a:cubicBezTo>
                <a:cubicBezTo>
                  <a:pt x="374832" y="112238"/>
                  <a:pt x="338179" y="83300"/>
                  <a:pt x="326604" y="62080"/>
                </a:cubicBezTo>
                <a:cubicBezTo>
                  <a:pt x="315029" y="40860"/>
                  <a:pt x="338179" y="17711"/>
                  <a:pt x="326604" y="4207"/>
                </a:cubicBezTo>
                <a:cubicBezTo>
                  <a:pt x="315029" y="-9297"/>
                  <a:pt x="278376" y="13853"/>
                  <a:pt x="257156" y="15782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64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3455C3-788E-F853-1A65-54BB36CDE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" y="620688"/>
            <a:ext cx="9001360" cy="56166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860955-1DF1-54CF-2AD7-DB8E7527D573}"/>
              </a:ext>
            </a:extLst>
          </p:cNvPr>
          <p:cNvSpPr/>
          <p:nvPr/>
        </p:nvSpPr>
        <p:spPr>
          <a:xfrm>
            <a:off x="251520" y="2276872"/>
            <a:ext cx="86409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B2203-FEBC-B961-5C95-11B9328AC9DF}"/>
              </a:ext>
            </a:extLst>
          </p:cNvPr>
          <p:cNvSpPr/>
          <p:nvPr/>
        </p:nvSpPr>
        <p:spPr>
          <a:xfrm>
            <a:off x="4499992" y="5373216"/>
            <a:ext cx="720080" cy="2880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D0AD8-AED3-C1CB-45E6-C89C66DF9C78}"/>
              </a:ext>
            </a:extLst>
          </p:cNvPr>
          <p:cNvSpPr/>
          <p:nvPr/>
        </p:nvSpPr>
        <p:spPr>
          <a:xfrm>
            <a:off x="4499992" y="5661248"/>
            <a:ext cx="72008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514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B99A435-0F49-4E0A-B945-ED6AA3FDF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71925"/>
            <a:ext cx="2868613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ext Box 2">
            <a:extLst>
              <a:ext uri="{FF2B5EF4-FFF2-40B4-BE49-F238E27FC236}">
                <a16:creationId xmlns:a16="http://schemas.microsoft.com/office/drawing/2014/main" id="{9B99D335-7371-4BEC-AB08-43F29A389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88913"/>
            <a:ext cx="81375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3600">
                <a:solidFill>
                  <a:srgbClr val="FF0000"/>
                </a:solidFill>
                <a:latin typeface="Arial" panose="020B0604020202020204" pitchFamily="34" charset="0"/>
              </a:rPr>
              <a:t>La </a:t>
            </a:r>
            <a:r>
              <a:rPr lang="fr-FR" altLang="fr-FR" sz="3600" u="sng">
                <a:solidFill>
                  <a:srgbClr val="FF0000"/>
                </a:solidFill>
                <a:latin typeface="Arial" panose="020B0604020202020204" pitchFamily="34" charset="0"/>
              </a:rPr>
              <a:t>localisation</a:t>
            </a:r>
            <a:r>
              <a:rPr lang="fr-FR" altLang="fr-FR" sz="3600">
                <a:solidFill>
                  <a:srgbClr val="FF0000"/>
                </a:solidFill>
                <a:latin typeface="Arial" panose="020B0604020202020204" pitchFamily="34" charset="0"/>
              </a:rPr>
              <a:t> des signes ponctuels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3600">
                <a:solidFill>
                  <a:srgbClr val="FF0000"/>
                </a:solidFill>
                <a:latin typeface="Arial" panose="020B0604020202020204" pitchFamily="34" charset="0"/>
              </a:rPr>
              <a:t>sur le croquis doit être </a:t>
            </a:r>
            <a:r>
              <a:rPr lang="fr-FR" altLang="fr-FR" sz="3600" u="sng">
                <a:solidFill>
                  <a:srgbClr val="FF0000"/>
                </a:solidFill>
                <a:latin typeface="Arial" panose="020B0604020202020204" pitchFamily="34" charset="0"/>
              </a:rPr>
              <a:t>très précise</a:t>
            </a:r>
            <a:r>
              <a:rPr lang="fr-FR" altLang="fr-FR" sz="360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C34AB07F-622B-4314-95B8-DBCB57FD9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2817813"/>
            <a:ext cx="91440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300">
                <a:latin typeface="Arial" panose="020B0604020202020204" pitchFamily="34" charset="0"/>
              </a:rPr>
              <a:t>Pour ne pas avoir de problème et travailler proprement, il faudra se procurer un </a:t>
            </a:r>
            <a:r>
              <a:rPr lang="fr-FR" altLang="fr-FR" sz="2300" b="1" u="sng">
                <a:latin typeface="Arial" panose="020B0604020202020204" pitchFamily="34" charset="0"/>
              </a:rPr>
              <a:t>normographe</a:t>
            </a:r>
            <a:r>
              <a:rPr lang="fr-FR" altLang="fr-FR" sz="2300">
                <a:latin typeface="Arial" panose="020B0604020202020204" pitchFamily="34" charset="0"/>
              </a:rPr>
              <a:t> de figures géométriques.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(P</a:t>
            </a:r>
            <a:r>
              <a:rPr lang="fr-FR" altLang="fr-FR" sz="2300">
                <a:latin typeface="Arial" panose="020B0604020202020204" pitchFamily="34" charset="0"/>
              </a:rPr>
              <a:t>laque de plastique percée de cercles,                                                          de triangles, de carrés et de rectangles proportionnels)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C1DAD5D-1C21-4CEA-8E59-95F624C8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844675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3600">
                <a:solidFill>
                  <a:srgbClr val="006600"/>
                </a:solidFill>
                <a:latin typeface="Arial" panose="020B0604020202020204" pitchFamily="34" charset="0"/>
              </a:rPr>
              <a:t>Leur </a:t>
            </a:r>
            <a:r>
              <a:rPr lang="fr-FR" altLang="fr-FR" sz="3600" u="sng">
                <a:solidFill>
                  <a:srgbClr val="006600"/>
                </a:solidFill>
                <a:latin typeface="Arial" panose="020B0604020202020204" pitchFamily="34" charset="0"/>
              </a:rPr>
              <a:t>réalisation</a:t>
            </a:r>
            <a:r>
              <a:rPr lang="fr-FR" altLang="fr-FR" sz="3600">
                <a:solidFill>
                  <a:srgbClr val="006600"/>
                </a:solidFill>
                <a:latin typeface="Arial" panose="020B0604020202020204" pitchFamily="34" charset="0"/>
              </a:rPr>
              <a:t> doit être </a:t>
            </a:r>
            <a:r>
              <a:rPr lang="fr-FR" altLang="fr-FR" sz="3600" u="sng">
                <a:solidFill>
                  <a:srgbClr val="006600"/>
                </a:solidFill>
                <a:latin typeface="Arial" panose="020B0604020202020204" pitchFamily="34" charset="0"/>
              </a:rPr>
              <a:t>très soignée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  <p:bldP spid="6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4128750-F5C9-42A1-B3A6-B054178E5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4608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 dirty="0">
                <a:solidFill>
                  <a:srgbClr val="FF0000"/>
                </a:solidFill>
              </a:rPr>
              <a:t> </a:t>
            </a:r>
            <a:r>
              <a:rPr lang="es-ES_tradnl" altLang="fr-FR" dirty="0">
                <a:solidFill>
                  <a:srgbClr val="FF0000"/>
                </a:solidFill>
                <a:latin typeface="Arial" panose="020B0604020202020204" pitchFamily="34" charset="0"/>
              </a:rPr>
              <a:t>Des </a:t>
            </a:r>
            <a:r>
              <a:rPr lang="es-ES_tradnl" altLang="fr-FR" dirty="0" err="1">
                <a:solidFill>
                  <a:srgbClr val="FF0000"/>
                </a:solidFill>
                <a:latin typeface="Arial" panose="020B0604020202020204" pitchFamily="34" charset="0"/>
              </a:rPr>
              <a:t>figurés</a:t>
            </a:r>
            <a:r>
              <a:rPr lang="es-ES_tradnl" altLang="fr-FR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s-ES_tradnl" altLang="fr-FR" dirty="0" err="1">
                <a:solidFill>
                  <a:srgbClr val="FF0000"/>
                </a:solidFill>
                <a:latin typeface="Arial" panose="020B0604020202020204" pitchFamily="34" charset="0"/>
              </a:rPr>
              <a:t>linéaires</a:t>
            </a:r>
            <a:r>
              <a:rPr lang="es-ES_tradnl" altLang="fr-FR" dirty="0">
                <a:solidFill>
                  <a:srgbClr val="FF0000"/>
                </a:solidFill>
              </a:rPr>
              <a:t> </a:t>
            </a:r>
            <a:endParaRPr lang="es-ES" altLang="fr-FR" dirty="0">
              <a:solidFill>
                <a:srgbClr val="FF00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16D9DE9-7C22-415E-9E1B-DF8B214B5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1125538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On peut jouer sur….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70DE5BBE-F832-45C0-8510-0DAAEC21E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24400"/>
            <a:ext cx="882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Toute ligne peut être…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B2ACE219-EE90-4FEB-A139-370FA525EEEC}"/>
              </a:ext>
            </a:extLst>
          </p:cNvPr>
          <p:cNvGrpSpPr>
            <a:grpSpLocks/>
          </p:cNvGrpSpPr>
          <p:nvPr/>
        </p:nvGrpSpPr>
        <p:grpSpPr bwMode="auto">
          <a:xfrm>
            <a:off x="431800" y="1844675"/>
            <a:ext cx="3995738" cy="2525713"/>
            <a:chOff x="295" y="1162"/>
            <a:chExt cx="2222" cy="1591"/>
          </a:xfrm>
        </p:grpSpPr>
        <p:sp>
          <p:nvSpPr>
            <p:cNvPr id="14363" name="Text Box 11">
              <a:extLst>
                <a:ext uri="{FF2B5EF4-FFF2-40B4-BE49-F238E27FC236}">
                  <a16:creationId xmlns:a16="http://schemas.microsoft.com/office/drawing/2014/main" id="{00FF52A6-568A-484C-A8CB-52FCB48E6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162"/>
              <a:ext cx="15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>
                  <a:latin typeface="Arial" panose="020B0604020202020204" pitchFamily="34" charset="0"/>
                </a:rPr>
                <a:t>L’épaisseur et la couleur de la ligne</a:t>
              </a:r>
            </a:p>
          </p:txBody>
        </p:sp>
        <p:sp>
          <p:nvSpPr>
            <p:cNvPr id="14364" name="Line 17">
              <a:extLst>
                <a:ext uri="{FF2B5EF4-FFF2-40B4-BE49-F238E27FC236}">
                  <a16:creationId xmlns:a16="http://schemas.microsoft.com/office/drawing/2014/main" id="{E1A091BE-4C8F-459E-8766-808B2855B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1800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5" name="Line 18">
              <a:extLst>
                <a:ext uri="{FF2B5EF4-FFF2-40B4-BE49-F238E27FC236}">
                  <a16:creationId xmlns:a16="http://schemas.microsoft.com/office/drawing/2014/main" id="{5C7B16AB-E193-4C18-98FE-0845ECE98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2118"/>
              <a:ext cx="952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6" name="Line 20">
              <a:extLst>
                <a:ext uri="{FF2B5EF4-FFF2-40B4-BE49-F238E27FC236}">
                  <a16:creationId xmlns:a16="http://schemas.microsoft.com/office/drawing/2014/main" id="{E82B9DA9-B47C-45C6-9029-3DF9BFFF8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2435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7" name="Line 21">
              <a:extLst>
                <a:ext uri="{FF2B5EF4-FFF2-40B4-BE49-F238E27FC236}">
                  <a16:creationId xmlns:a16="http://schemas.microsoft.com/office/drawing/2014/main" id="{FDB8B11C-E035-4287-AB88-BBA7E6780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2753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8" name="Line 24">
              <a:extLst>
                <a:ext uri="{FF2B5EF4-FFF2-40B4-BE49-F238E27FC236}">
                  <a16:creationId xmlns:a16="http://schemas.microsoft.com/office/drawing/2014/main" id="{1E5F30CC-AD0F-44E1-A55B-81858EA54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800"/>
              <a:ext cx="1043" cy="0"/>
            </a:xfrm>
            <a:prstGeom prst="line">
              <a:avLst/>
            </a:prstGeom>
            <a:noFill/>
            <a:ln w="889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9" name="Line 25">
              <a:extLst>
                <a:ext uri="{FF2B5EF4-FFF2-40B4-BE49-F238E27FC236}">
                  <a16:creationId xmlns:a16="http://schemas.microsoft.com/office/drawing/2014/main" id="{B1D867F6-2D78-4B15-AFC8-02E28E18E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118"/>
              <a:ext cx="1043" cy="0"/>
            </a:xfrm>
            <a:prstGeom prst="line">
              <a:avLst/>
            </a:prstGeom>
            <a:noFill/>
            <a:ln w="889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0" name="Line 26">
              <a:extLst>
                <a:ext uri="{FF2B5EF4-FFF2-40B4-BE49-F238E27FC236}">
                  <a16:creationId xmlns:a16="http://schemas.microsoft.com/office/drawing/2014/main" id="{40BC4A33-8777-473D-A8E4-3180FADC1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435"/>
              <a:ext cx="1043" cy="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71" name="Line 27">
              <a:extLst>
                <a:ext uri="{FF2B5EF4-FFF2-40B4-BE49-F238E27FC236}">
                  <a16:creationId xmlns:a16="http://schemas.microsoft.com/office/drawing/2014/main" id="{F93D866E-0993-40EE-A89A-8BB51E688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753"/>
              <a:ext cx="1043" cy="0"/>
            </a:xfrm>
            <a:prstGeom prst="line">
              <a:avLst/>
            </a:prstGeom>
            <a:noFill/>
            <a:ln w="88900">
              <a:solidFill>
                <a:srgbClr val="339966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51">
            <a:extLst>
              <a:ext uri="{FF2B5EF4-FFF2-40B4-BE49-F238E27FC236}">
                <a16:creationId xmlns:a16="http://schemas.microsoft.com/office/drawing/2014/main" id="{A90A10E1-770F-4898-826A-B8DE96C959C4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1844675"/>
            <a:ext cx="3527425" cy="2520950"/>
            <a:chOff x="2971" y="1162"/>
            <a:chExt cx="2222" cy="1588"/>
          </a:xfrm>
        </p:grpSpPr>
        <p:sp>
          <p:nvSpPr>
            <p:cNvPr id="14354" name="Line 32">
              <a:extLst>
                <a:ext uri="{FF2B5EF4-FFF2-40B4-BE49-F238E27FC236}">
                  <a16:creationId xmlns:a16="http://schemas.microsoft.com/office/drawing/2014/main" id="{241EAFCB-7933-43AC-AF18-8D8DB6081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1797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5" name="Line 33">
              <a:extLst>
                <a:ext uri="{FF2B5EF4-FFF2-40B4-BE49-F238E27FC236}">
                  <a16:creationId xmlns:a16="http://schemas.microsoft.com/office/drawing/2014/main" id="{8EBEE09E-2D9A-4DD1-BC08-46E9A2384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115"/>
              <a:ext cx="952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6" name="Line 34">
              <a:extLst>
                <a:ext uri="{FF2B5EF4-FFF2-40B4-BE49-F238E27FC236}">
                  <a16:creationId xmlns:a16="http://schemas.microsoft.com/office/drawing/2014/main" id="{73071959-A5FD-4E9F-9169-C9829C257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432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7" name="Line 35">
              <a:extLst>
                <a:ext uri="{FF2B5EF4-FFF2-40B4-BE49-F238E27FC236}">
                  <a16:creationId xmlns:a16="http://schemas.microsoft.com/office/drawing/2014/main" id="{236A4EC7-B691-4CCF-BC35-253AC1097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750"/>
              <a:ext cx="95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Dot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8" name="Line 37">
              <a:extLst>
                <a:ext uri="{FF2B5EF4-FFF2-40B4-BE49-F238E27FC236}">
                  <a16:creationId xmlns:a16="http://schemas.microsoft.com/office/drawing/2014/main" id="{1EB9F006-CDFC-4AB5-8D00-11D663C2C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1797"/>
              <a:ext cx="1043" cy="0"/>
            </a:xfrm>
            <a:prstGeom prst="line">
              <a:avLst/>
            </a:prstGeom>
            <a:noFill/>
            <a:ln w="88900">
              <a:solidFill>
                <a:srgbClr val="0000FF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59" name="Line 38">
              <a:extLst>
                <a:ext uri="{FF2B5EF4-FFF2-40B4-BE49-F238E27FC236}">
                  <a16:creationId xmlns:a16="http://schemas.microsoft.com/office/drawing/2014/main" id="{F18C8713-0F51-4BFD-BE7B-5B3781E39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160"/>
              <a:ext cx="1043" cy="0"/>
            </a:xfrm>
            <a:prstGeom prst="line">
              <a:avLst/>
            </a:prstGeom>
            <a:noFill/>
            <a:ln w="88900" cap="rnd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0" name="Line 39">
              <a:extLst>
                <a:ext uri="{FF2B5EF4-FFF2-40B4-BE49-F238E27FC236}">
                  <a16:creationId xmlns:a16="http://schemas.microsoft.com/office/drawing/2014/main" id="{C98043DD-5F8A-4192-9669-4A67374E7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432"/>
              <a:ext cx="1043" cy="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1" name="Line 40">
              <a:extLst>
                <a:ext uri="{FF2B5EF4-FFF2-40B4-BE49-F238E27FC236}">
                  <a16:creationId xmlns:a16="http://schemas.microsoft.com/office/drawing/2014/main" id="{FA81C67F-330D-418B-8ACD-F52292CAF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750"/>
              <a:ext cx="1043" cy="0"/>
            </a:xfrm>
            <a:prstGeom prst="line">
              <a:avLst/>
            </a:prstGeom>
            <a:noFill/>
            <a:ln w="88900">
              <a:solidFill>
                <a:srgbClr val="339966"/>
              </a:solidFill>
              <a:prstDash val="dashDot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62" name="Text Box 41">
              <a:extLst>
                <a:ext uri="{FF2B5EF4-FFF2-40B4-BE49-F238E27FC236}">
                  <a16:creationId xmlns:a16="http://schemas.microsoft.com/office/drawing/2014/main" id="{AE5954A4-2ACC-482A-A250-6DE89620C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1162"/>
              <a:ext cx="176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>
                  <a:latin typeface="Arial" panose="020B0604020202020204" pitchFamily="34" charset="0"/>
                </a:rPr>
                <a:t>L’orientation de la ligne</a:t>
              </a:r>
            </a:p>
          </p:txBody>
        </p:sp>
      </p:grpSp>
      <p:grpSp>
        <p:nvGrpSpPr>
          <p:cNvPr id="4" name="Group 56">
            <a:extLst>
              <a:ext uri="{FF2B5EF4-FFF2-40B4-BE49-F238E27FC236}">
                <a16:creationId xmlns:a16="http://schemas.microsoft.com/office/drawing/2014/main" id="{7D10625F-E99A-4E8C-8214-594D60016FB2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5540375"/>
            <a:ext cx="2087563" cy="457200"/>
            <a:chOff x="4105" y="3490"/>
            <a:chExt cx="1134" cy="288"/>
          </a:xfrm>
        </p:grpSpPr>
        <p:sp>
          <p:nvSpPr>
            <p:cNvPr id="14350" name="Line 45">
              <a:extLst>
                <a:ext uri="{FF2B5EF4-FFF2-40B4-BE49-F238E27FC236}">
                  <a16:creationId xmlns:a16="http://schemas.microsoft.com/office/drawing/2014/main" id="{6FDC8B52-A634-47D5-A3DD-75576241F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5" y="3535"/>
              <a:ext cx="273" cy="136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351" name="Group 54">
              <a:extLst>
                <a:ext uri="{FF2B5EF4-FFF2-40B4-BE49-F238E27FC236}">
                  <a16:creationId xmlns:a16="http://schemas.microsoft.com/office/drawing/2014/main" id="{C44160A1-4A94-4785-818E-35BA5C03ED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5" y="3490"/>
              <a:ext cx="1134" cy="288"/>
              <a:chOff x="4105" y="3490"/>
              <a:chExt cx="1134" cy="288"/>
            </a:xfrm>
          </p:grpSpPr>
          <p:sp>
            <p:nvSpPr>
              <p:cNvPr id="14352" name="Text Box 44">
                <a:extLst>
                  <a:ext uri="{FF2B5EF4-FFF2-40B4-BE49-F238E27FC236}">
                    <a16:creationId xmlns:a16="http://schemas.microsoft.com/office/drawing/2014/main" id="{986A30F4-30CA-4AD7-BE25-4DC7A8FB1F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5" y="3490"/>
                <a:ext cx="6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fr-FR" altLang="fr-FR" sz="2400">
                    <a:solidFill>
                      <a:srgbClr val="0066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fr-FR" altLang="fr-FR" sz="2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Brisée</a:t>
                </a:r>
              </a:p>
            </p:txBody>
          </p:sp>
          <p:sp>
            <p:nvSpPr>
              <p:cNvPr id="14353" name="Line 46">
                <a:extLst>
                  <a:ext uri="{FF2B5EF4-FFF2-40B4-BE49-F238E27FC236}">
                    <a16:creationId xmlns:a16="http://schemas.microsoft.com/office/drawing/2014/main" id="{5145B314-2AA2-44D4-8697-00C6A7256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8" y="3535"/>
                <a:ext cx="181" cy="18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6" name="Group 53">
            <a:extLst>
              <a:ext uri="{FF2B5EF4-FFF2-40B4-BE49-F238E27FC236}">
                <a16:creationId xmlns:a16="http://schemas.microsoft.com/office/drawing/2014/main" id="{80167297-F216-48DA-AD16-318C411D211C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516563"/>
            <a:ext cx="2520950" cy="457200"/>
            <a:chOff x="476" y="3475"/>
            <a:chExt cx="1349" cy="288"/>
          </a:xfrm>
        </p:grpSpPr>
        <p:sp>
          <p:nvSpPr>
            <p:cNvPr id="14348" name="Text Box 42">
              <a:extLst>
                <a:ext uri="{FF2B5EF4-FFF2-40B4-BE49-F238E27FC236}">
                  <a16:creationId xmlns:a16="http://schemas.microsoft.com/office/drawing/2014/main" id="{AAA57EC5-BC9B-470F-9CF3-451FA87F0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475"/>
              <a:ext cx="9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>
                  <a:solidFill>
                    <a:srgbClr val="006600"/>
                  </a:solidFill>
                  <a:latin typeface="Arial" panose="020B0604020202020204" pitchFamily="34" charset="0"/>
                </a:rPr>
                <a:t> Rectiligne</a:t>
              </a:r>
            </a:p>
          </p:txBody>
        </p:sp>
        <p:sp>
          <p:nvSpPr>
            <p:cNvPr id="14349" name="Line 47">
              <a:extLst>
                <a:ext uri="{FF2B5EF4-FFF2-40B4-BE49-F238E27FC236}">
                  <a16:creationId xmlns:a16="http://schemas.microsoft.com/office/drawing/2014/main" id="{A7CBFEBF-D3B4-414B-B9EA-1855B3A667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3521"/>
              <a:ext cx="396" cy="120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55">
            <a:extLst>
              <a:ext uri="{FF2B5EF4-FFF2-40B4-BE49-F238E27FC236}">
                <a16:creationId xmlns:a16="http://schemas.microsoft.com/office/drawing/2014/main" id="{EFBD14A0-D2DD-4174-8194-E23CD15BF723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5564188"/>
            <a:ext cx="2376487" cy="457200"/>
            <a:chOff x="2290" y="3505"/>
            <a:chExt cx="1316" cy="288"/>
          </a:xfrm>
        </p:grpSpPr>
        <p:sp>
          <p:nvSpPr>
            <p:cNvPr id="14346" name="Text Box 43">
              <a:extLst>
                <a:ext uri="{FF2B5EF4-FFF2-40B4-BE49-F238E27FC236}">
                  <a16:creationId xmlns:a16="http://schemas.microsoft.com/office/drawing/2014/main" id="{F3E440A4-AF74-470F-B6EE-85F497D0B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505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>
                  <a:solidFill>
                    <a:srgbClr val="006600"/>
                  </a:solidFill>
                  <a:latin typeface="Arial" panose="020B0604020202020204" pitchFamily="34" charset="0"/>
                </a:rPr>
                <a:t> </a:t>
              </a:r>
              <a:r>
                <a:rPr lang="fr-FR" altLang="fr-FR" sz="2400">
                  <a:solidFill>
                    <a:schemeClr val="accent2"/>
                  </a:solidFill>
                  <a:latin typeface="Arial" panose="020B0604020202020204" pitchFamily="34" charset="0"/>
                </a:rPr>
                <a:t>Courbe</a:t>
              </a:r>
              <a:r>
                <a:rPr lang="fr-FR" altLang="fr-FR" sz="2400">
                  <a:solidFill>
                    <a:srgbClr val="006600"/>
                  </a:solidFill>
                </a:rPr>
                <a:t> </a:t>
              </a:r>
            </a:p>
          </p:txBody>
        </p:sp>
        <p:sp>
          <p:nvSpPr>
            <p:cNvPr id="14347" name="Freeform 48">
              <a:extLst>
                <a:ext uri="{FF2B5EF4-FFF2-40B4-BE49-F238E27FC236}">
                  <a16:creationId xmlns:a16="http://schemas.microsoft.com/office/drawing/2014/main" id="{61F18BF4-8DCA-4A05-91A2-E1C881B9028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061" y="3521"/>
              <a:ext cx="545" cy="136"/>
            </a:xfrm>
            <a:custGeom>
              <a:avLst/>
              <a:gdLst>
                <a:gd name="T0" fmla="*/ 0 w 771"/>
                <a:gd name="T1" fmla="*/ 0 h 188"/>
                <a:gd name="T2" fmla="*/ 144 w 771"/>
                <a:gd name="T3" fmla="*/ 69 h 188"/>
                <a:gd name="T4" fmla="*/ 272 w 771"/>
                <a:gd name="T5" fmla="*/ 17 h 188"/>
                <a:gd name="T6" fmla="*/ 0 60000 65536"/>
                <a:gd name="T7" fmla="*/ 0 60000 65536"/>
                <a:gd name="T8" fmla="*/ 0 60000 65536"/>
                <a:gd name="T9" fmla="*/ 0 w 771"/>
                <a:gd name="T10" fmla="*/ 0 h 188"/>
                <a:gd name="T11" fmla="*/ 771 w 771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1" h="188">
                  <a:moveTo>
                    <a:pt x="0" y="0"/>
                  </a:moveTo>
                  <a:cubicBezTo>
                    <a:pt x="140" y="87"/>
                    <a:pt x="280" y="174"/>
                    <a:pt x="408" y="181"/>
                  </a:cubicBezTo>
                  <a:cubicBezTo>
                    <a:pt x="536" y="188"/>
                    <a:pt x="696" y="75"/>
                    <a:pt x="771" y="45"/>
                  </a:cubicBezTo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" name="ZoneTexte 2">
            <a:extLst>
              <a:ext uri="{FF2B5EF4-FFF2-40B4-BE49-F238E27FC236}">
                <a16:creationId xmlns:a16="http://schemas.microsoft.com/office/drawing/2014/main" id="{B2610AC9-DE85-46FC-2E77-1EF80FD4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773" y="6242417"/>
            <a:ext cx="474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Quels sont les figurés linéaires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98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5DA084-3A1F-24EB-78A4-67C25EF7D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1"/>
            <a:ext cx="8611810" cy="6537537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35F3555-8725-0C66-37B2-02CB8CDDD89D}"/>
              </a:ext>
            </a:extLst>
          </p:cNvPr>
          <p:cNvSpPr/>
          <p:nvPr/>
        </p:nvSpPr>
        <p:spPr>
          <a:xfrm>
            <a:off x="6619481" y="3539532"/>
            <a:ext cx="482230" cy="257149"/>
          </a:xfrm>
          <a:custGeom>
            <a:avLst/>
            <a:gdLst>
              <a:gd name="connsiteX0" fmla="*/ 35962 w 482230"/>
              <a:gd name="connsiteY0" fmla="*/ 2321 h 257149"/>
              <a:gd name="connsiteX1" fmla="*/ 174858 w 482230"/>
              <a:gd name="connsiteY1" fmla="*/ 13896 h 257149"/>
              <a:gd name="connsiteX2" fmla="*/ 255881 w 482230"/>
              <a:gd name="connsiteY2" fmla="*/ 37045 h 257149"/>
              <a:gd name="connsiteX3" fmla="*/ 383203 w 482230"/>
              <a:gd name="connsiteY3" fmla="*/ 71769 h 257149"/>
              <a:gd name="connsiteX4" fmla="*/ 475800 w 482230"/>
              <a:gd name="connsiteY4" fmla="*/ 141217 h 257149"/>
              <a:gd name="connsiteX5" fmla="*/ 464225 w 482230"/>
              <a:gd name="connsiteY5" fmla="*/ 187516 h 257149"/>
              <a:gd name="connsiteX6" fmla="*/ 383203 w 482230"/>
              <a:gd name="connsiteY6" fmla="*/ 222240 h 257149"/>
              <a:gd name="connsiteX7" fmla="*/ 360053 w 482230"/>
              <a:gd name="connsiteY7" fmla="*/ 256964 h 257149"/>
              <a:gd name="connsiteX8" fmla="*/ 209582 w 482230"/>
              <a:gd name="connsiteY8" fmla="*/ 233815 h 257149"/>
              <a:gd name="connsiteX9" fmla="*/ 70686 w 482230"/>
              <a:gd name="connsiteY9" fmla="*/ 187516 h 257149"/>
              <a:gd name="connsiteX10" fmla="*/ 1238 w 482230"/>
              <a:gd name="connsiteY10" fmla="*/ 118068 h 257149"/>
              <a:gd name="connsiteX11" fmla="*/ 24387 w 482230"/>
              <a:gd name="connsiteY11" fmla="*/ 60195 h 257149"/>
              <a:gd name="connsiteX12" fmla="*/ 35962 w 482230"/>
              <a:gd name="connsiteY12" fmla="*/ 2321 h 25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230" h="257149">
                <a:moveTo>
                  <a:pt x="35962" y="2321"/>
                </a:moveTo>
                <a:cubicBezTo>
                  <a:pt x="61040" y="-5395"/>
                  <a:pt x="138205" y="8109"/>
                  <a:pt x="174858" y="13896"/>
                </a:cubicBezTo>
                <a:cubicBezTo>
                  <a:pt x="211511" y="19683"/>
                  <a:pt x="255881" y="37045"/>
                  <a:pt x="255881" y="37045"/>
                </a:cubicBezTo>
                <a:cubicBezTo>
                  <a:pt x="290605" y="46691"/>
                  <a:pt x="346550" y="54407"/>
                  <a:pt x="383203" y="71769"/>
                </a:cubicBezTo>
                <a:cubicBezTo>
                  <a:pt x="419856" y="89131"/>
                  <a:pt x="475800" y="141217"/>
                  <a:pt x="475800" y="141217"/>
                </a:cubicBezTo>
                <a:cubicBezTo>
                  <a:pt x="489304" y="160508"/>
                  <a:pt x="479658" y="174012"/>
                  <a:pt x="464225" y="187516"/>
                </a:cubicBezTo>
                <a:cubicBezTo>
                  <a:pt x="448792" y="201020"/>
                  <a:pt x="383203" y="222240"/>
                  <a:pt x="383203" y="222240"/>
                </a:cubicBezTo>
                <a:cubicBezTo>
                  <a:pt x="365841" y="233815"/>
                  <a:pt x="388990" y="255035"/>
                  <a:pt x="360053" y="256964"/>
                </a:cubicBezTo>
                <a:cubicBezTo>
                  <a:pt x="331116" y="258893"/>
                  <a:pt x="257810" y="245390"/>
                  <a:pt x="209582" y="233815"/>
                </a:cubicBezTo>
                <a:cubicBezTo>
                  <a:pt x="161354" y="222240"/>
                  <a:pt x="105410" y="206807"/>
                  <a:pt x="70686" y="187516"/>
                </a:cubicBezTo>
                <a:cubicBezTo>
                  <a:pt x="35962" y="168225"/>
                  <a:pt x="8954" y="139288"/>
                  <a:pt x="1238" y="118068"/>
                </a:cubicBezTo>
                <a:cubicBezTo>
                  <a:pt x="-6479" y="96848"/>
                  <a:pt x="24387" y="60195"/>
                  <a:pt x="24387" y="60195"/>
                </a:cubicBezTo>
                <a:cubicBezTo>
                  <a:pt x="32103" y="44762"/>
                  <a:pt x="10884" y="10037"/>
                  <a:pt x="35962" y="2321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F763195F-C6BF-B6B9-38E9-381618A2FE0C}"/>
              </a:ext>
            </a:extLst>
          </p:cNvPr>
          <p:cNvSpPr/>
          <p:nvPr/>
        </p:nvSpPr>
        <p:spPr>
          <a:xfrm>
            <a:off x="3737117" y="3832939"/>
            <a:ext cx="453082" cy="394277"/>
          </a:xfrm>
          <a:custGeom>
            <a:avLst/>
            <a:gdLst>
              <a:gd name="connsiteX0" fmla="*/ 13080 w 453082"/>
              <a:gd name="connsiteY0" fmla="*/ 33005 h 394277"/>
              <a:gd name="connsiteX1" fmla="*/ 94103 w 453082"/>
              <a:gd name="connsiteY1" fmla="*/ 9856 h 394277"/>
              <a:gd name="connsiteX2" fmla="*/ 198275 w 453082"/>
              <a:gd name="connsiteY2" fmla="*/ 9856 h 394277"/>
              <a:gd name="connsiteX3" fmla="*/ 267724 w 453082"/>
              <a:gd name="connsiteY3" fmla="*/ 56155 h 394277"/>
              <a:gd name="connsiteX4" fmla="*/ 337172 w 453082"/>
              <a:gd name="connsiteY4" fmla="*/ 79304 h 394277"/>
              <a:gd name="connsiteX5" fmla="*/ 395045 w 453082"/>
              <a:gd name="connsiteY5" fmla="*/ 137177 h 394277"/>
              <a:gd name="connsiteX6" fmla="*/ 429769 w 453082"/>
              <a:gd name="connsiteY6" fmla="*/ 206626 h 394277"/>
              <a:gd name="connsiteX7" fmla="*/ 452918 w 453082"/>
              <a:gd name="connsiteY7" fmla="*/ 287648 h 394277"/>
              <a:gd name="connsiteX8" fmla="*/ 418194 w 453082"/>
              <a:gd name="connsiteY8" fmla="*/ 368671 h 394277"/>
              <a:gd name="connsiteX9" fmla="*/ 383470 w 453082"/>
              <a:gd name="connsiteY9" fmla="*/ 368671 h 394277"/>
              <a:gd name="connsiteX10" fmla="*/ 13080 w 453082"/>
              <a:gd name="connsiteY10" fmla="*/ 33005 h 39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82" h="394277">
                <a:moveTo>
                  <a:pt x="13080" y="33005"/>
                </a:moveTo>
                <a:cubicBezTo>
                  <a:pt x="-35148" y="-26797"/>
                  <a:pt x="63237" y="13714"/>
                  <a:pt x="94103" y="9856"/>
                </a:cubicBezTo>
                <a:cubicBezTo>
                  <a:pt x="124969" y="5998"/>
                  <a:pt x="169338" y="2140"/>
                  <a:pt x="198275" y="9856"/>
                </a:cubicBezTo>
                <a:cubicBezTo>
                  <a:pt x="227212" y="17572"/>
                  <a:pt x="244575" y="44580"/>
                  <a:pt x="267724" y="56155"/>
                </a:cubicBezTo>
                <a:cubicBezTo>
                  <a:pt x="290874" y="67730"/>
                  <a:pt x="315952" y="65800"/>
                  <a:pt x="337172" y="79304"/>
                </a:cubicBezTo>
                <a:cubicBezTo>
                  <a:pt x="358392" y="92808"/>
                  <a:pt x="379612" y="115957"/>
                  <a:pt x="395045" y="137177"/>
                </a:cubicBezTo>
                <a:cubicBezTo>
                  <a:pt x="410478" y="158397"/>
                  <a:pt x="420124" y="181548"/>
                  <a:pt x="429769" y="206626"/>
                </a:cubicBezTo>
                <a:cubicBezTo>
                  <a:pt x="439414" y="231704"/>
                  <a:pt x="454847" y="260641"/>
                  <a:pt x="452918" y="287648"/>
                </a:cubicBezTo>
                <a:cubicBezTo>
                  <a:pt x="450989" y="314656"/>
                  <a:pt x="418194" y="368671"/>
                  <a:pt x="418194" y="368671"/>
                </a:cubicBezTo>
                <a:cubicBezTo>
                  <a:pt x="406619" y="382175"/>
                  <a:pt x="447131" y="418828"/>
                  <a:pt x="383470" y="368671"/>
                </a:cubicBezTo>
                <a:cubicBezTo>
                  <a:pt x="319809" y="318514"/>
                  <a:pt x="61308" y="92807"/>
                  <a:pt x="13080" y="33005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312E2C7-8D3D-57B7-05EA-732511E82921}"/>
              </a:ext>
            </a:extLst>
          </p:cNvPr>
          <p:cNvCxnSpPr>
            <a:endCxn id="5" idx="10"/>
          </p:cNvCxnSpPr>
          <p:nvPr/>
        </p:nvCxnSpPr>
        <p:spPr>
          <a:xfrm>
            <a:off x="6619481" y="3645024"/>
            <a:ext cx="1238" cy="1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A75B9C6D-9FBE-6CDC-D530-4B69A63BCFC1}"/>
              </a:ext>
            </a:extLst>
          </p:cNvPr>
          <p:cNvSpPr/>
          <p:nvPr/>
        </p:nvSpPr>
        <p:spPr>
          <a:xfrm>
            <a:off x="4261073" y="5301208"/>
            <a:ext cx="736720" cy="354020"/>
          </a:xfrm>
          <a:custGeom>
            <a:avLst/>
            <a:gdLst>
              <a:gd name="connsiteX0" fmla="*/ 257156 w 736720"/>
              <a:gd name="connsiteY0" fmla="*/ 15782 h 354020"/>
              <a:gd name="connsiteX1" fmla="*/ 199282 w 736720"/>
              <a:gd name="connsiteY1" fmla="*/ 15782 h 354020"/>
              <a:gd name="connsiteX2" fmla="*/ 199282 w 736720"/>
              <a:gd name="connsiteY2" fmla="*/ 62080 h 354020"/>
              <a:gd name="connsiteX3" fmla="*/ 129834 w 736720"/>
              <a:gd name="connsiteY3" fmla="*/ 108379 h 354020"/>
              <a:gd name="connsiteX4" fmla="*/ 71961 w 736720"/>
              <a:gd name="connsiteY4" fmla="*/ 166253 h 354020"/>
              <a:gd name="connsiteX5" fmla="*/ 2513 w 736720"/>
              <a:gd name="connsiteY5" fmla="*/ 200977 h 354020"/>
              <a:gd name="connsiteX6" fmla="*/ 14088 w 736720"/>
              <a:gd name="connsiteY6" fmla="*/ 258850 h 354020"/>
              <a:gd name="connsiteX7" fmla="*/ 48812 w 736720"/>
              <a:gd name="connsiteY7" fmla="*/ 293574 h 354020"/>
              <a:gd name="connsiteX8" fmla="*/ 118260 w 736720"/>
              <a:gd name="connsiteY8" fmla="*/ 316724 h 354020"/>
              <a:gd name="connsiteX9" fmla="*/ 164558 w 736720"/>
              <a:gd name="connsiteY9" fmla="*/ 351448 h 354020"/>
              <a:gd name="connsiteX10" fmla="*/ 257156 w 736720"/>
              <a:gd name="connsiteY10" fmla="*/ 351448 h 354020"/>
              <a:gd name="connsiteX11" fmla="*/ 338179 w 736720"/>
              <a:gd name="connsiteY11" fmla="*/ 351448 h 354020"/>
              <a:gd name="connsiteX12" fmla="*/ 419201 w 736720"/>
              <a:gd name="connsiteY12" fmla="*/ 328298 h 354020"/>
              <a:gd name="connsiteX13" fmla="*/ 477075 w 736720"/>
              <a:gd name="connsiteY13" fmla="*/ 328298 h 354020"/>
              <a:gd name="connsiteX14" fmla="*/ 569672 w 736720"/>
              <a:gd name="connsiteY14" fmla="*/ 328298 h 354020"/>
              <a:gd name="connsiteX15" fmla="*/ 592822 w 736720"/>
              <a:gd name="connsiteY15" fmla="*/ 293574 h 354020"/>
              <a:gd name="connsiteX16" fmla="*/ 627546 w 736720"/>
              <a:gd name="connsiteY16" fmla="*/ 270425 h 354020"/>
              <a:gd name="connsiteX17" fmla="*/ 685419 w 736720"/>
              <a:gd name="connsiteY17" fmla="*/ 247275 h 354020"/>
              <a:gd name="connsiteX18" fmla="*/ 708569 w 736720"/>
              <a:gd name="connsiteY18" fmla="*/ 224126 h 354020"/>
              <a:gd name="connsiteX19" fmla="*/ 731718 w 736720"/>
              <a:gd name="connsiteY19" fmla="*/ 189402 h 354020"/>
              <a:gd name="connsiteX20" fmla="*/ 604396 w 736720"/>
              <a:gd name="connsiteY20" fmla="*/ 177827 h 354020"/>
              <a:gd name="connsiteX21" fmla="*/ 534948 w 736720"/>
              <a:gd name="connsiteY21" fmla="*/ 177827 h 354020"/>
              <a:gd name="connsiteX22" fmla="*/ 453926 w 736720"/>
              <a:gd name="connsiteY22" fmla="*/ 177827 h 354020"/>
              <a:gd name="connsiteX23" fmla="*/ 396052 w 736720"/>
              <a:gd name="connsiteY23" fmla="*/ 131529 h 354020"/>
              <a:gd name="connsiteX24" fmla="*/ 326604 w 736720"/>
              <a:gd name="connsiteY24" fmla="*/ 62080 h 354020"/>
              <a:gd name="connsiteX25" fmla="*/ 326604 w 736720"/>
              <a:gd name="connsiteY25" fmla="*/ 4207 h 354020"/>
              <a:gd name="connsiteX26" fmla="*/ 257156 w 736720"/>
              <a:gd name="connsiteY26" fmla="*/ 15782 h 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36720" h="354020">
                <a:moveTo>
                  <a:pt x="257156" y="15782"/>
                </a:moveTo>
                <a:cubicBezTo>
                  <a:pt x="235936" y="17711"/>
                  <a:pt x="199282" y="15782"/>
                  <a:pt x="199282" y="15782"/>
                </a:cubicBezTo>
                <a:cubicBezTo>
                  <a:pt x="189636" y="23498"/>
                  <a:pt x="210857" y="46647"/>
                  <a:pt x="199282" y="62080"/>
                </a:cubicBezTo>
                <a:cubicBezTo>
                  <a:pt x="187707" y="77513"/>
                  <a:pt x="151054" y="91017"/>
                  <a:pt x="129834" y="108379"/>
                </a:cubicBezTo>
                <a:cubicBezTo>
                  <a:pt x="108614" y="125741"/>
                  <a:pt x="93181" y="150820"/>
                  <a:pt x="71961" y="166253"/>
                </a:cubicBezTo>
                <a:cubicBezTo>
                  <a:pt x="50741" y="181686"/>
                  <a:pt x="12158" y="185544"/>
                  <a:pt x="2513" y="200977"/>
                </a:cubicBezTo>
                <a:cubicBezTo>
                  <a:pt x="-7132" y="216410"/>
                  <a:pt x="14088" y="258850"/>
                  <a:pt x="14088" y="258850"/>
                </a:cubicBezTo>
                <a:cubicBezTo>
                  <a:pt x="21804" y="274283"/>
                  <a:pt x="31450" y="283928"/>
                  <a:pt x="48812" y="293574"/>
                </a:cubicBezTo>
                <a:cubicBezTo>
                  <a:pt x="66174" y="303220"/>
                  <a:pt x="118260" y="316724"/>
                  <a:pt x="118260" y="316724"/>
                </a:cubicBezTo>
                <a:cubicBezTo>
                  <a:pt x="137551" y="326370"/>
                  <a:pt x="141409" y="345661"/>
                  <a:pt x="164558" y="351448"/>
                </a:cubicBezTo>
                <a:cubicBezTo>
                  <a:pt x="187707" y="357235"/>
                  <a:pt x="257156" y="351448"/>
                  <a:pt x="257156" y="351448"/>
                </a:cubicBezTo>
                <a:cubicBezTo>
                  <a:pt x="286093" y="351448"/>
                  <a:pt x="311172" y="355306"/>
                  <a:pt x="338179" y="351448"/>
                </a:cubicBezTo>
                <a:cubicBezTo>
                  <a:pt x="365187" y="347590"/>
                  <a:pt x="396052" y="332156"/>
                  <a:pt x="419201" y="328298"/>
                </a:cubicBezTo>
                <a:cubicBezTo>
                  <a:pt x="442350" y="324440"/>
                  <a:pt x="477075" y="328298"/>
                  <a:pt x="477075" y="328298"/>
                </a:cubicBezTo>
                <a:lnTo>
                  <a:pt x="569672" y="328298"/>
                </a:lnTo>
                <a:cubicBezTo>
                  <a:pt x="588963" y="322511"/>
                  <a:pt x="592822" y="293574"/>
                  <a:pt x="592822" y="293574"/>
                </a:cubicBezTo>
                <a:cubicBezTo>
                  <a:pt x="602468" y="283929"/>
                  <a:pt x="612113" y="278141"/>
                  <a:pt x="627546" y="270425"/>
                </a:cubicBezTo>
                <a:cubicBezTo>
                  <a:pt x="642979" y="262709"/>
                  <a:pt x="685419" y="247275"/>
                  <a:pt x="685419" y="247275"/>
                </a:cubicBezTo>
                <a:cubicBezTo>
                  <a:pt x="698923" y="239558"/>
                  <a:pt x="708569" y="224126"/>
                  <a:pt x="708569" y="224126"/>
                </a:cubicBezTo>
                <a:cubicBezTo>
                  <a:pt x="716285" y="214481"/>
                  <a:pt x="749080" y="197119"/>
                  <a:pt x="731718" y="189402"/>
                </a:cubicBezTo>
                <a:cubicBezTo>
                  <a:pt x="714356" y="181685"/>
                  <a:pt x="637191" y="179756"/>
                  <a:pt x="604396" y="177827"/>
                </a:cubicBezTo>
                <a:cubicBezTo>
                  <a:pt x="571601" y="175898"/>
                  <a:pt x="534948" y="177827"/>
                  <a:pt x="534948" y="177827"/>
                </a:cubicBezTo>
                <a:cubicBezTo>
                  <a:pt x="509870" y="177827"/>
                  <a:pt x="477075" y="185543"/>
                  <a:pt x="453926" y="177827"/>
                </a:cubicBezTo>
                <a:cubicBezTo>
                  <a:pt x="430777" y="170111"/>
                  <a:pt x="417272" y="150820"/>
                  <a:pt x="396052" y="131529"/>
                </a:cubicBezTo>
                <a:cubicBezTo>
                  <a:pt x="374832" y="112238"/>
                  <a:pt x="338179" y="83300"/>
                  <a:pt x="326604" y="62080"/>
                </a:cubicBezTo>
                <a:cubicBezTo>
                  <a:pt x="315029" y="40860"/>
                  <a:pt x="338179" y="17711"/>
                  <a:pt x="326604" y="4207"/>
                </a:cubicBezTo>
                <a:cubicBezTo>
                  <a:pt x="315029" y="-9297"/>
                  <a:pt x="278376" y="13853"/>
                  <a:pt x="257156" y="15782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64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3455C3-788E-F853-1A65-54BB36CDE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" y="620688"/>
            <a:ext cx="9001360" cy="56166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860955-1DF1-54CF-2AD7-DB8E7527D573}"/>
              </a:ext>
            </a:extLst>
          </p:cNvPr>
          <p:cNvSpPr/>
          <p:nvPr/>
        </p:nvSpPr>
        <p:spPr>
          <a:xfrm>
            <a:off x="251520" y="2276872"/>
            <a:ext cx="86409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B2203-FEBC-B961-5C95-11B9328AC9DF}"/>
              </a:ext>
            </a:extLst>
          </p:cNvPr>
          <p:cNvSpPr/>
          <p:nvPr/>
        </p:nvSpPr>
        <p:spPr>
          <a:xfrm>
            <a:off x="4499992" y="5373216"/>
            <a:ext cx="720080" cy="2880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D0AD8-AED3-C1CB-45E6-C89C66DF9C78}"/>
              </a:ext>
            </a:extLst>
          </p:cNvPr>
          <p:cNvSpPr/>
          <p:nvPr/>
        </p:nvSpPr>
        <p:spPr>
          <a:xfrm>
            <a:off x="4499992" y="5661248"/>
            <a:ext cx="72008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06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1746F077-4EB9-45DC-B88E-A734C2C8E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8497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Sur un croquis, on est toujours amené à écrire des mots, c’est la nomenclature.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E7617E2-C7DA-488F-9C8B-D26DC282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536174"/>
            <a:ext cx="79208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Nom des villes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Nom des fleuves, lacs, étangs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Nom des parcs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Nom des montagnes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Nom des baies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fr-FR" altLang="fr-FR" sz="2400" dirty="0">
                <a:latin typeface="Arial" panose="020B0604020202020204" pitchFamily="34" charset="0"/>
              </a:rPr>
              <a:t>…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fr-FR" altLang="fr-FR" sz="2400" dirty="0"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E4F255-EF12-8275-22A5-0078C1DFDD18}"/>
              </a:ext>
            </a:extLst>
          </p:cNvPr>
          <p:cNvSpPr txBox="1"/>
          <p:nvPr/>
        </p:nvSpPr>
        <p:spPr>
          <a:xfrm>
            <a:off x="539552" y="501317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noms sont toujours écrits en noir et horizontalement.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Exception : les cours d’eau. On écrit leur nom en bleu le long du figuré.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6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40471CD8-6680-44BD-A3F9-8C615937B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49275"/>
            <a:ext cx="720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800">
                <a:latin typeface="Arial" panose="020B0604020202020204" pitchFamily="34" charset="0"/>
              </a:rPr>
              <a:t>La légende permet la lecture du croquis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265BD3FC-55AC-4404-950A-028CD532A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96975"/>
            <a:ext cx="83867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>
                <a:solidFill>
                  <a:srgbClr val="0000CC"/>
                </a:solidFill>
                <a:latin typeface="Arial" panose="020B0604020202020204" pitchFamily="34" charset="0"/>
              </a:rPr>
              <a:t>Celle-ci sera placée à côté du croquis si la place le permet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>
                <a:solidFill>
                  <a:srgbClr val="0000CC"/>
                </a:solidFill>
                <a:latin typeface="Arial" panose="020B0604020202020204" pitchFamily="34" charset="0"/>
              </a:rPr>
              <a:t>ou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>
                <a:solidFill>
                  <a:srgbClr val="0000CC"/>
                </a:solidFill>
                <a:latin typeface="Arial" panose="020B0604020202020204" pitchFamily="34" charset="0"/>
              </a:rPr>
              <a:t>sur une feuille à part</a:t>
            </a: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492B5168-B5DF-4C81-81BE-60DC907BB908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3141663"/>
            <a:ext cx="3529012" cy="2160587"/>
            <a:chOff x="3061" y="1979"/>
            <a:chExt cx="2223" cy="1361"/>
          </a:xfrm>
        </p:grpSpPr>
        <p:sp>
          <p:nvSpPr>
            <p:cNvPr id="18443" name="Rectangle 7">
              <a:extLst>
                <a:ext uri="{FF2B5EF4-FFF2-40B4-BE49-F238E27FC236}">
                  <a16:creationId xmlns:a16="http://schemas.microsoft.com/office/drawing/2014/main" id="{63363C68-54F8-4B52-9E9B-ECFA28354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1043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8444" name="Rectangle 8">
              <a:extLst>
                <a:ext uri="{FF2B5EF4-FFF2-40B4-BE49-F238E27FC236}">
                  <a16:creationId xmlns:a16="http://schemas.microsoft.com/office/drawing/2014/main" id="{72B05837-B1BE-4F0F-8E98-B5C196770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1979"/>
              <a:ext cx="1043" cy="13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8445" name="Text Box 13">
              <a:extLst>
                <a:ext uri="{FF2B5EF4-FFF2-40B4-BE49-F238E27FC236}">
                  <a16:creationId xmlns:a16="http://schemas.microsoft.com/office/drawing/2014/main" id="{B2640605-2756-4418-9E32-139ACAC01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2478"/>
              <a:ext cx="7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>
                  <a:latin typeface="Arial" panose="020B0604020202020204" pitchFamily="34" charset="0"/>
                </a:rPr>
                <a:t>Croquis</a:t>
              </a:r>
            </a:p>
          </p:txBody>
        </p:sp>
        <p:sp>
          <p:nvSpPr>
            <p:cNvPr id="18446" name="Text Box 14">
              <a:extLst>
                <a:ext uri="{FF2B5EF4-FFF2-40B4-BE49-F238E27FC236}">
                  <a16:creationId xmlns:a16="http://schemas.microsoft.com/office/drawing/2014/main" id="{F1A68C5D-72F8-4F22-AEB4-56FCAFCE5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2462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>
                  <a:latin typeface="Arial" panose="020B0604020202020204" pitchFamily="34" charset="0"/>
                </a:rPr>
                <a:t>Légende</a:t>
              </a:r>
            </a:p>
          </p:txBody>
        </p:sp>
      </p:grpSp>
      <p:sp>
        <p:nvSpPr>
          <p:cNvPr id="9233" name="Text Box 17">
            <a:extLst>
              <a:ext uri="{FF2B5EF4-FFF2-40B4-BE49-F238E27FC236}">
                <a16:creationId xmlns:a16="http://schemas.microsoft.com/office/drawing/2014/main" id="{52182D07-7CB0-4F3D-84A4-9492D495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661025"/>
            <a:ext cx="7489825" cy="4286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>
                <a:solidFill>
                  <a:srgbClr val="FF0000"/>
                </a:solidFill>
                <a:latin typeface="Arial" panose="020B0604020202020204" pitchFamily="34" charset="0"/>
              </a:rPr>
              <a:t>La légende ne doit jamais se trouver au dos du croquis</a:t>
            </a:r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id="{ABCEAF9D-74EE-46B3-A269-AB1C510823F3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213100"/>
            <a:ext cx="1655763" cy="2162175"/>
            <a:chOff x="748" y="2024"/>
            <a:chExt cx="1043" cy="1362"/>
          </a:xfrm>
        </p:grpSpPr>
        <p:sp>
          <p:nvSpPr>
            <p:cNvPr id="18439" name="Rectangle 6">
              <a:extLst>
                <a:ext uri="{FF2B5EF4-FFF2-40B4-BE49-F238E27FC236}">
                  <a16:creationId xmlns:a16="http://schemas.microsoft.com/office/drawing/2014/main" id="{CFA9E324-1AC0-4E86-B7B0-F8750DFA3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025"/>
              <a:ext cx="1043" cy="13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8440" name="Text Box 12">
              <a:extLst>
                <a:ext uri="{FF2B5EF4-FFF2-40B4-BE49-F238E27FC236}">
                  <a16:creationId xmlns:a16="http://schemas.microsoft.com/office/drawing/2014/main" id="{5CC69209-9422-4206-912C-5DE6361BE2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961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>
                  <a:latin typeface="Arial" panose="020B0604020202020204" pitchFamily="34" charset="0"/>
                </a:rPr>
                <a:t>Légende</a:t>
              </a:r>
            </a:p>
          </p:txBody>
        </p:sp>
        <p:sp>
          <p:nvSpPr>
            <p:cNvPr id="18441" name="Rectangle 19">
              <a:extLst>
                <a:ext uri="{FF2B5EF4-FFF2-40B4-BE49-F238E27FC236}">
                  <a16:creationId xmlns:a16="http://schemas.microsoft.com/office/drawing/2014/main" id="{A35F31A2-5EC7-4CEE-87F5-2CFE667B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024"/>
              <a:ext cx="1043" cy="81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18442" name="Text Box 10">
              <a:extLst>
                <a:ext uri="{FF2B5EF4-FFF2-40B4-BE49-F238E27FC236}">
                  <a16:creationId xmlns:a16="http://schemas.microsoft.com/office/drawing/2014/main" id="{06604636-5C26-4B3C-9C4D-42FD0B65E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296"/>
              <a:ext cx="7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000">
                  <a:latin typeface="Arial" panose="020B0604020202020204" pitchFamily="34" charset="0"/>
                </a:rPr>
                <a:t>Croquis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23FDDB37-489A-4631-A24D-15F055A6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92150"/>
            <a:ext cx="6048375" cy="611188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>
                <a:solidFill>
                  <a:srgbClr val="FF0000"/>
                </a:solidFill>
                <a:latin typeface="Arial" panose="020B0604020202020204" pitchFamily="34" charset="0"/>
              </a:rPr>
              <a:t>La légende doit être structurée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A9B1563F-B870-40A9-BAD8-E29E25AE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773238"/>
            <a:ext cx="727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6600"/>
              </a:buClr>
              <a:buSzPct val="130000"/>
              <a:buFont typeface="Wingdings" panose="05000000000000000000" pitchFamily="2" charset="2"/>
              <a:buChar char="v"/>
            </a:pPr>
            <a:r>
              <a:rPr lang="fr-FR" altLang="fr-FR" sz="2400"/>
              <a:t>  </a:t>
            </a:r>
            <a:r>
              <a:rPr lang="fr-FR" altLang="fr-FR" sz="2000">
                <a:latin typeface="Arial" panose="020B0604020202020204" pitchFamily="34" charset="0"/>
              </a:rPr>
              <a:t>Elle doit comporter </a:t>
            </a:r>
            <a:r>
              <a:rPr lang="fr-FR" altLang="fr-FR" sz="2000">
                <a:solidFill>
                  <a:srgbClr val="FF0000"/>
                </a:solidFill>
                <a:latin typeface="Arial" panose="020B0604020202020204" pitchFamily="34" charset="0"/>
              </a:rPr>
              <a:t>plusieurs parties</a:t>
            </a:r>
            <a:r>
              <a:rPr lang="fr-FR" altLang="fr-FR" sz="2000">
                <a:latin typeface="Arial" panose="020B0604020202020204" pitchFamily="34" charset="0"/>
              </a:rPr>
              <a:t> (2 ou 3 pas plus)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C825A691-A0F1-449F-BCA4-297CB4B93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636838"/>
            <a:ext cx="8027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CC"/>
              </a:buClr>
              <a:buSzPct val="150000"/>
              <a:buFont typeface="Wingdings" panose="05000000000000000000" pitchFamily="2" charset="2"/>
              <a:buChar char="§"/>
            </a:pPr>
            <a:r>
              <a:rPr lang="fr-FR" altLang="fr-FR" sz="2000" dirty="0">
                <a:latin typeface="Arial" panose="020B0604020202020204" pitchFamily="34" charset="0"/>
              </a:rPr>
              <a:t> Vous devez mettre des </a:t>
            </a:r>
            <a:r>
              <a:rPr lang="fr-FR" altLang="fr-FR" sz="2000" dirty="0">
                <a:solidFill>
                  <a:srgbClr val="FF0000"/>
                </a:solidFill>
                <a:latin typeface="Arial" panose="020B0604020202020204" pitchFamily="34" charset="0"/>
              </a:rPr>
              <a:t>TITRES</a:t>
            </a:r>
            <a:r>
              <a:rPr lang="fr-FR" altLang="fr-FR" sz="2000" dirty="0">
                <a:latin typeface="Arial" panose="020B0604020202020204" pitchFamily="34" charset="0"/>
              </a:rPr>
              <a:t> à chacune des parties de la légende (vous n’en répondrez que mieux à la problématique)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FE47E9F0-617C-4D4E-8EE1-D3C67B06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830638"/>
            <a:ext cx="813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30000"/>
              <a:buFont typeface="Wingdings" panose="05000000000000000000" pitchFamily="2" charset="2"/>
              <a:buChar char="Ø"/>
            </a:pPr>
            <a:r>
              <a:rPr lang="fr-FR" altLang="fr-FR" sz="2400"/>
              <a:t>   </a:t>
            </a:r>
            <a:r>
              <a:rPr lang="fr-FR" altLang="fr-FR" sz="2000">
                <a:latin typeface="Arial" panose="020B0604020202020204" pitchFamily="34" charset="0"/>
              </a:rPr>
              <a:t>Chaque figuré est </a:t>
            </a:r>
            <a:r>
              <a:rPr lang="fr-FR" altLang="fr-FR" sz="2000">
                <a:solidFill>
                  <a:srgbClr val="FF0000"/>
                </a:solidFill>
                <a:latin typeface="Arial" panose="020B0604020202020204" pitchFamily="34" charset="0"/>
              </a:rPr>
              <a:t>correctement et soigneusement</a:t>
            </a:r>
            <a:r>
              <a:rPr lang="fr-FR" altLang="fr-FR" sz="2000">
                <a:latin typeface="Arial" panose="020B0604020202020204" pitchFamily="34" charset="0"/>
              </a:rPr>
              <a:t>  représenté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B0AE7CF0-1B1E-40F2-8289-0681FD352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622800"/>
            <a:ext cx="81010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CC0099"/>
              </a:buClr>
              <a:buSzPct val="130000"/>
              <a:buFont typeface="Wingdings" panose="05000000000000000000" pitchFamily="2" charset="2"/>
              <a:buChar char="ü"/>
            </a:pPr>
            <a:r>
              <a:rPr lang="fr-FR" altLang="fr-FR" sz="2400"/>
              <a:t>  </a:t>
            </a:r>
            <a:r>
              <a:rPr lang="fr-FR" altLang="fr-FR" sz="2000">
                <a:latin typeface="Arial" panose="020B0604020202020204" pitchFamily="34" charset="0"/>
              </a:rPr>
              <a:t>L’explication donnée pour chacun des figurés peut être </a:t>
            </a:r>
            <a:r>
              <a:rPr lang="fr-FR" altLang="fr-FR" sz="2000">
                <a:solidFill>
                  <a:srgbClr val="FF0000"/>
                </a:solidFill>
                <a:latin typeface="Arial" panose="020B0604020202020204" pitchFamily="34" charset="0"/>
              </a:rPr>
              <a:t>un mot</a:t>
            </a:r>
            <a:r>
              <a:rPr lang="fr-FR" altLang="fr-FR" sz="2000">
                <a:latin typeface="Arial" panose="020B0604020202020204" pitchFamily="34" charset="0"/>
              </a:rPr>
              <a:t>, </a:t>
            </a:r>
            <a:r>
              <a:rPr lang="fr-FR" altLang="fr-FR" sz="2000">
                <a:solidFill>
                  <a:srgbClr val="FF0000"/>
                </a:solidFill>
                <a:latin typeface="Arial" panose="020B0604020202020204" pitchFamily="34" charset="0"/>
              </a:rPr>
              <a:t>une expression ou une phrase</a:t>
            </a:r>
            <a:r>
              <a:rPr lang="fr-FR" altLang="fr-FR" sz="20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/>
      <p:bldP spid="10247" grpId="0"/>
      <p:bldP spid="102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790508EA-0A11-4727-BB1B-D4CB298DF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3975"/>
            <a:ext cx="80645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4800" dirty="0">
                <a:latin typeface="Arial" panose="020B0604020202020204" pitchFamily="34" charset="0"/>
              </a:rPr>
              <a:t>Le croquis a pour but de montrer les différentes composantes d’un territoire reliées entre elles par une légende problématisée. Il vise donc à comprendre l’organisation d’un territoire en réponse à une problématique.</a:t>
            </a:r>
            <a:endParaRPr lang="es-ES" altLang="fr-FR" sz="4800" dirty="0">
              <a:latin typeface="Arial" panose="020B0604020202020204" pitchFamily="34" charset="0"/>
            </a:endParaRPr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id="{06B5484C-09B4-4F2F-9165-66A288BC8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99238"/>
            <a:ext cx="33845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7CBB7EA4-6EC7-4A91-951C-6EF8CF1AD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196752"/>
            <a:ext cx="8820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rgbClr val="006600"/>
                </a:solidFill>
                <a:latin typeface="Arial" panose="020B0604020202020204" pitchFamily="34" charset="0"/>
              </a:rPr>
              <a:t>La légende comprendentre12 et 15 figurés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61FF6B3-02F1-079F-64ED-DBA0B19EB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" y="2276872"/>
            <a:ext cx="8135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fr-FR" altLang="fr-FR" dirty="0"/>
              <a:t>  </a:t>
            </a:r>
            <a:r>
              <a:rPr lang="fr-FR" altLang="fr-FR" dirty="0">
                <a:latin typeface="Arial" panose="020B0604020202020204" pitchFamily="34" charset="0"/>
              </a:rPr>
              <a:t>Tout croquis doit comporter un </a:t>
            </a: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</a:rPr>
              <a:t>TITRE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9EF9E09-F8A2-2B11-4B35-B57F79721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43" y="3140968"/>
            <a:ext cx="860444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chemeClr val="accent2"/>
                </a:solidFill>
                <a:latin typeface="Arial" panose="020B0604020202020204" pitchFamily="34" charset="0"/>
              </a:rPr>
              <a:t>La réalisation du croquis et sa présentation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chemeClr val="accent2"/>
                </a:solidFill>
                <a:latin typeface="Arial" panose="020B0604020202020204" pitchFamily="34" charset="0"/>
              </a:rPr>
              <a:t>doivent être soignées.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7925D248-4246-4522-AE86-814E68399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2060848"/>
            <a:ext cx="59753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dirty="0"/>
              <a:t>  </a:t>
            </a:r>
            <a:r>
              <a:rPr lang="fr-FR" altLang="fr-FR" sz="2400" dirty="0">
                <a:latin typeface="Arial" panose="020B0604020202020204" pitchFamily="34" charset="0"/>
              </a:rPr>
              <a:t>Crayons de couleur pour colorier les surfaces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dirty="0">
                <a:latin typeface="Arial" panose="020B0604020202020204" pitchFamily="34" charset="0"/>
              </a:rPr>
              <a:t>  Taille-crayons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dirty="0">
                <a:latin typeface="Arial" panose="020B0604020202020204" pitchFamily="34" charset="0"/>
              </a:rPr>
              <a:t>  Feutres fins et moyens pour certains figurés ponctuels et linéaires </a:t>
            </a:r>
            <a:r>
              <a:rPr lang="fr-FR" altLang="fr-FR" sz="2400" u="sng" dirty="0">
                <a:latin typeface="Arial" panose="020B0604020202020204" pitchFamily="34" charset="0"/>
              </a:rPr>
              <a:t>seulement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dirty="0">
                <a:latin typeface="Arial" panose="020B0604020202020204" pitchFamily="34" charset="0"/>
              </a:rPr>
              <a:t>  Un normographe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dirty="0">
                <a:latin typeface="Arial" panose="020B0604020202020204" pitchFamily="34" charset="0"/>
              </a:rPr>
              <a:t> Stylos et/ou stylo plume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altLang="fr-FR" sz="2400" b="1" dirty="0">
                <a:solidFill>
                  <a:srgbClr val="7030A0"/>
                </a:solidFill>
                <a:latin typeface="Arial" panose="020B0604020202020204" pitchFamily="34" charset="0"/>
              </a:rPr>
              <a:t>Pas de </a:t>
            </a:r>
            <a:r>
              <a:rPr lang="fr-FR" altLang="fr-FR" sz="2400" b="1" dirty="0" err="1">
                <a:solidFill>
                  <a:srgbClr val="7030A0"/>
                </a:solidFill>
                <a:latin typeface="Arial" panose="020B0604020202020204" pitchFamily="34" charset="0"/>
              </a:rPr>
              <a:t>stabilo</a:t>
            </a:r>
            <a:r>
              <a:rPr lang="fr-FR" altLang="fr-FR" sz="2400" b="1" dirty="0">
                <a:solidFill>
                  <a:srgbClr val="7030A0"/>
                </a:solidFill>
                <a:latin typeface="Arial" panose="020B0604020202020204" pitchFamily="34" charset="0"/>
              </a:rPr>
              <a:t> !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7EC111B0-4D31-488B-9761-38FE6006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8064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Arial" panose="020B0604020202020204" pitchFamily="34" charset="0"/>
              </a:rPr>
              <a:t>La réussite du croquis passe aussi par l’utilisation d’un matériel adéquat.</a:t>
            </a:r>
            <a:r>
              <a:rPr lang="fr-FR" altLang="fr-FR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DD8F3958-7B9C-43CD-AE7E-1878F99DC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fr-FR">
                <a:latin typeface="Arial" panose="020B0604020202020204" pitchFamily="34" charset="0"/>
              </a:rPr>
              <a:t>Pour répondre à cette problématique on est amené à utiliser trois types de </a:t>
            </a:r>
            <a:r>
              <a:rPr lang="es-ES_tradnl" altLang="fr-FR" u="sng">
                <a:latin typeface="Arial" panose="020B0604020202020204" pitchFamily="34" charset="0"/>
              </a:rPr>
              <a:t>figurés</a:t>
            </a:r>
            <a:r>
              <a:rPr lang="es-ES_tradnl" altLang="fr-FR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fr-FR" sz="2800" i="1">
                <a:latin typeface="Arial" panose="020B0604020202020204" pitchFamily="34" charset="0"/>
              </a:rPr>
              <a:t>- c’est-à-dire des </a:t>
            </a:r>
            <a:r>
              <a:rPr lang="es-ES_tradnl" altLang="fr-FR" sz="2800" i="1" u="sng">
                <a:latin typeface="Arial" panose="020B0604020202020204" pitchFamily="34" charset="0"/>
              </a:rPr>
              <a:t>signes pour représenter des phénomènes</a:t>
            </a:r>
            <a:r>
              <a:rPr lang="es-ES_tradnl" altLang="fr-FR" sz="2800" i="1">
                <a:latin typeface="Arial" panose="020B0604020202020204" pitchFamily="34" charset="0"/>
              </a:rPr>
              <a:t> -</a:t>
            </a:r>
            <a:r>
              <a:rPr lang="es-ES_tradnl" altLang="fr-FR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endParaRPr lang="es-ES_tradnl" altLang="fr-FR" sz="240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C62AFF97-4C26-41FC-A3E3-0C268BC4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284538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>
                <a:solidFill>
                  <a:srgbClr val="006600"/>
                </a:solidFill>
                <a:latin typeface="Arial" panose="020B0604020202020204" pitchFamily="34" charset="0"/>
              </a:rPr>
              <a:t> Des figurés de surface</a:t>
            </a:r>
            <a:endParaRPr lang="es-ES" altLang="fr-FR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2FA9B26F-06EE-4290-81C5-E02958DFE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14800"/>
            <a:ext cx="517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>
                <a:solidFill>
                  <a:schemeClr val="accent2"/>
                </a:solidFill>
              </a:rPr>
              <a:t> </a:t>
            </a:r>
            <a:r>
              <a:rPr lang="es-ES_tradnl" altLang="fr-FR">
                <a:solidFill>
                  <a:schemeClr val="accent2"/>
                </a:solidFill>
                <a:latin typeface="Arial" panose="020B0604020202020204" pitchFamily="34" charset="0"/>
              </a:rPr>
              <a:t>Des figurés ponctuels</a:t>
            </a:r>
            <a:endParaRPr lang="es-ES" altLang="fr-FR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79D06361-70B2-41EC-A166-E30B38736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06963"/>
            <a:ext cx="4819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>
                <a:solidFill>
                  <a:srgbClr val="FF0000"/>
                </a:solidFill>
              </a:rPr>
              <a:t> </a:t>
            </a:r>
            <a:r>
              <a:rPr lang="es-ES_tradnl" altLang="fr-FR">
                <a:solidFill>
                  <a:srgbClr val="FF0000"/>
                </a:solidFill>
                <a:latin typeface="Arial" panose="020B0604020202020204" pitchFamily="34" charset="0"/>
              </a:rPr>
              <a:t>Des figurés linéaires</a:t>
            </a:r>
            <a:r>
              <a:rPr lang="es-ES_tradnl" altLang="fr-FR">
                <a:solidFill>
                  <a:srgbClr val="FF0000"/>
                </a:solidFill>
              </a:rPr>
              <a:t> </a:t>
            </a:r>
            <a:endParaRPr lang="es-ES" altLang="fr-F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autoUpdateAnimBg="0"/>
      <p:bldP spid="3077" grpId="0" autoUpdateAnimBg="0"/>
      <p:bldP spid="30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EBD9678-291F-4101-8B71-7FFCDA512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0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fr-FR">
                <a:solidFill>
                  <a:srgbClr val="006600"/>
                </a:solidFill>
              </a:rPr>
              <a:t> </a:t>
            </a:r>
            <a:r>
              <a:rPr lang="es-ES_tradnl" altLang="fr-FR">
                <a:solidFill>
                  <a:srgbClr val="006600"/>
                </a:solidFill>
                <a:latin typeface="Arial" panose="020B0604020202020204" pitchFamily="34" charset="0"/>
              </a:rPr>
              <a:t>Les figurés de surface</a:t>
            </a:r>
            <a:endParaRPr lang="es-ES" altLang="fr-FR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8F710EDC-4D6B-46B1-8132-72F55DC7F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814388"/>
            <a:ext cx="4194175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Ils se présentent 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sous deux formes</a:t>
            </a:r>
          </a:p>
        </p:txBody>
      </p:sp>
      <p:grpSp>
        <p:nvGrpSpPr>
          <p:cNvPr id="2" name="Group 79">
            <a:extLst>
              <a:ext uri="{FF2B5EF4-FFF2-40B4-BE49-F238E27FC236}">
                <a16:creationId xmlns:a16="http://schemas.microsoft.com/office/drawing/2014/main" id="{81E98E1F-42AD-40A9-A9CE-18E8464BAB4E}"/>
              </a:ext>
            </a:extLst>
          </p:cNvPr>
          <p:cNvGrpSpPr>
            <a:grpSpLocks/>
          </p:cNvGrpSpPr>
          <p:nvPr/>
        </p:nvGrpSpPr>
        <p:grpSpPr bwMode="auto">
          <a:xfrm>
            <a:off x="6122988" y="2065338"/>
            <a:ext cx="2337428" cy="2378430"/>
            <a:chOff x="3991" y="859"/>
            <a:chExt cx="1406" cy="1330"/>
          </a:xfrm>
        </p:grpSpPr>
        <p:sp>
          <p:nvSpPr>
            <p:cNvPr id="5138" name="Text Box 5">
              <a:extLst>
                <a:ext uri="{FF2B5EF4-FFF2-40B4-BE49-F238E27FC236}">
                  <a16:creationId xmlns:a16="http://schemas.microsoft.com/office/drawing/2014/main" id="{172D0C52-1EE5-42D3-A389-32E227C34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859"/>
              <a:ext cx="1406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 dirty="0">
                  <a:latin typeface="Arial" panose="020B0604020202020204" pitchFamily="34" charset="0"/>
                </a:rPr>
                <a:t>Des hachures </a:t>
              </a:r>
            </a:p>
          </p:txBody>
        </p:sp>
        <p:grpSp>
          <p:nvGrpSpPr>
            <p:cNvPr id="5139" name="Group 34">
              <a:extLst>
                <a:ext uri="{FF2B5EF4-FFF2-40B4-BE49-F238E27FC236}">
                  <a16:creationId xmlns:a16="http://schemas.microsoft.com/office/drawing/2014/main" id="{D4C6784C-9899-4540-BBB3-2FC5FA2E2B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1217"/>
              <a:ext cx="466" cy="972"/>
              <a:chOff x="4140" y="2111"/>
              <a:chExt cx="466" cy="809"/>
            </a:xfrm>
          </p:grpSpPr>
          <p:sp>
            <p:nvSpPr>
              <p:cNvPr id="5142" name="Rectangle 32" descr="Diagonal hacia arriba ancha">
                <a:extLst>
                  <a:ext uri="{FF2B5EF4-FFF2-40B4-BE49-F238E27FC236}">
                    <a16:creationId xmlns:a16="http://schemas.microsoft.com/office/drawing/2014/main" id="{E020FBF9-D1FB-4E85-8C56-62BE5945B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394"/>
                <a:ext cx="454" cy="227"/>
              </a:xfrm>
              <a:prstGeom prst="rect">
                <a:avLst/>
              </a:prstGeom>
              <a:pattFill prst="dkVert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 dirty="0"/>
              </a:p>
            </p:txBody>
          </p:sp>
          <p:sp>
            <p:nvSpPr>
              <p:cNvPr id="5140" name="Rectangle 25" descr="Diagonal hacia arriba ancha">
                <a:extLst>
                  <a:ext uri="{FF2B5EF4-FFF2-40B4-BE49-F238E27FC236}">
                    <a16:creationId xmlns:a16="http://schemas.microsoft.com/office/drawing/2014/main" id="{88FB7923-4D33-4177-82DD-E5C771C57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" y="2693"/>
                <a:ext cx="454" cy="22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/>
              </a:p>
            </p:txBody>
          </p:sp>
          <p:sp>
            <p:nvSpPr>
              <p:cNvPr id="5141" name="Rectangle 30" descr="20%">
                <a:extLst>
                  <a:ext uri="{FF2B5EF4-FFF2-40B4-BE49-F238E27FC236}">
                    <a16:creationId xmlns:a16="http://schemas.microsoft.com/office/drawing/2014/main" id="{017A2DC4-3727-4DEF-A40B-A010C02ED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111"/>
                <a:ext cx="454" cy="227"/>
              </a:xfrm>
              <a:prstGeom prst="rect">
                <a:avLst/>
              </a:prstGeom>
              <a:pattFill prst="dk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 dirty="0"/>
              </a:p>
            </p:txBody>
          </p:sp>
        </p:grpSp>
      </p:grpSp>
      <p:grpSp>
        <p:nvGrpSpPr>
          <p:cNvPr id="5" name="Group 54">
            <a:extLst>
              <a:ext uri="{FF2B5EF4-FFF2-40B4-BE49-F238E27FC236}">
                <a16:creationId xmlns:a16="http://schemas.microsoft.com/office/drawing/2014/main" id="{9D7112C3-1772-4E7E-A0FE-32241B87FFA6}"/>
              </a:ext>
            </a:extLst>
          </p:cNvPr>
          <p:cNvGrpSpPr>
            <a:grpSpLocks/>
          </p:cNvGrpSpPr>
          <p:nvPr/>
        </p:nvGrpSpPr>
        <p:grpSpPr bwMode="auto">
          <a:xfrm>
            <a:off x="6878638" y="1009650"/>
            <a:ext cx="431800" cy="763588"/>
            <a:chOff x="4468" y="663"/>
            <a:chExt cx="272" cy="481"/>
          </a:xfrm>
        </p:grpSpPr>
        <p:sp>
          <p:nvSpPr>
            <p:cNvPr id="5136" name="Line 49">
              <a:extLst>
                <a:ext uri="{FF2B5EF4-FFF2-40B4-BE49-F238E27FC236}">
                  <a16:creationId xmlns:a16="http://schemas.microsoft.com/office/drawing/2014/main" id="{BD76A0F2-CE8D-4D49-BA4B-FF825DD774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663"/>
              <a:ext cx="2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7" name="Line 50">
              <a:extLst>
                <a:ext uri="{FF2B5EF4-FFF2-40B4-BE49-F238E27FC236}">
                  <a16:creationId xmlns:a16="http://schemas.microsoft.com/office/drawing/2014/main" id="{6D74B102-5572-49AB-A60D-F4E1F609F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663"/>
              <a:ext cx="0" cy="48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 53">
            <a:extLst>
              <a:ext uri="{FF2B5EF4-FFF2-40B4-BE49-F238E27FC236}">
                <a16:creationId xmlns:a16="http://schemas.microsoft.com/office/drawing/2014/main" id="{7BCBD3D6-909E-4088-A012-EE0271E22DB5}"/>
              </a:ext>
            </a:extLst>
          </p:cNvPr>
          <p:cNvGrpSpPr>
            <a:grpSpLocks/>
          </p:cNvGrpSpPr>
          <p:nvPr/>
        </p:nvGrpSpPr>
        <p:grpSpPr bwMode="auto">
          <a:xfrm>
            <a:off x="1795463" y="1052513"/>
            <a:ext cx="649287" cy="720725"/>
            <a:chOff x="1156" y="663"/>
            <a:chExt cx="409" cy="454"/>
          </a:xfrm>
        </p:grpSpPr>
        <p:sp>
          <p:nvSpPr>
            <p:cNvPr id="5134" name="Line 51">
              <a:extLst>
                <a:ext uri="{FF2B5EF4-FFF2-40B4-BE49-F238E27FC236}">
                  <a16:creationId xmlns:a16="http://schemas.microsoft.com/office/drawing/2014/main" id="{DEE3AC7F-A229-4B6B-9B0D-3067EA836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6" y="663"/>
              <a:ext cx="40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5" name="Line 52">
              <a:extLst>
                <a:ext uri="{FF2B5EF4-FFF2-40B4-BE49-F238E27FC236}">
                  <a16:creationId xmlns:a16="http://schemas.microsoft.com/office/drawing/2014/main" id="{A4B4C2FB-3199-4B2E-8B6E-CA466A670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663"/>
              <a:ext cx="0" cy="45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30" name="Group 77">
            <a:extLst>
              <a:ext uri="{FF2B5EF4-FFF2-40B4-BE49-F238E27FC236}">
                <a16:creationId xmlns:a16="http://schemas.microsoft.com/office/drawing/2014/main" id="{1F7DB626-703C-4E59-991E-C809B3A463CD}"/>
              </a:ext>
            </a:extLst>
          </p:cNvPr>
          <p:cNvGrpSpPr>
            <a:grpSpLocks/>
          </p:cNvGrpSpPr>
          <p:nvPr/>
        </p:nvGrpSpPr>
        <p:grpSpPr bwMode="auto">
          <a:xfrm>
            <a:off x="355600" y="2065742"/>
            <a:ext cx="3529012" cy="2616114"/>
            <a:chOff x="276" y="879"/>
            <a:chExt cx="2223" cy="1649"/>
          </a:xfrm>
        </p:grpSpPr>
        <p:sp>
          <p:nvSpPr>
            <p:cNvPr id="5129" name="Text Box 4">
              <a:extLst>
                <a:ext uri="{FF2B5EF4-FFF2-40B4-BE49-F238E27FC236}">
                  <a16:creationId xmlns:a16="http://schemas.microsoft.com/office/drawing/2014/main" id="{6F990A4C-9439-4466-977C-6AF126D20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879"/>
              <a:ext cx="2223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 dirty="0">
                  <a:latin typeface="Arial" panose="020B0604020202020204" pitchFamily="34" charset="0"/>
                </a:rPr>
                <a:t>Des plages (ou aplats) de couleurs</a:t>
              </a:r>
            </a:p>
          </p:txBody>
        </p:sp>
        <p:sp>
          <p:nvSpPr>
            <p:cNvPr id="3" name="Rectangle 13">
              <a:extLst>
                <a:ext uri="{FF2B5EF4-FFF2-40B4-BE49-F238E27FC236}">
                  <a16:creationId xmlns:a16="http://schemas.microsoft.com/office/drawing/2014/main" id="{47C66518-527A-4EFB-A214-DBED8C08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" y="1713"/>
              <a:ext cx="409" cy="2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5131" name="Rectangle 14">
              <a:extLst>
                <a:ext uri="{FF2B5EF4-FFF2-40B4-BE49-F238E27FC236}">
                  <a16:creationId xmlns:a16="http://schemas.microsoft.com/office/drawing/2014/main" id="{735DB857-24AD-425B-BCBE-3DD711EAF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" y="2256"/>
              <a:ext cx="409" cy="27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5132" name="Rectangle 15">
              <a:extLst>
                <a:ext uri="{FF2B5EF4-FFF2-40B4-BE49-F238E27FC236}">
                  <a16:creationId xmlns:a16="http://schemas.microsoft.com/office/drawing/2014/main" id="{3FE4A8B2-C9CE-47D4-A743-D2B8DF5E1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" y="1985"/>
              <a:ext cx="409" cy="27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  <p:sp>
          <p:nvSpPr>
            <p:cNvPr id="5133" name="Rectangle 16">
              <a:extLst>
                <a:ext uri="{FF2B5EF4-FFF2-40B4-BE49-F238E27FC236}">
                  <a16:creationId xmlns:a16="http://schemas.microsoft.com/office/drawing/2014/main" id="{EB29BD55-E63B-4AFF-8D83-457D46EA1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" y="1441"/>
              <a:ext cx="409" cy="273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45FC9B49-724B-4738-A24A-C1DAF8015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37" y="5230528"/>
            <a:ext cx="77546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Une zone vide est coloriée, donc tout le territoire est colorié (pas à l’extérieur du fond de carte). Le blanc est possible mais il doit figurer dans la légende.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Un espace n’est hachuré que si une couleur s’y trouve déjà. 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8B24DCAF-D70D-EE9B-46D3-CF1AA6D52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1" y="4664662"/>
            <a:ext cx="649287" cy="4315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4" name="Rectangle 25" descr="Diagonal hacia arriba ancha">
            <a:extLst>
              <a:ext uri="{FF2B5EF4-FFF2-40B4-BE49-F238E27FC236}">
                <a16:creationId xmlns:a16="http://schemas.microsoft.com/office/drawing/2014/main" id="{EDE670AA-24DB-450A-BFE6-F79AFA6B8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875" y="4602290"/>
            <a:ext cx="750207" cy="433067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099" grpId="0" animBg="1"/>
      <p:bldP spid="9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D05B617-E2E9-F8FB-BB5D-B12A7EB3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403273"/>
            <a:ext cx="532859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Elles se font à la règle et, si possible, en noir. On commence toujours par les hachures horizontales, puis verticales, et enfin obliques. On ne peut donc utiliser que trois ou quatre surfaces hachurées.  </a:t>
            </a:r>
          </a:p>
        </p:txBody>
      </p:sp>
      <p:grpSp>
        <p:nvGrpSpPr>
          <p:cNvPr id="3" name="Group 79">
            <a:extLst>
              <a:ext uri="{FF2B5EF4-FFF2-40B4-BE49-F238E27FC236}">
                <a16:creationId xmlns:a16="http://schemas.microsoft.com/office/drawing/2014/main" id="{64348FE7-603E-3F84-31BF-CF0EFE163E50}"/>
              </a:ext>
            </a:extLst>
          </p:cNvPr>
          <p:cNvGrpSpPr>
            <a:grpSpLocks/>
          </p:cNvGrpSpPr>
          <p:nvPr/>
        </p:nvGrpSpPr>
        <p:grpSpPr bwMode="auto">
          <a:xfrm>
            <a:off x="194253" y="161506"/>
            <a:ext cx="2232025" cy="1639888"/>
            <a:chOff x="3991" y="859"/>
            <a:chExt cx="1406" cy="1033"/>
          </a:xfrm>
        </p:grpSpPr>
        <p:sp>
          <p:nvSpPr>
            <p:cNvPr id="4" name="Text Box 5">
              <a:extLst>
                <a:ext uri="{FF2B5EF4-FFF2-40B4-BE49-F238E27FC236}">
                  <a16:creationId xmlns:a16="http://schemas.microsoft.com/office/drawing/2014/main" id="{A0C7F4CA-C187-B8B9-415C-617037B07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859"/>
              <a:ext cx="1406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FR" altLang="fr-FR" sz="2400" dirty="0">
                  <a:latin typeface="Arial" panose="020B0604020202020204" pitchFamily="34" charset="0"/>
                </a:rPr>
                <a:t>Les hachures </a:t>
              </a:r>
            </a:p>
          </p:txBody>
        </p:sp>
        <p:grpSp>
          <p:nvGrpSpPr>
            <p:cNvPr id="5" name="Group 34">
              <a:extLst>
                <a:ext uri="{FF2B5EF4-FFF2-40B4-BE49-F238E27FC236}">
                  <a16:creationId xmlns:a16="http://schemas.microsoft.com/office/drawing/2014/main" id="{8A8D87D7-5FBE-010F-776D-E609D6BC6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9" y="1239"/>
              <a:ext cx="1092" cy="653"/>
              <a:chOff x="3821" y="2132"/>
              <a:chExt cx="1092" cy="544"/>
            </a:xfrm>
          </p:grpSpPr>
          <p:sp>
            <p:nvSpPr>
              <p:cNvPr id="6" name="Rectangle 32" descr="Diagonal hacia arriba ancha">
                <a:extLst>
                  <a:ext uri="{FF2B5EF4-FFF2-40B4-BE49-F238E27FC236}">
                    <a16:creationId xmlns:a16="http://schemas.microsoft.com/office/drawing/2014/main" id="{BB9F895A-33E9-C4C1-AE2B-2DD7FA935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9" y="2132"/>
                <a:ext cx="454" cy="227"/>
              </a:xfrm>
              <a:prstGeom prst="rect">
                <a:avLst/>
              </a:prstGeom>
              <a:pattFill prst="dkVert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 dirty="0"/>
              </a:p>
            </p:txBody>
          </p:sp>
          <p:sp>
            <p:nvSpPr>
              <p:cNvPr id="7" name="Rectangle 25" descr="Diagonal hacia arriba ancha">
                <a:extLst>
                  <a:ext uri="{FF2B5EF4-FFF2-40B4-BE49-F238E27FC236}">
                    <a16:creationId xmlns:a16="http://schemas.microsoft.com/office/drawing/2014/main" id="{455AE495-82A8-0DEA-1866-BDF10C422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1" y="2449"/>
                <a:ext cx="454" cy="22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/>
              </a:p>
            </p:txBody>
          </p:sp>
          <p:sp>
            <p:nvSpPr>
              <p:cNvPr id="8" name="Rectangle 30" descr="20%">
                <a:extLst>
                  <a:ext uri="{FF2B5EF4-FFF2-40B4-BE49-F238E27FC236}">
                    <a16:creationId xmlns:a16="http://schemas.microsoft.com/office/drawing/2014/main" id="{FF35A7F7-0932-B81F-1E5A-15CDCBEC5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1" y="2132"/>
                <a:ext cx="454" cy="227"/>
              </a:xfrm>
              <a:prstGeom prst="rect">
                <a:avLst/>
              </a:prstGeom>
              <a:pattFill prst="dk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2400" dirty="0"/>
              </a:p>
            </p:txBody>
          </p:sp>
        </p:grpSp>
      </p:grpSp>
      <p:sp>
        <p:nvSpPr>
          <p:cNvPr id="9" name="Rectangle 25" descr="Diagonal hacia arriba ancha">
            <a:extLst>
              <a:ext uri="{FF2B5EF4-FFF2-40B4-BE49-F238E27FC236}">
                <a16:creationId xmlns:a16="http://schemas.microsoft.com/office/drawing/2014/main" id="{0303B46E-8B93-5216-F926-DD87B7DF7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546" y="1386214"/>
            <a:ext cx="750207" cy="433067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261039-6DF1-5406-6A96-62A98B841579}"/>
              </a:ext>
            </a:extLst>
          </p:cNvPr>
          <p:cNvSpPr txBox="1"/>
          <p:nvPr/>
        </p:nvSpPr>
        <p:spPr>
          <a:xfrm>
            <a:off x="311485" y="24835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choix des couleurs 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DD153E2B-CE46-AC39-8774-85B3E2ABF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69893"/>
              </p:ext>
            </p:extLst>
          </p:nvPr>
        </p:nvGraphicFramePr>
        <p:xfrm>
          <a:off x="200022" y="3039669"/>
          <a:ext cx="8116393" cy="3656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757">
                  <a:extLst>
                    <a:ext uri="{9D8B030D-6E8A-4147-A177-3AD203B41FA5}">
                      <a16:colId xmlns:a16="http://schemas.microsoft.com/office/drawing/2014/main" val="2312477948"/>
                    </a:ext>
                  </a:extLst>
                </a:gridCol>
                <a:gridCol w="1986085">
                  <a:extLst>
                    <a:ext uri="{9D8B030D-6E8A-4147-A177-3AD203B41FA5}">
                      <a16:colId xmlns:a16="http://schemas.microsoft.com/office/drawing/2014/main" val="2163175863"/>
                    </a:ext>
                  </a:extLst>
                </a:gridCol>
                <a:gridCol w="2827133">
                  <a:extLst>
                    <a:ext uri="{9D8B030D-6E8A-4147-A177-3AD203B41FA5}">
                      <a16:colId xmlns:a16="http://schemas.microsoft.com/office/drawing/2014/main" val="4270693627"/>
                    </a:ext>
                  </a:extLst>
                </a:gridCol>
                <a:gridCol w="2141418">
                  <a:extLst>
                    <a:ext uri="{9D8B030D-6E8A-4147-A177-3AD203B41FA5}">
                      <a16:colId xmlns:a16="http://schemas.microsoft.com/office/drawing/2014/main" val="349104313"/>
                    </a:ext>
                  </a:extLst>
                </a:gridCol>
              </a:tblGrid>
              <a:tr h="492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Couleurs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ponctuels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de surface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linéaires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41303"/>
                  </a:ext>
                </a:extLst>
              </a:tr>
              <a:tr h="975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Rouge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Villes 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 avec</a:t>
                      </a: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fortes densités de populations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Frontières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Voies</a:t>
                      </a: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28489"/>
                  </a:ext>
                </a:extLst>
              </a:tr>
              <a:tr h="1372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Bleu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Station balnéaire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Eaux stagnantes/dormantes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 de climat froid ou océanique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Territoires irrigués, rizières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 d’eau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10669"/>
                  </a:ext>
                </a:extLst>
              </a:tr>
              <a:tr h="815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Territoire végétalisé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Plaines et plateaux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Limites des aires protégées par la loi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85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5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932BB962-2880-4BDD-F26F-B033D566A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77694"/>
              </p:ext>
            </p:extLst>
          </p:nvPr>
        </p:nvGraphicFramePr>
        <p:xfrm>
          <a:off x="467544" y="332656"/>
          <a:ext cx="8008085" cy="628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8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Couleurs</a:t>
                      </a: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ponctuels</a:t>
                      </a: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de surface</a:t>
                      </a: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Figurés linéaires</a:t>
                      </a: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Montagnes (sommets)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Lieux</a:t>
                      </a: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d’é</a:t>
                      </a: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levage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Montagnes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 du bois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d’exploitation de charbon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7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Violet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Volcans et très hautes montagnes (sommets)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Volcans et très hautes montagnes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d’exploitation des hydrocarbures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d’activités intenses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Jaune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de production céréalière, d’oléagineux et d’élevage extensif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 périphériques, activités et densités d’intensité moindre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 aride, désert chaud, steppe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Littoraux touristiques dans un contexte</a:t>
                      </a: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tropical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Noir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Sidérurgie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Métallurgie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Barrages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Territoires en déclin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Chemins de fer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Blanc</a:t>
                      </a:r>
                      <a:endParaRPr lang="fr-FR" sz="16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polaire, désert froid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 incultes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Absence d’activités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814" marR="22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2">
            <a:extLst>
              <a:ext uri="{FF2B5EF4-FFF2-40B4-BE49-F238E27FC236}">
                <a16:creationId xmlns:a16="http://schemas.microsoft.com/office/drawing/2014/main" id="{01E082CA-E72F-4402-A78D-AE5EE414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924175"/>
            <a:ext cx="2376488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</a:rPr>
              <a:t>A partir du croquis (diapo suivante),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</a:rPr>
              <a:t>indiquez quels sont les figurés de surface.</a:t>
            </a:r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84A55A80-49DE-4A16-8298-2B2E37516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188913"/>
            <a:ext cx="7483475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/>
              <a:t>Exemple</a:t>
            </a:r>
            <a:r>
              <a:rPr lang="fr-FR" altLang="fr-FR" sz="2400" dirty="0"/>
              <a:t> : Bali, haut lieu de la mondialisation touristique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FF18316-12B3-4741-9F9A-0423F2F1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41400"/>
            <a:ext cx="7918450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fr-FR" altLang="fr-FR" b="1" dirty="0"/>
              <a:t>La consigne est la suivante :</a:t>
            </a:r>
          </a:p>
          <a:p>
            <a:pPr eaLnBrk="1" hangingPunct="1">
              <a:defRPr/>
            </a:pPr>
            <a:r>
              <a:rPr lang="fr-FR" altLang="fr-FR" b="1" i="1" dirty="0">
                <a:solidFill>
                  <a:schemeClr val="accent1">
                    <a:lumMod val="50000"/>
                  </a:schemeClr>
                </a:solidFill>
              </a:rPr>
              <a:t>Réalisez un croquis montrant la mise en tourisme de Bali.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1E6F62-C378-9A42-C656-A769BD02A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947" y="2708920"/>
            <a:ext cx="5694763" cy="3652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5DA084-3A1F-24EB-78A4-67C25EF7D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1"/>
            <a:ext cx="8611810" cy="6537537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35F3555-8725-0C66-37B2-02CB8CDDD89D}"/>
              </a:ext>
            </a:extLst>
          </p:cNvPr>
          <p:cNvSpPr/>
          <p:nvPr/>
        </p:nvSpPr>
        <p:spPr>
          <a:xfrm>
            <a:off x="6619481" y="3539532"/>
            <a:ext cx="482230" cy="257149"/>
          </a:xfrm>
          <a:custGeom>
            <a:avLst/>
            <a:gdLst>
              <a:gd name="connsiteX0" fmla="*/ 35962 w 482230"/>
              <a:gd name="connsiteY0" fmla="*/ 2321 h 257149"/>
              <a:gd name="connsiteX1" fmla="*/ 174858 w 482230"/>
              <a:gd name="connsiteY1" fmla="*/ 13896 h 257149"/>
              <a:gd name="connsiteX2" fmla="*/ 255881 w 482230"/>
              <a:gd name="connsiteY2" fmla="*/ 37045 h 257149"/>
              <a:gd name="connsiteX3" fmla="*/ 383203 w 482230"/>
              <a:gd name="connsiteY3" fmla="*/ 71769 h 257149"/>
              <a:gd name="connsiteX4" fmla="*/ 475800 w 482230"/>
              <a:gd name="connsiteY4" fmla="*/ 141217 h 257149"/>
              <a:gd name="connsiteX5" fmla="*/ 464225 w 482230"/>
              <a:gd name="connsiteY5" fmla="*/ 187516 h 257149"/>
              <a:gd name="connsiteX6" fmla="*/ 383203 w 482230"/>
              <a:gd name="connsiteY6" fmla="*/ 222240 h 257149"/>
              <a:gd name="connsiteX7" fmla="*/ 360053 w 482230"/>
              <a:gd name="connsiteY7" fmla="*/ 256964 h 257149"/>
              <a:gd name="connsiteX8" fmla="*/ 209582 w 482230"/>
              <a:gd name="connsiteY8" fmla="*/ 233815 h 257149"/>
              <a:gd name="connsiteX9" fmla="*/ 70686 w 482230"/>
              <a:gd name="connsiteY9" fmla="*/ 187516 h 257149"/>
              <a:gd name="connsiteX10" fmla="*/ 1238 w 482230"/>
              <a:gd name="connsiteY10" fmla="*/ 118068 h 257149"/>
              <a:gd name="connsiteX11" fmla="*/ 24387 w 482230"/>
              <a:gd name="connsiteY11" fmla="*/ 60195 h 257149"/>
              <a:gd name="connsiteX12" fmla="*/ 35962 w 482230"/>
              <a:gd name="connsiteY12" fmla="*/ 2321 h 25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230" h="257149">
                <a:moveTo>
                  <a:pt x="35962" y="2321"/>
                </a:moveTo>
                <a:cubicBezTo>
                  <a:pt x="61040" y="-5395"/>
                  <a:pt x="138205" y="8109"/>
                  <a:pt x="174858" y="13896"/>
                </a:cubicBezTo>
                <a:cubicBezTo>
                  <a:pt x="211511" y="19683"/>
                  <a:pt x="255881" y="37045"/>
                  <a:pt x="255881" y="37045"/>
                </a:cubicBezTo>
                <a:cubicBezTo>
                  <a:pt x="290605" y="46691"/>
                  <a:pt x="346550" y="54407"/>
                  <a:pt x="383203" y="71769"/>
                </a:cubicBezTo>
                <a:cubicBezTo>
                  <a:pt x="419856" y="89131"/>
                  <a:pt x="475800" y="141217"/>
                  <a:pt x="475800" y="141217"/>
                </a:cubicBezTo>
                <a:cubicBezTo>
                  <a:pt x="489304" y="160508"/>
                  <a:pt x="479658" y="174012"/>
                  <a:pt x="464225" y="187516"/>
                </a:cubicBezTo>
                <a:cubicBezTo>
                  <a:pt x="448792" y="201020"/>
                  <a:pt x="383203" y="222240"/>
                  <a:pt x="383203" y="222240"/>
                </a:cubicBezTo>
                <a:cubicBezTo>
                  <a:pt x="365841" y="233815"/>
                  <a:pt x="388990" y="255035"/>
                  <a:pt x="360053" y="256964"/>
                </a:cubicBezTo>
                <a:cubicBezTo>
                  <a:pt x="331116" y="258893"/>
                  <a:pt x="257810" y="245390"/>
                  <a:pt x="209582" y="233815"/>
                </a:cubicBezTo>
                <a:cubicBezTo>
                  <a:pt x="161354" y="222240"/>
                  <a:pt x="105410" y="206807"/>
                  <a:pt x="70686" y="187516"/>
                </a:cubicBezTo>
                <a:cubicBezTo>
                  <a:pt x="35962" y="168225"/>
                  <a:pt x="8954" y="139288"/>
                  <a:pt x="1238" y="118068"/>
                </a:cubicBezTo>
                <a:cubicBezTo>
                  <a:pt x="-6479" y="96848"/>
                  <a:pt x="24387" y="60195"/>
                  <a:pt x="24387" y="60195"/>
                </a:cubicBezTo>
                <a:cubicBezTo>
                  <a:pt x="32103" y="44762"/>
                  <a:pt x="10884" y="10037"/>
                  <a:pt x="35962" y="2321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F763195F-C6BF-B6B9-38E9-381618A2FE0C}"/>
              </a:ext>
            </a:extLst>
          </p:cNvPr>
          <p:cNvSpPr/>
          <p:nvPr/>
        </p:nvSpPr>
        <p:spPr>
          <a:xfrm>
            <a:off x="3737117" y="3832939"/>
            <a:ext cx="453082" cy="394277"/>
          </a:xfrm>
          <a:custGeom>
            <a:avLst/>
            <a:gdLst>
              <a:gd name="connsiteX0" fmla="*/ 13080 w 453082"/>
              <a:gd name="connsiteY0" fmla="*/ 33005 h 394277"/>
              <a:gd name="connsiteX1" fmla="*/ 94103 w 453082"/>
              <a:gd name="connsiteY1" fmla="*/ 9856 h 394277"/>
              <a:gd name="connsiteX2" fmla="*/ 198275 w 453082"/>
              <a:gd name="connsiteY2" fmla="*/ 9856 h 394277"/>
              <a:gd name="connsiteX3" fmla="*/ 267724 w 453082"/>
              <a:gd name="connsiteY3" fmla="*/ 56155 h 394277"/>
              <a:gd name="connsiteX4" fmla="*/ 337172 w 453082"/>
              <a:gd name="connsiteY4" fmla="*/ 79304 h 394277"/>
              <a:gd name="connsiteX5" fmla="*/ 395045 w 453082"/>
              <a:gd name="connsiteY5" fmla="*/ 137177 h 394277"/>
              <a:gd name="connsiteX6" fmla="*/ 429769 w 453082"/>
              <a:gd name="connsiteY6" fmla="*/ 206626 h 394277"/>
              <a:gd name="connsiteX7" fmla="*/ 452918 w 453082"/>
              <a:gd name="connsiteY7" fmla="*/ 287648 h 394277"/>
              <a:gd name="connsiteX8" fmla="*/ 418194 w 453082"/>
              <a:gd name="connsiteY8" fmla="*/ 368671 h 394277"/>
              <a:gd name="connsiteX9" fmla="*/ 383470 w 453082"/>
              <a:gd name="connsiteY9" fmla="*/ 368671 h 394277"/>
              <a:gd name="connsiteX10" fmla="*/ 13080 w 453082"/>
              <a:gd name="connsiteY10" fmla="*/ 33005 h 39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82" h="394277">
                <a:moveTo>
                  <a:pt x="13080" y="33005"/>
                </a:moveTo>
                <a:cubicBezTo>
                  <a:pt x="-35148" y="-26797"/>
                  <a:pt x="63237" y="13714"/>
                  <a:pt x="94103" y="9856"/>
                </a:cubicBezTo>
                <a:cubicBezTo>
                  <a:pt x="124969" y="5998"/>
                  <a:pt x="169338" y="2140"/>
                  <a:pt x="198275" y="9856"/>
                </a:cubicBezTo>
                <a:cubicBezTo>
                  <a:pt x="227212" y="17572"/>
                  <a:pt x="244575" y="44580"/>
                  <a:pt x="267724" y="56155"/>
                </a:cubicBezTo>
                <a:cubicBezTo>
                  <a:pt x="290874" y="67730"/>
                  <a:pt x="315952" y="65800"/>
                  <a:pt x="337172" y="79304"/>
                </a:cubicBezTo>
                <a:cubicBezTo>
                  <a:pt x="358392" y="92808"/>
                  <a:pt x="379612" y="115957"/>
                  <a:pt x="395045" y="137177"/>
                </a:cubicBezTo>
                <a:cubicBezTo>
                  <a:pt x="410478" y="158397"/>
                  <a:pt x="420124" y="181548"/>
                  <a:pt x="429769" y="206626"/>
                </a:cubicBezTo>
                <a:cubicBezTo>
                  <a:pt x="439414" y="231704"/>
                  <a:pt x="454847" y="260641"/>
                  <a:pt x="452918" y="287648"/>
                </a:cubicBezTo>
                <a:cubicBezTo>
                  <a:pt x="450989" y="314656"/>
                  <a:pt x="418194" y="368671"/>
                  <a:pt x="418194" y="368671"/>
                </a:cubicBezTo>
                <a:cubicBezTo>
                  <a:pt x="406619" y="382175"/>
                  <a:pt x="447131" y="418828"/>
                  <a:pt x="383470" y="368671"/>
                </a:cubicBezTo>
                <a:cubicBezTo>
                  <a:pt x="319809" y="318514"/>
                  <a:pt x="61308" y="92807"/>
                  <a:pt x="13080" y="33005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312E2C7-8D3D-57B7-05EA-732511E82921}"/>
              </a:ext>
            </a:extLst>
          </p:cNvPr>
          <p:cNvCxnSpPr>
            <a:endCxn id="5" idx="10"/>
          </p:cNvCxnSpPr>
          <p:nvPr/>
        </p:nvCxnSpPr>
        <p:spPr>
          <a:xfrm>
            <a:off x="6619481" y="3645024"/>
            <a:ext cx="1238" cy="1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A75B9C6D-9FBE-6CDC-D530-4B69A63BCFC1}"/>
              </a:ext>
            </a:extLst>
          </p:cNvPr>
          <p:cNvSpPr/>
          <p:nvPr/>
        </p:nvSpPr>
        <p:spPr>
          <a:xfrm>
            <a:off x="4261073" y="5301208"/>
            <a:ext cx="736720" cy="354020"/>
          </a:xfrm>
          <a:custGeom>
            <a:avLst/>
            <a:gdLst>
              <a:gd name="connsiteX0" fmla="*/ 257156 w 736720"/>
              <a:gd name="connsiteY0" fmla="*/ 15782 h 354020"/>
              <a:gd name="connsiteX1" fmla="*/ 199282 w 736720"/>
              <a:gd name="connsiteY1" fmla="*/ 15782 h 354020"/>
              <a:gd name="connsiteX2" fmla="*/ 199282 w 736720"/>
              <a:gd name="connsiteY2" fmla="*/ 62080 h 354020"/>
              <a:gd name="connsiteX3" fmla="*/ 129834 w 736720"/>
              <a:gd name="connsiteY3" fmla="*/ 108379 h 354020"/>
              <a:gd name="connsiteX4" fmla="*/ 71961 w 736720"/>
              <a:gd name="connsiteY4" fmla="*/ 166253 h 354020"/>
              <a:gd name="connsiteX5" fmla="*/ 2513 w 736720"/>
              <a:gd name="connsiteY5" fmla="*/ 200977 h 354020"/>
              <a:gd name="connsiteX6" fmla="*/ 14088 w 736720"/>
              <a:gd name="connsiteY6" fmla="*/ 258850 h 354020"/>
              <a:gd name="connsiteX7" fmla="*/ 48812 w 736720"/>
              <a:gd name="connsiteY7" fmla="*/ 293574 h 354020"/>
              <a:gd name="connsiteX8" fmla="*/ 118260 w 736720"/>
              <a:gd name="connsiteY8" fmla="*/ 316724 h 354020"/>
              <a:gd name="connsiteX9" fmla="*/ 164558 w 736720"/>
              <a:gd name="connsiteY9" fmla="*/ 351448 h 354020"/>
              <a:gd name="connsiteX10" fmla="*/ 257156 w 736720"/>
              <a:gd name="connsiteY10" fmla="*/ 351448 h 354020"/>
              <a:gd name="connsiteX11" fmla="*/ 338179 w 736720"/>
              <a:gd name="connsiteY11" fmla="*/ 351448 h 354020"/>
              <a:gd name="connsiteX12" fmla="*/ 419201 w 736720"/>
              <a:gd name="connsiteY12" fmla="*/ 328298 h 354020"/>
              <a:gd name="connsiteX13" fmla="*/ 477075 w 736720"/>
              <a:gd name="connsiteY13" fmla="*/ 328298 h 354020"/>
              <a:gd name="connsiteX14" fmla="*/ 569672 w 736720"/>
              <a:gd name="connsiteY14" fmla="*/ 328298 h 354020"/>
              <a:gd name="connsiteX15" fmla="*/ 592822 w 736720"/>
              <a:gd name="connsiteY15" fmla="*/ 293574 h 354020"/>
              <a:gd name="connsiteX16" fmla="*/ 627546 w 736720"/>
              <a:gd name="connsiteY16" fmla="*/ 270425 h 354020"/>
              <a:gd name="connsiteX17" fmla="*/ 685419 w 736720"/>
              <a:gd name="connsiteY17" fmla="*/ 247275 h 354020"/>
              <a:gd name="connsiteX18" fmla="*/ 708569 w 736720"/>
              <a:gd name="connsiteY18" fmla="*/ 224126 h 354020"/>
              <a:gd name="connsiteX19" fmla="*/ 731718 w 736720"/>
              <a:gd name="connsiteY19" fmla="*/ 189402 h 354020"/>
              <a:gd name="connsiteX20" fmla="*/ 604396 w 736720"/>
              <a:gd name="connsiteY20" fmla="*/ 177827 h 354020"/>
              <a:gd name="connsiteX21" fmla="*/ 534948 w 736720"/>
              <a:gd name="connsiteY21" fmla="*/ 177827 h 354020"/>
              <a:gd name="connsiteX22" fmla="*/ 453926 w 736720"/>
              <a:gd name="connsiteY22" fmla="*/ 177827 h 354020"/>
              <a:gd name="connsiteX23" fmla="*/ 396052 w 736720"/>
              <a:gd name="connsiteY23" fmla="*/ 131529 h 354020"/>
              <a:gd name="connsiteX24" fmla="*/ 326604 w 736720"/>
              <a:gd name="connsiteY24" fmla="*/ 62080 h 354020"/>
              <a:gd name="connsiteX25" fmla="*/ 326604 w 736720"/>
              <a:gd name="connsiteY25" fmla="*/ 4207 h 354020"/>
              <a:gd name="connsiteX26" fmla="*/ 257156 w 736720"/>
              <a:gd name="connsiteY26" fmla="*/ 15782 h 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36720" h="354020">
                <a:moveTo>
                  <a:pt x="257156" y="15782"/>
                </a:moveTo>
                <a:cubicBezTo>
                  <a:pt x="235936" y="17711"/>
                  <a:pt x="199282" y="15782"/>
                  <a:pt x="199282" y="15782"/>
                </a:cubicBezTo>
                <a:cubicBezTo>
                  <a:pt x="189636" y="23498"/>
                  <a:pt x="210857" y="46647"/>
                  <a:pt x="199282" y="62080"/>
                </a:cubicBezTo>
                <a:cubicBezTo>
                  <a:pt x="187707" y="77513"/>
                  <a:pt x="151054" y="91017"/>
                  <a:pt x="129834" y="108379"/>
                </a:cubicBezTo>
                <a:cubicBezTo>
                  <a:pt x="108614" y="125741"/>
                  <a:pt x="93181" y="150820"/>
                  <a:pt x="71961" y="166253"/>
                </a:cubicBezTo>
                <a:cubicBezTo>
                  <a:pt x="50741" y="181686"/>
                  <a:pt x="12158" y="185544"/>
                  <a:pt x="2513" y="200977"/>
                </a:cubicBezTo>
                <a:cubicBezTo>
                  <a:pt x="-7132" y="216410"/>
                  <a:pt x="14088" y="258850"/>
                  <a:pt x="14088" y="258850"/>
                </a:cubicBezTo>
                <a:cubicBezTo>
                  <a:pt x="21804" y="274283"/>
                  <a:pt x="31450" y="283928"/>
                  <a:pt x="48812" y="293574"/>
                </a:cubicBezTo>
                <a:cubicBezTo>
                  <a:pt x="66174" y="303220"/>
                  <a:pt x="118260" y="316724"/>
                  <a:pt x="118260" y="316724"/>
                </a:cubicBezTo>
                <a:cubicBezTo>
                  <a:pt x="137551" y="326370"/>
                  <a:pt x="141409" y="345661"/>
                  <a:pt x="164558" y="351448"/>
                </a:cubicBezTo>
                <a:cubicBezTo>
                  <a:pt x="187707" y="357235"/>
                  <a:pt x="257156" y="351448"/>
                  <a:pt x="257156" y="351448"/>
                </a:cubicBezTo>
                <a:cubicBezTo>
                  <a:pt x="286093" y="351448"/>
                  <a:pt x="311172" y="355306"/>
                  <a:pt x="338179" y="351448"/>
                </a:cubicBezTo>
                <a:cubicBezTo>
                  <a:pt x="365187" y="347590"/>
                  <a:pt x="396052" y="332156"/>
                  <a:pt x="419201" y="328298"/>
                </a:cubicBezTo>
                <a:cubicBezTo>
                  <a:pt x="442350" y="324440"/>
                  <a:pt x="477075" y="328298"/>
                  <a:pt x="477075" y="328298"/>
                </a:cubicBezTo>
                <a:lnTo>
                  <a:pt x="569672" y="328298"/>
                </a:lnTo>
                <a:cubicBezTo>
                  <a:pt x="588963" y="322511"/>
                  <a:pt x="592822" y="293574"/>
                  <a:pt x="592822" y="293574"/>
                </a:cubicBezTo>
                <a:cubicBezTo>
                  <a:pt x="602468" y="283929"/>
                  <a:pt x="612113" y="278141"/>
                  <a:pt x="627546" y="270425"/>
                </a:cubicBezTo>
                <a:cubicBezTo>
                  <a:pt x="642979" y="262709"/>
                  <a:pt x="685419" y="247275"/>
                  <a:pt x="685419" y="247275"/>
                </a:cubicBezTo>
                <a:cubicBezTo>
                  <a:pt x="698923" y="239558"/>
                  <a:pt x="708569" y="224126"/>
                  <a:pt x="708569" y="224126"/>
                </a:cubicBezTo>
                <a:cubicBezTo>
                  <a:pt x="716285" y="214481"/>
                  <a:pt x="749080" y="197119"/>
                  <a:pt x="731718" y="189402"/>
                </a:cubicBezTo>
                <a:cubicBezTo>
                  <a:pt x="714356" y="181685"/>
                  <a:pt x="637191" y="179756"/>
                  <a:pt x="604396" y="177827"/>
                </a:cubicBezTo>
                <a:cubicBezTo>
                  <a:pt x="571601" y="175898"/>
                  <a:pt x="534948" y="177827"/>
                  <a:pt x="534948" y="177827"/>
                </a:cubicBezTo>
                <a:cubicBezTo>
                  <a:pt x="509870" y="177827"/>
                  <a:pt x="477075" y="185543"/>
                  <a:pt x="453926" y="177827"/>
                </a:cubicBezTo>
                <a:cubicBezTo>
                  <a:pt x="430777" y="170111"/>
                  <a:pt x="417272" y="150820"/>
                  <a:pt x="396052" y="131529"/>
                </a:cubicBezTo>
                <a:cubicBezTo>
                  <a:pt x="374832" y="112238"/>
                  <a:pt x="338179" y="83300"/>
                  <a:pt x="326604" y="62080"/>
                </a:cubicBezTo>
                <a:cubicBezTo>
                  <a:pt x="315029" y="40860"/>
                  <a:pt x="338179" y="17711"/>
                  <a:pt x="326604" y="4207"/>
                </a:cubicBezTo>
                <a:cubicBezTo>
                  <a:pt x="315029" y="-9297"/>
                  <a:pt x="278376" y="13853"/>
                  <a:pt x="257156" y="15782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3455C3-788E-F853-1A65-54BB36CDE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" y="620688"/>
            <a:ext cx="9001360" cy="56166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860955-1DF1-54CF-2AD7-DB8E7527D573}"/>
              </a:ext>
            </a:extLst>
          </p:cNvPr>
          <p:cNvSpPr/>
          <p:nvPr/>
        </p:nvSpPr>
        <p:spPr>
          <a:xfrm>
            <a:off x="251520" y="2276872"/>
            <a:ext cx="86409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B2203-FEBC-B961-5C95-11B9328AC9DF}"/>
              </a:ext>
            </a:extLst>
          </p:cNvPr>
          <p:cNvSpPr/>
          <p:nvPr/>
        </p:nvSpPr>
        <p:spPr>
          <a:xfrm>
            <a:off x="4499992" y="5373216"/>
            <a:ext cx="720080" cy="2880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D0AD8-AED3-C1CB-45E6-C89C66DF9C78}"/>
              </a:ext>
            </a:extLst>
          </p:cNvPr>
          <p:cNvSpPr/>
          <p:nvPr/>
        </p:nvSpPr>
        <p:spPr>
          <a:xfrm>
            <a:off x="4499992" y="5661248"/>
            <a:ext cx="72008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738</Words>
  <Application>Microsoft Office PowerPoint</Application>
  <PresentationFormat>Affichage à l'écran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Diseño predeterminado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Liceo Franco Méxicano, A.C.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Sistemas</dc:creator>
  <cp:lastModifiedBy>tperisse932@gmail.com</cp:lastModifiedBy>
  <cp:revision>52</cp:revision>
  <dcterms:created xsi:type="dcterms:W3CDTF">2004-09-29T20:41:47Z</dcterms:created>
  <dcterms:modified xsi:type="dcterms:W3CDTF">2022-09-11T18:46:29Z</dcterms:modified>
</cp:coreProperties>
</file>