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57" r:id="rId3"/>
    <p:sldId id="258" r:id="rId4"/>
    <p:sldId id="263" r:id="rId5"/>
    <p:sldId id="259" r:id="rId6"/>
    <p:sldId id="261" r:id="rId7"/>
    <p:sldId id="260" r:id="rId8"/>
    <p:sldId id="262" r:id="rId9"/>
    <p:sldId id="264" r:id="rId10"/>
    <p:sldId id="266" r:id="rId11"/>
    <p:sldId id="265" r:id="rId12"/>
    <p:sldId id="269" r:id="rId13"/>
    <p:sldId id="271" r:id="rId14"/>
    <p:sldId id="270" r:id="rId15"/>
    <p:sldId id="268" r:id="rId16"/>
    <p:sldId id="272" r:id="rId17"/>
    <p:sldId id="273" r:id="rId18"/>
    <p:sldId id="274" r:id="rId19"/>
    <p:sldId id="275" r:id="rId20"/>
    <p:sldId id="276" r:id="rId21"/>
    <p:sldId id="277" r:id="rId22"/>
    <p:sldId id="278" r:id="rId23"/>
    <p:sldId id="281" r:id="rId24"/>
    <p:sldId id="287" r:id="rId25"/>
    <p:sldId id="282" r:id="rId26"/>
    <p:sldId id="283" r:id="rId27"/>
    <p:sldId id="284" r:id="rId28"/>
    <p:sldId id="285" r:id="rId29"/>
    <p:sldId id="286" r:id="rId30"/>
    <p:sldId id="288" r:id="rId31"/>
    <p:sldId id="290" r:id="rId32"/>
    <p:sldId id="289" r:id="rId33"/>
    <p:sldId id="291" r:id="rId34"/>
    <p:sldId id="298" r:id="rId35"/>
    <p:sldId id="299" r:id="rId36"/>
    <p:sldId id="30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7664B-8AA8-4B3E-A153-6B3F742CCB92}" type="datetimeFigureOut">
              <a:rPr lang="fr-FR" smtClean="0"/>
              <a:t>19/09/2021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3780D-E033-4E97-BFB9-8579DD6D5038}" type="slidenum">
              <a:rPr lang="fr-FR" smtClean="0"/>
              <a:t>‹N°›</a:t>
            </a:fld>
            <a:endParaRPr lang="fr-FR"/>
          </a:p>
        </p:txBody>
      </p:sp>
    </p:spTree>
    <p:extLst>
      <p:ext uri="{BB962C8B-B14F-4D97-AF65-F5344CB8AC3E}">
        <p14:creationId xmlns:p14="http://schemas.microsoft.com/office/powerpoint/2010/main" val="253717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81F9E0-A5DA-42FB-9961-C15617A9FD23}" type="datetime1">
              <a:rPr lang="fr-FR" smtClean="0"/>
              <a:t>19/09/2021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405231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E31E49-C7CD-4454-B7EE-4AEE794C731C}" type="datetime1">
              <a:rPr lang="fr-FR" smtClean="0"/>
              <a:t>19/09/2021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647965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669C78-0A1C-49E9-AA45-9C692C3207A1}" type="datetime1">
              <a:rPr lang="fr-FR" smtClean="0"/>
              <a:t>19/09/2021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157526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D47C34-9B5B-417C-897E-5619026439ED}" type="datetime1">
              <a:rPr lang="fr-FR" smtClean="0"/>
              <a:t>19/09/2021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4168811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75B703F-C5C9-46CC-B6DA-0362732EDB20}" type="datetime1">
              <a:rPr lang="fr-FR" smtClean="0"/>
              <a:t>19/09/2021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1438165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783E2C-9828-4DC1-9A4E-A693061CDAAD}" type="datetime1">
              <a:rPr lang="fr-FR" smtClean="0"/>
              <a:t>19/09/2021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199402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C629C3A-AD15-4C9B-8FD7-09A2162D7BE3}" type="datetime1">
              <a:rPr lang="fr-FR" smtClean="0"/>
              <a:t>19/09/2021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249354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BA8C8A6-96FB-4B1C-B535-7D93A9F7B4B2}" type="datetime1">
              <a:rPr lang="fr-FR" smtClean="0"/>
              <a:t>19/09/2021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169652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C1E34-DF0D-4456-B80F-12418BBA9A55}" type="datetime1">
              <a:rPr lang="fr-FR" smtClean="0"/>
              <a:t>19/09/2021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276948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085E2FD-B865-4E93-888B-F508253CACB9}" type="datetime1">
              <a:rPr lang="fr-FR" smtClean="0"/>
              <a:t>19/09/2021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251849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8869B7-684D-4E5A-B46A-EF1993B18A7C}" type="datetime1">
              <a:rPr lang="fr-FR" smtClean="0"/>
              <a:t>19/09/2021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6638AE-AEC8-4DB5-AEC5-4B7C46AE1F73}" type="slidenum">
              <a:rPr lang="fr-FR" smtClean="0"/>
              <a:t>‹N°›</a:t>
            </a:fld>
            <a:endParaRPr lang="fr-FR"/>
          </a:p>
        </p:txBody>
      </p:sp>
    </p:spTree>
    <p:extLst>
      <p:ext uri="{BB962C8B-B14F-4D97-AF65-F5344CB8AC3E}">
        <p14:creationId xmlns:p14="http://schemas.microsoft.com/office/powerpoint/2010/main" val="3457781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49EA4-18A0-4ABE-94FA-24A16C1F7B28}" type="datetime1">
              <a:rPr lang="fr-FR" smtClean="0"/>
              <a:t>19/09/2021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638AE-AEC8-4DB5-AEC5-4B7C46AE1F73}" type="slidenum">
              <a:rPr lang="fr-FR" smtClean="0"/>
              <a:t>‹N°›</a:t>
            </a:fld>
            <a:endParaRPr lang="fr-FR"/>
          </a:p>
        </p:txBody>
      </p:sp>
    </p:spTree>
    <p:extLst>
      <p:ext uri="{BB962C8B-B14F-4D97-AF65-F5344CB8AC3E}">
        <p14:creationId xmlns:p14="http://schemas.microsoft.com/office/powerpoint/2010/main" val="862494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8B2A27F-EBA7-4AEE-9503-985DA3A6A79D}"/>
              </a:ext>
            </a:extLst>
          </p:cNvPr>
          <p:cNvSpPr txBox="1"/>
          <p:nvPr/>
        </p:nvSpPr>
        <p:spPr>
          <a:xfrm>
            <a:off x="2560320" y="582930"/>
            <a:ext cx="6115050" cy="646331"/>
          </a:xfrm>
          <a:prstGeom prst="rect">
            <a:avLst/>
          </a:prstGeom>
          <a:noFill/>
        </p:spPr>
        <p:txBody>
          <a:bodyPr wrap="square" rtlCol="0">
            <a:spAutoFit/>
          </a:bodyPr>
          <a:lstStyle/>
          <a:p>
            <a:r>
              <a:rPr lang="fr-FR" sz="3600" dirty="0">
                <a:latin typeface="Arial Black" panose="020B0A04020102020204" pitchFamily="34" charset="0"/>
              </a:rPr>
              <a:t>Patrimoine et tourisme</a:t>
            </a:r>
          </a:p>
        </p:txBody>
      </p:sp>
      <p:sp>
        <p:nvSpPr>
          <p:cNvPr id="5" name="ZoneTexte 4">
            <a:extLst>
              <a:ext uri="{FF2B5EF4-FFF2-40B4-BE49-F238E27FC236}">
                <a16:creationId xmlns:a16="http://schemas.microsoft.com/office/drawing/2014/main" id="{9C3F899D-2BA4-4971-BAEE-361B3C75016A}"/>
              </a:ext>
            </a:extLst>
          </p:cNvPr>
          <p:cNvSpPr txBox="1"/>
          <p:nvPr/>
        </p:nvSpPr>
        <p:spPr>
          <a:xfrm rot="19942350">
            <a:off x="297181" y="765810"/>
            <a:ext cx="2023110" cy="461665"/>
          </a:xfrm>
          <a:prstGeom prst="rect">
            <a:avLst/>
          </a:prstGeom>
          <a:noFill/>
        </p:spPr>
        <p:txBody>
          <a:bodyPr wrap="square" rtlCol="0">
            <a:spAutoFit/>
          </a:bodyPr>
          <a:lstStyle/>
          <a:p>
            <a:r>
              <a:rPr lang="fr-FR" sz="2400" b="1" dirty="0">
                <a:solidFill>
                  <a:schemeClr val="accent6">
                    <a:lumMod val="75000"/>
                  </a:schemeClr>
                </a:solidFill>
                <a:latin typeface="Elephant" panose="02020904090505020303" pitchFamily="18" charset="0"/>
              </a:rPr>
              <a:t>Chapitre 5</a:t>
            </a:r>
          </a:p>
        </p:txBody>
      </p:sp>
      <p:sp>
        <p:nvSpPr>
          <p:cNvPr id="6" name="ZoneTexte 5">
            <a:extLst>
              <a:ext uri="{FF2B5EF4-FFF2-40B4-BE49-F238E27FC236}">
                <a16:creationId xmlns:a16="http://schemas.microsoft.com/office/drawing/2014/main" id="{34A27446-2AB5-4DCA-8FB6-C071B53DDD91}"/>
              </a:ext>
            </a:extLst>
          </p:cNvPr>
          <p:cNvSpPr txBox="1"/>
          <p:nvPr/>
        </p:nvSpPr>
        <p:spPr>
          <a:xfrm>
            <a:off x="176271" y="1588843"/>
            <a:ext cx="1854795" cy="369332"/>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Introduction</a:t>
            </a:r>
          </a:p>
        </p:txBody>
      </p:sp>
      <p:sp>
        <p:nvSpPr>
          <p:cNvPr id="8" name="ZoneTexte 7">
            <a:extLst>
              <a:ext uri="{FF2B5EF4-FFF2-40B4-BE49-F238E27FC236}">
                <a16:creationId xmlns:a16="http://schemas.microsoft.com/office/drawing/2014/main" id="{36EBD93D-3E92-483B-A702-4924A6A785E2}"/>
              </a:ext>
            </a:extLst>
          </p:cNvPr>
          <p:cNvSpPr txBox="1"/>
          <p:nvPr/>
        </p:nvSpPr>
        <p:spPr>
          <a:xfrm>
            <a:off x="127466" y="1998093"/>
            <a:ext cx="3717886" cy="369332"/>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 Présentation du chapitre</a:t>
            </a:r>
          </a:p>
        </p:txBody>
      </p:sp>
      <p:sp>
        <p:nvSpPr>
          <p:cNvPr id="10" name="ZoneTexte 9">
            <a:extLst>
              <a:ext uri="{FF2B5EF4-FFF2-40B4-BE49-F238E27FC236}">
                <a16:creationId xmlns:a16="http://schemas.microsoft.com/office/drawing/2014/main" id="{6158AED8-517B-4554-92BD-E471D6A91001}"/>
              </a:ext>
            </a:extLst>
          </p:cNvPr>
          <p:cNvSpPr txBox="1"/>
          <p:nvPr/>
        </p:nvSpPr>
        <p:spPr>
          <a:xfrm>
            <a:off x="127466" y="2439068"/>
            <a:ext cx="8614073" cy="923330"/>
          </a:xfrm>
          <a:prstGeom prst="rect">
            <a:avLst/>
          </a:prstGeom>
          <a:noFill/>
        </p:spPr>
        <p:txBody>
          <a:bodyPr wrap="square" rtlCol="0">
            <a:spAutoFit/>
          </a:bodyPr>
          <a:lstStyle/>
          <a:p>
            <a:r>
              <a:rPr lang="fr-FR" b="1" dirty="0">
                <a:solidFill>
                  <a:srgbClr val="0070C0"/>
                </a:solidFill>
                <a:latin typeface="Verdana" panose="020B0604030504040204" pitchFamily="34" charset="0"/>
                <a:ea typeface="Verdana" panose="020B0604030504040204" pitchFamily="34" charset="0"/>
              </a:rPr>
              <a:t>Le </a:t>
            </a:r>
            <a:r>
              <a:rPr lang="fr-FR"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patrimoine</a:t>
            </a:r>
            <a:r>
              <a:rPr lang="fr-FR" b="1" dirty="0">
                <a:solidFill>
                  <a:srgbClr val="0070C0"/>
                </a:solidFill>
                <a:latin typeface="Verdana" panose="020B0604030504040204" pitchFamily="34" charset="0"/>
                <a:ea typeface="Verdana" panose="020B0604030504040204" pitchFamily="34" charset="0"/>
              </a:rPr>
              <a:t> est ce qui est perçu par une société comme étant digne d’intérêt et devant de ce fait être transmis aux générations futures. </a:t>
            </a:r>
          </a:p>
        </p:txBody>
      </p:sp>
      <p:sp>
        <p:nvSpPr>
          <p:cNvPr id="12" name="ZoneTexte 11">
            <a:extLst>
              <a:ext uri="{FF2B5EF4-FFF2-40B4-BE49-F238E27FC236}">
                <a16:creationId xmlns:a16="http://schemas.microsoft.com/office/drawing/2014/main" id="{4C497006-D2A9-4911-B3E6-57BF41E493BA}"/>
              </a:ext>
            </a:extLst>
          </p:cNvPr>
          <p:cNvSpPr txBox="1"/>
          <p:nvPr/>
        </p:nvSpPr>
        <p:spPr>
          <a:xfrm>
            <a:off x="91102" y="3381324"/>
            <a:ext cx="8614073" cy="646331"/>
          </a:xfrm>
          <a:prstGeom prst="rect">
            <a:avLst/>
          </a:prstGeom>
          <a:noFill/>
        </p:spPr>
        <p:txBody>
          <a:bodyPr wrap="square" rtlCol="0">
            <a:spAutoFit/>
          </a:bodyPr>
          <a:lstStyle/>
          <a:p>
            <a:r>
              <a:rPr lang="fr-FR"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Patrimonialisation</a:t>
            </a:r>
            <a:r>
              <a:rPr lang="fr-FR" b="1" dirty="0">
                <a:solidFill>
                  <a:srgbClr val="0070C0"/>
                </a:solidFill>
                <a:latin typeface="Verdana" panose="020B0604030504040204" pitchFamily="34" charset="0"/>
                <a:ea typeface="Verdana" panose="020B0604030504040204" pitchFamily="34" charset="0"/>
              </a:rPr>
              <a:t> : le processus de création, de fabrication de patrimoine.</a:t>
            </a:r>
          </a:p>
        </p:txBody>
      </p:sp>
      <p:sp>
        <p:nvSpPr>
          <p:cNvPr id="14" name="ZoneTexte 13">
            <a:extLst>
              <a:ext uri="{FF2B5EF4-FFF2-40B4-BE49-F238E27FC236}">
                <a16:creationId xmlns:a16="http://schemas.microsoft.com/office/drawing/2014/main" id="{E1A95985-9E69-4F77-99E9-1F7776ACCFD7}"/>
              </a:ext>
            </a:extLst>
          </p:cNvPr>
          <p:cNvSpPr txBox="1"/>
          <p:nvPr/>
        </p:nvSpPr>
        <p:spPr>
          <a:xfrm>
            <a:off x="91102" y="4027655"/>
            <a:ext cx="8711059" cy="923330"/>
          </a:xfrm>
          <a:prstGeom prst="rect">
            <a:avLst/>
          </a:prstGeom>
          <a:noFill/>
        </p:spPr>
        <p:txBody>
          <a:bodyPr wrap="square" rtlCol="0">
            <a:spAutoFit/>
          </a:bodyPr>
          <a:lstStyle/>
          <a:p>
            <a:r>
              <a:rPr lang="fr-FR" b="1" i="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Problématique</a:t>
            </a:r>
            <a:r>
              <a:rPr lang="fr-FR" b="1" i="1" dirty="0">
                <a:latin typeface="Verdana" panose="020B0604030504040204" pitchFamily="34" charset="0"/>
                <a:ea typeface="Verdana" panose="020B0604030504040204" pitchFamily="34" charset="0"/>
              </a:rPr>
              <a:t> : Quelles sont les différentes catégories de patrimoines mis en tourisme et quels sont les effets et les limites de la patrimonialisation des territoires ?</a:t>
            </a:r>
          </a:p>
        </p:txBody>
      </p:sp>
      <p:sp>
        <p:nvSpPr>
          <p:cNvPr id="16" name="ZoneTexte 15">
            <a:extLst>
              <a:ext uri="{FF2B5EF4-FFF2-40B4-BE49-F238E27FC236}">
                <a16:creationId xmlns:a16="http://schemas.microsoft.com/office/drawing/2014/main" id="{60F10911-F978-4F61-A53A-D9A001A54C96}"/>
              </a:ext>
            </a:extLst>
          </p:cNvPr>
          <p:cNvSpPr txBox="1"/>
          <p:nvPr/>
        </p:nvSpPr>
        <p:spPr>
          <a:xfrm>
            <a:off x="180106" y="5063272"/>
            <a:ext cx="8711059" cy="1754326"/>
          </a:xfrm>
          <a:prstGeom prst="rect">
            <a:avLst/>
          </a:prstGeom>
          <a:noFill/>
        </p:spPr>
        <p:txBody>
          <a:bodyPr wrap="square" rtlCol="0">
            <a:spAutoFit/>
          </a:bodyPr>
          <a:lstStyle/>
          <a:p>
            <a:r>
              <a:rPr lang="fr-F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Plan</a:t>
            </a:r>
          </a:p>
          <a:p>
            <a:r>
              <a:rPr lang="fr-F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 Le patrimoine naturel</a:t>
            </a:r>
          </a:p>
          <a:p>
            <a:r>
              <a:rPr lang="fr-F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II Le patrimoine matériel</a:t>
            </a:r>
          </a:p>
          <a:p>
            <a:r>
              <a:rPr lang="fr-F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III Le patrimoine immatériel</a:t>
            </a:r>
          </a:p>
          <a:p>
            <a:r>
              <a:rPr lang="fr-F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IV le processus de patrimonialisation des lieux touristiques, ses effets et ses limites.</a:t>
            </a:r>
            <a:endParaRPr lang="fr-F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0536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P spid="12"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0351E9-8174-48B1-BE11-A63EB846E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72" y="1006752"/>
            <a:ext cx="8580388" cy="4844496"/>
          </a:xfrm>
          <a:prstGeom prst="rect">
            <a:avLst/>
          </a:prstGeom>
        </p:spPr>
      </p:pic>
      <p:sp>
        <p:nvSpPr>
          <p:cNvPr id="4" name="ZoneTexte 3">
            <a:extLst>
              <a:ext uri="{FF2B5EF4-FFF2-40B4-BE49-F238E27FC236}">
                <a16:creationId xmlns:a16="http://schemas.microsoft.com/office/drawing/2014/main" id="{80341C44-B343-41EC-A49B-20E3DAF0E41D}"/>
              </a:ext>
            </a:extLst>
          </p:cNvPr>
          <p:cNvSpPr txBox="1"/>
          <p:nvPr/>
        </p:nvSpPr>
        <p:spPr>
          <a:xfrm>
            <a:off x="880110" y="155972"/>
            <a:ext cx="6846570"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 maison d’été de l’avionneur Potez racheté avec le jardin par le conservatoire du littoral en 1989</a:t>
            </a:r>
            <a:endParaRPr lang="fr-FR" b="1" i="1" dirty="0">
              <a:latin typeface="Verdana" panose="020B0604030504040204" pitchFamily="34" charset="0"/>
              <a:ea typeface="Verdana" panose="020B0604030504040204" pitchFamily="34" charset="0"/>
            </a:endParaRPr>
          </a:p>
        </p:txBody>
      </p:sp>
      <p:sp>
        <p:nvSpPr>
          <p:cNvPr id="2" name="Espace réservé du numéro de diapositive 1">
            <a:extLst>
              <a:ext uri="{FF2B5EF4-FFF2-40B4-BE49-F238E27FC236}">
                <a16:creationId xmlns:a16="http://schemas.microsoft.com/office/drawing/2014/main" id="{07E54FE5-8683-45CA-8070-C0854B75EF8A}"/>
              </a:ext>
            </a:extLst>
          </p:cNvPr>
          <p:cNvSpPr>
            <a:spLocks noGrp="1"/>
          </p:cNvSpPr>
          <p:nvPr>
            <p:ph type="sldNum" sz="quarter" idx="12"/>
          </p:nvPr>
        </p:nvSpPr>
        <p:spPr/>
        <p:txBody>
          <a:bodyPr/>
          <a:lstStyle/>
          <a:p>
            <a:fld id="{946638AE-AEC8-4DB5-AEC5-4B7C46AE1F73}" type="slidenum">
              <a:rPr lang="fr-FR" smtClean="0"/>
              <a:t>10</a:t>
            </a:fld>
            <a:endParaRPr lang="fr-FR"/>
          </a:p>
        </p:txBody>
      </p:sp>
    </p:spTree>
    <p:extLst>
      <p:ext uri="{BB962C8B-B14F-4D97-AF65-F5344CB8AC3E}">
        <p14:creationId xmlns:p14="http://schemas.microsoft.com/office/powerpoint/2010/main" val="211161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1E23588-31FE-4A6D-9C39-A5555776B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 y="605790"/>
            <a:ext cx="7859522" cy="4440807"/>
          </a:xfrm>
          <a:prstGeom prst="rect">
            <a:avLst/>
          </a:prstGeom>
        </p:spPr>
      </p:pic>
      <p:sp>
        <p:nvSpPr>
          <p:cNvPr id="6" name="ZoneTexte 5">
            <a:extLst>
              <a:ext uri="{FF2B5EF4-FFF2-40B4-BE49-F238E27FC236}">
                <a16:creationId xmlns:a16="http://schemas.microsoft.com/office/drawing/2014/main" id="{441AC07C-4619-4848-8F75-8ACC0F9CB402}"/>
              </a:ext>
            </a:extLst>
          </p:cNvPr>
          <p:cNvSpPr txBox="1"/>
          <p:nvPr/>
        </p:nvSpPr>
        <p:spPr>
          <a:xfrm>
            <a:off x="880110" y="155972"/>
            <a:ext cx="6846570"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 jardin des Méditerranées – domaine du </a:t>
            </a:r>
            <a:r>
              <a:rPr lang="fr-FR"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Rayol</a:t>
            </a:r>
            <a:endParaRPr lang="fr-FR" b="1" i="1" dirty="0">
              <a:latin typeface="Verdana" panose="020B0604030504040204" pitchFamily="34" charset="0"/>
              <a:ea typeface="Verdana" panose="020B0604030504040204" pitchFamily="34" charset="0"/>
            </a:endParaRPr>
          </a:p>
        </p:txBody>
      </p:sp>
      <p:sp>
        <p:nvSpPr>
          <p:cNvPr id="2" name="Espace réservé du numéro de diapositive 1">
            <a:extLst>
              <a:ext uri="{FF2B5EF4-FFF2-40B4-BE49-F238E27FC236}">
                <a16:creationId xmlns:a16="http://schemas.microsoft.com/office/drawing/2014/main" id="{5E09833B-A7FE-4991-9EF7-964D172B10D7}"/>
              </a:ext>
            </a:extLst>
          </p:cNvPr>
          <p:cNvSpPr>
            <a:spLocks noGrp="1"/>
          </p:cNvSpPr>
          <p:nvPr>
            <p:ph type="sldNum" sz="quarter" idx="12"/>
          </p:nvPr>
        </p:nvSpPr>
        <p:spPr/>
        <p:txBody>
          <a:bodyPr/>
          <a:lstStyle/>
          <a:p>
            <a:fld id="{946638AE-AEC8-4DB5-AEC5-4B7C46AE1F73}" type="slidenum">
              <a:rPr lang="fr-FR" smtClean="0"/>
              <a:t>11</a:t>
            </a:fld>
            <a:endParaRPr lang="fr-FR"/>
          </a:p>
        </p:txBody>
      </p:sp>
      <p:sp>
        <p:nvSpPr>
          <p:cNvPr id="7" name="ZoneTexte 6">
            <a:extLst>
              <a:ext uri="{FF2B5EF4-FFF2-40B4-BE49-F238E27FC236}">
                <a16:creationId xmlns:a16="http://schemas.microsoft.com/office/drawing/2014/main" id="{9C38168B-65DD-4ED3-AEC4-995EA31B933C}"/>
              </a:ext>
            </a:extLst>
          </p:cNvPr>
          <p:cNvSpPr txBox="1"/>
          <p:nvPr/>
        </p:nvSpPr>
        <p:spPr>
          <a:xfrm>
            <a:off x="331470" y="5185575"/>
            <a:ext cx="4869180" cy="461665"/>
          </a:xfrm>
          <a:prstGeom prst="rect">
            <a:avLst/>
          </a:prstGeom>
          <a:solidFill>
            <a:schemeClr val="accent4">
              <a:lumMod val="40000"/>
              <a:lumOff val="60000"/>
            </a:schemeClr>
          </a:solidFill>
        </p:spPr>
        <p:txBody>
          <a:bodyPr wrap="square" rtlCol="0">
            <a:spAutoFit/>
          </a:bodyPr>
          <a:lstStyle/>
          <a:p>
            <a:r>
              <a:rPr lang="fr-FR" sz="2400" dirty="0">
                <a:latin typeface="Arial Black" panose="020B0A04020102020204" pitchFamily="34" charset="0"/>
              </a:rPr>
              <a:t>II Le patrimoine matériel</a:t>
            </a:r>
          </a:p>
        </p:txBody>
      </p:sp>
      <p:sp>
        <p:nvSpPr>
          <p:cNvPr id="8" name="ZoneTexte 7">
            <a:extLst>
              <a:ext uri="{FF2B5EF4-FFF2-40B4-BE49-F238E27FC236}">
                <a16:creationId xmlns:a16="http://schemas.microsoft.com/office/drawing/2014/main" id="{45D8220C-C807-46E6-827C-AEBD430D4724}"/>
              </a:ext>
            </a:extLst>
          </p:cNvPr>
          <p:cNvSpPr txBox="1"/>
          <p:nvPr/>
        </p:nvSpPr>
        <p:spPr>
          <a:xfrm>
            <a:off x="331470" y="5840895"/>
            <a:ext cx="4869180"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1/ Un peu d’histoire française</a:t>
            </a:r>
          </a:p>
        </p:txBody>
      </p:sp>
      <p:sp>
        <p:nvSpPr>
          <p:cNvPr id="9" name="ZoneTexte 8">
            <a:extLst>
              <a:ext uri="{FF2B5EF4-FFF2-40B4-BE49-F238E27FC236}">
                <a16:creationId xmlns:a16="http://schemas.microsoft.com/office/drawing/2014/main" id="{8576903F-7220-4D49-9851-C51748844A19}"/>
              </a:ext>
            </a:extLst>
          </p:cNvPr>
          <p:cNvSpPr txBox="1"/>
          <p:nvPr/>
        </p:nvSpPr>
        <p:spPr>
          <a:xfrm>
            <a:off x="331470" y="6363838"/>
            <a:ext cx="8419089" cy="369332"/>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La protection des œuvres d’art de 1789 à la fin du XIXe siècle</a:t>
            </a:r>
          </a:p>
        </p:txBody>
      </p:sp>
    </p:spTree>
    <p:extLst>
      <p:ext uri="{BB962C8B-B14F-4D97-AF65-F5344CB8AC3E}">
        <p14:creationId xmlns:p14="http://schemas.microsoft.com/office/powerpoint/2010/main" val="2262965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1F86568-D623-4227-9C79-19675394D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707528"/>
            <a:ext cx="3826668" cy="2870001"/>
          </a:xfrm>
          <a:prstGeom prst="rect">
            <a:avLst/>
          </a:prstGeom>
        </p:spPr>
      </p:pic>
      <p:sp>
        <p:nvSpPr>
          <p:cNvPr id="4" name="ZoneTexte 3">
            <a:extLst>
              <a:ext uri="{FF2B5EF4-FFF2-40B4-BE49-F238E27FC236}">
                <a16:creationId xmlns:a16="http://schemas.microsoft.com/office/drawing/2014/main" id="{ED84F4E9-F2F7-476E-A893-D169DDCC7443}"/>
              </a:ext>
            </a:extLst>
          </p:cNvPr>
          <p:cNvSpPr txBox="1"/>
          <p:nvPr/>
        </p:nvSpPr>
        <p:spPr>
          <a:xfrm>
            <a:off x="421481" y="3085980"/>
            <a:ext cx="142875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Chambord</a:t>
            </a:r>
          </a:p>
        </p:txBody>
      </p:sp>
      <p:pic>
        <p:nvPicPr>
          <p:cNvPr id="9" name="Image 8">
            <a:extLst>
              <a:ext uri="{FF2B5EF4-FFF2-40B4-BE49-F238E27FC236}">
                <a16:creationId xmlns:a16="http://schemas.microsoft.com/office/drawing/2014/main" id="{107B1027-EF92-4802-851F-225908BA4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81" y="3777079"/>
            <a:ext cx="3599497" cy="2657951"/>
          </a:xfrm>
          <a:prstGeom prst="rect">
            <a:avLst/>
          </a:prstGeom>
        </p:spPr>
      </p:pic>
      <p:sp>
        <p:nvSpPr>
          <p:cNvPr id="10" name="ZoneTexte 9">
            <a:extLst>
              <a:ext uri="{FF2B5EF4-FFF2-40B4-BE49-F238E27FC236}">
                <a16:creationId xmlns:a16="http://schemas.microsoft.com/office/drawing/2014/main" id="{E7DCDABB-BE33-464F-9608-9BEC4981BF71}"/>
              </a:ext>
            </a:extLst>
          </p:cNvPr>
          <p:cNvSpPr txBox="1"/>
          <p:nvPr/>
        </p:nvSpPr>
        <p:spPr>
          <a:xfrm>
            <a:off x="1318260" y="6457890"/>
            <a:ext cx="2263140"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Blois</a:t>
            </a:r>
          </a:p>
        </p:txBody>
      </p:sp>
      <p:pic>
        <p:nvPicPr>
          <p:cNvPr id="12" name="Image 11">
            <a:extLst>
              <a:ext uri="{FF2B5EF4-FFF2-40B4-BE49-F238E27FC236}">
                <a16:creationId xmlns:a16="http://schemas.microsoft.com/office/drawing/2014/main" id="{61951180-D341-49CF-BB26-B95B07A68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967" y="776012"/>
            <a:ext cx="4065117" cy="2710078"/>
          </a:xfrm>
          <a:prstGeom prst="rect">
            <a:avLst/>
          </a:prstGeom>
        </p:spPr>
      </p:pic>
      <p:pic>
        <p:nvPicPr>
          <p:cNvPr id="14" name="Image 13">
            <a:extLst>
              <a:ext uri="{FF2B5EF4-FFF2-40B4-BE49-F238E27FC236}">
                <a16:creationId xmlns:a16="http://schemas.microsoft.com/office/drawing/2014/main" id="{10587A0E-7909-4748-A759-8F8E94DCF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0555" y="3797240"/>
            <a:ext cx="4065116" cy="2515870"/>
          </a:xfrm>
          <a:prstGeom prst="rect">
            <a:avLst/>
          </a:prstGeom>
        </p:spPr>
      </p:pic>
      <p:sp>
        <p:nvSpPr>
          <p:cNvPr id="15" name="ZoneTexte 14">
            <a:extLst>
              <a:ext uri="{FF2B5EF4-FFF2-40B4-BE49-F238E27FC236}">
                <a16:creationId xmlns:a16="http://schemas.microsoft.com/office/drawing/2014/main" id="{C122E30E-7E44-434B-AD67-6E53223CB596}"/>
              </a:ext>
            </a:extLst>
          </p:cNvPr>
          <p:cNvSpPr txBox="1"/>
          <p:nvPr/>
        </p:nvSpPr>
        <p:spPr>
          <a:xfrm>
            <a:off x="6919673" y="6338858"/>
            <a:ext cx="1228725"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Amboise</a:t>
            </a:r>
          </a:p>
        </p:txBody>
      </p:sp>
      <p:sp>
        <p:nvSpPr>
          <p:cNvPr id="16" name="ZoneTexte 15">
            <a:extLst>
              <a:ext uri="{FF2B5EF4-FFF2-40B4-BE49-F238E27FC236}">
                <a16:creationId xmlns:a16="http://schemas.microsoft.com/office/drawing/2014/main" id="{A6ADBAA5-C80E-41E8-A75C-4194007E4D58}"/>
              </a:ext>
            </a:extLst>
          </p:cNvPr>
          <p:cNvSpPr txBox="1"/>
          <p:nvPr/>
        </p:nvSpPr>
        <p:spPr>
          <a:xfrm>
            <a:off x="4731305" y="2946885"/>
            <a:ext cx="1658066"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Chenonceau</a:t>
            </a:r>
          </a:p>
        </p:txBody>
      </p:sp>
      <p:sp>
        <p:nvSpPr>
          <p:cNvPr id="17" name="ZoneTexte 16">
            <a:extLst>
              <a:ext uri="{FF2B5EF4-FFF2-40B4-BE49-F238E27FC236}">
                <a16:creationId xmlns:a16="http://schemas.microsoft.com/office/drawing/2014/main" id="{8D28E9A9-B088-41BD-B392-EC573B65EED8}"/>
              </a:ext>
            </a:extLst>
          </p:cNvPr>
          <p:cNvSpPr txBox="1"/>
          <p:nvPr/>
        </p:nvSpPr>
        <p:spPr>
          <a:xfrm>
            <a:off x="194310" y="232410"/>
            <a:ext cx="4869180"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2/ Le patrimoine architectural</a:t>
            </a:r>
          </a:p>
        </p:txBody>
      </p:sp>
      <p:sp>
        <p:nvSpPr>
          <p:cNvPr id="18" name="ZoneTexte 17">
            <a:extLst>
              <a:ext uri="{FF2B5EF4-FFF2-40B4-BE49-F238E27FC236}">
                <a16:creationId xmlns:a16="http://schemas.microsoft.com/office/drawing/2014/main" id="{D99FADBE-FF19-446D-B21D-C2E2D55A980D}"/>
              </a:ext>
            </a:extLst>
          </p:cNvPr>
          <p:cNvSpPr txBox="1"/>
          <p:nvPr/>
        </p:nvSpPr>
        <p:spPr>
          <a:xfrm>
            <a:off x="2706649" y="6458843"/>
            <a:ext cx="3520440" cy="400110"/>
          </a:xfrm>
          <a:prstGeom prst="rect">
            <a:avLst/>
          </a:prstGeom>
          <a:noFill/>
        </p:spPr>
        <p:txBody>
          <a:bodyPr wrap="square" rtlCol="0">
            <a:spAutoFit/>
          </a:bodyPr>
          <a:lstStyle/>
          <a:p>
            <a:r>
              <a:rPr lang="fr-FR" sz="2000" b="1" dirty="0">
                <a:solidFill>
                  <a:srgbClr val="FF0000"/>
                </a:solidFill>
                <a:latin typeface="Arial" panose="020B0604020202020204" pitchFamily="34" charset="0"/>
                <a:cs typeface="Arial" panose="020B0604020202020204" pitchFamily="34" charset="0"/>
              </a:rPr>
              <a:t>Vidéo châteaux de la Loire</a:t>
            </a:r>
          </a:p>
        </p:txBody>
      </p:sp>
      <p:sp>
        <p:nvSpPr>
          <p:cNvPr id="19" name="ZoneTexte 18">
            <a:extLst>
              <a:ext uri="{FF2B5EF4-FFF2-40B4-BE49-F238E27FC236}">
                <a16:creationId xmlns:a16="http://schemas.microsoft.com/office/drawing/2014/main" id="{37514899-B433-4711-A58D-57550B2D5328}"/>
              </a:ext>
            </a:extLst>
          </p:cNvPr>
          <p:cNvSpPr txBox="1"/>
          <p:nvPr/>
        </p:nvSpPr>
        <p:spPr>
          <a:xfrm>
            <a:off x="5369671" y="223106"/>
            <a:ext cx="2961264"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Les monuments</a:t>
            </a:r>
          </a:p>
        </p:txBody>
      </p:sp>
      <p:sp>
        <p:nvSpPr>
          <p:cNvPr id="2" name="Espace réservé du numéro de diapositive 1">
            <a:extLst>
              <a:ext uri="{FF2B5EF4-FFF2-40B4-BE49-F238E27FC236}">
                <a16:creationId xmlns:a16="http://schemas.microsoft.com/office/drawing/2014/main" id="{3D84A8AF-365C-4BF9-9F52-1391F57E7C6B}"/>
              </a:ext>
            </a:extLst>
          </p:cNvPr>
          <p:cNvSpPr>
            <a:spLocks noGrp="1"/>
          </p:cNvSpPr>
          <p:nvPr>
            <p:ph type="sldNum" sz="quarter" idx="12"/>
          </p:nvPr>
        </p:nvSpPr>
        <p:spPr/>
        <p:txBody>
          <a:bodyPr/>
          <a:lstStyle/>
          <a:p>
            <a:fld id="{946638AE-AEC8-4DB5-AEC5-4B7C46AE1F73}" type="slidenum">
              <a:rPr lang="fr-FR" smtClean="0"/>
              <a:t>12</a:t>
            </a:fld>
            <a:endParaRPr lang="fr-FR"/>
          </a:p>
        </p:txBody>
      </p:sp>
    </p:spTree>
    <p:extLst>
      <p:ext uri="{BB962C8B-B14F-4D97-AF65-F5344CB8AC3E}">
        <p14:creationId xmlns:p14="http://schemas.microsoft.com/office/powerpoint/2010/main" val="2770479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p:bldP spid="16" grpId="0" animBg="1"/>
      <p:bldP spid="1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09002B6-CE0D-4C58-8C88-8B6317F70200}"/>
              </a:ext>
            </a:extLst>
          </p:cNvPr>
          <p:cNvSpPr txBox="1"/>
          <p:nvPr/>
        </p:nvSpPr>
        <p:spPr>
          <a:xfrm>
            <a:off x="363330" y="131666"/>
            <a:ext cx="5054489"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Les ensembles architecturaux</a:t>
            </a:r>
          </a:p>
        </p:txBody>
      </p:sp>
      <p:sp>
        <p:nvSpPr>
          <p:cNvPr id="4" name="ZoneTexte 3">
            <a:extLst>
              <a:ext uri="{FF2B5EF4-FFF2-40B4-BE49-F238E27FC236}">
                <a16:creationId xmlns:a16="http://schemas.microsoft.com/office/drawing/2014/main" id="{124D7FD9-8C27-4417-8775-4F2EF80D3368}"/>
              </a:ext>
            </a:extLst>
          </p:cNvPr>
          <p:cNvSpPr txBox="1"/>
          <p:nvPr/>
        </p:nvSpPr>
        <p:spPr>
          <a:xfrm>
            <a:off x="560071" y="649515"/>
            <a:ext cx="7086599"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Exemple 1 : Le quartier du Port de la Lune à Bordeaux</a:t>
            </a:r>
          </a:p>
        </p:txBody>
      </p:sp>
      <p:pic>
        <p:nvPicPr>
          <p:cNvPr id="7" name="Image 6">
            <a:extLst>
              <a:ext uri="{FF2B5EF4-FFF2-40B4-BE49-F238E27FC236}">
                <a16:creationId xmlns:a16="http://schemas.microsoft.com/office/drawing/2014/main" id="{8769F14E-4DEB-49EE-A7A4-26BFF2CD6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93" y="1167364"/>
            <a:ext cx="8651013" cy="4136156"/>
          </a:xfrm>
          <a:prstGeom prst="rect">
            <a:avLst/>
          </a:prstGeom>
        </p:spPr>
      </p:pic>
      <p:sp>
        <p:nvSpPr>
          <p:cNvPr id="8" name="ZoneTexte 7">
            <a:extLst>
              <a:ext uri="{FF2B5EF4-FFF2-40B4-BE49-F238E27FC236}">
                <a16:creationId xmlns:a16="http://schemas.microsoft.com/office/drawing/2014/main" id="{4AFD816C-E32F-4243-9B5D-7B139521187E}"/>
              </a:ext>
            </a:extLst>
          </p:cNvPr>
          <p:cNvSpPr txBox="1"/>
          <p:nvPr/>
        </p:nvSpPr>
        <p:spPr>
          <a:xfrm>
            <a:off x="91440" y="5607094"/>
            <a:ext cx="9052560" cy="664028"/>
          </a:xfrm>
          <a:prstGeom prst="rect">
            <a:avLst/>
          </a:prstGeom>
          <a:noFill/>
        </p:spPr>
        <p:txBody>
          <a:bodyPr wrap="square" rtlCol="0">
            <a:spAutoFit/>
          </a:bodyPr>
          <a:lstStyle/>
          <a:p>
            <a:pPr rtl="0">
              <a:lnSpc>
                <a:spcPct val="115000"/>
              </a:lnSpc>
            </a:pPr>
            <a:r>
              <a:rPr lang="fr-FR" sz="1700" b="1" dirty="0">
                <a:solidFill>
                  <a:srgbClr val="FF0000"/>
                </a:solidFill>
                <a:effectLst/>
                <a:latin typeface="Verdana" panose="020B0604030504040204" pitchFamily="34" charset="0"/>
                <a:ea typeface="Verdana" panose="020B0604030504040204" pitchFamily="34" charset="0"/>
              </a:rPr>
              <a:t>Vidéo </a:t>
            </a:r>
          </a:p>
          <a:p>
            <a:pPr rtl="0">
              <a:lnSpc>
                <a:spcPct val="115000"/>
              </a:lnSpc>
            </a:pPr>
            <a:r>
              <a:rPr lang="fr-FR" sz="1700" b="1" dirty="0">
                <a:solidFill>
                  <a:srgbClr val="FF0000"/>
                </a:solidFill>
                <a:effectLst/>
                <a:latin typeface="Verdana" panose="020B0604030504040204" pitchFamily="34" charset="0"/>
                <a:ea typeface="Verdana" panose="020B0604030504040204" pitchFamily="34" charset="0"/>
              </a:rPr>
              <a:t>https://www.youtube.com/watch?v=HeTdda7EboM&amp;feature=emb_logo</a:t>
            </a:r>
            <a:endParaRPr lang="fr-FR" sz="1700" dirty="0">
              <a:solidFill>
                <a:srgbClr val="FF0000"/>
              </a:solidFill>
              <a:effectLst/>
              <a:latin typeface="Verdana" panose="020B0604030504040204" pitchFamily="34" charset="0"/>
              <a:ea typeface="Verdana" panose="020B0604030504040204" pitchFamily="34" charset="0"/>
            </a:endParaRPr>
          </a:p>
        </p:txBody>
      </p:sp>
      <p:sp>
        <p:nvSpPr>
          <p:cNvPr id="2" name="Espace réservé du numéro de diapositive 1">
            <a:extLst>
              <a:ext uri="{FF2B5EF4-FFF2-40B4-BE49-F238E27FC236}">
                <a16:creationId xmlns:a16="http://schemas.microsoft.com/office/drawing/2014/main" id="{369B61A1-9C7A-4584-993B-081374EA95AE}"/>
              </a:ext>
            </a:extLst>
          </p:cNvPr>
          <p:cNvSpPr>
            <a:spLocks noGrp="1"/>
          </p:cNvSpPr>
          <p:nvPr>
            <p:ph type="sldNum" sz="quarter" idx="12"/>
          </p:nvPr>
        </p:nvSpPr>
        <p:spPr/>
        <p:txBody>
          <a:bodyPr/>
          <a:lstStyle/>
          <a:p>
            <a:fld id="{946638AE-AEC8-4DB5-AEC5-4B7C46AE1F73}" type="slidenum">
              <a:rPr lang="fr-FR" smtClean="0"/>
              <a:t>13</a:t>
            </a:fld>
            <a:endParaRPr lang="fr-FR"/>
          </a:p>
        </p:txBody>
      </p:sp>
    </p:spTree>
    <p:extLst>
      <p:ext uri="{BB962C8B-B14F-4D97-AF65-F5344CB8AC3E}">
        <p14:creationId xmlns:p14="http://schemas.microsoft.com/office/powerpoint/2010/main" val="3182618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95EA60D-DE0B-428C-83E6-7C272EFF1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7" y="919834"/>
            <a:ext cx="8678486" cy="4001058"/>
          </a:xfrm>
          <a:prstGeom prst="rect">
            <a:avLst/>
          </a:prstGeom>
        </p:spPr>
      </p:pic>
      <p:sp>
        <p:nvSpPr>
          <p:cNvPr id="6" name="ZoneTexte 5">
            <a:extLst>
              <a:ext uri="{FF2B5EF4-FFF2-40B4-BE49-F238E27FC236}">
                <a16:creationId xmlns:a16="http://schemas.microsoft.com/office/drawing/2014/main" id="{473BA2A6-A906-4BA3-BE92-1ACD3B8502AE}"/>
              </a:ext>
            </a:extLst>
          </p:cNvPr>
          <p:cNvSpPr txBox="1"/>
          <p:nvPr/>
        </p:nvSpPr>
        <p:spPr>
          <a:xfrm>
            <a:off x="560071" y="426628"/>
            <a:ext cx="7086599"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Exemple 2 : les alignements de Carnac</a:t>
            </a:r>
          </a:p>
        </p:txBody>
      </p:sp>
      <p:sp>
        <p:nvSpPr>
          <p:cNvPr id="4" name="ZoneTexte 3">
            <a:extLst>
              <a:ext uri="{FF2B5EF4-FFF2-40B4-BE49-F238E27FC236}">
                <a16:creationId xmlns:a16="http://schemas.microsoft.com/office/drawing/2014/main" id="{7ABFB5C4-EDAF-4147-AAC6-D70003A76984}"/>
              </a:ext>
            </a:extLst>
          </p:cNvPr>
          <p:cNvSpPr txBox="1"/>
          <p:nvPr/>
        </p:nvSpPr>
        <p:spPr>
          <a:xfrm>
            <a:off x="1197720" y="5538056"/>
            <a:ext cx="5054489"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Convention de Grenade 1985</a:t>
            </a:r>
          </a:p>
        </p:txBody>
      </p:sp>
      <p:sp>
        <p:nvSpPr>
          <p:cNvPr id="2" name="ZoneTexte 1">
            <a:extLst>
              <a:ext uri="{FF2B5EF4-FFF2-40B4-BE49-F238E27FC236}">
                <a16:creationId xmlns:a16="http://schemas.microsoft.com/office/drawing/2014/main" id="{9A032447-622C-4816-B8A1-67104EDD12EC}"/>
              </a:ext>
            </a:extLst>
          </p:cNvPr>
          <p:cNvSpPr txBox="1"/>
          <p:nvPr/>
        </p:nvSpPr>
        <p:spPr>
          <a:xfrm>
            <a:off x="148590" y="5017770"/>
            <a:ext cx="8762653" cy="410946"/>
          </a:xfrm>
          <a:prstGeom prst="rect">
            <a:avLst/>
          </a:prstGeom>
          <a:noFill/>
        </p:spPr>
        <p:txBody>
          <a:bodyPr wrap="square" rtlCol="0">
            <a:spAutoFit/>
          </a:bodyPr>
          <a:lstStyle/>
          <a:p>
            <a:pPr rtl="0">
              <a:lnSpc>
                <a:spcPct val="115000"/>
              </a:lnSpc>
            </a:pPr>
            <a:r>
              <a:rPr lang="fr-FR" sz="2000" b="1" dirty="0">
                <a:solidFill>
                  <a:srgbClr val="FF0000"/>
                </a:solidFill>
                <a:effectLst/>
                <a:latin typeface="Verdana" panose="020B0604030504040204" pitchFamily="34" charset="0"/>
                <a:ea typeface="Verdana" panose="020B0604030504040204" pitchFamily="34" charset="0"/>
              </a:rPr>
              <a:t>Vidéo https://www.youtube.com/watch?v=C4ZA-BSTvXk</a:t>
            </a:r>
            <a:endParaRPr lang="fr-FR" sz="2000" dirty="0">
              <a:solidFill>
                <a:srgbClr val="FF0000"/>
              </a:solidFill>
              <a:effectLst/>
              <a:latin typeface="Verdana" panose="020B0604030504040204" pitchFamily="34" charset="0"/>
              <a:ea typeface="Verdana" panose="020B0604030504040204" pitchFamily="34" charset="0"/>
            </a:endParaRPr>
          </a:p>
        </p:txBody>
      </p:sp>
      <p:sp>
        <p:nvSpPr>
          <p:cNvPr id="3" name="Espace réservé du numéro de diapositive 2">
            <a:extLst>
              <a:ext uri="{FF2B5EF4-FFF2-40B4-BE49-F238E27FC236}">
                <a16:creationId xmlns:a16="http://schemas.microsoft.com/office/drawing/2014/main" id="{6194BABC-4211-4E32-A192-2E9EC07A4755}"/>
              </a:ext>
            </a:extLst>
          </p:cNvPr>
          <p:cNvSpPr>
            <a:spLocks noGrp="1"/>
          </p:cNvSpPr>
          <p:nvPr>
            <p:ph type="sldNum" sz="quarter" idx="12"/>
          </p:nvPr>
        </p:nvSpPr>
        <p:spPr/>
        <p:txBody>
          <a:bodyPr/>
          <a:lstStyle/>
          <a:p>
            <a:fld id="{946638AE-AEC8-4DB5-AEC5-4B7C46AE1F73}" type="slidenum">
              <a:rPr lang="fr-FR" smtClean="0"/>
              <a:t>14</a:t>
            </a:fld>
            <a:endParaRPr lang="fr-FR"/>
          </a:p>
        </p:txBody>
      </p:sp>
    </p:spTree>
    <p:extLst>
      <p:ext uri="{BB962C8B-B14F-4D97-AF65-F5344CB8AC3E}">
        <p14:creationId xmlns:p14="http://schemas.microsoft.com/office/powerpoint/2010/main" val="131148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8DD4DC-66CA-4642-AFA6-6068DB1FAD2B}"/>
              </a:ext>
            </a:extLst>
          </p:cNvPr>
          <p:cNvSpPr txBox="1"/>
          <p:nvPr/>
        </p:nvSpPr>
        <p:spPr>
          <a:xfrm>
            <a:off x="194310" y="232410"/>
            <a:ext cx="4046220"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3/ Le patrimoine mobilier</a:t>
            </a:r>
          </a:p>
        </p:txBody>
      </p:sp>
      <p:sp>
        <p:nvSpPr>
          <p:cNvPr id="3" name="ZoneTexte 2">
            <a:extLst>
              <a:ext uri="{FF2B5EF4-FFF2-40B4-BE49-F238E27FC236}">
                <a16:creationId xmlns:a16="http://schemas.microsoft.com/office/drawing/2014/main" id="{D00621DB-B0E8-4A1E-AE6D-1EDDB175B97F}"/>
              </a:ext>
            </a:extLst>
          </p:cNvPr>
          <p:cNvSpPr txBox="1"/>
          <p:nvPr/>
        </p:nvSpPr>
        <p:spPr>
          <a:xfrm>
            <a:off x="194310" y="811603"/>
            <a:ext cx="8419089" cy="1200329"/>
          </a:xfrm>
          <a:prstGeom prst="rect">
            <a:avLst/>
          </a:prstGeom>
          <a:noFill/>
        </p:spPr>
        <p:txBody>
          <a:bodyPr wrap="square" rtlCol="0">
            <a:spAutoFit/>
          </a:bodyPr>
          <a:lstStyle/>
          <a:p>
            <a:r>
              <a:rPr lang="fr-FR" b="1" dirty="0">
                <a:solidFill>
                  <a:srgbClr val="0070C0"/>
                </a:solidFill>
                <a:latin typeface="Verdana" panose="020B0604030504040204" pitchFamily="34" charset="0"/>
                <a:ea typeface="Verdana" panose="020B0604030504040204" pitchFamily="34" charset="0"/>
              </a:rPr>
              <a:t>Il s’agit de l’ensemble des objets déplaçables : peintures (patrimoine pictural), sculptures, (patrimoine sculptural) mais aussi les monnaies, les instruments de musique, les armes ou les manuscrits.</a:t>
            </a:r>
          </a:p>
        </p:txBody>
      </p:sp>
      <p:sp>
        <p:nvSpPr>
          <p:cNvPr id="4" name="ZoneTexte 3">
            <a:extLst>
              <a:ext uri="{FF2B5EF4-FFF2-40B4-BE49-F238E27FC236}">
                <a16:creationId xmlns:a16="http://schemas.microsoft.com/office/drawing/2014/main" id="{89D74008-21E1-4E5B-9F12-DD6724090BE3}"/>
              </a:ext>
            </a:extLst>
          </p:cNvPr>
          <p:cNvSpPr txBox="1"/>
          <p:nvPr/>
        </p:nvSpPr>
        <p:spPr>
          <a:xfrm>
            <a:off x="194310" y="1975572"/>
            <a:ext cx="4183380" cy="369332"/>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Deux conceptions s’opposent.</a:t>
            </a:r>
          </a:p>
        </p:txBody>
      </p:sp>
      <p:pic>
        <p:nvPicPr>
          <p:cNvPr id="6" name="Image 5">
            <a:extLst>
              <a:ext uri="{FF2B5EF4-FFF2-40B4-BE49-F238E27FC236}">
                <a16:creationId xmlns:a16="http://schemas.microsoft.com/office/drawing/2014/main" id="{6BE3A210-5806-47E1-BF35-1AB6997A8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1" y="2470634"/>
            <a:ext cx="5708189" cy="4278327"/>
          </a:xfrm>
          <a:prstGeom prst="rect">
            <a:avLst/>
          </a:prstGeom>
        </p:spPr>
      </p:pic>
      <p:sp>
        <p:nvSpPr>
          <p:cNvPr id="7" name="ZoneTexte 6">
            <a:extLst>
              <a:ext uri="{FF2B5EF4-FFF2-40B4-BE49-F238E27FC236}">
                <a16:creationId xmlns:a16="http://schemas.microsoft.com/office/drawing/2014/main" id="{34B60EFB-A652-4916-8B7E-5FDC972C67A0}"/>
              </a:ext>
            </a:extLst>
          </p:cNvPr>
          <p:cNvSpPr txBox="1"/>
          <p:nvPr/>
        </p:nvSpPr>
        <p:spPr>
          <a:xfrm>
            <a:off x="6182736" y="2613392"/>
            <a:ext cx="2641223" cy="163121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Exemple 1 : Les marbres du Parthénon au British </a:t>
            </a:r>
            <a:r>
              <a:rPr lang="fr-FR" sz="2000" dirty="0" err="1">
                <a:latin typeface="Arial" panose="020B0604020202020204" pitchFamily="34" charset="0"/>
                <a:cs typeface="Arial" panose="020B0604020202020204" pitchFamily="34" charset="0"/>
              </a:rPr>
              <a:t>museum</a:t>
            </a:r>
            <a:r>
              <a:rPr lang="fr-FR" sz="2000" dirty="0">
                <a:latin typeface="Arial" panose="020B0604020202020204" pitchFamily="34" charset="0"/>
                <a:cs typeface="Arial" panose="020B0604020202020204" pitchFamily="34" charset="0"/>
              </a:rPr>
              <a:t> réclamés par la Grèce</a:t>
            </a:r>
          </a:p>
        </p:txBody>
      </p:sp>
      <p:sp>
        <p:nvSpPr>
          <p:cNvPr id="5" name="Espace réservé du numéro de diapositive 4">
            <a:extLst>
              <a:ext uri="{FF2B5EF4-FFF2-40B4-BE49-F238E27FC236}">
                <a16:creationId xmlns:a16="http://schemas.microsoft.com/office/drawing/2014/main" id="{5789E3B5-C2BD-4DD3-B896-B00F1DB3382F}"/>
              </a:ext>
            </a:extLst>
          </p:cNvPr>
          <p:cNvSpPr>
            <a:spLocks noGrp="1"/>
          </p:cNvSpPr>
          <p:nvPr>
            <p:ph type="sldNum" sz="quarter" idx="12"/>
          </p:nvPr>
        </p:nvSpPr>
        <p:spPr/>
        <p:txBody>
          <a:bodyPr/>
          <a:lstStyle/>
          <a:p>
            <a:fld id="{946638AE-AEC8-4DB5-AEC5-4B7C46AE1F73}" type="slidenum">
              <a:rPr lang="fr-FR" smtClean="0"/>
              <a:t>15</a:t>
            </a:fld>
            <a:endParaRPr lang="fr-FR"/>
          </a:p>
        </p:txBody>
      </p:sp>
    </p:spTree>
    <p:extLst>
      <p:ext uri="{BB962C8B-B14F-4D97-AF65-F5344CB8AC3E}">
        <p14:creationId xmlns:p14="http://schemas.microsoft.com/office/powerpoint/2010/main" val="287813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82C44A2-48B7-4EE7-87A4-E51BF3D63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 y="238760"/>
            <a:ext cx="8382000" cy="3568700"/>
          </a:xfrm>
          <a:prstGeom prst="rect">
            <a:avLst/>
          </a:prstGeom>
        </p:spPr>
      </p:pic>
      <p:sp>
        <p:nvSpPr>
          <p:cNvPr id="3" name="ZoneTexte 2">
            <a:extLst>
              <a:ext uri="{FF2B5EF4-FFF2-40B4-BE49-F238E27FC236}">
                <a16:creationId xmlns:a16="http://schemas.microsoft.com/office/drawing/2014/main" id="{57728680-E461-4C33-9F3E-8FA85EC6A11D}"/>
              </a:ext>
            </a:extLst>
          </p:cNvPr>
          <p:cNvSpPr txBox="1"/>
          <p:nvPr/>
        </p:nvSpPr>
        <p:spPr>
          <a:xfrm>
            <a:off x="220980" y="3807460"/>
            <a:ext cx="819150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Parthénon : temple dédié à la déesse Athéna sur l’acropole d’Athènes</a:t>
            </a:r>
          </a:p>
        </p:txBody>
      </p:sp>
      <p:sp>
        <p:nvSpPr>
          <p:cNvPr id="4" name="Espace réservé du numéro de diapositive 3">
            <a:extLst>
              <a:ext uri="{FF2B5EF4-FFF2-40B4-BE49-F238E27FC236}">
                <a16:creationId xmlns:a16="http://schemas.microsoft.com/office/drawing/2014/main" id="{76B31E12-47C6-436B-88C6-0DFF714C2592}"/>
              </a:ext>
            </a:extLst>
          </p:cNvPr>
          <p:cNvSpPr>
            <a:spLocks noGrp="1"/>
          </p:cNvSpPr>
          <p:nvPr>
            <p:ph type="sldNum" sz="quarter" idx="12"/>
          </p:nvPr>
        </p:nvSpPr>
        <p:spPr/>
        <p:txBody>
          <a:bodyPr/>
          <a:lstStyle/>
          <a:p>
            <a:fld id="{946638AE-AEC8-4DB5-AEC5-4B7C46AE1F73}" type="slidenum">
              <a:rPr lang="fr-FR" smtClean="0"/>
              <a:t>16</a:t>
            </a:fld>
            <a:endParaRPr lang="fr-FR"/>
          </a:p>
        </p:txBody>
      </p:sp>
    </p:spTree>
    <p:extLst>
      <p:ext uri="{BB962C8B-B14F-4D97-AF65-F5344CB8AC3E}">
        <p14:creationId xmlns:p14="http://schemas.microsoft.com/office/powerpoint/2010/main" val="339184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9F015F-EC42-4CC0-BDCB-49ABB93AB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010" y="375920"/>
            <a:ext cx="4244340" cy="5659120"/>
          </a:xfrm>
          <a:prstGeom prst="rect">
            <a:avLst/>
          </a:prstGeom>
        </p:spPr>
      </p:pic>
      <p:sp>
        <p:nvSpPr>
          <p:cNvPr id="4" name="ZoneTexte 3">
            <a:extLst>
              <a:ext uri="{FF2B5EF4-FFF2-40B4-BE49-F238E27FC236}">
                <a16:creationId xmlns:a16="http://schemas.microsoft.com/office/drawing/2014/main" id="{06FC43F7-718A-4246-83C5-50668E7D7C45}"/>
              </a:ext>
            </a:extLst>
          </p:cNvPr>
          <p:cNvSpPr txBox="1"/>
          <p:nvPr/>
        </p:nvSpPr>
        <p:spPr>
          <a:xfrm>
            <a:off x="247650" y="158025"/>
            <a:ext cx="4011929"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Exemple 2 : L’Egypte réclame à l’Allemagne le buste de Néfertiti</a:t>
            </a:r>
          </a:p>
        </p:txBody>
      </p:sp>
      <p:sp>
        <p:nvSpPr>
          <p:cNvPr id="5" name="ZoneTexte 4">
            <a:extLst>
              <a:ext uri="{FF2B5EF4-FFF2-40B4-BE49-F238E27FC236}">
                <a16:creationId xmlns:a16="http://schemas.microsoft.com/office/drawing/2014/main" id="{F812B9B1-3E50-402E-AC1B-C923482CCEEF}"/>
              </a:ext>
            </a:extLst>
          </p:cNvPr>
          <p:cNvSpPr txBox="1"/>
          <p:nvPr/>
        </p:nvSpPr>
        <p:spPr>
          <a:xfrm>
            <a:off x="247651" y="1421130"/>
            <a:ext cx="2735579" cy="769441"/>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4/ Le patrimoine vernaculaire</a:t>
            </a:r>
          </a:p>
        </p:txBody>
      </p:sp>
      <p:sp>
        <p:nvSpPr>
          <p:cNvPr id="6" name="ZoneTexte 5">
            <a:extLst>
              <a:ext uri="{FF2B5EF4-FFF2-40B4-BE49-F238E27FC236}">
                <a16:creationId xmlns:a16="http://schemas.microsoft.com/office/drawing/2014/main" id="{DACD6E63-58FF-4CF2-A57C-8C62D4DD6933}"/>
              </a:ext>
            </a:extLst>
          </p:cNvPr>
          <p:cNvSpPr txBox="1"/>
          <p:nvPr/>
        </p:nvSpPr>
        <p:spPr>
          <a:xfrm>
            <a:off x="352427" y="2616597"/>
            <a:ext cx="3577588" cy="3139321"/>
          </a:xfrm>
          <a:prstGeom prst="rect">
            <a:avLst/>
          </a:prstGeom>
          <a:noFill/>
        </p:spPr>
        <p:txBody>
          <a:bodyPr wrap="square" rtlCol="0">
            <a:spAutoFit/>
          </a:bodyPr>
          <a:lstStyle/>
          <a:p>
            <a:r>
              <a:rPr lang="fr-FR" b="1" dirty="0">
                <a:solidFill>
                  <a:srgbClr val="0070C0"/>
                </a:solidFill>
                <a:latin typeface="Verdana" panose="020B0604030504040204" pitchFamily="34" charset="0"/>
                <a:ea typeface="Verdana" panose="020B0604030504040204" pitchFamily="34" charset="0"/>
              </a:rPr>
              <a:t>Il s’agit des éléments caractéristiques d'une culture locale, populaire, non-dominante, celle de l'histoire du quotidien et des pratiques.</a:t>
            </a:r>
          </a:p>
          <a:p>
            <a:r>
              <a:rPr lang="fr-FR" b="1" i="1" dirty="0">
                <a:solidFill>
                  <a:srgbClr val="0070C0"/>
                </a:solidFill>
                <a:latin typeface="Verdana" panose="020B0604030504040204" pitchFamily="34" charset="0"/>
                <a:ea typeface="Verdana" panose="020B0604030504040204" pitchFamily="34" charset="0"/>
              </a:rPr>
              <a:t>Exemples : lavoir, croix, four à pain, abreuvoir, pigeonnier etc.</a:t>
            </a:r>
          </a:p>
          <a:p>
            <a:r>
              <a:rPr lang="fr-FR" b="1" i="1" dirty="0">
                <a:solidFill>
                  <a:srgbClr val="0070C0"/>
                </a:solidFill>
                <a:latin typeface="Verdana" panose="020B0604030504040204" pitchFamily="34" charset="0"/>
                <a:ea typeface="Verdana" panose="020B0604030504040204" pitchFamily="34" charset="0"/>
              </a:rPr>
              <a:t>on parle aussi de « patrimoine rural » </a:t>
            </a:r>
          </a:p>
        </p:txBody>
      </p:sp>
      <p:sp>
        <p:nvSpPr>
          <p:cNvPr id="2" name="Espace réservé du numéro de diapositive 1">
            <a:extLst>
              <a:ext uri="{FF2B5EF4-FFF2-40B4-BE49-F238E27FC236}">
                <a16:creationId xmlns:a16="http://schemas.microsoft.com/office/drawing/2014/main" id="{64D9F568-E63C-418E-99AA-C3DEBA7A6365}"/>
              </a:ext>
            </a:extLst>
          </p:cNvPr>
          <p:cNvSpPr>
            <a:spLocks noGrp="1"/>
          </p:cNvSpPr>
          <p:nvPr>
            <p:ph type="sldNum" sz="quarter" idx="12"/>
          </p:nvPr>
        </p:nvSpPr>
        <p:spPr/>
        <p:txBody>
          <a:bodyPr/>
          <a:lstStyle/>
          <a:p>
            <a:fld id="{946638AE-AEC8-4DB5-AEC5-4B7C46AE1F73}" type="slidenum">
              <a:rPr lang="fr-FR" smtClean="0"/>
              <a:t>17</a:t>
            </a:fld>
            <a:endParaRPr lang="fr-FR"/>
          </a:p>
        </p:txBody>
      </p:sp>
    </p:spTree>
    <p:extLst>
      <p:ext uri="{BB962C8B-B14F-4D97-AF65-F5344CB8AC3E}">
        <p14:creationId xmlns:p14="http://schemas.microsoft.com/office/powerpoint/2010/main" val="1390771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28B8CB7-B869-4008-A6E6-F5DD7E34F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74" y="1142912"/>
            <a:ext cx="8030846" cy="5335177"/>
          </a:xfrm>
          <a:prstGeom prst="rect">
            <a:avLst/>
          </a:prstGeom>
        </p:spPr>
      </p:pic>
      <p:sp>
        <p:nvSpPr>
          <p:cNvPr id="3" name="ZoneTexte 2">
            <a:extLst>
              <a:ext uri="{FF2B5EF4-FFF2-40B4-BE49-F238E27FC236}">
                <a16:creationId xmlns:a16="http://schemas.microsoft.com/office/drawing/2014/main" id="{361A65B4-00E9-4EA0-8124-1191A2E84C64}"/>
              </a:ext>
            </a:extLst>
          </p:cNvPr>
          <p:cNvSpPr txBox="1"/>
          <p:nvPr/>
        </p:nvSpPr>
        <p:spPr>
          <a:xfrm>
            <a:off x="247650" y="158025"/>
            <a:ext cx="8553450"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Borie de Provence : endroit où le paysan déposait son matériel ou abritait son bétail par maison temps. Il devient un lieu de repos au XIXe.</a:t>
            </a:r>
          </a:p>
        </p:txBody>
      </p:sp>
      <p:sp>
        <p:nvSpPr>
          <p:cNvPr id="4" name="Espace réservé du numéro de diapositive 3">
            <a:extLst>
              <a:ext uri="{FF2B5EF4-FFF2-40B4-BE49-F238E27FC236}">
                <a16:creationId xmlns:a16="http://schemas.microsoft.com/office/drawing/2014/main" id="{A7035B50-E0AB-420F-B482-3EECFC0CDAF2}"/>
              </a:ext>
            </a:extLst>
          </p:cNvPr>
          <p:cNvSpPr>
            <a:spLocks noGrp="1"/>
          </p:cNvSpPr>
          <p:nvPr>
            <p:ph type="sldNum" sz="quarter" idx="12"/>
          </p:nvPr>
        </p:nvSpPr>
        <p:spPr/>
        <p:txBody>
          <a:bodyPr/>
          <a:lstStyle/>
          <a:p>
            <a:fld id="{946638AE-AEC8-4DB5-AEC5-4B7C46AE1F73}" type="slidenum">
              <a:rPr lang="fr-FR" smtClean="0"/>
              <a:t>18</a:t>
            </a:fld>
            <a:endParaRPr lang="fr-FR"/>
          </a:p>
        </p:txBody>
      </p:sp>
    </p:spTree>
    <p:extLst>
      <p:ext uri="{BB962C8B-B14F-4D97-AF65-F5344CB8AC3E}">
        <p14:creationId xmlns:p14="http://schemas.microsoft.com/office/powerpoint/2010/main" val="118303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BD7493F-F7E4-4317-B0F2-54BB22287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 y="701516"/>
            <a:ext cx="7846695" cy="5885021"/>
          </a:xfrm>
          <a:prstGeom prst="rect">
            <a:avLst/>
          </a:prstGeom>
        </p:spPr>
      </p:pic>
      <p:sp>
        <p:nvSpPr>
          <p:cNvPr id="4" name="ZoneTexte 3">
            <a:extLst>
              <a:ext uri="{FF2B5EF4-FFF2-40B4-BE49-F238E27FC236}">
                <a16:creationId xmlns:a16="http://schemas.microsoft.com/office/drawing/2014/main" id="{A6CBA885-242F-4FFC-9A5A-9F81A3E62374}"/>
              </a:ext>
            </a:extLst>
          </p:cNvPr>
          <p:cNvSpPr txBox="1"/>
          <p:nvPr/>
        </p:nvSpPr>
        <p:spPr>
          <a:xfrm>
            <a:off x="247650" y="158025"/>
            <a:ext cx="855345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Un lavoir</a:t>
            </a:r>
          </a:p>
        </p:txBody>
      </p:sp>
      <p:sp>
        <p:nvSpPr>
          <p:cNvPr id="2" name="Espace réservé du numéro de diapositive 1">
            <a:extLst>
              <a:ext uri="{FF2B5EF4-FFF2-40B4-BE49-F238E27FC236}">
                <a16:creationId xmlns:a16="http://schemas.microsoft.com/office/drawing/2014/main" id="{47D86B20-1472-458F-A048-FF0B7F188CCB}"/>
              </a:ext>
            </a:extLst>
          </p:cNvPr>
          <p:cNvSpPr>
            <a:spLocks noGrp="1"/>
          </p:cNvSpPr>
          <p:nvPr>
            <p:ph type="sldNum" sz="quarter" idx="12"/>
          </p:nvPr>
        </p:nvSpPr>
        <p:spPr/>
        <p:txBody>
          <a:bodyPr/>
          <a:lstStyle/>
          <a:p>
            <a:fld id="{946638AE-AEC8-4DB5-AEC5-4B7C46AE1F73}" type="slidenum">
              <a:rPr lang="fr-FR" smtClean="0"/>
              <a:t>19</a:t>
            </a:fld>
            <a:endParaRPr lang="fr-FR"/>
          </a:p>
        </p:txBody>
      </p:sp>
    </p:spTree>
    <p:extLst>
      <p:ext uri="{BB962C8B-B14F-4D97-AF65-F5344CB8AC3E}">
        <p14:creationId xmlns:p14="http://schemas.microsoft.com/office/powerpoint/2010/main" val="1334540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AFE632-208F-4B9E-9F30-27E766C556D9}"/>
              </a:ext>
            </a:extLst>
          </p:cNvPr>
          <p:cNvSpPr txBox="1"/>
          <p:nvPr/>
        </p:nvSpPr>
        <p:spPr>
          <a:xfrm>
            <a:off x="205740" y="285750"/>
            <a:ext cx="4171950" cy="461665"/>
          </a:xfrm>
          <a:prstGeom prst="rect">
            <a:avLst/>
          </a:prstGeom>
          <a:solidFill>
            <a:schemeClr val="accent4">
              <a:lumMod val="40000"/>
              <a:lumOff val="60000"/>
            </a:schemeClr>
          </a:solidFill>
        </p:spPr>
        <p:txBody>
          <a:bodyPr wrap="square" rtlCol="0">
            <a:spAutoFit/>
          </a:bodyPr>
          <a:lstStyle/>
          <a:p>
            <a:r>
              <a:rPr lang="fr-FR" sz="2400" dirty="0">
                <a:latin typeface="Arial Black" panose="020B0A04020102020204" pitchFamily="34" charset="0"/>
              </a:rPr>
              <a:t>I Le patrimoine naturel</a:t>
            </a:r>
          </a:p>
        </p:txBody>
      </p:sp>
      <p:sp>
        <p:nvSpPr>
          <p:cNvPr id="4" name="ZoneTexte 3">
            <a:extLst>
              <a:ext uri="{FF2B5EF4-FFF2-40B4-BE49-F238E27FC236}">
                <a16:creationId xmlns:a16="http://schemas.microsoft.com/office/drawing/2014/main" id="{B7726F03-F70D-4618-B3AB-177B34323FBD}"/>
              </a:ext>
            </a:extLst>
          </p:cNvPr>
          <p:cNvSpPr txBox="1"/>
          <p:nvPr/>
        </p:nvSpPr>
        <p:spPr>
          <a:xfrm>
            <a:off x="205740" y="941070"/>
            <a:ext cx="5383530"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1/ Définition et caractéristiques</a:t>
            </a:r>
          </a:p>
        </p:txBody>
      </p:sp>
      <p:sp>
        <p:nvSpPr>
          <p:cNvPr id="6" name="ZoneTexte 5">
            <a:extLst>
              <a:ext uri="{FF2B5EF4-FFF2-40B4-BE49-F238E27FC236}">
                <a16:creationId xmlns:a16="http://schemas.microsoft.com/office/drawing/2014/main" id="{2DEF14F6-5C26-452B-AFD6-6BA6B02D4FC3}"/>
              </a:ext>
            </a:extLst>
          </p:cNvPr>
          <p:cNvSpPr txBox="1"/>
          <p:nvPr/>
        </p:nvSpPr>
        <p:spPr>
          <a:xfrm>
            <a:off x="205741" y="1565612"/>
            <a:ext cx="2439352" cy="2862322"/>
          </a:xfrm>
          <a:prstGeom prst="rect">
            <a:avLst/>
          </a:prstGeom>
          <a:noFill/>
        </p:spPr>
        <p:txBody>
          <a:bodyPr wrap="square" rtlCol="0">
            <a:spAutoFit/>
          </a:bodyPr>
          <a:lstStyle/>
          <a:p>
            <a:r>
              <a:rPr lang="fr-FR"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Patrimoine naturel </a:t>
            </a:r>
            <a:r>
              <a:rPr lang="fr-FR" b="1" dirty="0">
                <a:solidFill>
                  <a:srgbClr val="0070C0"/>
                </a:solidFill>
                <a:latin typeface="Verdana" panose="020B0604030504040204" pitchFamily="34" charset="0"/>
                <a:ea typeface="Verdana" panose="020B0604030504040204" pitchFamily="34" charset="0"/>
              </a:rPr>
              <a:t>: il recouvre la faune et la flore sauvages d’une zone particulière, mais aussi les spécificités géologiques et ses paysages. </a:t>
            </a:r>
          </a:p>
        </p:txBody>
      </p:sp>
      <p:sp>
        <p:nvSpPr>
          <p:cNvPr id="8" name="ZoneTexte 7">
            <a:extLst>
              <a:ext uri="{FF2B5EF4-FFF2-40B4-BE49-F238E27FC236}">
                <a16:creationId xmlns:a16="http://schemas.microsoft.com/office/drawing/2014/main" id="{463BBDD9-33E1-41EB-9520-756387BFC094}"/>
              </a:ext>
            </a:extLst>
          </p:cNvPr>
          <p:cNvSpPr txBox="1"/>
          <p:nvPr/>
        </p:nvSpPr>
        <p:spPr>
          <a:xfrm>
            <a:off x="205740" y="4621589"/>
            <a:ext cx="2251710" cy="2031325"/>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On tient compte du relief, du climat (températures et précipitations)</a:t>
            </a:r>
          </a:p>
          <a:p>
            <a:endParaRPr lang="fr-FR" b="1" dirty="0">
              <a:latin typeface="Verdana" panose="020B0604030504040204" pitchFamily="34" charset="0"/>
              <a:ea typeface="Verdana" panose="020B0604030504040204" pitchFamily="34" charset="0"/>
            </a:endParaRPr>
          </a:p>
        </p:txBody>
      </p:sp>
      <p:pic>
        <p:nvPicPr>
          <p:cNvPr id="12" name="Image 11">
            <a:extLst>
              <a:ext uri="{FF2B5EF4-FFF2-40B4-BE49-F238E27FC236}">
                <a16:creationId xmlns:a16="http://schemas.microsoft.com/office/drawing/2014/main" id="{6D216B7C-2A36-4EB3-8642-F165ED0DC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882" y="1509117"/>
            <a:ext cx="6287377" cy="5063133"/>
          </a:xfrm>
          <a:prstGeom prst="rect">
            <a:avLst/>
          </a:prstGeom>
        </p:spPr>
      </p:pic>
      <p:sp>
        <p:nvSpPr>
          <p:cNvPr id="13" name="ZoneTexte 12">
            <a:extLst>
              <a:ext uri="{FF2B5EF4-FFF2-40B4-BE49-F238E27FC236}">
                <a16:creationId xmlns:a16="http://schemas.microsoft.com/office/drawing/2014/main" id="{22A04636-31C2-4302-8835-6CF69DE691C0}"/>
              </a:ext>
            </a:extLst>
          </p:cNvPr>
          <p:cNvSpPr txBox="1"/>
          <p:nvPr/>
        </p:nvSpPr>
        <p:spPr>
          <a:xfrm>
            <a:off x="6115050" y="769619"/>
            <a:ext cx="2617470" cy="400110"/>
          </a:xfrm>
          <a:prstGeom prst="rect">
            <a:avLst/>
          </a:prstGeom>
          <a:noFill/>
        </p:spPr>
        <p:txBody>
          <a:bodyPr wrap="square" rtlCol="0">
            <a:spAutoFit/>
          </a:bodyPr>
          <a:lstStyle/>
          <a:p>
            <a:r>
              <a:rPr lang="fr-FR" sz="20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Climat méditerranéen</a:t>
            </a:r>
          </a:p>
        </p:txBody>
      </p:sp>
      <p:sp>
        <p:nvSpPr>
          <p:cNvPr id="5" name="Espace réservé du numéro de diapositive 4">
            <a:extLst>
              <a:ext uri="{FF2B5EF4-FFF2-40B4-BE49-F238E27FC236}">
                <a16:creationId xmlns:a16="http://schemas.microsoft.com/office/drawing/2014/main" id="{4FE088A7-2D2B-4F6B-B587-AF1053E990B1}"/>
              </a:ext>
            </a:extLst>
          </p:cNvPr>
          <p:cNvSpPr>
            <a:spLocks noGrp="1"/>
          </p:cNvSpPr>
          <p:nvPr>
            <p:ph type="sldNum" sz="quarter" idx="12"/>
          </p:nvPr>
        </p:nvSpPr>
        <p:spPr/>
        <p:txBody>
          <a:bodyPr/>
          <a:lstStyle/>
          <a:p>
            <a:fld id="{946638AE-AEC8-4DB5-AEC5-4B7C46AE1F73}" type="slidenum">
              <a:rPr lang="fr-FR" smtClean="0"/>
              <a:t>2</a:t>
            </a:fld>
            <a:endParaRPr lang="fr-FR" dirty="0"/>
          </a:p>
        </p:txBody>
      </p:sp>
    </p:spTree>
    <p:extLst>
      <p:ext uri="{BB962C8B-B14F-4D97-AF65-F5344CB8AC3E}">
        <p14:creationId xmlns:p14="http://schemas.microsoft.com/office/powerpoint/2010/main" val="204532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694733-82E8-4E08-9CAC-D4F8C98B6AB1}"/>
              </a:ext>
            </a:extLst>
          </p:cNvPr>
          <p:cNvSpPr txBox="1"/>
          <p:nvPr/>
        </p:nvSpPr>
        <p:spPr>
          <a:xfrm>
            <a:off x="167641" y="209550"/>
            <a:ext cx="4404359"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5. Le patrimoine industriel</a:t>
            </a:r>
          </a:p>
        </p:txBody>
      </p:sp>
      <p:sp>
        <p:nvSpPr>
          <p:cNvPr id="4" name="ZoneTexte 3">
            <a:extLst>
              <a:ext uri="{FF2B5EF4-FFF2-40B4-BE49-F238E27FC236}">
                <a16:creationId xmlns:a16="http://schemas.microsoft.com/office/drawing/2014/main" id="{DCA0C67E-9F79-4524-9F93-E8D9CB998991}"/>
              </a:ext>
            </a:extLst>
          </p:cNvPr>
          <p:cNvSpPr txBox="1"/>
          <p:nvPr/>
        </p:nvSpPr>
        <p:spPr>
          <a:xfrm>
            <a:off x="363855" y="820965"/>
            <a:ext cx="822007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Exemple 1 : Châtellerault mise sur le patrimoine industriel</a:t>
            </a:r>
          </a:p>
        </p:txBody>
      </p:sp>
      <p:pic>
        <p:nvPicPr>
          <p:cNvPr id="8" name="Image 7">
            <a:extLst>
              <a:ext uri="{FF2B5EF4-FFF2-40B4-BE49-F238E27FC236}">
                <a16:creationId xmlns:a16="http://schemas.microsoft.com/office/drawing/2014/main" id="{C71165A0-DED7-43B8-9BD0-482AD04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55" y="1265467"/>
            <a:ext cx="8078327" cy="4467849"/>
          </a:xfrm>
          <a:prstGeom prst="rect">
            <a:avLst/>
          </a:prstGeom>
        </p:spPr>
      </p:pic>
      <p:sp>
        <p:nvSpPr>
          <p:cNvPr id="9" name="ZoneTexte 8">
            <a:extLst>
              <a:ext uri="{FF2B5EF4-FFF2-40B4-BE49-F238E27FC236}">
                <a16:creationId xmlns:a16="http://schemas.microsoft.com/office/drawing/2014/main" id="{77F97E10-AD3D-43C4-A184-E89EC5999D77}"/>
              </a:ext>
            </a:extLst>
          </p:cNvPr>
          <p:cNvSpPr txBox="1"/>
          <p:nvPr/>
        </p:nvSpPr>
        <p:spPr>
          <a:xfrm>
            <a:off x="363855" y="5777708"/>
            <a:ext cx="8762653" cy="630429"/>
          </a:xfrm>
          <a:prstGeom prst="rect">
            <a:avLst/>
          </a:prstGeom>
          <a:noFill/>
        </p:spPr>
        <p:txBody>
          <a:bodyPr wrap="square" rtlCol="0">
            <a:spAutoFit/>
          </a:bodyPr>
          <a:lstStyle/>
          <a:p>
            <a:pPr>
              <a:lnSpc>
                <a:spcPct val="115000"/>
              </a:lnSpc>
            </a:pPr>
            <a:r>
              <a:rPr lang="fr-FR" sz="1600" b="1" dirty="0">
                <a:solidFill>
                  <a:srgbClr val="FF0000"/>
                </a:solidFill>
                <a:latin typeface="Verdana" panose="020B0604030504040204" pitchFamily="34" charset="0"/>
                <a:ea typeface="Verdana" panose="020B0604030504040204" pitchFamily="34" charset="0"/>
              </a:rPr>
              <a:t>vidéo https://www.youtube.com/watch?v=al1eGslnfaw&amp;feature=emb_logo</a:t>
            </a:r>
            <a:endParaRPr lang="fr-FR" sz="1600" dirty="0">
              <a:solidFill>
                <a:srgbClr val="FF0000"/>
              </a:solidFill>
              <a:effectLst/>
              <a:latin typeface="Verdana" panose="020B0604030504040204" pitchFamily="34" charset="0"/>
              <a:ea typeface="Verdana" panose="020B0604030504040204" pitchFamily="34" charset="0"/>
            </a:endParaRPr>
          </a:p>
        </p:txBody>
      </p:sp>
      <p:sp>
        <p:nvSpPr>
          <p:cNvPr id="3" name="Espace réservé du numéro de diapositive 2">
            <a:extLst>
              <a:ext uri="{FF2B5EF4-FFF2-40B4-BE49-F238E27FC236}">
                <a16:creationId xmlns:a16="http://schemas.microsoft.com/office/drawing/2014/main" id="{576523E9-0BB3-4D9A-81EA-E208F708AE29}"/>
              </a:ext>
            </a:extLst>
          </p:cNvPr>
          <p:cNvSpPr>
            <a:spLocks noGrp="1"/>
          </p:cNvSpPr>
          <p:nvPr>
            <p:ph type="sldNum" sz="quarter" idx="12"/>
          </p:nvPr>
        </p:nvSpPr>
        <p:spPr/>
        <p:txBody>
          <a:bodyPr/>
          <a:lstStyle/>
          <a:p>
            <a:fld id="{946638AE-AEC8-4DB5-AEC5-4B7C46AE1F73}" type="slidenum">
              <a:rPr lang="fr-FR" smtClean="0"/>
              <a:t>20</a:t>
            </a:fld>
            <a:endParaRPr lang="fr-FR"/>
          </a:p>
        </p:txBody>
      </p:sp>
    </p:spTree>
    <p:extLst>
      <p:ext uri="{BB962C8B-B14F-4D97-AF65-F5344CB8AC3E}">
        <p14:creationId xmlns:p14="http://schemas.microsoft.com/office/powerpoint/2010/main" val="2248162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4EB5CF-5493-40E9-8903-92A7A9585408}"/>
              </a:ext>
            </a:extLst>
          </p:cNvPr>
          <p:cNvSpPr txBox="1"/>
          <p:nvPr/>
        </p:nvSpPr>
        <p:spPr>
          <a:xfrm>
            <a:off x="306705" y="123735"/>
            <a:ext cx="769429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Exemple 2 : La manufacture d’armes de Châtellerault</a:t>
            </a:r>
          </a:p>
        </p:txBody>
      </p:sp>
      <p:pic>
        <p:nvPicPr>
          <p:cNvPr id="6" name="Image 5">
            <a:extLst>
              <a:ext uri="{FF2B5EF4-FFF2-40B4-BE49-F238E27FC236}">
                <a16:creationId xmlns:a16="http://schemas.microsoft.com/office/drawing/2014/main" id="{B80B156E-DF1D-41C3-8768-034EEF4E0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5" y="605730"/>
            <a:ext cx="8272075" cy="4717793"/>
          </a:xfrm>
          <a:prstGeom prst="rect">
            <a:avLst/>
          </a:prstGeom>
        </p:spPr>
      </p:pic>
      <p:sp>
        <p:nvSpPr>
          <p:cNvPr id="7" name="ZoneTexte 6">
            <a:extLst>
              <a:ext uri="{FF2B5EF4-FFF2-40B4-BE49-F238E27FC236}">
                <a16:creationId xmlns:a16="http://schemas.microsoft.com/office/drawing/2014/main" id="{60F0A54F-B8CF-48FA-AF34-215134CB2A0A}"/>
              </a:ext>
            </a:extLst>
          </p:cNvPr>
          <p:cNvSpPr txBox="1"/>
          <p:nvPr/>
        </p:nvSpPr>
        <p:spPr>
          <a:xfrm>
            <a:off x="190673" y="5405408"/>
            <a:ext cx="8762653" cy="630429"/>
          </a:xfrm>
          <a:prstGeom prst="rect">
            <a:avLst/>
          </a:prstGeom>
          <a:noFill/>
        </p:spPr>
        <p:txBody>
          <a:bodyPr wrap="square" rtlCol="0">
            <a:spAutoFit/>
          </a:bodyPr>
          <a:lstStyle/>
          <a:p>
            <a:pPr>
              <a:lnSpc>
                <a:spcPct val="115000"/>
              </a:lnSpc>
            </a:pPr>
            <a:r>
              <a:rPr lang="fr-FR" sz="1600" b="1" dirty="0">
                <a:solidFill>
                  <a:srgbClr val="FF0000"/>
                </a:solidFill>
                <a:latin typeface="Verdana" panose="020B0604030504040204" pitchFamily="34" charset="0"/>
                <a:ea typeface="Verdana" panose="020B0604030504040204" pitchFamily="34" charset="0"/>
              </a:rPr>
              <a:t>vidéo </a:t>
            </a:r>
          </a:p>
          <a:p>
            <a:pPr>
              <a:lnSpc>
                <a:spcPct val="115000"/>
              </a:lnSpc>
            </a:pPr>
            <a:r>
              <a:rPr lang="fr-FR" sz="1600" b="1" dirty="0">
                <a:solidFill>
                  <a:srgbClr val="FF0000"/>
                </a:solidFill>
                <a:latin typeface="Verdana" panose="020B0604030504040204" pitchFamily="34" charset="0"/>
                <a:ea typeface="Verdana" panose="020B0604030504040204" pitchFamily="34" charset="0"/>
              </a:rPr>
              <a:t>https://www.youtube.com/watch?v=OJr-5_WFUvU&amp;feature=emb_logo</a:t>
            </a:r>
            <a:endParaRPr lang="fr-FR" sz="1600" dirty="0">
              <a:solidFill>
                <a:srgbClr val="FF0000"/>
              </a:solidFill>
              <a:effectLst/>
              <a:latin typeface="Verdana" panose="020B0604030504040204" pitchFamily="34" charset="0"/>
              <a:ea typeface="Verdana" panose="020B0604030504040204" pitchFamily="34" charset="0"/>
            </a:endParaRPr>
          </a:p>
        </p:txBody>
      </p:sp>
      <p:sp>
        <p:nvSpPr>
          <p:cNvPr id="3" name="Espace réservé du numéro de diapositive 2">
            <a:extLst>
              <a:ext uri="{FF2B5EF4-FFF2-40B4-BE49-F238E27FC236}">
                <a16:creationId xmlns:a16="http://schemas.microsoft.com/office/drawing/2014/main" id="{9D582040-F117-4472-AF97-5AF242524225}"/>
              </a:ext>
            </a:extLst>
          </p:cNvPr>
          <p:cNvSpPr>
            <a:spLocks noGrp="1"/>
          </p:cNvSpPr>
          <p:nvPr>
            <p:ph type="sldNum" sz="quarter" idx="12"/>
          </p:nvPr>
        </p:nvSpPr>
        <p:spPr/>
        <p:txBody>
          <a:bodyPr/>
          <a:lstStyle/>
          <a:p>
            <a:fld id="{946638AE-AEC8-4DB5-AEC5-4B7C46AE1F73}" type="slidenum">
              <a:rPr lang="fr-FR" smtClean="0"/>
              <a:t>21</a:t>
            </a:fld>
            <a:endParaRPr lang="fr-FR"/>
          </a:p>
        </p:txBody>
      </p:sp>
    </p:spTree>
    <p:extLst>
      <p:ext uri="{BB962C8B-B14F-4D97-AF65-F5344CB8AC3E}">
        <p14:creationId xmlns:p14="http://schemas.microsoft.com/office/powerpoint/2010/main" val="2707169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3CD8281-6451-4A9E-B7EC-D776A1BA5F6E}"/>
              </a:ext>
            </a:extLst>
          </p:cNvPr>
          <p:cNvSpPr txBox="1"/>
          <p:nvPr/>
        </p:nvSpPr>
        <p:spPr>
          <a:xfrm>
            <a:off x="205740" y="285750"/>
            <a:ext cx="4869180" cy="461665"/>
          </a:xfrm>
          <a:prstGeom prst="rect">
            <a:avLst/>
          </a:prstGeom>
          <a:solidFill>
            <a:schemeClr val="accent4">
              <a:lumMod val="40000"/>
              <a:lumOff val="60000"/>
            </a:schemeClr>
          </a:solidFill>
        </p:spPr>
        <p:txBody>
          <a:bodyPr wrap="square" rtlCol="0">
            <a:spAutoFit/>
          </a:bodyPr>
          <a:lstStyle/>
          <a:p>
            <a:r>
              <a:rPr lang="fr-FR" sz="2400" dirty="0">
                <a:latin typeface="Arial Black" panose="020B0A04020102020204" pitchFamily="34" charset="0"/>
              </a:rPr>
              <a:t>III Le patrimoine immatériel</a:t>
            </a:r>
          </a:p>
        </p:txBody>
      </p:sp>
      <p:sp>
        <p:nvSpPr>
          <p:cNvPr id="3" name="ZoneTexte 2">
            <a:extLst>
              <a:ext uri="{FF2B5EF4-FFF2-40B4-BE49-F238E27FC236}">
                <a16:creationId xmlns:a16="http://schemas.microsoft.com/office/drawing/2014/main" id="{473D73BF-F820-42FE-8517-B54B0DCC309B}"/>
              </a:ext>
            </a:extLst>
          </p:cNvPr>
          <p:cNvSpPr txBox="1"/>
          <p:nvPr/>
        </p:nvSpPr>
        <p:spPr>
          <a:xfrm>
            <a:off x="205740" y="941070"/>
            <a:ext cx="4000500"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1/ définition et exemples</a:t>
            </a:r>
          </a:p>
        </p:txBody>
      </p:sp>
      <p:sp>
        <p:nvSpPr>
          <p:cNvPr id="4" name="ZoneTexte 3">
            <a:extLst>
              <a:ext uri="{FF2B5EF4-FFF2-40B4-BE49-F238E27FC236}">
                <a16:creationId xmlns:a16="http://schemas.microsoft.com/office/drawing/2014/main" id="{0BE07F25-1614-43B4-BA0B-2A665BC445D2}"/>
              </a:ext>
            </a:extLst>
          </p:cNvPr>
          <p:cNvSpPr txBox="1"/>
          <p:nvPr/>
        </p:nvSpPr>
        <p:spPr>
          <a:xfrm>
            <a:off x="205740" y="1565612"/>
            <a:ext cx="8242933" cy="1200329"/>
          </a:xfrm>
          <a:prstGeom prst="rect">
            <a:avLst/>
          </a:prstGeom>
          <a:noFill/>
        </p:spPr>
        <p:txBody>
          <a:bodyPr wrap="square" rtlCol="0">
            <a:spAutoFit/>
          </a:bodyPr>
          <a:lstStyle/>
          <a:p>
            <a:r>
              <a:rPr lang="fr-FR" b="1" dirty="0">
                <a:solidFill>
                  <a:srgbClr val="0070C0"/>
                </a:solidFill>
                <a:latin typeface="Verdana" panose="020B0604030504040204" pitchFamily="34" charset="0"/>
                <a:ea typeface="Verdana" panose="020B0604030504040204" pitchFamily="34" charset="0"/>
              </a:rPr>
              <a:t>Le patrimoine immatériel ou patrimoine vivant se réfère à des rituels, des savoir-faire artisanaux, des espaces de sociabilité, des pratiques alimentaires ou les arts du spectacle. </a:t>
            </a:r>
          </a:p>
          <a:p>
            <a:r>
              <a:rPr lang="fr-FR" b="1" dirty="0">
                <a:solidFill>
                  <a:srgbClr val="0070C0"/>
                </a:solidFill>
                <a:latin typeface="Verdana" panose="020B0604030504040204" pitchFamily="34" charset="0"/>
                <a:ea typeface="Verdana" panose="020B0604030504040204" pitchFamily="34" charset="0"/>
              </a:rPr>
              <a:t>Il fut adopté par l’UNESCO en 2003.</a:t>
            </a:r>
            <a:endParaRPr lang="fr-FR" b="1" i="1" dirty="0">
              <a:solidFill>
                <a:srgbClr val="0070C0"/>
              </a:solidFill>
              <a:latin typeface="Verdana" panose="020B0604030504040204" pitchFamily="34" charset="0"/>
              <a:ea typeface="Verdana" panose="020B0604030504040204" pitchFamily="34" charset="0"/>
            </a:endParaRPr>
          </a:p>
        </p:txBody>
      </p:sp>
      <p:sp>
        <p:nvSpPr>
          <p:cNvPr id="7" name="Espace réservé du numéro de diapositive 6">
            <a:extLst>
              <a:ext uri="{FF2B5EF4-FFF2-40B4-BE49-F238E27FC236}">
                <a16:creationId xmlns:a16="http://schemas.microsoft.com/office/drawing/2014/main" id="{18CDE584-A2C8-4218-8C8D-6A18F82AB488}"/>
              </a:ext>
            </a:extLst>
          </p:cNvPr>
          <p:cNvSpPr>
            <a:spLocks noGrp="1"/>
          </p:cNvSpPr>
          <p:nvPr>
            <p:ph type="sldNum" sz="quarter" idx="12"/>
          </p:nvPr>
        </p:nvSpPr>
        <p:spPr/>
        <p:txBody>
          <a:bodyPr/>
          <a:lstStyle/>
          <a:p>
            <a:fld id="{946638AE-AEC8-4DB5-AEC5-4B7C46AE1F73}" type="slidenum">
              <a:rPr lang="fr-FR" smtClean="0"/>
              <a:t>22</a:t>
            </a:fld>
            <a:endParaRPr lang="fr-FR"/>
          </a:p>
        </p:txBody>
      </p:sp>
      <p:pic>
        <p:nvPicPr>
          <p:cNvPr id="8" name="Image 7">
            <a:extLst>
              <a:ext uri="{FF2B5EF4-FFF2-40B4-BE49-F238E27FC236}">
                <a16:creationId xmlns:a16="http://schemas.microsoft.com/office/drawing/2014/main" id="{0367930F-AE9A-4FA4-9A3C-DE49E5395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 y="2935632"/>
            <a:ext cx="5288820" cy="3785844"/>
          </a:xfrm>
          <a:prstGeom prst="rect">
            <a:avLst/>
          </a:prstGeom>
        </p:spPr>
      </p:pic>
      <p:sp>
        <p:nvSpPr>
          <p:cNvPr id="9" name="ZoneTexte 8">
            <a:extLst>
              <a:ext uri="{FF2B5EF4-FFF2-40B4-BE49-F238E27FC236}">
                <a16:creationId xmlns:a16="http://schemas.microsoft.com/office/drawing/2014/main" id="{16DB0B2D-B554-453D-81B9-4D51B55513C3}"/>
              </a:ext>
            </a:extLst>
          </p:cNvPr>
          <p:cNvSpPr txBox="1"/>
          <p:nvPr/>
        </p:nvSpPr>
        <p:spPr>
          <a:xfrm>
            <a:off x="5829299" y="3186252"/>
            <a:ext cx="2045971" cy="3170099"/>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carnaval de Binche en Belgique est reconnu depuis 2003 au patrimoine culturel immatériel de l’humanité (UNESCO).</a:t>
            </a:r>
          </a:p>
        </p:txBody>
      </p:sp>
    </p:spTree>
    <p:extLst>
      <p:ext uri="{BB962C8B-B14F-4D97-AF65-F5344CB8AC3E}">
        <p14:creationId xmlns:p14="http://schemas.microsoft.com/office/powerpoint/2010/main" val="176602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5FE7384-AABE-4BB7-8311-519E25821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836935"/>
            <a:ext cx="7772400" cy="5184130"/>
          </a:xfrm>
          <a:prstGeom prst="rect">
            <a:avLst/>
          </a:prstGeom>
        </p:spPr>
      </p:pic>
      <p:sp>
        <p:nvSpPr>
          <p:cNvPr id="4" name="ZoneTexte 3">
            <a:extLst>
              <a:ext uri="{FF2B5EF4-FFF2-40B4-BE49-F238E27FC236}">
                <a16:creationId xmlns:a16="http://schemas.microsoft.com/office/drawing/2014/main" id="{DABF78FD-5E41-4ADA-9998-584CA28C23BA}"/>
              </a:ext>
            </a:extLst>
          </p:cNvPr>
          <p:cNvSpPr txBox="1"/>
          <p:nvPr/>
        </p:nvSpPr>
        <p:spPr>
          <a:xfrm>
            <a:off x="558165" y="306615"/>
            <a:ext cx="769429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théâtre de marionnettes sicilien Opera dei </a:t>
            </a:r>
            <a:r>
              <a:rPr lang="fr-FR" sz="2000" dirty="0" err="1">
                <a:latin typeface="Arial" panose="020B0604020202020204" pitchFamily="34" charset="0"/>
                <a:cs typeface="Arial" panose="020B0604020202020204" pitchFamily="34" charset="0"/>
              </a:rPr>
              <a:t>Pupi</a:t>
            </a:r>
            <a:r>
              <a:rPr lang="fr-FR" sz="2000" dirty="0">
                <a:latin typeface="Arial" panose="020B0604020202020204" pitchFamily="34" charset="0"/>
                <a:cs typeface="Arial" panose="020B0604020202020204" pitchFamily="34" charset="0"/>
              </a:rPr>
              <a:t> en Italie.</a:t>
            </a:r>
          </a:p>
        </p:txBody>
      </p:sp>
      <p:sp>
        <p:nvSpPr>
          <p:cNvPr id="5" name="Espace réservé du numéro de diapositive 4">
            <a:extLst>
              <a:ext uri="{FF2B5EF4-FFF2-40B4-BE49-F238E27FC236}">
                <a16:creationId xmlns:a16="http://schemas.microsoft.com/office/drawing/2014/main" id="{D79E92A1-FDA9-4B72-A030-031A5092E1E9}"/>
              </a:ext>
            </a:extLst>
          </p:cNvPr>
          <p:cNvSpPr>
            <a:spLocks noGrp="1"/>
          </p:cNvSpPr>
          <p:nvPr>
            <p:ph type="sldNum" sz="quarter" idx="12"/>
          </p:nvPr>
        </p:nvSpPr>
        <p:spPr/>
        <p:txBody>
          <a:bodyPr/>
          <a:lstStyle/>
          <a:p>
            <a:fld id="{946638AE-AEC8-4DB5-AEC5-4B7C46AE1F73}" type="slidenum">
              <a:rPr lang="fr-FR" smtClean="0"/>
              <a:t>23</a:t>
            </a:fld>
            <a:endParaRPr lang="fr-FR"/>
          </a:p>
        </p:txBody>
      </p:sp>
    </p:spTree>
    <p:extLst>
      <p:ext uri="{BB962C8B-B14F-4D97-AF65-F5344CB8AC3E}">
        <p14:creationId xmlns:p14="http://schemas.microsoft.com/office/powerpoint/2010/main" val="384029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6463CED-0CCC-4091-9B7C-57F377FE9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133" y="948689"/>
            <a:ext cx="6943734" cy="5199121"/>
          </a:xfrm>
          <a:prstGeom prst="rect">
            <a:avLst/>
          </a:prstGeom>
        </p:spPr>
      </p:pic>
      <p:sp>
        <p:nvSpPr>
          <p:cNvPr id="4" name="ZoneTexte 3">
            <a:extLst>
              <a:ext uri="{FF2B5EF4-FFF2-40B4-BE49-F238E27FC236}">
                <a16:creationId xmlns:a16="http://schemas.microsoft.com/office/drawing/2014/main" id="{863E2A04-002E-448A-ADFC-19A3F9C38FC8}"/>
              </a:ext>
            </a:extLst>
          </p:cNvPr>
          <p:cNvSpPr txBox="1"/>
          <p:nvPr/>
        </p:nvSpPr>
        <p:spPr>
          <a:xfrm>
            <a:off x="558165" y="306615"/>
            <a:ext cx="769429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Les fêtes indigènes dédiées aux morts à Xochimilco, Mexico.</a:t>
            </a:r>
          </a:p>
        </p:txBody>
      </p:sp>
      <p:sp>
        <p:nvSpPr>
          <p:cNvPr id="5" name="Espace réservé du numéro de diapositive 4">
            <a:extLst>
              <a:ext uri="{FF2B5EF4-FFF2-40B4-BE49-F238E27FC236}">
                <a16:creationId xmlns:a16="http://schemas.microsoft.com/office/drawing/2014/main" id="{FF52C4F7-D828-47AE-88FF-F7F9313D2C85}"/>
              </a:ext>
            </a:extLst>
          </p:cNvPr>
          <p:cNvSpPr>
            <a:spLocks noGrp="1"/>
          </p:cNvSpPr>
          <p:nvPr>
            <p:ph type="sldNum" sz="quarter" idx="12"/>
          </p:nvPr>
        </p:nvSpPr>
        <p:spPr/>
        <p:txBody>
          <a:bodyPr/>
          <a:lstStyle/>
          <a:p>
            <a:fld id="{946638AE-AEC8-4DB5-AEC5-4B7C46AE1F73}" type="slidenum">
              <a:rPr lang="fr-FR" smtClean="0"/>
              <a:t>24</a:t>
            </a:fld>
            <a:endParaRPr lang="fr-FR"/>
          </a:p>
        </p:txBody>
      </p:sp>
    </p:spTree>
    <p:extLst>
      <p:ext uri="{BB962C8B-B14F-4D97-AF65-F5344CB8AC3E}">
        <p14:creationId xmlns:p14="http://schemas.microsoft.com/office/powerpoint/2010/main" val="705627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9365DC8-76C1-4332-A757-9C247BE75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170" y="969293"/>
            <a:ext cx="6191908" cy="5557237"/>
          </a:xfrm>
          <a:prstGeom prst="rect">
            <a:avLst/>
          </a:prstGeom>
        </p:spPr>
      </p:pic>
      <p:sp>
        <p:nvSpPr>
          <p:cNvPr id="4" name="ZoneTexte 3">
            <a:extLst>
              <a:ext uri="{FF2B5EF4-FFF2-40B4-BE49-F238E27FC236}">
                <a16:creationId xmlns:a16="http://schemas.microsoft.com/office/drawing/2014/main" id="{9CE29489-00D1-457C-A129-44DB4FAA1777}"/>
              </a:ext>
            </a:extLst>
          </p:cNvPr>
          <p:cNvSpPr txBox="1"/>
          <p:nvPr/>
        </p:nvSpPr>
        <p:spPr>
          <a:xfrm>
            <a:off x="2009775" y="331470"/>
            <a:ext cx="444817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Chant traditionnel du Bangladesh</a:t>
            </a:r>
          </a:p>
        </p:txBody>
      </p:sp>
      <p:sp>
        <p:nvSpPr>
          <p:cNvPr id="5" name="Espace réservé du numéro de diapositive 4">
            <a:extLst>
              <a:ext uri="{FF2B5EF4-FFF2-40B4-BE49-F238E27FC236}">
                <a16:creationId xmlns:a16="http://schemas.microsoft.com/office/drawing/2014/main" id="{519172CB-C789-4D57-8D1F-A86ECF20E075}"/>
              </a:ext>
            </a:extLst>
          </p:cNvPr>
          <p:cNvSpPr>
            <a:spLocks noGrp="1"/>
          </p:cNvSpPr>
          <p:nvPr>
            <p:ph type="sldNum" sz="quarter" idx="12"/>
          </p:nvPr>
        </p:nvSpPr>
        <p:spPr/>
        <p:txBody>
          <a:bodyPr/>
          <a:lstStyle/>
          <a:p>
            <a:fld id="{946638AE-AEC8-4DB5-AEC5-4B7C46AE1F73}" type="slidenum">
              <a:rPr lang="fr-FR" smtClean="0"/>
              <a:t>25</a:t>
            </a:fld>
            <a:endParaRPr lang="fr-FR"/>
          </a:p>
        </p:txBody>
      </p:sp>
    </p:spTree>
    <p:extLst>
      <p:ext uri="{BB962C8B-B14F-4D97-AF65-F5344CB8AC3E}">
        <p14:creationId xmlns:p14="http://schemas.microsoft.com/office/powerpoint/2010/main" val="377901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9F57C99-F8DE-494A-82F4-F91A1B157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20" y="1497330"/>
            <a:ext cx="7835650" cy="4859021"/>
          </a:xfrm>
          <a:prstGeom prst="rect">
            <a:avLst/>
          </a:prstGeom>
        </p:spPr>
      </p:pic>
      <p:sp>
        <p:nvSpPr>
          <p:cNvPr id="4" name="ZoneTexte 3">
            <a:extLst>
              <a:ext uri="{FF2B5EF4-FFF2-40B4-BE49-F238E27FC236}">
                <a16:creationId xmlns:a16="http://schemas.microsoft.com/office/drawing/2014/main" id="{68229D93-69E2-4AE6-97C8-C3B04FFB9C5B}"/>
              </a:ext>
            </a:extLst>
          </p:cNvPr>
          <p:cNvSpPr txBox="1"/>
          <p:nvPr/>
        </p:nvSpPr>
        <p:spPr>
          <a:xfrm>
            <a:off x="558165" y="306615"/>
            <a:ext cx="7694295"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La fauconnerie devient patrimoine culturel immatériel de l’humanité en 2012 et est pratiquée par plusieurs pays du monde.</a:t>
            </a:r>
          </a:p>
        </p:txBody>
      </p:sp>
      <p:sp>
        <p:nvSpPr>
          <p:cNvPr id="5" name="Espace réservé du numéro de diapositive 4">
            <a:extLst>
              <a:ext uri="{FF2B5EF4-FFF2-40B4-BE49-F238E27FC236}">
                <a16:creationId xmlns:a16="http://schemas.microsoft.com/office/drawing/2014/main" id="{3EB6DF20-A2BC-450A-B207-42B2FD50BD0E}"/>
              </a:ext>
            </a:extLst>
          </p:cNvPr>
          <p:cNvSpPr>
            <a:spLocks noGrp="1"/>
          </p:cNvSpPr>
          <p:nvPr>
            <p:ph type="sldNum" sz="quarter" idx="12"/>
          </p:nvPr>
        </p:nvSpPr>
        <p:spPr/>
        <p:txBody>
          <a:bodyPr/>
          <a:lstStyle/>
          <a:p>
            <a:fld id="{946638AE-AEC8-4DB5-AEC5-4B7C46AE1F73}" type="slidenum">
              <a:rPr lang="fr-FR" smtClean="0"/>
              <a:t>26</a:t>
            </a:fld>
            <a:endParaRPr lang="fr-FR"/>
          </a:p>
        </p:txBody>
      </p:sp>
    </p:spTree>
    <p:extLst>
      <p:ext uri="{BB962C8B-B14F-4D97-AF65-F5344CB8AC3E}">
        <p14:creationId xmlns:p14="http://schemas.microsoft.com/office/powerpoint/2010/main" val="348753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678CB3-E48D-4DDD-9BFA-764261A5EF85}"/>
              </a:ext>
            </a:extLst>
          </p:cNvPr>
          <p:cNvSpPr txBox="1"/>
          <p:nvPr/>
        </p:nvSpPr>
        <p:spPr>
          <a:xfrm>
            <a:off x="262890" y="300990"/>
            <a:ext cx="4743450"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2/ Deux exemples particuliers</a:t>
            </a:r>
          </a:p>
        </p:txBody>
      </p:sp>
      <p:sp>
        <p:nvSpPr>
          <p:cNvPr id="4" name="ZoneTexte 3">
            <a:extLst>
              <a:ext uri="{FF2B5EF4-FFF2-40B4-BE49-F238E27FC236}">
                <a16:creationId xmlns:a16="http://schemas.microsoft.com/office/drawing/2014/main" id="{06ABCF26-C03A-4E00-9D21-3DBC2C39CC31}"/>
              </a:ext>
            </a:extLst>
          </p:cNvPr>
          <p:cNvSpPr txBox="1"/>
          <p:nvPr/>
        </p:nvSpPr>
        <p:spPr>
          <a:xfrm>
            <a:off x="674371" y="817836"/>
            <a:ext cx="7086599"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Exemple 1 : La place </a:t>
            </a:r>
            <a:r>
              <a:rPr lang="fr-FR" sz="2000" dirty="0" err="1">
                <a:latin typeface="Arial" panose="020B0604020202020204" pitchFamily="34" charset="0"/>
                <a:cs typeface="Arial" panose="020B0604020202020204" pitchFamily="34" charset="0"/>
              </a:rPr>
              <a:t>Jemaa</a:t>
            </a:r>
            <a:r>
              <a:rPr lang="fr-FR" sz="2000" dirty="0">
                <a:latin typeface="Arial" panose="020B0604020202020204" pitchFamily="34" charset="0"/>
                <a:cs typeface="Arial" panose="020B0604020202020204" pitchFamily="34" charset="0"/>
              </a:rPr>
              <a:t> El-</a:t>
            </a:r>
            <a:r>
              <a:rPr lang="fr-FR" sz="2000" dirty="0" err="1">
                <a:latin typeface="Arial" panose="020B0604020202020204" pitchFamily="34" charset="0"/>
                <a:cs typeface="Arial" panose="020B0604020202020204" pitchFamily="34" charset="0"/>
              </a:rPr>
              <a:t>Fna</a:t>
            </a:r>
            <a:r>
              <a:rPr lang="fr-FR" sz="2000" dirty="0">
                <a:latin typeface="Arial" panose="020B0604020202020204" pitchFamily="34" charset="0"/>
                <a:cs typeface="Arial" panose="020B0604020202020204" pitchFamily="34" charset="0"/>
              </a:rPr>
              <a:t> de Marrakech</a:t>
            </a:r>
          </a:p>
        </p:txBody>
      </p:sp>
      <p:sp>
        <p:nvSpPr>
          <p:cNvPr id="5" name="ZoneTexte 4">
            <a:extLst>
              <a:ext uri="{FF2B5EF4-FFF2-40B4-BE49-F238E27FC236}">
                <a16:creationId xmlns:a16="http://schemas.microsoft.com/office/drawing/2014/main" id="{F2EC1E8C-ACEB-4C1D-9376-C6003B419E3F}"/>
              </a:ext>
            </a:extLst>
          </p:cNvPr>
          <p:cNvSpPr txBox="1"/>
          <p:nvPr/>
        </p:nvSpPr>
        <p:spPr>
          <a:xfrm>
            <a:off x="262890" y="6040164"/>
            <a:ext cx="8762653" cy="764889"/>
          </a:xfrm>
          <a:prstGeom prst="rect">
            <a:avLst/>
          </a:prstGeom>
          <a:noFill/>
        </p:spPr>
        <p:txBody>
          <a:bodyPr wrap="square" rtlCol="0">
            <a:spAutoFit/>
          </a:bodyPr>
          <a:lstStyle/>
          <a:p>
            <a:pPr>
              <a:lnSpc>
                <a:spcPct val="115000"/>
              </a:lnSpc>
            </a:pPr>
            <a:r>
              <a:rPr lang="fr-FR" sz="2000" b="1" dirty="0">
                <a:solidFill>
                  <a:srgbClr val="FF0000"/>
                </a:solidFill>
                <a:latin typeface="Verdana" panose="020B0604030504040204" pitchFamily="34" charset="0"/>
                <a:ea typeface="Verdana" panose="020B0604030504040204" pitchFamily="34" charset="0"/>
              </a:rPr>
              <a:t>vidéo https://www.youtube.com/watch?v=LBEUedr7R7A</a:t>
            </a:r>
          </a:p>
          <a:p>
            <a:pPr>
              <a:lnSpc>
                <a:spcPct val="115000"/>
              </a:lnSpc>
            </a:pPr>
            <a:r>
              <a:rPr lang="fr-FR" sz="2000" i="1" dirty="0">
                <a:solidFill>
                  <a:srgbClr val="FF0000"/>
                </a:solidFill>
                <a:latin typeface="Verdana" panose="020B0604030504040204" pitchFamily="34" charset="0"/>
                <a:ea typeface="Verdana" panose="020B0604030504040204" pitchFamily="34" charset="0"/>
              </a:rPr>
              <a:t>Pourquoi </a:t>
            </a:r>
            <a:r>
              <a:rPr lang="fr-FR" sz="2000" i="1" dirty="0" err="1">
                <a:solidFill>
                  <a:srgbClr val="FF0000"/>
                </a:solidFill>
                <a:latin typeface="Verdana" panose="020B0604030504040204" pitchFamily="34" charset="0"/>
                <a:ea typeface="Verdana" panose="020B0604030504040204" pitchFamily="34" charset="0"/>
              </a:rPr>
              <a:t>fait-elle</a:t>
            </a:r>
            <a:r>
              <a:rPr lang="fr-FR" sz="2000" i="1" dirty="0">
                <a:solidFill>
                  <a:srgbClr val="FF0000"/>
                </a:solidFill>
                <a:latin typeface="Verdana" panose="020B0604030504040204" pitchFamily="34" charset="0"/>
                <a:ea typeface="Verdana" panose="020B0604030504040204" pitchFamily="34" charset="0"/>
              </a:rPr>
              <a:t> partie du patrimoine immatériel du Maroc ?</a:t>
            </a:r>
            <a:endParaRPr lang="fr-FR" sz="2000" i="1" dirty="0">
              <a:solidFill>
                <a:srgbClr val="FF0000"/>
              </a:solidFill>
              <a:effectLst/>
              <a:latin typeface="Verdana" panose="020B0604030504040204" pitchFamily="34" charset="0"/>
              <a:ea typeface="Verdana" panose="020B0604030504040204" pitchFamily="34" charset="0"/>
            </a:endParaRPr>
          </a:p>
        </p:txBody>
      </p:sp>
      <p:pic>
        <p:nvPicPr>
          <p:cNvPr id="7" name="Image 6">
            <a:extLst>
              <a:ext uri="{FF2B5EF4-FFF2-40B4-BE49-F238E27FC236}">
                <a16:creationId xmlns:a16="http://schemas.microsoft.com/office/drawing/2014/main" id="{6AEB803A-966C-46DA-98D5-BD8B15902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1" y="1216055"/>
            <a:ext cx="7213600" cy="4826000"/>
          </a:xfrm>
          <a:prstGeom prst="rect">
            <a:avLst/>
          </a:prstGeom>
        </p:spPr>
      </p:pic>
      <p:sp>
        <p:nvSpPr>
          <p:cNvPr id="8" name="Espace réservé du numéro de diapositive 7">
            <a:extLst>
              <a:ext uri="{FF2B5EF4-FFF2-40B4-BE49-F238E27FC236}">
                <a16:creationId xmlns:a16="http://schemas.microsoft.com/office/drawing/2014/main" id="{3F98FAEB-95DE-46BC-9A0C-CE8D64B43BE6}"/>
              </a:ext>
            </a:extLst>
          </p:cNvPr>
          <p:cNvSpPr>
            <a:spLocks noGrp="1"/>
          </p:cNvSpPr>
          <p:nvPr>
            <p:ph type="sldNum" sz="quarter" idx="12"/>
          </p:nvPr>
        </p:nvSpPr>
        <p:spPr/>
        <p:txBody>
          <a:bodyPr/>
          <a:lstStyle/>
          <a:p>
            <a:fld id="{946638AE-AEC8-4DB5-AEC5-4B7C46AE1F73}" type="slidenum">
              <a:rPr lang="fr-FR" smtClean="0"/>
              <a:t>27</a:t>
            </a:fld>
            <a:endParaRPr lang="fr-FR"/>
          </a:p>
        </p:txBody>
      </p:sp>
    </p:spTree>
    <p:extLst>
      <p:ext uri="{BB962C8B-B14F-4D97-AF65-F5344CB8AC3E}">
        <p14:creationId xmlns:p14="http://schemas.microsoft.com/office/powerpoint/2010/main" val="1332633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3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36C67C2-76D3-4E0D-B282-D809BEA07E22}"/>
              </a:ext>
            </a:extLst>
          </p:cNvPr>
          <p:cNvSpPr>
            <a:spLocks noGrp="1"/>
          </p:cNvSpPr>
          <p:nvPr>
            <p:ph type="sldNum" sz="quarter" idx="12"/>
          </p:nvPr>
        </p:nvSpPr>
        <p:spPr/>
        <p:txBody>
          <a:bodyPr/>
          <a:lstStyle/>
          <a:p>
            <a:fld id="{946638AE-AEC8-4DB5-AEC5-4B7C46AE1F73}" type="slidenum">
              <a:rPr lang="fr-FR" smtClean="0"/>
              <a:t>28</a:t>
            </a:fld>
            <a:endParaRPr lang="fr-FR"/>
          </a:p>
        </p:txBody>
      </p:sp>
      <p:pic>
        <p:nvPicPr>
          <p:cNvPr id="6" name="Image 5">
            <a:extLst>
              <a:ext uri="{FF2B5EF4-FFF2-40B4-BE49-F238E27FC236}">
                <a16:creationId xmlns:a16="http://schemas.microsoft.com/office/drawing/2014/main" id="{A8488E0A-6940-4489-AEA6-312C51AAA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 y="1089671"/>
            <a:ext cx="7252335" cy="4834890"/>
          </a:xfrm>
          <a:prstGeom prst="rect">
            <a:avLst/>
          </a:prstGeom>
        </p:spPr>
      </p:pic>
      <p:sp>
        <p:nvSpPr>
          <p:cNvPr id="8" name="ZoneTexte 7">
            <a:extLst>
              <a:ext uri="{FF2B5EF4-FFF2-40B4-BE49-F238E27FC236}">
                <a16:creationId xmlns:a16="http://schemas.microsoft.com/office/drawing/2014/main" id="{ECD4E370-ABF7-4DA2-9CED-0366230CB405}"/>
              </a:ext>
            </a:extLst>
          </p:cNvPr>
          <p:cNvSpPr txBox="1"/>
          <p:nvPr/>
        </p:nvSpPr>
        <p:spPr>
          <a:xfrm>
            <a:off x="651510" y="86975"/>
            <a:ext cx="7929562" cy="923330"/>
          </a:xfrm>
          <a:prstGeom prst="rect">
            <a:avLst/>
          </a:prstGeom>
          <a:noFill/>
        </p:spPr>
        <p:txBody>
          <a:bodyPr wrap="square">
            <a:spAutoFit/>
          </a:bodyPr>
          <a:lstStyle/>
          <a:p>
            <a:r>
              <a:rPr lang="fr-FR" b="1" dirty="0">
                <a:solidFill>
                  <a:srgbClr val="FF0000"/>
                </a:solidFill>
                <a:latin typeface="Verdana" panose="020B0604030504040204" pitchFamily="34" charset="0"/>
                <a:ea typeface="Verdana" panose="020B0604030504040204" pitchFamily="34" charset="0"/>
              </a:rPr>
              <a:t>Exemple 2 : le repas </a:t>
            </a:r>
            <a:r>
              <a:rPr lang="fr-FR" b="1">
                <a:solidFill>
                  <a:srgbClr val="FF0000"/>
                </a:solidFill>
                <a:latin typeface="Verdana" panose="020B0604030504040204" pitchFamily="34" charset="0"/>
                <a:ea typeface="Verdana" panose="020B0604030504040204" pitchFamily="34" charset="0"/>
              </a:rPr>
              <a:t>gastronomique français</a:t>
            </a:r>
            <a:endParaRPr lang="fr-FR" b="1" dirty="0">
              <a:solidFill>
                <a:srgbClr val="FF0000"/>
              </a:solidFill>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Il a été classé en 2010 au patrimoine culturel immatériel de l’humanité par l’UNESCO.</a:t>
            </a:r>
          </a:p>
        </p:txBody>
      </p:sp>
      <p:sp>
        <p:nvSpPr>
          <p:cNvPr id="9" name="ZoneTexte 8">
            <a:extLst>
              <a:ext uri="{FF2B5EF4-FFF2-40B4-BE49-F238E27FC236}">
                <a16:creationId xmlns:a16="http://schemas.microsoft.com/office/drawing/2014/main" id="{3EDA03C4-23B3-4470-B7BA-C8FEF66CDBEE}"/>
              </a:ext>
            </a:extLst>
          </p:cNvPr>
          <p:cNvSpPr txBox="1"/>
          <p:nvPr/>
        </p:nvSpPr>
        <p:spPr>
          <a:xfrm>
            <a:off x="607219" y="6003927"/>
            <a:ext cx="7929562" cy="646331"/>
          </a:xfrm>
          <a:prstGeom prst="rect">
            <a:avLst/>
          </a:prstGeom>
          <a:noFill/>
        </p:spPr>
        <p:txBody>
          <a:bodyPr wrap="square">
            <a:spAutoFit/>
          </a:bodyPr>
          <a:lstStyle/>
          <a:p>
            <a:r>
              <a:rPr lang="fr-FR" i="1" dirty="0">
                <a:solidFill>
                  <a:srgbClr val="FF0000"/>
                </a:solidFill>
                <a:latin typeface="Verdana" panose="020B0604030504040204" pitchFamily="34" charset="0"/>
                <a:ea typeface="Verdana" panose="020B0604030504040204" pitchFamily="34" charset="0"/>
              </a:rPr>
              <a:t>Pourquoi ce classement au Patrimoine de l’UNESCO ? Quel est le risque de cette distinction ?</a:t>
            </a:r>
            <a:endParaRPr lang="fr-FR"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7517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11AA467-FD75-4E5C-87FE-027EE23A9A49}"/>
              </a:ext>
            </a:extLst>
          </p:cNvPr>
          <p:cNvSpPr>
            <a:spLocks noGrp="1"/>
          </p:cNvSpPr>
          <p:nvPr>
            <p:ph type="sldNum" sz="quarter" idx="12"/>
          </p:nvPr>
        </p:nvSpPr>
        <p:spPr/>
        <p:txBody>
          <a:bodyPr/>
          <a:lstStyle/>
          <a:p>
            <a:fld id="{946638AE-AEC8-4DB5-AEC5-4B7C46AE1F73}" type="slidenum">
              <a:rPr lang="fr-FR" smtClean="0"/>
              <a:t>29</a:t>
            </a:fld>
            <a:endParaRPr lang="fr-FR"/>
          </a:p>
        </p:txBody>
      </p:sp>
      <p:sp>
        <p:nvSpPr>
          <p:cNvPr id="3" name="ZoneTexte 2">
            <a:extLst>
              <a:ext uri="{FF2B5EF4-FFF2-40B4-BE49-F238E27FC236}">
                <a16:creationId xmlns:a16="http://schemas.microsoft.com/office/drawing/2014/main" id="{B33A5F01-F078-4EDE-87D5-DA791E0022D2}"/>
              </a:ext>
            </a:extLst>
          </p:cNvPr>
          <p:cNvSpPr txBox="1"/>
          <p:nvPr/>
        </p:nvSpPr>
        <p:spPr>
          <a:xfrm>
            <a:off x="205740" y="285750"/>
            <a:ext cx="8789670" cy="830997"/>
          </a:xfrm>
          <a:prstGeom prst="rect">
            <a:avLst/>
          </a:prstGeom>
          <a:solidFill>
            <a:schemeClr val="accent4">
              <a:lumMod val="40000"/>
              <a:lumOff val="60000"/>
            </a:schemeClr>
          </a:solidFill>
        </p:spPr>
        <p:txBody>
          <a:bodyPr wrap="square" rtlCol="0">
            <a:spAutoFit/>
          </a:bodyPr>
          <a:lstStyle/>
          <a:p>
            <a:r>
              <a:rPr lang="fr-FR" sz="2400" dirty="0">
                <a:latin typeface="Arial Black" panose="020B0A04020102020204" pitchFamily="34" charset="0"/>
              </a:rPr>
              <a:t>IV le processus de patrimonialisation des lieux touristiques, ses effets et ses limites.</a:t>
            </a:r>
          </a:p>
        </p:txBody>
      </p:sp>
      <p:sp>
        <p:nvSpPr>
          <p:cNvPr id="4" name="ZoneTexte 3">
            <a:extLst>
              <a:ext uri="{FF2B5EF4-FFF2-40B4-BE49-F238E27FC236}">
                <a16:creationId xmlns:a16="http://schemas.microsoft.com/office/drawing/2014/main" id="{CC6FB99C-CD6F-48D9-BEEF-A419678A0C82}"/>
              </a:ext>
            </a:extLst>
          </p:cNvPr>
          <p:cNvSpPr txBox="1"/>
          <p:nvPr/>
        </p:nvSpPr>
        <p:spPr>
          <a:xfrm>
            <a:off x="205740" y="2207667"/>
            <a:ext cx="8242932" cy="769441"/>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1/ le statut de « patrimoine mondial de l’humanité » et ses conséquences</a:t>
            </a:r>
          </a:p>
        </p:txBody>
      </p:sp>
      <p:sp>
        <p:nvSpPr>
          <p:cNvPr id="5" name="ZoneTexte 4">
            <a:extLst>
              <a:ext uri="{FF2B5EF4-FFF2-40B4-BE49-F238E27FC236}">
                <a16:creationId xmlns:a16="http://schemas.microsoft.com/office/drawing/2014/main" id="{273A684F-E5A6-4C65-8AC5-F20304594C1C}"/>
              </a:ext>
            </a:extLst>
          </p:cNvPr>
          <p:cNvSpPr txBox="1"/>
          <p:nvPr/>
        </p:nvSpPr>
        <p:spPr>
          <a:xfrm>
            <a:off x="272417" y="1200269"/>
            <a:ext cx="8242933" cy="923330"/>
          </a:xfrm>
          <a:prstGeom prst="rect">
            <a:avLst/>
          </a:prstGeom>
          <a:noFill/>
        </p:spPr>
        <p:txBody>
          <a:bodyPr wrap="square" rtlCol="0">
            <a:spAutoFit/>
          </a:bodyPr>
          <a:lstStyle/>
          <a:p>
            <a:r>
              <a:rPr lang="fr-FR" b="1" dirty="0">
                <a:solidFill>
                  <a:srgbClr val="0070C0"/>
                </a:solidFill>
                <a:latin typeface="Verdana" panose="020B0604030504040204" pitchFamily="34" charset="0"/>
                <a:ea typeface="Verdana" panose="020B0604030504040204" pitchFamily="34" charset="0"/>
              </a:rPr>
              <a:t>Le phénomène de patrimonialisation désigne le processus par lequel un espace, un bien ou une pratique se transforme en objet du patrimoine digne de conservation et de restauration.</a:t>
            </a:r>
            <a:endParaRPr lang="fr-FR" b="1" i="1" dirty="0">
              <a:solidFill>
                <a:srgbClr val="0070C0"/>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42690B89-6F33-4A00-BA5E-5152E7C65AA2}"/>
              </a:ext>
            </a:extLst>
          </p:cNvPr>
          <p:cNvSpPr txBox="1"/>
          <p:nvPr/>
        </p:nvSpPr>
        <p:spPr>
          <a:xfrm>
            <a:off x="543933" y="3052866"/>
            <a:ext cx="7904739" cy="646331"/>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1972 : création du statut de « patrimoine mondial de l’humanité » par l’UNESCO</a:t>
            </a:r>
          </a:p>
        </p:txBody>
      </p:sp>
      <p:graphicFrame>
        <p:nvGraphicFramePr>
          <p:cNvPr id="7" name="Tableau 6">
            <a:extLst>
              <a:ext uri="{FF2B5EF4-FFF2-40B4-BE49-F238E27FC236}">
                <a16:creationId xmlns:a16="http://schemas.microsoft.com/office/drawing/2014/main" id="{F0E5C40B-4108-4C1E-A0AC-E59D5A609A3C}"/>
              </a:ext>
            </a:extLst>
          </p:cNvPr>
          <p:cNvGraphicFramePr>
            <a:graphicFrameLocks noGrp="1"/>
          </p:cNvGraphicFramePr>
          <p:nvPr>
            <p:extLst>
              <p:ext uri="{D42A27DB-BD31-4B8C-83A1-F6EECF244321}">
                <p14:modId xmlns:p14="http://schemas.microsoft.com/office/powerpoint/2010/main" val="2344305119"/>
              </p:ext>
            </p:extLst>
          </p:nvPr>
        </p:nvGraphicFramePr>
        <p:xfrm>
          <a:off x="205739" y="4234565"/>
          <a:ext cx="8498839" cy="2043558"/>
        </p:xfrm>
        <a:graphic>
          <a:graphicData uri="http://schemas.openxmlformats.org/drawingml/2006/table">
            <a:tbl>
              <a:tblPr firstRow="1" firstCol="1" bandRow="1">
                <a:tableStyleId>{5C22544A-7EE6-4342-B048-85BDC9FD1C3A}</a:tableStyleId>
              </a:tblPr>
              <a:tblGrid>
                <a:gridCol w="772160">
                  <a:extLst>
                    <a:ext uri="{9D8B030D-6E8A-4147-A177-3AD203B41FA5}">
                      <a16:colId xmlns:a16="http://schemas.microsoft.com/office/drawing/2014/main" val="3322967253"/>
                    </a:ext>
                  </a:extLst>
                </a:gridCol>
                <a:gridCol w="1177290">
                  <a:extLst>
                    <a:ext uri="{9D8B030D-6E8A-4147-A177-3AD203B41FA5}">
                      <a16:colId xmlns:a16="http://schemas.microsoft.com/office/drawing/2014/main" val="1581681908"/>
                    </a:ext>
                  </a:extLst>
                </a:gridCol>
                <a:gridCol w="834390">
                  <a:extLst>
                    <a:ext uri="{9D8B030D-6E8A-4147-A177-3AD203B41FA5}">
                      <a16:colId xmlns:a16="http://schemas.microsoft.com/office/drawing/2014/main" val="643925504"/>
                    </a:ext>
                  </a:extLst>
                </a:gridCol>
                <a:gridCol w="5714999">
                  <a:extLst>
                    <a:ext uri="{9D8B030D-6E8A-4147-A177-3AD203B41FA5}">
                      <a16:colId xmlns:a16="http://schemas.microsoft.com/office/drawing/2014/main" val="414667802"/>
                    </a:ext>
                  </a:extLst>
                </a:gridCol>
              </a:tblGrid>
              <a:tr h="0">
                <a:tc>
                  <a:txBody>
                    <a:bodyPr/>
                    <a:lstStyle/>
                    <a:p>
                      <a:pPr>
                        <a:lnSpc>
                          <a:spcPct val="115000"/>
                        </a:lnSpc>
                      </a:pPr>
                      <a:r>
                        <a:rPr lang="fr-FR" sz="2000" kern="150" dirty="0">
                          <a:effectLst/>
                          <a:latin typeface="Arial" panose="020B0604020202020204" pitchFamily="34" charset="0"/>
                          <a:cs typeface="Arial" panose="020B0604020202020204" pitchFamily="34" charset="0"/>
                        </a:rPr>
                        <a:t> </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nSpc>
                          <a:spcPct val="115000"/>
                        </a:lnSpc>
                      </a:pPr>
                      <a:r>
                        <a:rPr lang="fr-FR" sz="2000" kern="150" dirty="0">
                          <a:effectLst/>
                          <a:latin typeface="Arial" panose="020B0604020202020204" pitchFamily="34" charset="0"/>
                          <a:cs typeface="Arial" panose="020B0604020202020204" pitchFamily="34" charset="0"/>
                        </a:rPr>
                        <a:t>Nombre</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nSpc>
                          <a:spcPct val="115000"/>
                        </a:lnSpc>
                      </a:pPr>
                      <a:r>
                        <a:rPr lang="fr-FR" sz="2000" kern="150">
                          <a:effectLst/>
                          <a:latin typeface="Arial" panose="020B0604020202020204" pitchFamily="34" charset="0"/>
                          <a:cs typeface="Arial" panose="020B0604020202020204" pitchFamily="34" charset="0"/>
                        </a:rPr>
                        <a:t>Pays </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Des déséquilibres</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811034676"/>
                  </a:ext>
                </a:extLst>
              </a:tr>
              <a:tr h="0">
                <a:tc>
                  <a:txBody>
                    <a:bodyPr/>
                    <a:lstStyle/>
                    <a:p>
                      <a:pPr>
                        <a:lnSpc>
                          <a:spcPct val="115000"/>
                        </a:lnSpc>
                      </a:pPr>
                      <a:endParaRPr lang="fr-FR" sz="2000" kern="150" dirty="0">
                        <a:effectLst/>
                        <a:latin typeface="Arial" panose="020B0604020202020204" pitchFamily="34" charset="0"/>
                        <a:cs typeface="Arial" panose="020B0604020202020204" pitchFamily="34" charset="0"/>
                      </a:endParaRPr>
                    </a:p>
                    <a:p>
                      <a:pPr>
                        <a:lnSpc>
                          <a:spcPct val="115000"/>
                        </a:lnSpc>
                      </a:pPr>
                      <a:r>
                        <a:rPr lang="fr-FR" sz="2000" kern="150" dirty="0">
                          <a:effectLst/>
                          <a:latin typeface="Arial" panose="020B0604020202020204" pitchFamily="34" charset="0"/>
                          <a:cs typeface="Arial" panose="020B0604020202020204" pitchFamily="34" charset="0"/>
                        </a:rPr>
                        <a:t>2017</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endParaRPr lang="fr-FR" sz="2000" kern="150" dirty="0">
                        <a:effectLst/>
                        <a:latin typeface="Arial" panose="020B0604020202020204" pitchFamily="34" charset="0"/>
                        <a:cs typeface="Arial" panose="020B0604020202020204" pitchFamily="34" charset="0"/>
                      </a:endParaRPr>
                    </a:p>
                    <a:p>
                      <a:pPr algn="ctr">
                        <a:lnSpc>
                          <a:spcPct val="115000"/>
                        </a:lnSpc>
                      </a:pPr>
                      <a:r>
                        <a:rPr lang="fr-FR" sz="2000" kern="150" dirty="0">
                          <a:effectLst/>
                          <a:latin typeface="Arial" panose="020B0604020202020204" pitchFamily="34" charset="0"/>
                          <a:cs typeface="Arial" panose="020B0604020202020204" pitchFamily="34" charset="0"/>
                        </a:rPr>
                        <a:t>1052</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endParaRPr lang="fr-FR" sz="2000" kern="150" dirty="0">
                        <a:effectLst/>
                        <a:latin typeface="Arial" panose="020B0604020202020204" pitchFamily="34" charset="0"/>
                        <a:cs typeface="Arial" panose="020B0604020202020204" pitchFamily="34" charset="0"/>
                      </a:endParaRPr>
                    </a:p>
                    <a:p>
                      <a:pPr algn="ctr">
                        <a:lnSpc>
                          <a:spcPct val="115000"/>
                        </a:lnSpc>
                      </a:pPr>
                      <a:r>
                        <a:rPr lang="fr-FR" sz="2000" kern="150" dirty="0">
                          <a:effectLst/>
                          <a:latin typeface="Arial" panose="020B0604020202020204" pitchFamily="34" charset="0"/>
                          <a:cs typeface="Arial" panose="020B0604020202020204" pitchFamily="34" charset="0"/>
                        </a:rPr>
                        <a:t>165</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nSpc>
                          <a:spcPct val="115000"/>
                        </a:lnSpc>
                      </a:pPr>
                      <a:r>
                        <a:rPr lang="fr-FR" sz="2000" kern="150" dirty="0">
                          <a:effectLst/>
                          <a:latin typeface="Arial" panose="020B0604020202020204" pitchFamily="34" charset="0"/>
                          <a:cs typeface="Arial" panose="020B0604020202020204" pitchFamily="34" charset="0"/>
                        </a:rPr>
                        <a:t>- Plus de sites culturels que naturels</a:t>
                      </a:r>
                    </a:p>
                    <a:p>
                      <a:pPr>
                        <a:lnSpc>
                          <a:spcPct val="115000"/>
                        </a:lnSpc>
                      </a:pPr>
                      <a:r>
                        <a:rPr lang="fr-FR" sz="2000" kern="150" dirty="0">
                          <a:effectLst/>
                          <a:latin typeface="Arial" panose="020B0604020202020204" pitchFamily="34" charset="0"/>
                          <a:cs typeface="Arial" panose="020B0604020202020204" pitchFamily="34" charset="0"/>
                        </a:rPr>
                        <a:t>- Plus de villes historiques (surtout Europe et Amérique latine) que d’architecture moderne</a:t>
                      </a:r>
                    </a:p>
                    <a:p>
                      <a:pPr>
                        <a:lnSpc>
                          <a:spcPct val="115000"/>
                        </a:lnSpc>
                      </a:pPr>
                      <a:r>
                        <a:rPr lang="fr-FR" sz="2000" kern="150" dirty="0">
                          <a:effectLst/>
                          <a:latin typeface="Arial" panose="020B0604020202020204" pitchFamily="34" charset="0"/>
                          <a:cs typeface="Arial" panose="020B0604020202020204" pitchFamily="34" charset="0"/>
                        </a:rPr>
                        <a:t>- L’Europe est surreprésentée par rapport aux PED</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3290314843"/>
                  </a:ext>
                </a:extLst>
              </a:tr>
            </a:tbl>
          </a:graphicData>
        </a:graphic>
      </p:graphicFrame>
      <p:sp>
        <p:nvSpPr>
          <p:cNvPr id="8" name="ZoneTexte 7">
            <a:extLst>
              <a:ext uri="{FF2B5EF4-FFF2-40B4-BE49-F238E27FC236}">
                <a16:creationId xmlns:a16="http://schemas.microsoft.com/office/drawing/2014/main" id="{8944EC8F-D247-4E6B-ADC3-DCDFCC10E3ED}"/>
              </a:ext>
            </a:extLst>
          </p:cNvPr>
          <p:cNvSpPr txBox="1"/>
          <p:nvPr/>
        </p:nvSpPr>
        <p:spPr>
          <a:xfrm>
            <a:off x="543933" y="3773901"/>
            <a:ext cx="7904739" cy="369332"/>
          </a:xfrm>
          <a:prstGeom prst="rect">
            <a:avLst/>
          </a:prstGeom>
          <a:noFill/>
        </p:spPr>
        <p:txBody>
          <a:bodyPr wrap="square" rtlCol="0">
            <a:spAutoFit/>
          </a:bodyPr>
          <a:lstStyle/>
          <a:p>
            <a:r>
              <a:rPr lang="fr-FR" b="1" dirty="0">
                <a:solidFill>
                  <a:srgbClr val="FF0000"/>
                </a:solidFill>
                <a:latin typeface="Verdana" panose="020B0604030504040204" pitchFamily="34" charset="0"/>
                <a:ea typeface="Verdana" panose="020B0604030504040204" pitchFamily="34" charset="0"/>
              </a:rPr>
              <a:t>Les sites de la liste du patrimoine mondial de l’UNESCO</a:t>
            </a:r>
          </a:p>
        </p:txBody>
      </p:sp>
    </p:spTree>
    <p:extLst>
      <p:ext uri="{BB962C8B-B14F-4D97-AF65-F5344CB8AC3E}">
        <p14:creationId xmlns:p14="http://schemas.microsoft.com/office/powerpoint/2010/main" val="108844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par>
                                <p:cTn id="27" presetID="3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C8102CF-0375-430D-B066-E8388A845018}"/>
              </a:ext>
            </a:extLst>
          </p:cNvPr>
          <p:cNvSpPr txBox="1"/>
          <p:nvPr/>
        </p:nvSpPr>
        <p:spPr>
          <a:xfrm>
            <a:off x="2217420" y="369569"/>
            <a:ext cx="3543300" cy="400110"/>
          </a:xfrm>
          <a:prstGeom prst="rect">
            <a:avLst/>
          </a:prstGeom>
          <a:noFill/>
        </p:spPr>
        <p:txBody>
          <a:bodyPr wrap="square" rtlCol="0">
            <a:spAutoFit/>
          </a:bodyPr>
          <a:lstStyle/>
          <a:p>
            <a:r>
              <a:rPr lang="fr-FR" sz="20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Climat de haute montagne</a:t>
            </a:r>
          </a:p>
        </p:txBody>
      </p:sp>
      <p:pic>
        <p:nvPicPr>
          <p:cNvPr id="3" name="Image 2">
            <a:extLst>
              <a:ext uri="{FF2B5EF4-FFF2-40B4-BE49-F238E27FC236}">
                <a16:creationId xmlns:a16="http://schemas.microsoft.com/office/drawing/2014/main" id="{F6627A32-102C-48E7-8A1E-EE9F8A0C7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939114"/>
            <a:ext cx="8401050" cy="5549317"/>
          </a:xfrm>
          <a:prstGeom prst="rect">
            <a:avLst/>
          </a:prstGeom>
        </p:spPr>
      </p:pic>
      <p:sp>
        <p:nvSpPr>
          <p:cNvPr id="2" name="Espace réservé du numéro de diapositive 1">
            <a:extLst>
              <a:ext uri="{FF2B5EF4-FFF2-40B4-BE49-F238E27FC236}">
                <a16:creationId xmlns:a16="http://schemas.microsoft.com/office/drawing/2014/main" id="{07E63441-0A5C-4586-8AFE-A4C592D483AF}"/>
              </a:ext>
            </a:extLst>
          </p:cNvPr>
          <p:cNvSpPr>
            <a:spLocks noGrp="1"/>
          </p:cNvSpPr>
          <p:nvPr>
            <p:ph type="sldNum" sz="quarter" idx="12"/>
          </p:nvPr>
        </p:nvSpPr>
        <p:spPr/>
        <p:txBody>
          <a:bodyPr/>
          <a:lstStyle/>
          <a:p>
            <a:fld id="{946638AE-AEC8-4DB5-AEC5-4B7C46AE1F73}" type="slidenum">
              <a:rPr lang="fr-FR" smtClean="0"/>
              <a:t>3</a:t>
            </a:fld>
            <a:endParaRPr lang="fr-FR"/>
          </a:p>
        </p:txBody>
      </p:sp>
    </p:spTree>
    <p:extLst>
      <p:ext uri="{BB962C8B-B14F-4D97-AF65-F5344CB8AC3E}">
        <p14:creationId xmlns:p14="http://schemas.microsoft.com/office/powerpoint/2010/main" val="1557955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8A19CF2-F886-4D5A-BD57-DF2284B699D8}"/>
              </a:ext>
            </a:extLst>
          </p:cNvPr>
          <p:cNvSpPr>
            <a:spLocks noGrp="1"/>
          </p:cNvSpPr>
          <p:nvPr>
            <p:ph type="sldNum" sz="quarter" idx="12"/>
          </p:nvPr>
        </p:nvSpPr>
        <p:spPr/>
        <p:txBody>
          <a:bodyPr/>
          <a:lstStyle/>
          <a:p>
            <a:fld id="{946638AE-AEC8-4DB5-AEC5-4B7C46AE1F73}" type="slidenum">
              <a:rPr lang="fr-FR" smtClean="0"/>
              <a:t>30</a:t>
            </a:fld>
            <a:endParaRPr lang="fr-FR"/>
          </a:p>
        </p:txBody>
      </p:sp>
      <p:pic>
        <p:nvPicPr>
          <p:cNvPr id="4" name="Image 3">
            <a:extLst>
              <a:ext uri="{FF2B5EF4-FFF2-40B4-BE49-F238E27FC236}">
                <a16:creationId xmlns:a16="http://schemas.microsoft.com/office/drawing/2014/main" id="{72EAD018-0DFE-4789-9EAD-667EC245A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84" y="354330"/>
            <a:ext cx="8778635" cy="6002021"/>
          </a:xfrm>
          <a:prstGeom prst="rect">
            <a:avLst/>
          </a:prstGeom>
        </p:spPr>
      </p:pic>
    </p:spTree>
    <p:extLst>
      <p:ext uri="{BB962C8B-B14F-4D97-AF65-F5344CB8AC3E}">
        <p14:creationId xmlns:p14="http://schemas.microsoft.com/office/powerpoint/2010/main" val="2583384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750F6B1-A6EE-493C-808D-3812027FEC5C}"/>
              </a:ext>
            </a:extLst>
          </p:cNvPr>
          <p:cNvSpPr>
            <a:spLocks noGrp="1"/>
          </p:cNvSpPr>
          <p:nvPr>
            <p:ph type="sldNum" sz="quarter" idx="12"/>
          </p:nvPr>
        </p:nvSpPr>
        <p:spPr/>
        <p:txBody>
          <a:bodyPr/>
          <a:lstStyle/>
          <a:p>
            <a:fld id="{946638AE-AEC8-4DB5-AEC5-4B7C46AE1F73}" type="slidenum">
              <a:rPr lang="fr-FR" smtClean="0"/>
              <a:t>31</a:t>
            </a:fld>
            <a:endParaRPr lang="fr-FR"/>
          </a:p>
        </p:txBody>
      </p:sp>
      <p:graphicFrame>
        <p:nvGraphicFramePr>
          <p:cNvPr id="5" name="Tableau 4">
            <a:extLst>
              <a:ext uri="{FF2B5EF4-FFF2-40B4-BE49-F238E27FC236}">
                <a16:creationId xmlns:a16="http://schemas.microsoft.com/office/drawing/2014/main" id="{3EF97BDA-2417-45D4-96EC-23D92C993735}"/>
              </a:ext>
            </a:extLst>
          </p:cNvPr>
          <p:cNvGraphicFramePr>
            <a:graphicFrameLocks noGrp="1"/>
          </p:cNvGraphicFramePr>
          <p:nvPr>
            <p:extLst>
              <p:ext uri="{D42A27DB-BD31-4B8C-83A1-F6EECF244321}">
                <p14:modId xmlns:p14="http://schemas.microsoft.com/office/powerpoint/2010/main" val="945389407"/>
              </p:ext>
            </p:extLst>
          </p:nvPr>
        </p:nvGraphicFramePr>
        <p:xfrm>
          <a:off x="308610" y="625951"/>
          <a:ext cx="8688335" cy="2520537"/>
        </p:xfrm>
        <a:graphic>
          <a:graphicData uri="http://schemas.openxmlformats.org/drawingml/2006/table">
            <a:tbl>
              <a:tblPr firstRow="1" firstCol="1" bandRow="1">
                <a:tableStyleId>{5C22544A-7EE6-4342-B048-85BDC9FD1C3A}</a:tableStyleId>
              </a:tblPr>
              <a:tblGrid>
                <a:gridCol w="2817114">
                  <a:extLst>
                    <a:ext uri="{9D8B030D-6E8A-4147-A177-3AD203B41FA5}">
                      <a16:colId xmlns:a16="http://schemas.microsoft.com/office/drawing/2014/main" val="4014160194"/>
                    </a:ext>
                  </a:extLst>
                </a:gridCol>
                <a:gridCol w="2796550">
                  <a:extLst>
                    <a:ext uri="{9D8B030D-6E8A-4147-A177-3AD203B41FA5}">
                      <a16:colId xmlns:a16="http://schemas.microsoft.com/office/drawing/2014/main" val="2006214076"/>
                    </a:ext>
                  </a:extLst>
                </a:gridCol>
                <a:gridCol w="3074671">
                  <a:extLst>
                    <a:ext uri="{9D8B030D-6E8A-4147-A177-3AD203B41FA5}">
                      <a16:colId xmlns:a16="http://schemas.microsoft.com/office/drawing/2014/main" val="4225725430"/>
                    </a:ext>
                  </a:extLst>
                </a:gridCol>
              </a:tblGrid>
              <a:tr h="497490">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Ville ou site</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Nombre de touristes</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Nombre d’habitants</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424169268"/>
                  </a:ext>
                </a:extLst>
              </a:tr>
              <a:tr h="0">
                <a:tc>
                  <a:txBody>
                    <a:bodyPr/>
                    <a:lstStyle/>
                    <a:p>
                      <a:pPr algn="ctr">
                        <a:lnSpc>
                          <a:spcPct val="115000"/>
                        </a:lnSpc>
                        <a:spcBef>
                          <a:spcPts val="600"/>
                        </a:spcBef>
                      </a:pPr>
                      <a:endParaRPr lang="fr-FR" sz="800" kern="150" dirty="0">
                        <a:effectLst/>
                        <a:latin typeface="Arial" panose="020B0604020202020204" pitchFamily="34" charset="0"/>
                        <a:cs typeface="Arial" panose="020B0604020202020204" pitchFamily="34" charset="0"/>
                      </a:endParaRPr>
                    </a:p>
                    <a:p>
                      <a:pPr algn="ctr">
                        <a:lnSpc>
                          <a:spcPct val="115000"/>
                        </a:lnSpc>
                        <a:spcBef>
                          <a:spcPts val="600"/>
                        </a:spcBef>
                      </a:pPr>
                      <a:r>
                        <a:rPr lang="fr-FR" sz="2000" kern="150" dirty="0">
                          <a:effectLst/>
                          <a:latin typeface="Arial" panose="020B0604020202020204" pitchFamily="34" charset="0"/>
                          <a:cs typeface="Arial" panose="020B0604020202020204" pitchFamily="34" charset="0"/>
                        </a:rPr>
                        <a:t>Venise</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30 millions (100 000/jour)</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55 000</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403743401"/>
                  </a:ext>
                </a:extLst>
              </a:tr>
              <a:tr h="482694">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Angkor (Cambodge)</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1,6 million</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 </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2206365459"/>
                  </a:ext>
                </a:extLst>
              </a:tr>
              <a:tr h="408147">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Machu Picchu</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1,4 million</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 </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1790251557"/>
                  </a:ext>
                </a:extLst>
              </a:tr>
              <a:tr h="0">
                <a:tc>
                  <a:txBody>
                    <a:bodyPr/>
                    <a:lstStyle/>
                    <a:p>
                      <a:pPr algn="ctr">
                        <a:lnSpc>
                          <a:spcPct val="115000"/>
                        </a:lnSpc>
                      </a:pPr>
                      <a:r>
                        <a:rPr lang="fr-FR" sz="2000" kern="150">
                          <a:effectLst/>
                          <a:latin typeface="Arial" panose="020B0604020202020204" pitchFamily="34" charset="0"/>
                          <a:cs typeface="Arial" panose="020B0604020202020204" pitchFamily="34" charset="0"/>
                        </a:rPr>
                        <a:t>Château de Versailles</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endParaRPr lang="fr-FR" sz="800" kern="150" dirty="0">
                        <a:effectLst/>
                        <a:latin typeface="Arial" panose="020B0604020202020204" pitchFamily="34" charset="0"/>
                        <a:cs typeface="Arial" panose="020B0604020202020204" pitchFamily="34" charset="0"/>
                      </a:endParaRPr>
                    </a:p>
                    <a:p>
                      <a:pPr algn="ctr">
                        <a:lnSpc>
                          <a:spcPct val="115000"/>
                        </a:lnSpc>
                      </a:pPr>
                      <a:r>
                        <a:rPr lang="fr-FR" sz="2000" kern="150" dirty="0">
                          <a:effectLst/>
                          <a:latin typeface="Arial" panose="020B0604020202020204" pitchFamily="34" charset="0"/>
                          <a:cs typeface="Arial" panose="020B0604020202020204" pitchFamily="34" charset="0"/>
                        </a:rPr>
                        <a:t>8 millions</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 </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4263753763"/>
                  </a:ext>
                </a:extLst>
              </a:tr>
            </a:tbl>
          </a:graphicData>
        </a:graphic>
      </p:graphicFrame>
      <p:sp>
        <p:nvSpPr>
          <p:cNvPr id="6" name="ZoneTexte 5">
            <a:extLst>
              <a:ext uri="{FF2B5EF4-FFF2-40B4-BE49-F238E27FC236}">
                <a16:creationId xmlns:a16="http://schemas.microsoft.com/office/drawing/2014/main" id="{BDFE7F0F-EC77-469D-9DBE-9BAB9F8D9F54}"/>
              </a:ext>
            </a:extLst>
          </p:cNvPr>
          <p:cNvSpPr txBox="1"/>
          <p:nvPr/>
        </p:nvSpPr>
        <p:spPr>
          <a:xfrm>
            <a:off x="610611" y="136524"/>
            <a:ext cx="3424179" cy="369332"/>
          </a:xfrm>
          <a:prstGeom prst="rect">
            <a:avLst/>
          </a:prstGeom>
          <a:noFill/>
        </p:spPr>
        <p:txBody>
          <a:bodyPr wrap="square" rtlCol="0">
            <a:spAutoFit/>
          </a:bodyPr>
          <a:lstStyle/>
          <a:p>
            <a:r>
              <a:rPr lang="fr-FR" b="1" dirty="0">
                <a:solidFill>
                  <a:srgbClr val="FF0000"/>
                </a:solidFill>
                <a:latin typeface="Verdana" panose="020B0604030504040204" pitchFamily="34" charset="0"/>
                <a:ea typeface="Verdana" panose="020B0604030504040204" pitchFamily="34" charset="0"/>
              </a:rPr>
              <a:t>Le surtourisme en 2019</a:t>
            </a:r>
          </a:p>
        </p:txBody>
      </p:sp>
      <p:graphicFrame>
        <p:nvGraphicFramePr>
          <p:cNvPr id="7" name="Tableau 6">
            <a:extLst>
              <a:ext uri="{FF2B5EF4-FFF2-40B4-BE49-F238E27FC236}">
                <a16:creationId xmlns:a16="http://schemas.microsoft.com/office/drawing/2014/main" id="{56B0123E-9CFB-4457-B225-88C609AE8181}"/>
              </a:ext>
            </a:extLst>
          </p:cNvPr>
          <p:cNvGraphicFramePr>
            <a:graphicFrameLocks noGrp="1"/>
          </p:cNvGraphicFramePr>
          <p:nvPr>
            <p:extLst>
              <p:ext uri="{D42A27DB-BD31-4B8C-83A1-F6EECF244321}">
                <p14:modId xmlns:p14="http://schemas.microsoft.com/office/powerpoint/2010/main" val="868597861"/>
              </p:ext>
            </p:extLst>
          </p:nvPr>
        </p:nvGraphicFramePr>
        <p:xfrm>
          <a:off x="331470" y="4240797"/>
          <a:ext cx="7636510" cy="1954215"/>
        </p:xfrm>
        <a:graphic>
          <a:graphicData uri="http://schemas.openxmlformats.org/drawingml/2006/table">
            <a:tbl>
              <a:tblPr firstRow="1" firstCol="1" bandRow="1">
                <a:tableStyleId>{5C22544A-7EE6-4342-B048-85BDC9FD1C3A}</a:tableStyleId>
              </a:tblPr>
              <a:tblGrid>
                <a:gridCol w="1611630">
                  <a:extLst>
                    <a:ext uri="{9D8B030D-6E8A-4147-A177-3AD203B41FA5}">
                      <a16:colId xmlns:a16="http://schemas.microsoft.com/office/drawing/2014/main" val="4223702549"/>
                    </a:ext>
                  </a:extLst>
                </a:gridCol>
                <a:gridCol w="1249604">
                  <a:extLst>
                    <a:ext uri="{9D8B030D-6E8A-4147-A177-3AD203B41FA5}">
                      <a16:colId xmlns:a16="http://schemas.microsoft.com/office/drawing/2014/main" val="1095443281"/>
                    </a:ext>
                  </a:extLst>
                </a:gridCol>
                <a:gridCol w="1754656">
                  <a:extLst>
                    <a:ext uri="{9D8B030D-6E8A-4147-A177-3AD203B41FA5}">
                      <a16:colId xmlns:a16="http://schemas.microsoft.com/office/drawing/2014/main" val="11796732"/>
                    </a:ext>
                  </a:extLst>
                </a:gridCol>
                <a:gridCol w="1510310">
                  <a:extLst>
                    <a:ext uri="{9D8B030D-6E8A-4147-A177-3AD203B41FA5}">
                      <a16:colId xmlns:a16="http://schemas.microsoft.com/office/drawing/2014/main" val="3281221820"/>
                    </a:ext>
                  </a:extLst>
                </a:gridCol>
                <a:gridCol w="1510310">
                  <a:extLst>
                    <a:ext uri="{9D8B030D-6E8A-4147-A177-3AD203B41FA5}">
                      <a16:colId xmlns:a16="http://schemas.microsoft.com/office/drawing/2014/main" val="1361617910"/>
                    </a:ext>
                  </a:extLst>
                </a:gridCol>
              </a:tblGrid>
              <a:tr h="0">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Classement </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Pays</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Nombre de sites classés</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Sites culturels</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Sites naturels</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1008497630"/>
                  </a:ext>
                </a:extLst>
              </a:tr>
              <a:tr h="0">
                <a:tc>
                  <a:txBody>
                    <a:bodyPr/>
                    <a:lstStyle/>
                    <a:p>
                      <a:pPr algn="ctr">
                        <a:lnSpc>
                          <a:spcPct val="115000"/>
                        </a:lnSpc>
                      </a:pPr>
                      <a:r>
                        <a:rPr lang="fr-FR" sz="2000" kern="150">
                          <a:effectLst/>
                          <a:latin typeface="Arial" panose="020B0604020202020204" pitchFamily="34" charset="0"/>
                          <a:cs typeface="Arial" panose="020B0604020202020204" pitchFamily="34" charset="0"/>
                        </a:rPr>
                        <a:t>1</a:t>
                      </a:r>
                      <a:r>
                        <a:rPr lang="fr-FR" sz="2000" kern="150" baseline="30000">
                          <a:effectLst/>
                          <a:latin typeface="Arial" panose="020B0604020202020204" pitchFamily="34" charset="0"/>
                          <a:cs typeface="Arial" panose="020B0604020202020204" pitchFamily="34" charset="0"/>
                        </a:rPr>
                        <a:t>er</a:t>
                      </a:r>
                      <a:r>
                        <a:rPr lang="fr-FR" sz="2000" kern="150">
                          <a:effectLst/>
                          <a:latin typeface="Arial" panose="020B0604020202020204" pitchFamily="34" charset="0"/>
                          <a:cs typeface="Arial" panose="020B0604020202020204" pitchFamily="34" charset="0"/>
                        </a:rPr>
                        <a:t> </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Italie</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54</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49</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5</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2481084828"/>
                  </a:ext>
                </a:extLst>
              </a:tr>
              <a:tr h="0">
                <a:tc>
                  <a:txBody>
                    <a:bodyPr/>
                    <a:lstStyle/>
                    <a:p>
                      <a:pPr algn="ctr">
                        <a:lnSpc>
                          <a:spcPct val="115000"/>
                        </a:lnSpc>
                      </a:pPr>
                      <a:r>
                        <a:rPr lang="fr-FR" sz="2000" kern="150">
                          <a:effectLst/>
                          <a:latin typeface="Arial" panose="020B0604020202020204" pitchFamily="34" charset="0"/>
                          <a:cs typeface="Arial" panose="020B0604020202020204" pitchFamily="34" charset="0"/>
                        </a:rPr>
                        <a:t>2</a:t>
                      </a:r>
                      <a:r>
                        <a:rPr lang="fr-FR" sz="2000" kern="150" baseline="30000">
                          <a:effectLst/>
                          <a:latin typeface="Arial" panose="020B0604020202020204" pitchFamily="34" charset="0"/>
                          <a:cs typeface="Arial" panose="020B0604020202020204" pitchFamily="34" charset="0"/>
                        </a:rPr>
                        <a:t>e</a:t>
                      </a:r>
                      <a:r>
                        <a:rPr lang="fr-FR" sz="2000" kern="150">
                          <a:effectLst/>
                          <a:latin typeface="Arial" panose="020B0604020202020204" pitchFamily="34" charset="0"/>
                          <a:cs typeface="Arial" panose="020B0604020202020204" pitchFamily="34" charset="0"/>
                        </a:rPr>
                        <a:t> </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Chine</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53</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37</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14</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1534739724"/>
                  </a:ext>
                </a:extLst>
              </a:tr>
              <a:tr h="0">
                <a:tc>
                  <a:txBody>
                    <a:bodyPr/>
                    <a:lstStyle/>
                    <a:p>
                      <a:pPr algn="ctr">
                        <a:lnSpc>
                          <a:spcPct val="115000"/>
                        </a:lnSpc>
                      </a:pPr>
                      <a:r>
                        <a:rPr lang="fr-FR" sz="2000" kern="150">
                          <a:effectLst/>
                          <a:latin typeface="Arial" panose="020B0604020202020204" pitchFamily="34" charset="0"/>
                          <a:cs typeface="Arial" panose="020B0604020202020204" pitchFamily="34" charset="0"/>
                        </a:rPr>
                        <a:t>3</a:t>
                      </a:r>
                      <a:r>
                        <a:rPr lang="fr-FR" sz="2000" kern="150" baseline="30000">
                          <a:effectLst/>
                          <a:latin typeface="Arial" panose="020B0604020202020204" pitchFamily="34" charset="0"/>
                          <a:cs typeface="Arial" panose="020B0604020202020204" pitchFamily="34" charset="0"/>
                        </a:rPr>
                        <a:t>e</a:t>
                      </a:r>
                      <a:r>
                        <a:rPr lang="fr-FR" sz="2000" kern="150">
                          <a:effectLst/>
                          <a:latin typeface="Arial" panose="020B0604020202020204" pitchFamily="34" charset="0"/>
                          <a:cs typeface="Arial" panose="020B0604020202020204" pitchFamily="34" charset="0"/>
                        </a:rPr>
                        <a:t> </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Espagne</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47</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41</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6</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4026803930"/>
                  </a:ext>
                </a:extLst>
              </a:tr>
              <a:tr h="0">
                <a:tc>
                  <a:txBody>
                    <a:bodyPr/>
                    <a:lstStyle/>
                    <a:p>
                      <a:pPr algn="ctr">
                        <a:lnSpc>
                          <a:spcPct val="115000"/>
                        </a:lnSpc>
                      </a:pPr>
                      <a:r>
                        <a:rPr lang="fr-FR" sz="2000" kern="150">
                          <a:effectLst/>
                          <a:latin typeface="Arial" panose="020B0604020202020204" pitchFamily="34" charset="0"/>
                          <a:cs typeface="Arial" panose="020B0604020202020204" pitchFamily="34" charset="0"/>
                        </a:rPr>
                        <a:t>4</a:t>
                      </a:r>
                      <a:r>
                        <a:rPr lang="fr-FR" sz="2000" kern="150" baseline="30000">
                          <a:effectLst/>
                          <a:latin typeface="Arial" panose="020B0604020202020204" pitchFamily="34" charset="0"/>
                          <a:cs typeface="Arial" panose="020B0604020202020204" pitchFamily="34" charset="0"/>
                        </a:rPr>
                        <a:t>e</a:t>
                      </a:r>
                      <a:r>
                        <a:rPr lang="fr-FR" sz="2000" kern="150">
                          <a:effectLst/>
                          <a:latin typeface="Arial" panose="020B0604020202020204" pitchFamily="34" charset="0"/>
                          <a:cs typeface="Arial" panose="020B0604020202020204" pitchFamily="34" charset="0"/>
                        </a:rPr>
                        <a:t> </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a:effectLst/>
                          <a:latin typeface="Arial" panose="020B0604020202020204" pitchFamily="34" charset="0"/>
                          <a:cs typeface="Arial" panose="020B0604020202020204" pitchFamily="34" charset="0"/>
                        </a:rPr>
                        <a:t>France</a:t>
                      </a:r>
                      <a:endParaRPr lang="fr-FR" sz="2000" kern="15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45</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39</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tc>
                  <a:txBody>
                    <a:bodyPr/>
                    <a:lstStyle/>
                    <a:p>
                      <a:pPr algn="ctr">
                        <a:lnSpc>
                          <a:spcPct val="115000"/>
                        </a:lnSpc>
                      </a:pPr>
                      <a:r>
                        <a:rPr lang="fr-FR" sz="2000" kern="150" dirty="0">
                          <a:effectLst/>
                          <a:latin typeface="Arial" panose="020B0604020202020204" pitchFamily="34" charset="0"/>
                          <a:cs typeface="Arial" panose="020B0604020202020204" pitchFamily="34" charset="0"/>
                        </a:rPr>
                        <a:t>6</a:t>
                      </a:r>
                      <a:endParaRPr lang="fr-FR" sz="2000" kern="150" dirty="0">
                        <a:effectLst/>
                        <a:latin typeface="Arial" panose="020B0604020202020204" pitchFamily="34" charset="0"/>
                        <a:ea typeface="NSimSun" panose="02010609030101010101" pitchFamily="49" charset="-122"/>
                        <a:cs typeface="Arial" panose="020B0604020202020204" pitchFamily="34" charset="0"/>
                      </a:endParaRPr>
                    </a:p>
                  </a:txBody>
                  <a:tcPr marL="68580" marR="68580" marT="0" marB="0"/>
                </a:tc>
                <a:extLst>
                  <a:ext uri="{0D108BD9-81ED-4DB2-BD59-A6C34878D82A}">
                    <a16:rowId xmlns:a16="http://schemas.microsoft.com/office/drawing/2014/main" val="1394938893"/>
                  </a:ext>
                </a:extLst>
              </a:tr>
            </a:tbl>
          </a:graphicData>
        </a:graphic>
      </p:graphicFrame>
      <p:sp>
        <p:nvSpPr>
          <p:cNvPr id="8" name="ZoneTexte 7">
            <a:extLst>
              <a:ext uri="{FF2B5EF4-FFF2-40B4-BE49-F238E27FC236}">
                <a16:creationId xmlns:a16="http://schemas.microsoft.com/office/drawing/2014/main" id="{6E83E0D4-7E2E-4937-859D-06D52AC1FAB1}"/>
              </a:ext>
            </a:extLst>
          </p:cNvPr>
          <p:cNvSpPr txBox="1"/>
          <p:nvPr/>
        </p:nvSpPr>
        <p:spPr>
          <a:xfrm>
            <a:off x="585975" y="3388347"/>
            <a:ext cx="7127500" cy="646331"/>
          </a:xfrm>
          <a:prstGeom prst="rect">
            <a:avLst/>
          </a:prstGeom>
          <a:noFill/>
        </p:spPr>
        <p:txBody>
          <a:bodyPr wrap="square" rtlCol="0">
            <a:spAutoFit/>
          </a:bodyPr>
          <a:lstStyle/>
          <a:p>
            <a:r>
              <a:rPr lang="fr-FR" b="1" dirty="0">
                <a:solidFill>
                  <a:srgbClr val="FF0000"/>
                </a:solidFill>
                <a:latin typeface="Verdana" panose="020B0604030504040204" pitchFamily="34" charset="0"/>
                <a:ea typeface="Verdana" panose="020B0604030504040204" pitchFamily="34" charset="0"/>
              </a:rPr>
              <a:t>Classement des pays ayant le plus de sites classés au patrimoine de l’UNESCO</a:t>
            </a:r>
          </a:p>
        </p:txBody>
      </p:sp>
    </p:spTree>
    <p:extLst>
      <p:ext uri="{BB962C8B-B14F-4D97-AF65-F5344CB8AC3E}">
        <p14:creationId xmlns:p14="http://schemas.microsoft.com/office/powerpoint/2010/main" val="1423109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3DDB21-263A-4E36-8FC3-D7D1A9B4C0EE}"/>
              </a:ext>
            </a:extLst>
          </p:cNvPr>
          <p:cNvSpPr>
            <a:spLocks noGrp="1"/>
          </p:cNvSpPr>
          <p:nvPr>
            <p:ph type="sldNum" sz="quarter" idx="12"/>
          </p:nvPr>
        </p:nvSpPr>
        <p:spPr/>
        <p:txBody>
          <a:bodyPr/>
          <a:lstStyle/>
          <a:p>
            <a:fld id="{946638AE-AEC8-4DB5-AEC5-4B7C46AE1F73}" type="slidenum">
              <a:rPr lang="fr-FR" smtClean="0"/>
              <a:t>32</a:t>
            </a:fld>
            <a:endParaRPr lang="fr-FR"/>
          </a:p>
        </p:txBody>
      </p:sp>
      <p:pic>
        <p:nvPicPr>
          <p:cNvPr id="4" name="Image 3">
            <a:extLst>
              <a:ext uri="{FF2B5EF4-FFF2-40B4-BE49-F238E27FC236}">
                <a16:creationId xmlns:a16="http://schemas.microsoft.com/office/drawing/2014/main" id="{6493B16E-1E21-442D-9336-92110371B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01" y="400684"/>
            <a:ext cx="8857397" cy="5645785"/>
          </a:xfrm>
          <a:prstGeom prst="rect">
            <a:avLst/>
          </a:prstGeom>
        </p:spPr>
      </p:pic>
    </p:spTree>
    <p:extLst>
      <p:ext uri="{BB962C8B-B14F-4D97-AF65-F5344CB8AC3E}">
        <p14:creationId xmlns:p14="http://schemas.microsoft.com/office/powerpoint/2010/main" val="229500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01ECDA8-5205-49BF-A7F2-BDB603FE2293}"/>
              </a:ext>
            </a:extLst>
          </p:cNvPr>
          <p:cNvSpPr>
            <a:spLocks noGrp="1"/>
          </p:cNvSpPr>
          <p:nvPr>
            <p:ph type="sldNum" sz="quarter" idx="12"/>
          </p:nvPr>
        </p:nvSpPr>
        <p:spPr/>
        <p:txBody>
          <a:bodyPr/>
          <a:lstStyle/>
          <a:p>
            <a:fld id="{946638AE-AEC8-4DB5-AEC5-4B7C46AE1F73}" type="slidenum">
              <a:rPr lang="fr-FR" smtClean="0"/>
              <a:t>33</a:t>
            </a:fld>
            <a:endParaRPr lang="fr-FR"/>
          </a:p>
        </p:txBody>
      </p:sp>
      <p:sp>
        <p:nvSpPr>
          <p:cNvPr id="4" name="ZoneTexte 3">
            <a:extLst>
              <a:ext uri="{FF2B5EF4-FFF2-40B4-BE49-F238E27FC236}">
                <a16:creationId xmlns:a16="http://schemas.microsoft.com/office/drawing/2014/main" id="{E9D4366B-0592-4A3B-AE47-6DE802D0D0A1}"/>
              </a:ext>
            </a:extLst>
          </p:cNvPr>
          <p:cNvSpPr txBox="1"/>
          <p:nvPr/>
        </p:nvSpPr>
        <p:spPr>
          <a:xfrm>
            <a:off x="352427" y="325890"/>
            <a:ext cx="5111564"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2/ Le risque de la muséification</a:t>
            </a:r>
          </a:p>
        </p:txBody>
      </p:sp>
      <p:sp>
        <p:nvSpPr>
          <p:cNvPr id="5" name="ZoneTexte 4">
            <a:extLst>
              <a:ext uri="{FF2B5EF4-FFF2-40B4-BE49-F238E27FC236}">
                <a16:creationId xmlns:a16="http://schemas.microsoft.com/office/drawing/2014/main" id="{2FACE30D-2F98-4069-AED8-9114AE30EA36}"/>
              </a:ext>
            </a:extLst>
          </p:cNvPr>
          <p:cNvSpPr txBox="1"/>
          <p:nvPr/>
        </p:nvSpPr>
        <p:spPr>
          <a:xfrm>
            <a:off x="340546" y="989445"/>
            <a:ext cx="8242933" cy="1323439"/>
          </a:xfrm>
          <a:prstGeom prst="rect">
            <a:avLst/>
          </a:prstGeom>
          <a:no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Muséification</a:t>
            </a:r>
            <a:r>
              <a:rPr lang="fr-FR" sz="2000" b="1" dirty="0">
                <a:solidFill>
                  <a:srgbClr val="0070C0"/>
                </a:solidFill>
                <a:latin typeface="Verdana" panose="020B0604030504040204" pitchFamily="34" charset="0"/>
                <a:ea typeface="Verdana" panose="020B0604030504040204" pitchFamily="34" charset="0"/>
              </a:rPr>
              <a:t> : terme à connotation péjorative qui désigne la mise en valeur d’un site patrimonial en vue d’assurer à la fois son développement touristique et sa conservation.</a:t>
            </a:r>
            <a:endParaRPr lang="fr-FR" sz="2000" b="1" i="1" dirty="0">
              <a:solidFill>
                <a:srgbClr val="0070C0"/>
              </a:solidFill>
              <a:latin typeface="Verdana" panose="020B0604030504040204" pitchFamily="34" charset="0"/>
              <a:ea typeface="Verdana" panose="020B0604030504040204" pitchFamily="34" charset="0"/>
            </a:endParaRPr>
          </a:p>
        </p:txBody>
      </p:sp>
      <p:sp>
        <p:nvSpPr>
          <p:cNvPr id="7" name="ZoneTexte 6">
            <a:extLst>
              <a:ext uri="{FF2B5EF4-FFF2-40B4-BE49-F238E27FC236}">
                <a16:creationId xmlns:a16="http://schemas.microsoft.com/office/drawing/2014/main" id="{A93AA0B9-600D-4059-A3F1-835F56FAB55A}"/>
              </a:ext>
            </a:extLst>
          </p:cNvPr>
          <p:cNvSpPr txBox="1"/>
          <p:nvPr/>
        </p:nvSpPr>
        <p:spPr>
          <a:xfrm>
            <a:off x="340546" y="2285089"/>
            <a:ext cx="8780144" cy="707886"/>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Voir le texte : </a:t>
            </a:r>
          </a:p>
          <a:p>
            <a:r>
              <a:rPr lang="fr-FR" sz="2000" b="1" dirty="0">
                <a:solidFill>
                  <a:srgbClr val="FF0000"/>
                </a:solidFill>
                <a:latin typeface="Verdana" panose="020B0604030504040204" pitchFamily="34" charset="0"/>
                <a:ea typeface="Verdana" panose="020B0604030504040204" pitchFamily="34" charset="0"/>
              </a:rPr>
              <a:t>Vous n’en avez pas marre… de la muséification des villes ?</a:t>
            </a:r>
          </a:p>
        </p:txBody>
      </p:sp>
      <p:sp>
        <p:nvSpPr>
          <p:cNvPr id="8" name="ZoneTexte 7">
            <a:extLst>
              <a:ext uri="{FF2B5EF4-FFF2-40B4-BE49-F238E27FC236}">
                <a16:creationId xmlns:a16="http://schemas.microsoft.com/office/drawing/2014/main" id="{ED3C7ABC-545B-4AFB-B629-CDDCEDB6BAA3}"/>
              </a:ext>
            </a:extLst>
          </p:cNvPr>
          <p:cNvSpPr txBox="1"/>
          <p:nvPr/>
        </p:nvSpPr>
        <p:spPr>
          <a:xfrm>
            <a:off x="340546" y="3185681"/>
            <a:ext cx="7546154" cy="430887"/>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3/ Le patrimoine : un moyen d’action politique</a:t>
            </a:r>
          </a:p>
        </p:txBody>
      </p:sp>
      <p:sp>
        <p:nvSpPr>
          <p:cNvPr id="10" name="ZoneTexte 9">
            <a:extLst>
              <a:ext uri="{FF2B5EF4-FFF2-40B4-BE49-F238E27FC236}">
                <a16:creationId xmlns:a16="http://schemas.microsoft.com/office/drawing/2014/main" id="{EE0EDB8F-491E-4A5D-AC7C-23DEA4EF7AFE}"/>
              </a:ext>
            </a:extLst>
          </p:cNvPr>
          <p:cNvSpPr txBox="1"/>
          <p:nvPr/>
        </p:nvSpPr>
        <p:spPr>
          <a:xfrm>
            <a:off x="5400876" y="4268864"/>
            <a:ext cx="3719814" cy="1569660"/>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Vidéo Jérusalem-Est : </a:t>
            </a:r>
          </a:p>
          <a:p>
            <a:r>
              <a:rPr lang="fr-FR" sz="2000" b="1" dirty="0">
                <a:solidFill>
                  <a:srgbClr val="FF0000"/>
                </a:solidFill>
                <a:latin typeface="Verdana" panose="020B0604030504040204" pitchFamily="34" charset="0"/>
                <a:ea typeface="Verdana" panose="020B0604030504040204" pitchFamily="34" charset="0"/>
              </a:rPr>
              <a:t>le patrimoine de la discorde</a:t>
            </a:r>
          </a:p>
          <a:p>
            <a:r>
              <a:rPr lang="fr-FR" b="1" dirty="0">
                <a:solidFill>
                  <a:srgbClr val="FF0000"/>
                </a:solidFill>
                <a:latin typeface="Verdana" panose="020B0604030504040204" pitchFamily="34" charset="0"/>
                <a:ea typeface="Verdana" panose="020B0604030504040204" pitchFamily="34" charset="0"/>
              </a:rPr>
              <a:t>https://www.youtube.com/watch?v=Or6B1AntuA4</a:t>
            </a:r>
          </a:p>
        </p:txBody>
      </p:sp>
      <p:pic>
        <p:nvPicPr>
          <p:cNvPr id="11" name="Image 10">
            <a:extLst>
              <a:ext uri="{FF2B5EF4-FFF2-40B4-BE49-F238E27FC236}">
                <a16:creationId xmlns:a16="http://schemas.microsoft.com/office/drawing/2014/main" id="{7D0DEA37-EBDD-46AE-8EB3-FEAA3B64F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06" y="4200014"/>
            <a:ext cx="5225270" cy="2521462"/>
          </a:xfrm>
          <a:prstGeom prst="rect">
            <a:avLst/>
          </a:prstGeom>
        </p:spPr>
      </p:pic>
      <p:sp>
        <p:nvSpPr>
          <p:cNvPr id="12" name="ZoneTexte 11">
            <a:extLst>
              <a:ext uri="{FF2B5EF4-FFF2-40B4-BE49-F238E27FC236}">
                <a16:creationId xmlns:a16="http://schemas.microsoft.com/office/drawing/2014/main" id="{0965380F-8C83-41BB-9D34-2EED3F14712C}"/>
              </a:ext>
            </a:extLst>
          </p:cNvPr>
          <p:cNvSpPr txBox="1"/>
          <p:nvPr/>
        </p:nvSpPr>
        <p:spPr>
          <a:xfrm>
            <a:off x="161253" y="3588108"/>
            <a:ext cx="7904739" cy="646331"/>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 A l’échelle d’un pays, le patrimoine peut être utilisé pour affirmer des idées politiques.</a:t>
            </a:r>
          </a:p>
        </p:txBody>
      </p:sp>
    </p:spTree>
    <p:extLst>
      <p:ext uri="{BB962C8B-B14F-4D97-AF65-F5344CB8AC3E}">
        <p14:creationId xmlns:p14="http://schemas.microsoft.com/office/powerpoint/2010/main" val="190602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animBg="1"/>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13EA0CF-E976-4BB3-8754-B9FFE34AAF98}"/>
              </a:ext>
            </a:extLst>
          </p:cNvPr>
          <p:cNvSpPr>
            <a:spLocks noGrp="1"/>
          </p:cNvSpPr>
          <p:nvPr>
            <p:ph type="sldNum" sz="quarter" idx="12"/>
          </p:nvPr>
        </p:nvSpPr>
        <p:spPr/>
        <p:txBody>
          <a:bodyPr/>
          <a:lstStyle/>
          <a:p>
            <a:fld id="{946638AE-AEC8-4DB5-AEC5-4B7C46AE1F73}" type="slidenum">
              <a:rPr lang="fr-FR" smtClean="0"/>
              <a:t>34</a:t>
            </a:fld>
            <a:endParaRPr lang="fr-FR"/>
          </a:p>
        </p:txBody>
      </p:sp>
      <p:pic>
        <p:nvPicPr>
          <p:cNvPr id="4" name="Image 3">
            <a:extLst>
              <a:ext uri="{FF2B5EF4-FFF2-40B4-BE49-F238E27FC236}">
                <a16:creationId xmlns:a16="http://schemas.microsoft.com/office/drawing/2014/main" id="{4A2E5282-4811-4B37-A802-3B69437C2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79" y="833755"/>
            <a:ext cx="8363242" cy="5887721"/>
          </a:xfrm>
          <a:prstGeom prst="rect">
            <a:avLst/>
          </a:prstGeom>
        </p:spPr>
      </p:pic>
      <p:sp>
        <p:nvSpPr>
          <p:cNvPr id="3" name="ZoneTexte 2">
            <a:extLst>
              <a:ext uri="{FF2B5EF4-FFF2-40B4-BE49-F238E27FC236}">
                <a16:creationId xmlns:a16="http://schemas.microsoft.com/office/drawing/2014/main" id="{3DB478D9-F995-45CF-B9F2-1A586DD9005E}"/>
              </a:ext>
            </a:extLst>
          </p:cNvPr>
          <p:cNvSpPr txBox="1"/>
          <p:nvPr/>
        </p:nvSpPr>
        <p:spPr>
          <a:xfrm>
            <a:off x="514350" y="319404"/>
            <a:ext cx="2057400" cy="369332"/>
          </a:xfrm>
          <a:prstGeom prst="rect">
            <a:avLst/>
          </a:prstGeom>
          <a:noFill/>
        </p:spPr>
        <p:txBody>
          <a:bodyPr wrap="square" rtlCol="0">
            <a:spAutoFit/>
          </a:bodyPr>
          <a:lstStyle/>
          <a:p>
            <a:r>
              <a:rPr lang="fr-FR" dirty="0"/>
              <a:t>Plan de Jérusalem</a:t>
            </a:r>
          </a:p>
        </p:txBody>
      </p:sp>
    </p:spTree>
    <p:extLst>
      <p:ext uri="{BB962C8B-B14F-4D97-AF65-F5344CB8AC3E}">
        <p14:creationId xmlns:p14="http://schemas.microsoft.com/office/powerpoint/2010/main" val="1201002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5CB4552-5066-4584-B134-B654713E9471}"/>
              </a:ext>
            </a:extLst>
          </p:cNvPr>
          <p:cNvSpPr>
            <a:spLocks noGrp="1"/>
          </p:cNvSpPr>
          <p:nvPr>
            <p:ph type="sldNum" sz="quarter" idx="12"/>
          </p:nvPr>
        </p:nvSpPr>
        <p:spPr/>
        <p:txBody>
          <a:bodyPr/>
          <a:lstStyle/>
          <a:p>
            <a:fld id="{946638AE-AEC8-4DB5-AEC5-4B7C46AE1F73}" type="slidenum">
              <a:rPr lang="fr-FR" smtClean="0"/>
              <a:t>35</a:t>
            </a:fld>
            <a:endParaRPr lang="fr-FR"/>
          </a:p>
        </p:txBody>
      </p:sp>
      <p:sp>
        <p:nvSpPr>
          <p:cNvPr id="3" name="ZoneTexte 2">
            <a:extLst>
              <a:ext uri="{FF2B5EF4-FFF2-40B4-BE49-F238E27FC236}">
                <a16:creationId xmlns:a16="http://schemas.microsoft.com/office/drawing/2014/main" id="{A4B59DDA-82A9-45D1-98A3-D3EF59819099}"/>
              </a:ext>
            </a:extLst>
          </p:cNvPr>
          <p:cNvSpPr txBox="1"/>
          <p:nvPr/>
        </p:nvSpPr>
        <p:spPr>
          <a:xfrm>
            <a:off x="355563" y="309666"/>
            <a:ext cx="7904739" cy="646331"/>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 Des habitants combattent la patrimonialisation de leur ville.</a:t>
            </a:r>
          </a:p>
        </p:txBody>
      </p:sp>
      <p:pic>
        <p:nvPicPr>
          <p:cNvPr id="8" name="Image 7">
            <a:extLst>
              <a:ext uri="{FF2B5EF4-FFF2-40B4-BE49-F238E27FC236}">
                <a16:creationId xmlns:a16="http://schemas.microsoft.com/office/drawing/2014/main" id="{C16F3FBB-3366-46F2-85DA-60AACB3F8EEC}"/>
              </a:ext>
            </a:extLst>
          </p:cNvPr>
          <p:cNvPicPr>
            <a:picLocks noChangeAspect="1"/>
          </p:cNvPicPr>
          <p:nvPr/>
        </p:nvPicPr>
        <p:blipFill>
          <a:blip r:embed="rId2"/>
          <a:stretch>
            <a:fillRect/>
          </a:stretch>
        </p:blipFill>
        <p:spPr>
          <a:xfrm>
            <a:off x="1725930" y="1295851"/>
            <a:ext cx="6048575" cy="4533449"/>
          </a:xfrm>
          <a:prstGeom prst="rect">
            <a:avLst/>
          </a:prstGeom>
        </p:spPr>
      </p:pic>
    </p:spTree>
    <p:extLst>
      <p:ext uri="{BB962C8B-B14F-4D97-AF65-F5344CB8AC3E}">
        <p14:creationId xmlns:p14="http://schemas.microsoft.com/office/powerpoint/2010/main" val="2917727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35CFDC-2C50-451E-A534-0CFC4121F3C8}"/>
              </a:ext>
            </a:extLst>
          </p:cNvPr>
          <p:cNvSpPr>
            <a:spLocks noGrp="1"/>
          </p:cNvSpPr>
          <p:nvPr>
            <p:ph type="sldNum" sz="quarter" idx="12"/>
          </p:nvPr>
        </p:nvSpPr>
        <p:spPr/>
        <p:txBody>
          <a:bodyPr/>
          <a:lstStyle/>
          <a:p>
            <a:fld id="{946638AE-AEC8-4DB5-AEC5-4B7C46AE1F73}" type="slidenum">
              <a:rPr lang="fr-FR" smtClean="0"/>
              <a:t>36</a:t>
            </a:fld>
            <a:endParaRPr lang="fr-FR"/>
          </a:p>
        </p:txBody>
      </p:sp>
      <p:sp>
        <p:nvSpPr>
          <p:cNvPr id="3" name="ZoneTexte 2">
            <a:extLst>
              <a:ext uri="{FF2B5EF4-FFF2-40B4-BE49-F238E27FC236}">
                <a16:creationId xmlns:a16="http://schemas.microsoft.com/office/drawing/2014/main" id="{D86DD154-A163-4492-9DD6-8D2349616E8B}"/>
              </a:ext>
            </a:extLst>
          </p:cNvPr>
          <p:cNvSpPr txBox="1"/>
          <p:nvPr/>
        </p:nvSpPr>
        <p:spPr>
          <a:xfrm>
            <a:off x="194310" y="136524"/>
            <a:ext cx="8743950" cy="6494085"/>
          </a:xfrm>
          <a:prstGeom prst="rect">
            <a:avLst/>
          </a:prstGeom>
          <a:noFill/>
          <a:ln w="28575">
            <a:solidFill>
              <a:schemeClr val="tx1"/>
            </a:solidFill>
          </a:ln>
        </p:spPr>
        <p:txBody>
          <a:bodyPr wrap="square" rtlCol="0">
            <a:spAutoFit/>
          </a:bodyPr>
          <a:lstStyle/>
          <a:p>
            <a:pPr algn="ctr"/>
            <a:r>
              <a:rPr lang="fr-FR" sz="2000" b="1" dirty="0">
                <a:ln w="15875" cmpd="sng">
                  <a:solidFill>
                    <a:schemeClr val="accent1"/>
                  </a:solidFill>
                  <a:prstDash val="lgDash"/>
                </a:ln>
              </a:rPr>
              <a:t>En Espagne, des manifestations contre le tourisme de masse </a:t>
            </a:r>
            <a:endParaRPr lang="fr-FR" sz="2000" dirty="0">
              <a:ln w="15875" cmpd="sng">
                <a:solidFill>
                  <a:schemeClr val="accent1"/>
                </a:solidFill>
                <a:prstDash val="lgDash"/>
              </a:ln>
            </a:endParaRPr>
          </a:p>
          <a:p>
            <a:r>
              <a:rPr lang="fr-FR" i="1" dirty="0">
                <a:ln w="15875" cmpd="sng">
                  <a:solidFill>
                    <a:schemeClr val="accent1"/>
                  </a:solidFill>
                  <a:prstDash val="lgDash"/>
                </a:ln>
              </a:rPr>
              <a:t>Dans plusieurs pays d'Europe, l'Espagne en particulier, des voix s'élèvent pour dénoncer le tourisme de masse. </a:t>
            </a:r>
          </a:p>
          <a:p>
            <a:r>
              <a:rPr lang="fr-FR" dirty="0">
                <a:ln w="15875" cmpd="sng">
                  <a:solidFill>
                    <a:schemeClr val="accent1"/>
                  </a:solidFill>
                  <a:prstDash val="lgDash"/>
                </a:ln>
              </a:rPr>
              <a:t>Plusieurs villes d'Espagne ont vu fleurir, cet été, des réactions d'exaspération contre le tourisme de masse. Des groupes d'habitants se sont élevés pour protester contre ses effets sur leur cadre de vie, avec des méthodes suscitant parfois la polémique. Ils dénoncent, entre autres, la flambée des loyers, la saturation des espaces publics ou encore la dégradation de l'environnement. Cette hostilité à l'égard des touristes se décline sous la forme de «manifestations, [de] graffitis et même [d']intimidations», rapporte l'agence de presse Reuters. Début août, à Palma de Majorque, en Espagne, plusieurs manifestants ont par exemple fait irruption dans un restaurant touristique, fumigènes et confettis à la main. Fin juillet, c'est un bus de tourisme qui a été attaqué par quatre personnes encagoulées, brandissant le slogan «Le tourisme tue les quartiers».</a:t>
            </a:r>
          </a:p>
          <a:p>
            <a:r>
              <a:rPr lang="fr-FR" b="1" dirty="0">
                <a:ln w="15875" cmpd="sng">
                  <a:solidFill>
                    <a:schemeClr val="accent1"/>
                  </a:solidFill>
                  <a:prstDash val="lgDash"/>
                </a:ln>
              </a:rPr>
              <a:t>75,6 millions de touristes en 2016 en Espagne</a:t>
            </a:r>
          </a:p>
          <a:p>
            <a:r>
              <a:rPr lang="fr-FR" dirty="0">
                <a:ln w="15875" cmpd="sng">
                  <a:solidFill>
                    <a:schemeClr val="accent1"/>
                  </a:solidFill>
                  <a:prstDash val="lgDash"/>
                </a:ln>
              </a:rPr>
              <a:t>Depuis le début de l'année, au moins sept hôtels de Barcelone ont aussi été la cible d'actions «anti-tourisme» soutenues par le parti d'extrême-gauche indépendantiste (CUP), note le quotidien espagnol El Pais. L'Espagne a accueilli 75,6 millions de touristes, en 2016.</a:t>
            </a:r>
          </a:p>
          <a:p>
            <a:r>
              <a:rPr lang="fr-FR" dirty="0">
                <a:ln w="15875" cmpd="sng">
                  <a:solidFill>
                    <a:schemeClr val="accent1"/>
                  </a:solidFill>
                  <a:prstDash val="lgDash"/>
                </a:ln>
              </a:rPr>
              <a:t>A San Sebastian, dans le nord de l'Espagne, une nouvelle marche anti-tourisme est prévue le 17 août. Elle devrait coïncider avec l'organisation d'une grande fête culturelle basque. Selon le Guardian, cette montée du ressentiment contre les touristes a peu à peu gagné plusieurs villes d'Europe. Des manifestations contre le tourisme massif se sont tenues à </a:t>
            </a:r>
            <a:r>
              <a:rPr lang="fr-FR" dirty="0" err="1">
                <a:ln w="15875" cmpd="sng">
                  <a:solidFill>
                    <a:schemeClr val="accent1"/>
                  </a:solidFill>
                  <a:prstDash val="lgDash"/>
                </a:ln>
              </a:rPr>
              <a:t>Dubrovnic</a:t>
            </a:r>
            <a:r>
              <a:rPr lang="fr-FR" dirty="0">
                <a:ln w="15875" cmpd="sng">
                  <a:solidFill>
                    <a:schemeClr val="accent1"/>
                  </a:solidFill>
                  <a:prstDash val="lgDash"/>
                </a:ln>
              </a:rPr>
              <a:t> en Croatie ainsi qu'à Venise et Rome, en Italie.</a:t>
            </a:r>
          </a:p>
          <a:p>
            <a:pPr algn="r"/>
            <a:r>
              <a:rPr lang="fr-FR" dirty="0">
                <a:ln w="15875" cmpd="sng">
                  <a:solidFill>
                    <a:schemeClr val="accent1"/>
                  </a:solidFill>
                  <a:prstDash val="lgDash"/>
                </a:ln>
              </a:rPr>
              <a:t> Le Parisien, 13 août 2017</a:t>
            </a:r>
          </a:p>
        </p:txBody>
      </p:sp>
    </p:spTree>
    <p:extLst>
      <p:ext uri="{BB962C8B-B14F-4D97-AF65-F5344CB8AC3E}">
        <p14:creationId xmlns:p14="http://schemas.microsoft.com/office/powerpoint/2010/main" val="2946167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ECFDF7E-5DF5-484B-B97C-04423064F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76" y="1028700"/>
            <a:ext cx="7618231" cy="5280660"/>
          </a:xfrm>
          <a:prstGeom prst="rect">
            <a:avLst/>
          </a:prstGeom>
        </p:spPr>
      </p:pic>
      <p:sp>
        <p:nvSpPr>
          <p:cNvPr id="4" name="ZoneTexte 3">
            <a:extLst>
              <a:ext uri="{FF2B5EF4-FFF2-40B4-BE49-F238E27FC236}">
                <a16:creationId xmlns:a16="http://schemas.microsoft.com/office/drawing/2014/main" id="{51815A7E-4FD9-4E8E-B6B0-5EDCEA97398A}"/>
              </a:ext>
            </a:extLst>
          </p:cNvPr>
          <p:cNvSpPr txBox="1"/>
          <p:nvPr/>
        </p:nvSpPr>
        <p:spPr>
          <a:xfrm>
            <a:off x="464576" y="333196"/>
            <a:ext cx="3863340" cy="430887"/>
          </a:xfrm>
          <a:prstGeom prst="rect">
            <a:avLst/>
          </a:prstGeom>
          <a:noFill/>
        </p:spPr>
        <p:txBody>
          <a:bodyPr wrap="square" rtlCol="0">
            <a:spAutoFit/>
          </a:bodyPr>
          <a:lstStyle/>
          <a:p>
            <a:r>
              <a:rPr lang="fr-FR" sz="2200" b="1" dirty="0"/>
              <a:t>Les 11 parcs nationaux français</a:t>
            </a:r>
          </a:p>
        </p:txBody>
      </p:sp>
      <p:sp>
        <p:nvSpPr>
          <p:cNvPr id="5" name="ZoneTexte 4">
            <a:extLst>
              <a:ext uri="{FF2B5EF4-FFF2-40B4-BE49-F238E27FC236}">
                <a16:creationId xmlns:a16="http://schemas.microsoft.com/office/drawing/2014/main" id="{A2B1A315-7CC2-41BC-ADAB-4ECBBBE09812}"/>
              </a:ext>
            </a:extLst>
          </p:cNvPr>
          <p:cNvSpPr txBox="1"/>
          <p:nvPr/>
        </p:nvSpPr>
        <p:spPr>
          <a:xfrm>
            <a:off x="7063740" y="3429000"/>
            <a:ext cx="1325880" cy="369332"/>
          </a:xfrm>
          <a:prstGeom prst="rect">
            <a:avLst/>
          </a:prstGeom>
          <a:solidFill>
            <a:schemeClr val="bg2"/>
          </a:solidFill>
        </p:spPr>
        <p:txBody>
          <a:bodyPr wrap="square" rtlCol="0">
            <a:spAutoFit/>
          </a:bodyPr>
          <a:lstStyle/>
          <a:p>
            <a:r>
              <a:rPr lang="fr-FR" b="1" dirty="0">
                <a:solidFill>
                  <a:schemeClr val="accent6">
                    <a:lumMod val="75000"/>
                  </a:schemeClr>
                </a:solidFill>
              </a:rPr>
              <a:t>Mercantour</a:t>
            </a:r>
          </a:p>
        </p:txBody>
      </p:sp>
      <p:sp>
        <p:nvSpPr>
          <p:cNvPr id="7" name="ZoneTexte 6">
            <a:extLst>
              <a:ext uri="{FF2B5EF4-FFF2-40B4-BE49-F238E27FC236}">
                <a16:creationId xmlns:a16="http://schemas.microsoft.com/office/drawing/2014/main" id="{A61784AB-6565-4324-A3D7-6CB5EC2CFE11}"/>
              </a:ext>
            </a:extLst>
          </p:cNvPr>
          <p:cNvSpPr txBox="1"/>
          <p:nvPr/>
        </p:nvSpPr>
        <p:spPr>
          <a:xfrm>
            <a:off x="464576" y="1028700"/>
            <a:ext cx="3863340" cy="430887"/>
          </a:xfrm>
          <a:prstGeom prst="rect">
            <a:avLst/>
          </a:prstGeom>
          <a:solidFill>
            <a:schemeClr val="bg1"/>
          </a:solidFill>
        </p:spPr>
        <p:txBody>
          <a:bodyPr wrap="square" rtlCol="0">
            <a:spAutoFit/>
          </a:bodyPr>
          <a:lstStyle/>
          <a:p>
            <a:r>
              <a:rPr lang="fr-FR" sz="2200" b="1" dirty="0"/>
              <a:t>8 millions de touristes par an</a:t>
            </a:r>
          </a:p>
        </p:txBody>
      </p:sp>
      <p:sp>
        <p:nvSpPr>
          <p:cNvPr id="2" name="Espace réservé du numéro de diapositive 1">
            <a:extLst>
              <a:ext uri="{FF2B5EF4-FFF2-40B4-BE49-F238E27FC236}">
                <a16:creationId xmlns:a16="http://schemas.microsoft.com/office/drawing/2014/main" id="{7AC33F0D-2051-483E-9574-DFA2E94189B4}"/>
              </a:ext>
            </a:extLst>
          </p:cNvPr>
          <p:cNvSpPr>
            <a:spLocks noGrp="1"/>
          </p:cNvSpPr>
          <p:nvPr>
            <p:ph type="sldNum" sz="quarter" idx="12"/>
          </p:nvPr>
        </p:nvSpPr>
        <p:spPr/>
        <p:txBody>
          <a:bodyPr/>
          <a:lstStyle/>
          <a:p>
            <a:fld id="{946638AE-AEC8-4DB5-AEC5-4B7C46AE1F73}" type="slidenum">
              <a:rPr lang="fr-FR" smtClean="0"/>
              <a:t>4</a:t>
            </a:fld>
            <a:endParaRPr lang="fr-FR" dirty="0"/>
          </a:p>
        </p:txBody>
      </p:sp>
    </p:spTree>
    <p:extLst>
      <p:ext uri="{BB962C8B-B14F-4D97-AF65-F5344CB8AC3E}">
        <p14:creationId xmlns:p14="http://schemas.microsoft.com/office/powerpoint/2010/main" val="1825938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77D15AF-E6FF-4B7A-B00E-91627167A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 y="0"/>
            <a:ext cx="7566661" cy="6858000"/>
          </a:xfrm>
          <a:prstGeom prst="rect">
            <a:avLst/>
          </a:prstGeom>
        </p:spPr>
      </p:pic>
      <p:sp>
        <p:nvSpPr>
          <p:cNvPr id="10" name="ZoneTexte 9">
            <a:extLst>
              <a:ext uri="{FF2B5EF4-FFF2-40B4-BE49-F238E27FC236}">
                <a16:creationId xmlns:a16="http://schemas.microsoft.com/office/drawing/2014/main" id="{522E62AC-72A3-4E27-A869-5B0F19FAA601}"/>
              </a:ext>
            </a:extLst>
          </p:cNvPr>
          <p:cNvSpPr txBox="1"/>
          <p:nvPr/>
        </p:nvSpPr>
        <p:spPr>
          <a:xfrm>
            <a:off x="7486650" y="230326"/>
            <a:ext cx="1608419" cy="2123658"/>
          </a:xfrm>
          <a:prstGeom prst="rect">
            <a:avLst/>
          </a:prstGeom>
          <a:noFill/>
        </p:spPr>
        <p:txBody>
          <a:bodyPr wrap="square" rtlCol="0">
            <a:spAutoFit/>
          </a:bodyPr>
          <a:lstStyle/>
          <a:p>
            <a:r>
              <a:rPr lang="fr-FR" sz="2200" b="1"/>
              <a:t>Les 54 </a:t>
            </a:r>
            <a:r>
              <a:rPr lang="fr-FR" sz="2200" b="1" dirty="0"/>
              <a:t>parcs naturels régionaux français</a:t>
            </a:r>
          </a:p>
          <a:p>
            <a:r>
              <a:rPr lang="fr-FR" sz="2200" b="1" dirty="0"/>
              <a:t>Soit 15% du territoire</a:t>
            </a:r>
          </a:p>
        </p:txBody>
      </p:sp>
      <p:sp>
        <p:nvSpPr>
          <p:cNvPr id="2" name="Espace réservé du numéro de diapositive 1">
            <a:extLst>
              <a:ext uri="{FF2B5EF4-FFF2-40B4-BE49-F238E27FC236}">
                <a16:creationId xmlns:a16="http://schemas.microsoft.com/office/drawing/2014/main" id="{BA8E9F54-67E0-46E7-8F79-6B5BFB8FE71F}"/>
              </a:ext>
            </a:extLst>
          </p:cNvPr>
          <p:cNvSpPr>
            <a:spLocks noGrp="1"/>
          </p:cNvSpPr>
          <p:nvPr>
            <p:ph type="sldNum" sz="quarter" idx="12"/>
          </p:nvPr>
        </p:nvSpPr>
        <p:spPr/>
        <p:txBody>
          <a:bodyPr/>
          <a:lstStyle/>
          <a:p>
            <a:fld id="{946638AE-AEC8-4DB5-AEC5-4B7C46AE1F73}" type="slidenum">
              <a:rPr lang="fr-FR" smtClean="0"/>
              <a:t>5</a:t>
            </a:fld>
            <a:endParaRPr lang="fr-FR"/>
          </a:p>
        </p:txBody>
      </p:sp>
    </p:spTree>
    <p:extLst>
      <p:ext uri="{BB962C8B-B14F-4D97-AF65-F5344CB8AC3E}">
        <p14:creationId xmlns:p14="http://schemas.microsoft.com/office/powerpoint/2010/main" val="1246634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C5553F-6EB9-4BEE-8ECC-24B4272EE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1" y="809048"/>
            <a:ext cx="6503670" cy="5912428"/>
          </a:xfrm>
          <a:prstGeom prst="rect">
            <a:avLst/>
          </a:prstGeom>
        </p:spPr>
      </p:pic>
      <p:sp>
        <p:nvSpPr>
          <p:cNvPr id="4" name="ZoneTexte 3">
            <a:extLst>
              <a:ext uri="{FF2B5EF4-FFF2-40B4-BE49-F238E27FC236}">
                <a16:creationId xmlns:a16="http://schemas.microsoft.com/office/drawing/2014/main" id="{A2B5EC65-11E5-45BB-BD73-6E7F3776A7F3}"/>
              </a:ext>
            </a:extLst>
          </p:cNvPr>
          <p:cNvSpPr txBox="1"/>
          <p:nvPr/>
        </p:nvSpPr>
        <p:spPr>
          <a:xfrm>
            <a:off x="7353654" y="988605"/>
            <a:ext cx="1561746" cy="1200329"/>
          </a:xfrm>
          <a:prstGeom prst="rect">
            <a:avLst/>
          </a:prstGeom>
          <a:solidFill>
            <a:schemeClr val="accent6">
              <a:lumMod val="40000"/>
              <a:lumOff val="60000"/>
            </a:schemeClr>
          </a:solidFill>
        </p:spPr>
        <p:txBody>
          <a:bodyPr wrap="square" rtlCol="0">
            <a:spAutoFit/>
          </a:bodyPr>
          <a:lstStyle/>
          <a:p>
            <a:r>
              <a:rPr lang="fr-FR"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 Le parc naturel régional du Verdon</a:t>
            </a:r>
          </a:p>
        </p:txBody>
      </p:sp>
      <p:sp>
        <p:nvSpPr>
          <p:cNvPr id="5" name="ZoneTexte 4">
            <a:extLst>
              <a:ext uri="{FF2B5EF4-FFF2-40B4-BE49-F238E27FC236}">
                <a16:creationId xmlns:a16="http://schemas.microsoft.com/office/drawing/2014/main" id="{5E222885-2D68-4B17-B5D0-974EB9918EB8}"/>
              </a:ext>
            </a:extLst>
          </p:cNvPr>
          <p:cNvSpPr txBox="1"/>
          <p:nvPr/>
        </p:nvSpPr>
        <p:spPr>
          <a:xfrm>
            <a:off x="228600" y="24054"/>
            <a:ext cx="8572500" cy="769441"/>
          </a:xfrm>
          <a:prstGeom prst="rect">
            <a:avLst/>
          </a:prstGeom>
          <a:solidFill>
            <a:schemeClr val="accent4">
              <a:lumMod val="40000"/>
              <a:lumOff val="60000"/>
            </a:schemeClr>
          </a:solidFill>
        </p:spPr>
        <p:txBody>
          <a:bodyPr wrap="square" rtlCol="0">
            <a:spAutoFit/>
          </a:bodyPr>
          <a:lstStyle/>
          <a:p>
            <a:r>
              <a:rPr lang="fr-FR" sz="2200" dirty="0">
                <a:latin typeface="Arial Black" panose="020B0A04020102020204" pitchFamily="34" charset="0"/>
              </a:rPr>
              <a:t>2/ Deux exemples : le parc naturel régional du Verdon et le conservatoire du littoral.</a:t>
            </a:r>
          </a:p>
        </p:txBody>
      </p:sp>
      <p:sp>
        <p:nvSpPr>
          <p:cNvPr id="2" name="Espace réservé du numéro de diapositive 1">
            <a:extLst>
              <a:ext uri="{FF2B5EF4-FFF2-40B4-BE49-F238E27FC236}">
                <a16:creationId xmlns:a16="http://schemas.microsoft.com/office/drawing/2014/main" id="{7EAC8364-5F3F-4C32-B123-DE7C505F5E08}"/>
              </a:ext>
            </a:extLst>
          </p:cNvPr>
          <p:cNvSpPr>
            <a:spLocks noGrp="1"/>
          </p:cNvSpPr>
          <p:nvPr>
            <p:ph type="sldNum" sz="quarter" idx="12"/>
          </p:nvPr>
        </p:nvSpPr>
        <p:spPr/>
        <p:txBody>
          <a:bodyPr/>
          <a:lstStyle/>
          <a:p>
            <a:fld id="{946638AE-AEC8-4DB5-AEC5-4B7C46AE1F73}" type="slidenum">
              <a:rPr lang="fr-FR" smtClean="0"/>
              <a:t>6</a:t>
            </a:fld>
            <a:endParaRPr lang="fr-FR"/>
          </a:p>
        </p:txBody>
      </p:sp>
    </p:spTree>
    <p:extLst>
      <p:ext uri="{BB962C8B-B14F-4D97-AF65-F5344CB8AC3E}">
        <p14:creationId xmlns:p14="http://schemas.microsoft.com/office/powerpoint/2010/main" val="3781810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4E99D9-D0A1-40F0-A85A-F113DBAE0260}"/>
              </a:ext>
            </a:extLst>
          </p:cNvPr>
          <p:cNvSpPr txBox="1"/>
          <p:nvPr/>
        </p:nvSpPr>
        <p:spPr>
          <a:xfrm>
            <a:off x="171450" y="157668"/>
            <a:ext cx="4434840" cy="5324535"/>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- 180 000 hectares – création en 1997 (Alpes de Haute-Provence et Var)</a:t>
            </a:r>
          </a:p>
          <a:p>
            <a:endParaRPr lang="fr-FR" sz="2000" b="1" dirty="0">
              <a:latin typeface="Verdana" panose="020B0604030504040204" pitchFamily="34" charset="0"/>
              <a:ea typeface="Verdana" panose="020B0604030504040204" pitchFamily="34" charset="0"/>
            </a:endParaRPr>
          </a:p>
          <a:p>
            <a:r>
              <a:rPr lang="fr-FR" sz="2000" b="1" dirty="0">
                <a:latin typeface="Verdana" panose="020B0604030504040204" pitchFamily="34" charset="0"/>
                <a:ea typeface="Verdana" panose="020B0604030504040204" pitchFamily="34" charset="0"/>
              </a:rPr>
              <a:t>- on y trouve une partie de la réserve naturelle géologique de Haute-Provence, et les Gorges du Verdon et le lac artificiel de Sainte-Croix.</a:t>
            </a:r>
          </a:p>
          <a:p>
            <a:endParaRPr lang="fr-FR" sz="2000" b="1" dirty="0">
              <a:latin typeface="Verdana" panose="020B0604030504040204" pitchFamily="34" charset="0"/>
              <a:ea typeface="Verdana" panose="020B0604030504040204" pitchFamily="34" charset="0"/>
            </a:endParaRPr>
          </a:p>
          <a:p>
            <a:r>
              <a:rPr lang="fr-FR" sz="2000" b="1" dirty="0">
                <a:latin typeface="Verdana" panose="020B0604030504040204" pitchFamily="34" charset="0"/>
                <a:ea typeface="Verdana" panose="020B0604030504040204" pitchFamily="34" charset="0"/>
              </a:rPr>
              <a:t>- Régi par une charte, le parc naturel régional affiche un objectif de protection et de développement, notamment touristique</a:t>
            </a:r>
          </a:p>
          <a:p>
            <a:endParaRPr lang="fr-FR" sz="2000" b="1" dirty="0">
              <a:latin typeface="Verdana" panose="020B0604030504040204" pitchFamily="34" charset="0"/>
              <a:ea typeface="Verdana" panose="020B0604030504040204" pitchFamily="34" charset="0"/>
            </a:endParaRPr>
          </a:p>
          <a:p>
            <a:r>
              <a:rPr lang="fr-FR" sz="2000" b="1" dirty="0">
                <a:latin typeface="Verdana" panose="020B0604030504040204" pitchFamily="34" charset="0"/>
                <a:ea typeface="Verdana" panose="020B0604030504040204" pitchFamily="34" charset="0"/>
              </a:rPr>
              <a:t>- 1 million de touristes par an</a:t>
            </a:r>
          </a:p>
        </p:txBody>
      </p:sp>
      <p:pic>
        <p:nvPicPr>
          <p:cNvPr id="4" name="Image 3">
            <a:extLst>
              <a:ext uri="{FF2B5EF4-FFF2-40B4-BE49-F238E27FC236}">
                <a16:creationId xmlns:a16="http://schemas.microsoft.com/office/drawing/2014/main" id="{A6836137-DFEA-47DA-B550-16E884B6C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408" y="157668"/>
            <a:ext cx="4088122" cy="6140262"/>
          </a:xfrm>
          <a:prstGeom prst="rect">
            <a:avLst/>
          </a:prstGeom>
        </p:spPr>
      </p:pic>
      <p:sp>
        <p:nvSpPr>
          <p:cNvPr id="6" name="ZoneTexte 5">
            <a:extLst>
              <a:ext uri="{FF2B5EF4-FFF2-40B4-BE49-F238E27FC236}">
                <a16:creationId xmlns:a16="http://schemas.microsoft.com/office/drawing/2014/main" id="{5CCEC213-736E-44E1-812E-9D804A220AC9}"/>
              </a:ext>
            </a:extLst>
          </p:cNvPr>
          <p:cNvSpPr txBox="1"/>
          <p:nvPr/>
        </p:nvSpPr>
        <p:spPr>
          <a:xfrm>
            <a:off x="205740" y="5402342"/>
            <a:ext cx="4366260" cy="1477328"/>
          </a:xfrm>
          <a:prstGeom prst="rect">
            <a:avLst/>
          </a:prstGeom>
          <a:noFill/>
        </p:spPr>
        <p:txBody>
          <a:bodyPr wrap="square" rtlCol="0">
            <a:spAutoFit/>
          </a:bodyPr>
          <a:lstStyle/>
          <a:p>
            <a:r>
              <a:rPr lang="fr-FR"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Vidéo du parc  « Protégeons ensemble le Verdon »</a:t>
            </a:r>
          </a:p>
          <a:p>
            <a:r>
              <a:rPr lang="fr-FR" b="1" i="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Qu’est-ce qui est mis en avant dans ce film de promotion du PNR ?</a:t>
            </a:r>
            <a:endParaRPr lang="fr-FR" b="1" i="1" dirty="0">
              <a:solidFill>
                <a:srgbClr val="FF0000"/>
              </a:solidFill>
              <a:latin typeface="Verdana" panose="020B0604030504040204" pitchFamily="34" charset="0"/>
              <a:ea typeface="Verdana" panose="020B0604030504040204" pitchFamily="34" charset="0"/>
            </a:endParaRPr>
          </a:p>
        </p:txBody>
      </p:sp>
      <p:sp>
        <p:nvSpPr>
          <p:cNvPr id="3" name="Espace réservé du numéro de diapositive 2">
            <a:extLst>
              <a:ext uri="{FF2B5EF4-FFF2-40B4-BE49-F238E27FC236}">
                <a16:creationId xmlns:a16="http://schemas.microsoft.com/office/drawing/2014/main" id="{201295C1-B6D6-4378-AE8B-54596005D6D4}"/>
              </a:ext>
            </a:extLst>
          </p:cNvPr>
          <p:cNvSpPr>
            <a:spLocks noGrp="1"/>
          </p:cNvSpPr>
          <p:nvPr>
            <p:ph type="sldNum" sz="quarter" idx="12"/>
          </p:nvPr>
        </p:nvSpPr>
        <p:spPr/>
        <p:txBody>
          <a:bodyPr/>
          <a:lstStyle/>
          <a:p>
            <a:fld id="{946638AE-AEC8-4DB5-AEC5-4B7C46AE1F73}" type="slidenum">
              <a:rPr lang="fr-FR" smtClean="0"/>
              <a:t>7</a:t>
            </a:fld>
            <a:endParaRPr lang="fr-FR"/>
          </a:p>
        </p:txBody>
      </p:sp>
    </p:spTree>
    <p:extLst>
      <p:ext uri="{BB962C8B-B14F-4D97-AF65-F5344CB8AC3E}">
        <p14:creationId xmlns:p14="http://schemas.microsoft.com/office/powerpoint/2010/main" val="160974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73868B6-B739-4529-A8C7-594913281F65}"/>
              </a:ext>
            </a:extLst>
          </p:cNvPr>
          <p:cNvSpPr txBox="1"/>
          <p:nvPr/>
        </p:nvSpPr>
        <p:spPr>
          <a:xfrm>
            <a:off x="198474" y="182701"/>
            <a:ext cx="4373526" cy="369332"/>
          </a:xfrm>
          <a:prstGeom prst="rect">
            <a:avLst/>
          </a:prstGeom>
          <a:solidFill>
            <a:schemeClr val="accent6">
              <a:lumMod val="40000"/>
              <a:lumOff val="60000"/>
            </a:schemeClr>
          </a:solidFill>
        </p:spPr>
        <p:txBody>
          <a:bodyPr wrap="square" rtlCol="0">
            <a:spAutoFit/>
          </a:bodyPr>
          <a:lstStyle/>
          <a:p>
            <a:r>
              <a:rPr lang="fr-FR"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 Le conservatoire du littoral </a:t>
            </a:r>
          </a:p>
        </p:txBody>
      </p:sp>
      <p:sp>
        <p:nvSpPr>
          <p:cNvPr id="3" name="ZoneTexte 2">
            <a:extLst>
              <a:ext uri="{FF2B5EF4-FFF2-40B4-BE49-F238E27FC236}">
                <a16:creationId xmlns:a16="http://schemas.microsoft.com/office/drawing/2014/main" id="{90B9CED1-3C75-48BC-95E1-2523FCA8A631}"/>
              </a:ext>
            </a:extLst>
          </p:cNvPr>
          <p:cNvSpPr txBox="1"/>
          <p:nvPr/>
        </p:nvSpPr>
        <p:spPr>
          <a:xfrm>
            <a:off x="213537" y="2028578"/>
            <a:ext cx="8716926" cy="4185056"/>
          </a:xfrm>
          <a:prstGeom prst="rect">
            <a:avLst/>
          </a:prstGeom>
          <a:noFill/>
          <a:ln w="28575">
            <a:solidFill>
              <a:schemeClr val="tx1"/>
            </a:solidFill>
          </a:ln>
        </p:spPr>
        <p:txBody>
          <a:bodyPr wrap="square" rtlCol="0">
            <a:spAutoFit/>
          </a:bodyPr>
          <a:lstStyle/>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rPr>
              <a:t>    180 personnes employés</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rPr>
              <a:t>    </a:t>
            </a:r>
            <a:r>
              <a:rPr lang="fr-FR" sz="2000" b="1" dirty="0">
                <a:solidFill>
                  <a:schemeClr val="accent2">
                    <a:lumMod val="75000"/>
                  </a:schemeClr>
                </a:solidFill>
                <a:latin typeface="Verdana" panose="020B0604030504040204" pitchFamily="34" charset="0"/>
                <a:ea typeface="Verdana" panose="020B0604030504040204" pitchFamily="34" charset="0"/>
              </a:rPr>
              <a:t>1 000 agents du littoral (gardes, animateurs, agents d'entretien) ayant tous des employeurs différents</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rPr>
              <a:t>    40 millions de visiteurs sur les 750 sites</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rPr>
              <a:t>    </a:t>
            </a:r>
            <a:r>
              <a:rPr lang="fr-FR" sz="2000" b="1" dirty="0">
                <a:solidFill>
                  <a:schemeClr val="accent2">
                    <a:lumMod val="75000"/>
                  </a:schemeClr>
                </a:solidFill>
                <a:latin typeface="Verdana" panose="020B0604030504040204" pitchFamily="34" charset="0"/>
                <a:ea typeface="Verdana" panose="020B0604030504040204" pitchFamily="34" charset="0"/>
              </a:rPr>
              <a:t>le budget : 55 millions d'euros en 2017.</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rPr>
              <a:t>    le domaine géré est passé de 88 000 hectares en 2006       	   à 200 000 hectares en 2017</a:t>
            </a:r>
          </a:p>
          <a:p>
            <a:pPr marL="342900" indent="-342900">
              <a:lnSpc>
                <a:spcPct val="150000"/>
              </a:lnSpc>
              <a:buFont typeface="Arial" panose="020B0604020202020204" pitchFamily="34" charset="0"/>
              <a:buChar char="•"/>
            </a:pPr>
            <a:r>
              <a:rPr lang="fr-FR" sz="2000" b="1" dirty="0">
                <a:solidFill>
                  <a:schemeClr val="accent2">
                    <a:lumMod val="75000"/>
                  </a:schemeClr>
                </a:solidFill>
                <a:latin typeface="Verdana" panose="020B0604030504040204" pitchFamily="34" charset="0"/>
                <a:ea typeface="Verdana" panose="020B0604030504040204" pitchFamily="34" charset="0"/>
              </a:rPr>
              <a:t>    1 600 km de rivages protégés</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rPr>
              <a:t>    750 sites naturels protégés</a:t>
            </a:r>
          </a:p>
        </p:txBody>
      </p:sp>
      <p:cxnSp>
        <p:nvCxnSpPr>
          <p:cNvPr id="5" name="Connecteur droit avec flèche 4">
            <a:extLst>
              <a:ext uri="{FF2B5EF4-FFF2-40B4-BE49-F238E27FC236}">
                <a16:creationId xmlns:a16="http://schemas.microsoft.com/office/drawing/2014/main" id="{1AAE1737-1C03-4891-B1C6-D4C40DE762B8}"/>
              </a:ext>
            </a:extLst>
          </p:cNvPr>
          <p:cNvCxnSpPr/>
          <p:nvPr/>
        </p:nvCxnSpPr>
        <p:spPr>
          <a:xfrm>
            <a:off x="445770" y="960120"/>
            <a:ext cx="98298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20CD9D4D-8455-43D2-9B15-0A87CA1364AC}"/>
              </a:ext>
            </a:extLst>
          </p:cNvPr>
          <p:cNvSpPr txBox="1"/>
          <p:nvPr/>
        </p:nvSpPr>
        <p:spPr>
          <a:xfrm>
            <a:off x="1554480" y="777240"/>
            <a:ext cx="160020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Objectifs</a:t>
            </a:r>
          </a:p>
        </p:txBody>
      </p:sp>
      <p:cxnSp>
        <p:nvCxnSpPr>
          <p:cNvPr id="7" name="Connecteur droit avec flèche 6">
            <a:extLst>
              <a:ext uri="{FF2B5EF4-FFF2-40B4-BE49-F238E27FC236}">
                <a16:creationId xmlns:a16="http://schemas.microsoft.com/office/drawing/2014/main" id="{EB44F521-B7F4-4967-A418-2B5E38C49394}"/>
              </a:ext>
            </a:extLst>
          </p:cNvPr>
          <p:cNvCxnSpPr/>
          <p:nvPr/>
        </p:nvCxnSpPr>
        <p:spPr>
          <a:xfrm>
            <a:off x="445770" y="1522955"/>
            <a:ext cx="98298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D56EECDB-8F6C-4D64-BE65-AFAE22524185}"/>
              </a:ext>
            </a:extLst>
          </p:cNvPr>
          <p:cNvSpPr txBox="1"/>
          <p:nvPr/>
        </p:nvSpPr>
        <p:spPr>
          <a:xfrm>
            <a:off x="1554480" y="1340075"/>
            <a:ext cx="275463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Moyens d’action</a:t>
            </a:r>
          </a:p>
        </p:txBody>
      </p:sp>
      <p:sp>
        <p:nvSpPr>
          <p:cNvPr id="4" name="Espace réservé du numéro de diapositive 3">
            <a:extLst>
              <a:ext uri="{FF2B5EF4-FFF2-40B4-BE49-F238E27FC236}">
                <a16:creationId xmlns:a16="http://schemas.microsoft.com/office/drawing/2014/main" id="{A6F72CD5-5038-44EB-AE7D-E2BA6D3B5DB6}"/>
              </a:ext>
            </a:extLst>
          </p:cNvPr>
          <p:cNvSpPr>
            <a:spLocks noGrp="1"/>
          </p:cNvSpPr>
          <p:nvPr>
            <p:ph type="sldNum" sz="quarter" idx="12"/>
          </p:nvPr>
        </p:nvSpPr>
        <p:spPr/>
        <p:txBody>
          <a:bodyPr/>
          <a:lstStyle/>
          <a:p>
            <a:fld id="{946638AE-AEC8-4DB5-AEC5-4B7C46AE1F73}" type="slidenum">
              <a:rPr lang="fr-FR" smtClean="0"/>
              <a:t>8</a:t>
            </a:fld>
            <a:endParaRPr lang="fr-FR"/>
          </a:p>
        </p:txBody>
      </p:sp>
    </p:spTree>
    <p:extLst>
      <p:ext uri="{BB962C8B-B14F-4D97-AF65-F5344CB8AC3E}">
        <p14:creationId xmlns:p14="http://schemas.microsoft.com/office/powerpoint/2010/main" val="408032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A27426B-95D1-4E38-9C18-4F4A809443ED}"/>
              </a:ext>
            </a:extLst>
          </p:cNvPr>
          <p:cNvSpPr txBox="1"/>
          <p:nvPr/>
        </p:nvSpPr>
        <p:spPr>
          <a:xfrm>
            <a:off x="205740" y="155972"/>
            <a:ext cx="8526780" cy="369332"/>
          </a:xfrm>
          <a:prstGeom prst="rect">
            <a:avLst/>
          </a:prstGeom>
          <a:noFill/>
        </p:spPr>
        <p:txBody>
          <a:bodyPr wrap="square" rtlCol="0">
            <a:spAutoFit/>
          </a:bodyPr>
          <a:lstStyle/>
          <a:p>
            <a:r>
              <a:rPr lang="fr-FR"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Exemple Le domaine du </a:t>
            </a:r>
            <a:r>
              <a:rPr lang="fr-FR" b="1" dirty="0" err="1">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Rayol</a:t>
            </a:r>
            <a:r>
              <a:rPr lang="fr-FR"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(Var) 		</a:t>
            </a:r>
            <a:r>
              <a:rPr lang="fr-FR" b="1" i="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Bande son + vidéo</a:t>
            </a:r>
            <a:endParaRPr lang="fr-FR" b="1" i="1" dirty="0">
              <a:solidFill>
                <a:srgbClr val="FF0000"/>
              </a:solidFill>
              <a:latin typeface="Verdana" panose="020B0604030504040204" pitchFamily="34" charset="0"/>
              <a:ea typeface="Verdana" panose="020B0604030504040204" pitchFamily="34" charset="0"/>
            </a:endParaRPr>
          </a:p>
        </p:txBody>
      </p:sp>
      <p:pic>
        <p:nvPicPr>
          <p:cNvPr id="4" name="Image 3">
            <a:extLst>
              <a:ext uri="{FF2B5EF4-FFF2-40B4-BE49-F238E27FC236}">
                <a16:creationId xmlns:a16="http://schemas.microsoft.com/office/drawing/2014/main" id="{5E67357C-0FD2-4816-B700-D3BD0B6A9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 y="561025"/>
            <a:ext cx="7223760" cy="6141004"/>
          </a:xfrm>
          <a:prstGeom prst="rect">
            <a:avLst/>
          </a:prstGeom>
        </p:spPr>
      </p:pic>
      <p:sp>
        <p:nvSpPr>
          <p:cNvPr id="3" name="Espace réservé du numéro de diapositive 2">
            <a:extLst>
              <a:ext uri="{FF2B5EF4-FFF2-40B4-BE49-F238E27FC236}">
                <a16:creationId xmlns:a16="http://schemas.microsoft.com/office/drawing/2014/main" id="{5F9906A1-3732-42E1-8D8D-3F23096DCE24}"/>
              </a:ext>
            </a:extLst>
          </p:cNvPr>
          <p:cNvSpPr>
            <a:spLocks noGrp="1"/>
          </p:cNvSpPr>
          <p:nvPr>
            <p:ph type="sldNum" sz="quarter" idx="12"/>
          </p:nvPr>
        </p:nvSpPr>
        <p:spPr/>
        <p:txBody>
          <a:bodyPr/>
          <a:lstStyle/>
          <a:p>
            <a:fld id="{946638AE-AEC8-4DB5-AEC5-4B7C46AE1F73}" type="slidenum">
              <a:rPr lang="fr-FR" smtClean="0"/>
              <a:t>9</a:t>
            </a:fld>
            <a:endParaRPr lang="fr-FR"/>
          </a:p>
        </p:txBody>
      </p:sp>
    </p:spTree>
    <p:extLst>
      <p:ext uri="{BB962C8B-B14F-4D97-AF65-F5344CB8AC3E}">
        <p14:creationId xmlns:p14="http://schemas.microsoft.com/office/powerpoint/2010/main" val="338164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1988</TotalTime>
  <Words>1598</Words>
  <Application>Microsoft Office PowerPoint</Application>
  <PresentationFormat>Affichage à l'écran (4:3)</PresentationFormat>
  <Paragraphs>213</Paragraphs>
  <Slides>36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Arial Black</vt:lpstr>
      <vt:lpstr>Calibri</vt:lpstr>
      <vt:lpstr>Calibri Light</vt:lpstr>
      <vt:lpstr>Elephant</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tperisse932@gmail.com</cp:lastModifiedBy>
  <cp:revision>119</cp:revision>
  <dcterms:created xsi:type="dcterms:W3CDTF">2020-11-11T08:56:37Z</dcterms:created>
  <dcterms:modified xsi:type="dcterms:W3CDTF">2021-09-19T09:42:07Z</dcterms:modified>
</cp:coreProperties>
</file>