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5"/>
  </p:notesMasterIdLst>
  <p:sldIdLst>
    <p:sldId id="256" r:id="rId2"/>
    <p:sldId id="263" r:id="rId3"/>
    <p:sldId id="257" r:id="rId4"/>
    <p:sldId id="258" r:id="rId5"/>
    <p:sldId id="261" r:id="rId6"/>
    <p:sldId id="260" r:id="rId7"/>
    <p:sldId id="271" r:id="rId8"/>
    <p:sldId id="272" r:id="rId9"/>
    <p:sldId id="277" r:id="rId10"/>
    <p:sldId id="278" r:id="rId11"/>
    <p:sldId id="279" r:id="rId12"/>
    <p:sldId id="259" r:id="rId13"/>
    <p:sldId id="262" r:id="rId14"/>
    <p:sldId id="264" r:id="rId15"/>
    <p:sldId id="265" r:id="rId16"/>
    <p:sldId id="266" r:id="rId17"/>
    <p:sldId id="267" r:id="rId18"/>
    <p:sldId id="268" r:id="rId19"/>
    <p:sldId id="269" r:id="rId20"/>
    <p:sldId id="270" r:id="rId21"/>
    <p:sldId id="281" r:id="rId22"/>
    <p:sldId id="274" r:id="rId23"/>
    <p:sldId id="273" r:id="rId24"/>
    <p:sldId id="275" r:id="rId25"/>
    <p:sldId id="276" r:id="rId26"/>
    <p:sldId id="280"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9" r:id="rId43"/>
    <p:sldId id="297" r:id="rId44"/>
    <p:sldId id="298"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7" r:id="rId71"/>
    <p:sldId id="328" r:id="rId72"/>
    <p:sldId id="325" r:id="rId73"/>
    <p:sldId id="326"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EF8943"/>
    <a:srgbClr val="ED7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72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18CF0-D46D-4191-8417-4D3E7DC42371}" type="datetimeFigureOut">
              <a:rPr lang="fr-FR" smtClean="0"/>
              <a:t>19/09/2021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82A65B-6211-4D8C-BC23-D5D5E332846D}" type="slidenum">
              <a:rPr lang="fr-FR" smtClean="0"/>
              <a:t>‹N°›</a:t>
            </a:fld>
            <a:endParaRPr lang="fr-FR"/>
          </a:p>
        </p:txBody>
      </p:sp>
    </p:spTree>
    <p:extLst>
      <p:ext uri="{BB962C8B-B14F-4D97-AF65-F5344CB8AC3E}">
        <p14:creationId xmlns:p14="http://schemas.microsoft.com/office/powerpoint/2010/main" val="4099377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09010DD-346F-4977-91AA-2723C14B7E85}" type="datetime1">
              <a:rPr lang="fr-FR" smtClean="0"/>
              <a:t>19/09/2021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1543028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6CDC0F8-1EC3-4252-9ADC-73A9ECC534A0}" type="datetime1">
              <a:rPr lang="fr-FR" smtClean="0"/>
              <a:t>19/09/2021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32471455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E691F7-7E4F-4E39-AF7E-327705E07233}" type="datetime1">
              <a:rPr lang="fr-FR" smtClean="0"/>
              <a:t>19/09/2021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42157090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1215AE-3CB0-47D4-A6B1-D194DC0F612B}" type="datetime1">
              <a:rPr lang="fr-FR" smtClean="0"/>
              <a:t>19/09/2021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368731776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D8B8520-4D6C-4D24-AD2E-93B7D7F51FF7}" type="datetime1">
              <a:rPr lang="fr-FR" smtClean="0"/>
              <a:t>19/09/2021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27306053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49697C8-384C-490E-8C8D-699930D7D899}" type="datetime1">
              <a:rPr lang="fr-FR" smtClean="0"/>
              <a:t>19/09/2021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012669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7789A2D-322E-4672-ACFF-CFC00A083137}" type="datetime1">
              <a:rPr lang="fr-FR" smtClean="0"/>
              <a:t>19/09/2021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6569580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CF8A02A-AB3B-4926-8EDB-50A4E5050735}" type="datetime1">
              <a:rPr lang="fr-FR" smtClean="0"/>
              <a:t>19/09/2021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38336496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84F0A-D224-434A-8958-43A4FAB1EAFC}" type="datetime1">
              <a:rPr lang="fr-FR" smtClean="0"/>
              <a:t>19/09/2021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435303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BB59693-A1FD-4EAA-9E66-3A35C2E8D0E5}" type="datetime1">
              <a:rPr lang="fr-FR" smtClean="0"/>
              <a:t>19/09/2021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20520933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F22955F-3F51-426E-9D6E-76CE873796C8}" type="datetime1">
              <a:rPr lang="fr-FR" smtClean="0"/>
              <a:t>19/09/2021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0ABF02D-C72E-4E70-AD39-D24D1FE82F66}" type="slidenum">
              <a:rPr lang="fr-FR" smtClean="0"/>
              <a:t>‹N°›</a:t>
            </a:fld>
            <a:endParaRPr lang="fr-FR"/>
          </a:p>
        </p:txBody>
      </p:sp>
    </p:spTree>
    <p:extLst>
      <p:ext uri="{BB962C8B-B14F-4D97-AF65-F5344CB8AC3E}">
        <p14:creationId xmlns:p14="http://schemas.microsoft.com/office/powerpoint/2010/main" val="14759963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A0F50-E6D8-4BF0-91E6-898D73E58FBF}" type="datetime1">
              <a:rPr lang="fr-FR" smtClean="0"/>
              <a:t>19/09/2021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BF02D-C72E-4E70-AD39-D24D1FE82F66}" type="slidenum">
              <a:rPr lang="fr-FR" smtClean="0"/>
              <a:t>‹N°›</a:t>
            </a:fld>
            <a:endParaRPr lang="fr-FR"/>
          </a:p>
        </p:txBody>
      </p:sp>
    </p:spTree>
    <p:extLst>
      <p:ext uri="{BB962C8B-B14F-4D97-AF65-F5344CB8AC3E}">
        <p14:creationId xmlns:p14="http://schemas.microsoft.com/office/powerpoint/2010/main" val="2097882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64D3C81-B719-457C-B28A-FD2B01FE87C5}"/>
              </a:ext>
            </a:extLst>
          </p:cNvPr>
          <p:cNvSpPr txBox="1"/>
          <p:nvPr/>
        </p:nvSpPr>
        <p:spPr>
          <a:xfrm>
            <a:off x="708660" y="752214"/>
            <a:ext cx="7726680" cy="1200329"/>
          </a:xfrm>
          <a:prstGeom prst="rect">
            <a:avLst/>
          </a:prstGeom>
          <a:noFill/>
        </p:spPr>
        <p:txBody>
          <a:bodyPr wrap="square" rtlCol="0">
            <a:spAutoFit/>
          </a:bodyPr>
          <a:lstStyle/>
          <a:p>
            <a:pPr algn="ctr"/>
            <a:r>
              <a:rPr lang="fr-FR" sz="3600" dirty="0">
                <a:latin typeface="Arial Black" panose="020B0A04020102020204" pitchFamily="34" charset="0"/>
              </a:rPr>
              <a:t>LES PRATIQUES DES TOURISTES</a:t>
            </a:r>
          </a:p>
        </p:txBody>
      </p:sp>
      <p:sp>
        <p:nvSpPr>
          <p:cNvPr id="5" name="ZoneTexte 4">
            <a:extLst>
              <a:ext uri="{FF2B5EF4-FFF2-40B4-BE49-F238E27FC236}">
                <a16:creationId xmlns:a16="http://schemas.microsoft.com/office/drawing/2014/main" id="{3A945060-2248-4017-9B4B-CFE0C42D4A34}"/>
              </a:ext>
            </a:extLst>
          </p:cNvPr>
          <p:cNvSpPr txBox="1"/>
          <p:nvPr/>
        </p:nvSpPr>
        <p:spPr>
          <a:xfrm rot="19845900">
            <a:off x="182897" y="414579"/>
            <a:ext cx="1834188" cy="523220"/>
          </a:xfrm>
          <a:prstGeom prst="rect">
            <a:avLst/>
          </a:prstGeom>
          <a:noFill/>
        </p:spPr>
        <p:txBody>
          <a:bodyPr wrap="square" rtlCol="0">
            <a:spAutoFit/>
          </a:bodyPr>
          <a:lstStyle/>
          <a:p>
            <a:r>
              <a:rPr lang="fr-FR" sz="2800" b="1" dirty="0">
                <a:solidFill>
                  <a:srgbClr val="7030A0"/>
                </a:solidFill>
              </a:rPr>
              <a:t>Chapitre 6</a:t>
            </a:r>
          </a:p>
        </p:txBody>
      </p:sp>
      <p:sp>
        <p:nvSpPr>
          <p:cNvPr id="6" name="ZoneTexte 5">
            <a:extLst>
              <a:ext uri="{FF2B5EF4-FFF2-40B4-BE49-F238E27FC236}">
                <a16:creationId xmlns:a16="http://schemas.microsoft.com/office/drawing/2014/main" id="{E924E444-1712-4ABE-A477-66992E7254C1}"/>
              </a:ext>
            </a:extLst>
          </p:cNvPr>
          <p:cNvSpPr txBox="1"/>
          <p:nvPr/>
        </p:nvSpPr>
        <p:spPr>
          <a:xfrm>
            <a:off x="377190" y="2003277"/>
            <a:ext cx="386334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Présentation du chapitre</a:t>
            </a:r>
          </a:p>
        </p:txBody>
      </p:sp>
      <p:sp>
        <p:nvSpPr>
          <p:cNvPr id="7" name="ZoneTexte 6">
            <a:extLst>
              <a:ext uri="{FF2B5EF4-FFF2-40B4-BE49-F238E27FC236}">
                <a16:creationId xmlns:a16="http://schemas.microsoft.com/office/drawing/2014/main" id="{976A6A1C-B8E3-4237-9C2D-F375F66DAC82}"/>
              </a:ext>
            </a:extLst>
          </p:cNvPr>
          <p:cNvSpPr txBox="1"/>
          <p:nvPr/>
        </p:nvSpPr>
        <p:spPr>
          <a:xfrm>
            <a:off x="377190" y="2603441"/>
            <a:ext cx="8595360" cy="1015663"/>
          </a:xfrm>
          <a:prstGeom prst="rect">
            <a:avLst/>
          </a:prstGeom>
          <a:noFill/>
        </p:spPr>
        <p:txBody>
          <a:bodyPr wrap="square" rtlCol="0">
            <a:spAutoFit/>
          </a:bodyPr>
          <a:lstStyle/>
          <a:p>
            <a:r>
              <a:rPr lang="fr-FR" sz="2000" b="1" i="1" dirty="0">
                <a:latin typeface="Verdana" panose="020B0604030504040204" pitchFamily="34" charset="0"/>
                <a:ea typeface="Verdana" panose="020B0604030504040204" pitchFamily="34" charset="0"/>
              </a:rPr>
              <a:t>Problématique : Quelles sont les caractéristiques des différentes pratiques touristiques et leurs conséquences économiques ? </a:t>
            </a:r>
          </a:p>
        </p:txBody>
      </p:sp>
      <p:sp>
        <p:nvSpPr>
          <p:cNvPr id="8" name="ZoneTexte 7">
            <a:extLst>
              <a:ext uri="{FF2B5EF4-FFF2-40B4-BE49-F238E27FC236}">
                <a16:creationId xmlns:a16="http://schemas.microsoft.com/office/drawing/2014/main" id="{38BD8CFB-8576-4EA7-95D2-ECA3A5C5DA00}"/>
              </a:ext>
            </a:extLst>
          </p:cNvPr>
          <p:cNvSpPr txBox="1"/>
          <p:nvPr/>
        </p:nvSpPr>
        <p:spPr>
          <a:xfrm>
            <a:off x="377190" y="3935961"/>
            <a:ext cx="3863340" cy="2169825"/>
          </a:xfrm>
          <a:prstGeom prst="rect">
            <a:avLst/>
          </a:prstGeom>
          <a:noFill/>
        </p:spPr>
        <p:txBody>
          <a:bodyPr wrap="square" rtlCol="0">
            <a:spAutoFit/>
          </a:bodyPr>
          <a:lstStyle/>
          <a:p>
            <a:pPr>
              <a:spcAft>
                <a:spcPts val="600"/>
              </a:spcAft>
            </a:pPr>
            <a:r>
              <a:rPr lang="fr-FR" sz="2000" b="1" u="sng" dirty="0">
                <a:latin typeface="Verdana" panose="020B0604030504040204" pitchFamily="34" charset="0"/>
                <a:ea typeface="Verdana" panose="020B0604030504040204" pitchFamily="34" charset="0"/>
              </a:rPr>
              <a:t>Plan</a:t>
            </a:r>
          </a:p>
          <a:p>
            <a:pPr>
              <a:spcAft>
                <a:spcPts val="600"/>
              </a:spcAft>
            </a:pPr>
            <a:r>
              <a:rPr lang="fr-FR" sz="2000" b="1" dirty="0">
                <a:latin typeface="Verdana" panose="020B0604030504040204" pitchFamily="34" charset="0"/>
                <a:ea typeface="Verdana" panose="020B0604030504040204" pitchFamily="34" charset="0"/>
              </a:rPr>
              <a:t>I Le tourisme patrimonial</a:t>
            </a:r>
          </a:p>
          <a:p>
            <a:pPr>
              <a:spcAft>
                <a:spcPts val="600"/>
              </a:spcAft>
            </a:pPr>
            <a:r>
              <a:rPr lang="fr-FR" sz="2000" b="1" dirty="0">
                <a:latin typeface="Verdana" panose="020B0604030504040204" pitchFamily="34" charset="0"/>
                <a:ea typeface="Verdana" panose="020B0604030504040204" pitchFamily="34" charset="0"/>
              </a:rPr>
              <a:t>II Le tourisme de nature et sportif</a:t>
            </a:r>
          </a:p>
          <a:p>
            <a:pPr>
              <a:spcAft>
                <a:spcPts val="600"/>
              </a:spcAft>
            </a:pPr>
            <a:r>
              <a:rPr lang="fr-FR" sz="2000" b="1" dirty="0">
                <a:latin typeface="Verdana" panose="020B0604030504040204" pitchFamily="34" charset="0"/>
                <a:ea typeface="Verdana" panose="020B0604030504040204" pitchFamily="34" charset="0"/>
              </a:rPr>
              <a:t>III Le tourisme de santé et de bien-être</a:t>
            </a:r>
          </a:p>
        </p:txBody>
      </p:sp>
      <p:sp>
        <p:nvSpPr>
          <p:cNvPr id="9" name="ZoneTexte 8">
            <a:extLst>
              <a:ext uri="{FF2B5EF4-FFF2-40B4-BE49-F238E27FC236}">
                <a16:creationId xmlns:a16="http://schemas.microsoft.com/office/drawing/2014/main" id="{95D21258-218A-4442-ACC8-CD81844B6C54}"/>
              </a:ext>
            </a:extLst>
          </p:cNvPr>
          <p:cNvSpPr txBox="1"/>
          <p:nvPr/>
        </p:nvSpPr>
        <p:spPr>
          <a:xfrm>
            <a:off x="4742464" y="4232307"/>
            <a:ext cx="3863340" cy="1092607"/>
          </a:xfrm>
          <a:prstGeom prst="rect">
            <a:avLst/>
          </a:prstGeom>
          <a:no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IV Le tourisme ludique</a:t>
            </a:r>
          </a:p>
          <a:p>
            <a:pPr>
              <a:spcAft>
                <a:spcPts val="600"/>
              </a:spcAft>
            </a:pPr>
            <a:r>
              <a:rPr lang="fr-FR" sz="2000" b="1" dirty="0">
                <a:latin typeface="Verdana" panose="020B0604030504040204" pitchFamily="34" charset="0"/>
                <a:ea typeface="Verdana" panose="020B0604030504040204" pitchFamily="34" charset="0"/>
              </a:rPr>
              <a:t>V Le tourisme événementiel</a:t>
            </a:r>
          </a:p>
        </p:txBody>
      </p:sp>
    </p:spTree>
    <p:extLst>
      <p:ext uri="{BB962C8B-B14F-4D97-AF65-F5344CB8AC3E}">
        <p14:creationId xmlns:p14="http://schemas.microsoft.com/office/powerpoint/2010/main" val="3980799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8AFD718-F46E-4668-8C34-5A9AA344E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 y="101818"/>
            <a:ext cx="8211347" cy="6584732"/>
          </a:xfrm>
          <a:prstGeom prst="rect">
            <a:avLst/>
          </a:prstGeom>
        </p:spPr>
      </p:pic>
      <p:sp>
        <p:nvSpPr>
          <p:cNvPr id="2" name="Espace réservé du numéro de diapositive 1">
            <a:extLst>
              <a:ext uri="{FF2B5EF4-FFF2-40B4-BE49-F238E27FC236}">
                <a16:creationId xmlns:a16="http://schemas.microsoft.com/office/drawing/2014/main" id="{D3EB11E4-AD24-4287-B773-9DF9628DDD8E}"/>
              </a:ext>
            </a:extLst>
          </p:cNvPr>
          <p:cNvSpPr>
            <a:spLocks noGrp="1"/>
          </p:cNvSpPr>
          <p:nvPr>
            <p:ph type="sldNum" sz="quarter" idx="12"/>
          </p:nvPr>
        </p:nvSpPr>
        <p:spPr/>
        <p:txBody>
          <a:bodyPr/>
          <a:lstStyle/>
          <a:p>
            <a:fld id="{B0ABF02D-C72E-4E70-AD39-D24D1FE82F66}" type="slidenum">
              <a:rPr lang="fr-FR" smtClean="0"/>
              <a:t>10</a:t>
            </a:fld>
            <a:endParaRPr lang="fr-FR"/>
          </a:p>
        </p:txBody>
      </p:sp>
    </p:spTree>
    <p:extLst>
      <p:ext uri="{BB962C8B-B14F-4D97-AF65-F5344CB8AC3E}">
        <p14:creationId xmlns:p14="http://schemas.microsoft.com/office/powerpoint/2010/main" val="22086284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CE490CF-F5F6-4B22-A11A-F14152B66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151661"/>
            <a:ext cx="7724741" cy="6592039"/>
          </a:xfrm>
          <a:prstGeom prst="rect">
            <a:avLst/>
          </a:prstGeom>
        </p:spPr>
      </p:pic>
      <p:sp>
        <p:nvSpPr>
          <p:cNvPr id="2" name="Espace réservé du numéro de diapositive 1">
            <a:extLst>
              <a:ext uri="{FF2B5EF4-FFF2-40B4-BE49-F238E27FC236}">
                <a16:creationId xmlns:a16="http://schemas.microsoft.com/office/drawing/2014/main" id="{3203D1A3-CB0D-453B-BF84-F742A60FF476}"/>
              </a:ext>
            </a:extLst>
          </p:cNvPr>
          <p:cNvSpPr>
            <a:spLocks noGrp="1"/>
          </p:cNvSpPr>
          <p:nvPr>
            <p:ph type="sldNum" sz="quarter" idx="12"/>
          </p:nvPr>
        </p:nvSpPr>
        <p:spPr/>
        <p:txBody>
          <a:bodyPr/>
          <a:lstStyle/>
          <a:p>
            <a:fld id="{B0ABF02D-C72E-4E70-AD39-D24D1FE82F66}" type="slidenum">
              <a:rPr lang="fr-FR" smtClean="0"/>
              <a:t>11</a:t>
            </a:fld>
            <a:endParaRPr lang="fr-FR"/>
          </a:p>
        </p:txBody>
      </p:sp>
    </p:spTree>
    <p:extLst>
      <p:ext uri="{BB962C8B-B14F-4D97-AF65-F5344CB8AC3E}">
        <p14:creationId xmlns:p14="http://schemas.microsoft.com/office/powerpoint/2010/main" val="5885345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44D5DE-C063-4D2D-8C49-51214E39BDA0}"/>
              </a:ext>
            </a:extLst>
          </p:cNvPr>
          <p:cNvSpPr txBox="1"/>
          <p:nvPr/>
        </p:nvSpPr>
        <p:spPr>
          <a:xfrm>
            <a:off x="377190" y="166857"/>
            <a:ext cx="4000500"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3/ Le tourisme industriel</a:t>
            </a:r>
          </a:p>
        </p:txBody>
      </p:sp>
      <p:sp>
        <p:nvSpPr>
          <p:cNvPr id="3" name="ZoneTexte 2">
            <a:extLst>
              <a:ext uri="{FF2B5EF4-FFF2-40B4-BE49-F238E27FC236}">
                <a16:creationId xmlns:a16="http://schemas.microsoft.com/office/drawing/2014/main" id="{81FA71FD-6BFC-4F7A-B8D1-6B211BB1628B}"/>
              </a:ext>
            </a:extLst>
          </p:cNvPr>
          <p:cNvSpPr txBox="1"/>
          <p:nvPr/>
        </p:nvSpPr>
        <p:spPr>
          <a:xfrm>
            <a:off x="6206491" y="895581"/>
            <a:ext cx="2560320" cy="4401205"/>
          </a:xfrm>
          <a:prstGeom prst="rect">
            <a:avLst/>
          </a:prstGeom>
          <a:solidFill>
            <a:schemeClr val="bg1"/>
          </a:solid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le patrimoine industriel</a:t>
            </a:r>
          </a:p>
          <a:p>
            <a:pPr>
              <a:spcAft>
                <a:spcPts val="600"/>
              </a:spcAft>
            </a:pPr>
            <a:r>
              <a:rPr lang="fr-FR" sz="2000" i="1" dirty="0">
                <a:latin typeface="Verdana" panose="020B0604030504040204" pitchFamily="34" charset="0"/>
                <a:ea typeface="Verdana" panose="020B0604030504040204" pitchFamily="34" charset="0"/>
              </a:rPr>
              <a:t>Exemples :</a:t>
            </a:r>
          </a:p>
          <a:p>
            <a:pPr>
              <a:spcAft>
                <a:spcPts val="600"/>
              </a:spcAft>
            </a:pPr>
            <a:r>
              <a:rPr lang="fr-FR" sz="2000" i="1" dirty="0">
                <a:latin typeface="Verdana" panose="020B0604030504040204" pitchFamily="34" charset="0"/>
                <a:ea typeface="Verdana" panose="020B0604030504040204" pitchFamily="34" charset="0"/>
              </a:rPr>
              <a:t>La manufacture d’armes de Châtellerault (voir chapitre 5 sur le patrimoine </a:t>
            </a:r>
          </a:p>
          <a:p>
            <a:pPr>
              <a:spcAft>
                <a:spcPts val="600"/>
              </a:spcAft>
            </a:pPr>
            <a:r>
              <a:rPr lang="fr-FR" sz="2000" i="1" dirty="0">
                <a:latin typeface="Verdana" panose="020B0604030504040204" pitchFamily="34" charset="0"/>
                <a:ea typeface="Verdana" panose="020B0604030504040204" pitchFamily="34" charset="0"/>
              </a:rPr>
              <a:t>II 5.)</a:t>
            </a:r>
          </a:p>
          <a:p>
            <a:pPr>
              <a:spcAft>
                <a:spcPts val="600"/>
              </a:spcAft>
            </a:pPr>
            <a:r>
              <a:rPr lang="fr-FR" sz="2000" i="1" dirty="0">
                <a:latin typeface="Verdana" panose="020B0604030504040204" pitchFamily="34" charset="0"/>
                <a:ea typeface="Verdana" panose="020B0604030504040204" pitchFamily="34" charset="0"/>
              </a:rPr>
              <a:t>L’écomusée de Fourmies (Hauts-de-France), ancienne filature</a:t>
            </a:r>
          </a:p>
        </p:txBody>
      </p:sp>
      <p:sp>
        <p:nvSpPr>
          <p:cNvPr id="4" name="ZoneTexte 3">
            <a:extLst>
              <a:ext uri="{FF2B5EF4-FFF2-40B4-BE49-F238E27FC236}">
                <a16:creationId xmlns:a16="http://schemas.microsoft.com/office/drawing/2014/main" id="{499060F5-3586-4063-A7A3-D77BEC5A4D8A}"/>
              </a:ext>
            </a:extLst>
          </p:cNvPr>
          <p:cNvSpPr txBox="1"/>
          <p:nvPr/>
        </p:nvSpPr>
        <p:spPr>
          <a:xfrm>
            <a:off x="194311" y="895581"/>
            <a:ext cx="2560320" cy="5324535"/>
          </a:xfrm>
          <a:prstGeom prst="rect">
            <a:avLst/>
          </a:prstGeom>
          <a:solidFill>
            <a:schemeClr val="bg1"/>
          </a:solid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la visite d'entreprises qui ouvrent leur porte au public pour montrer leurs techniques de production</a:t>
            </a:r>
          </a:p>
          <a:p>
            <a:r>
              <a:rPr lang="fr-FR" sz="2000" i="1" dirty="0">
                <a:latin typeface="Verdana" panose="020B0604030504040204" pitchFamily="34" charset="0"/>
                <a:ea typeface="Verdana" panose="020B0604030504040204" pitchFamily="34" charset="0"/>
              </a:rPr>
              <a:t>Exemples :</a:t>
            </a:r>
          </a:p>
          <a:p>
            <a:pPr>
              <a:spcAft>
                <a:spcPts val="600"/>
              </a:spcAft>
            </a:pPr>
            <a:r>
              <a:rPr lang="fr-FR" sz="2000" i="1" dirty="0">
                <a:latin typeface="Verdana" panose="020B0604030504040204" pitchFamily="34" charset="0"/>
                <a:ea typeface="Verdana" panose="020B0604030504040204" pitchFamily="34" charset="0"/>
              </a:rPr>
              <a:t>- Les entreprises de Châtellerault (voir chapitre 5 sur le patrimoine </a:t>
            </a:r>
          </a:p>
          <a:p>
            <a:pPr>
              <a:spcAft>
                <a:spcPts val="600"/>
              </a:spcAft>
            </a:pPr>
            <a:r>
              <a:rPr lang="fr-FR" sz="2000" i="1" dirty="0">
                <a:latin typeface="Verdana" panose="020B0604030504040204" pitchFamily="34" charset="0"/>
                <a:ea typeface="Verdana" panose="020B0604030504040204" pitchFamily="34" charset="0"/>
              </a:rPr>
              <a:t>II 5.)</a:t>
            </a:r>
          </a:p>
          <a:p>
            <a:pPr>
              <a:spcAft>
                <a:spcPts val="600"/>
              </a:spcAft>
            </a:pPr>
            <a:r>
              <a:rPr lang="fr-FR" sz="2000" i="1" dirty="0">
                <a:latin typeface="Verdana" panose="020B0604030504040204" pitchFamily="34" charset="0"/>
                <a:ea typeface="Verdana" panose="020B0604030504040204" pitchFamily="34" charset="0"/>
              </a:rPr>
              <a:t>- Les usines Airbus à Toulouse</a:t>
            </a:r>
          </a:p>
          <a:p>
            <a:pPr>
              <a:spcAft>
                <a:spcPts val="600"/>
              </a:spcAft>
            </a:pPr>
            <a:r>
              <a:rPr lang="fr-FR" sz="2000" i="1" dirty="0" err="1">
                <a:latin typeface="Verdana" panose="020B0604030504040204" pitchFamily="34" charset="0"/>
                <a:ea typeface="Verdana" panose="020B0604030504040204" pitchFamily="34" charset="0"/>
              </a:rPr>
              <a:t>etc</a:t>
            </a:r>
            <a:r>
              <a:rPr lang="fr-FR" sz="2000" i="1" dirty="0">
                <a:latin typeface="Verdana" panose="020B0604030504040204" pitchFamily="34" charset="0"/>
                <a:ea typeface="Verdana" panose="020B0604030504040204" pitchFamily="34" charset="0"/>
              </a:rPr>
              <a:t> </a:t>
            </a:r>
          </a:p>
        </p:txBody>
      </p:sp>
      <p:sp>
        <p:nvSpPr>
          <p:cNvPr id="5" name="ZoneTexte 4">
            <a:extLst>
              <a:ext uri="{FF2B5EF4-FFF2-40B4-BE49-F238E27FC236}">
                <a16:creationId xmlns:a16="http://schemas.microsoft.com/office/drawing/2014/main" id="{678099D7-DE3E-4FEB-B5E7-EB0EC7814AB4}"/>
              </a:ext>
            </a:extLst>
          </p:cNvPr>
          <p:cNvSpPr txBox="1"/>
          <p:nvPr/>
        </p:nvSpPr>
        <p:spPr>
          <a:xfrm>
            <a:off x="3291840" y="895581"/>
            <a:ext cx="2560320" cy="3477875"/>
          </a:xfrm>
          <a:prstGeom prst="rect">
            <a:avLst/>
          </a:prstGeom>
          <a:solidFill>
            <a:schemeClr val="bg1"/>
          </a:solidFill>
        </p:spPr>
        <p:txBody>
          <a:bodyPr wrap="square" rtlCol="0">
            <a:spAutoFit/>
          </a:bodyPr>
          <a:lstStyle/>
          <a:p>
            <a:pPr>
              <a:spcAft>
                <a:spcPts val="600"/>
              </a:spcAft>
            </a:pPr>
            <a:r>
              <a:rPr lang="fr-FR" sz="2000" b="1" dirty="0">
                <a:latin typeface="Verdana" panose="020B0604030504040204" pitchFamily="34" charset="0"/>
                <a:ea typeface="Verdana" panose="020B0604030504040204" pitchFamily="34" charset="0"/>
              </a:rPr>
              <a:t>le tourisme scientifique (sur des sites scientifiques, par des scientifiques) </a:t>
            </a:r>
            <a:r>
              <a:rPr lang="fr-FR" sz="2000" i="1" dirty="0">
                <a:latin typeface="Verdana" panose="020B0604030504040204" pitchFamily="34" charset="0"/>
                <a:ea typeface="Verdana" panose="020B0604030504040204" pitchFamily="34" charset="0"/>
              </a:rPr>
              <a:t>Exemples : centrale nucléaire ou hydroélectrique, </a:t>
            </a:r>
            <a:r>
              <a:rPr lang="fr-FR" sz="2000" i="1" dirty="0" err="1">
                <a:latin typeface="Verdana" panose="020B0604030504040204" pitchFamily="34" charset="0"/>
                <a:ea typeface="Verdana" panose="020B0604030504040204" pitchFamily="34" charset="0"/>
              </a:rPr>
              <a:t>etc</a:t>
            </a:r>
            <a:endParaRPr lang="fr-FR" sz="2000" i="1" dirty="0">
              <a:latin typeface="Verdana" panose="020B0604030504040204" pitchFamily="34" charset="0"/>
              <a:ea typeface="Verdana" panose="020B0604030504040204" pitchFamily="34" charset="0"/>
            </a:endParaRPr>
          </a:p>
        </p:txBody>
      </p:sp>
      <p:sp>
        <p:nvSpPr>
          <p:cNvPr id="6" name="Espace réservé du numéro de diapositive 5">
            <a:extLst>
              <a:ext uri="{FF2B5EF4-FFF2-40B4-BE49-F238E27FC236}">
                <a16:creationId xmlns:a16="http://schemas.microsoft.com/office/drawing/2014/main" id="{61D4CC65-1723-4340-A61E-2134B37DC447}"/>
              </a:ext>
            </a:extLst>
          </p:cNvPr>
          <p:cNvSpPr>
            <a:spLocks noGrp="1"/>
          </p:cNvSpPr>
          <p:nvPr>
            <p:ph type="sldNum" sz="quarter" idx="12"/>
          </p:nvPr>
        </p:nvSpPr>
        <p:spPr/>
        <p:txBody>
          <a:bodyPr/>
          <a:lstStyle/>
          <a:p>
            <a:fld id="{B0ABF02D-C72E-4E70-AD39-D24D1FE82F66}" type="slidenum">
              <a:rPr lang="fr-FR" smtClean="0"/>
              <a:t>12</a:t>
            </a:fld>
            <a:endParaRPr lang="fr-FR"/>
          </a:p>
        </p:txBody>
      </p:sp>
    </p:spTree>
    <p:extLst>
      <p:ext uri="{BB962C8B-B14F-4D97-AF65-F5344CB8AC3E}">
        <p14:creationId xmlns:p14="http://schemas.microsoft.com/office/powerpoint/2010/main" val="987830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AF2441-678D-4EBA-B3AD-08E5C4D05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60020"/>
            <a:ext cx="8206740" cy="5471160"/>
          </a:xfrm>
          <a:prstGeom prst="rect">
            <a:avLst/>
          </a:prstGeom>
        </p:spPr>
      </p:pic>
      <p:sp>
        <p:nvSpPr>
          <p:cNvPr id="5" name="ZoneTexte 4">
            <a:extLst>
              <a:ext uri="{FF2B5EF4-FFF2-40B4-BE49-F238E27FC236}">
                <a16:creationId xmlns:a16="http://schemas.microsoft.com/office/drawing/2014/main" id="{282CD432-C0C3-431B-B3F2-2D7174157B34}"/>
              </a:ext>
            </a:extLst>
          </p:cNvPr>
          <p:cNvSpPr txBox="1"/>
          <p:nvPr/>
        </p:nvSpPr>
        <p:spPr>
          <a:xfrm>
            <a:off x="365760" y="5817870"/>
            <a:ext cx="8206740" cy="646331"/>
          </a:xfrm>
          <a:prstGeom prst="rect">
            <a:avLst/>
          </a:prstGeom>
          <a:solidFill>
            <a:schemeClr val="bg1"/>
          </a:solidFill>
        </p:spPr>
        <p:txBody>
          <a:bodyPr wrap="square" rtlCol="0">
            <a:spAutoFit/>
          </a:bodyPr>
          <a:lstStyle/>
          <a:p>
            <a:pPr>
              <a:spcAft>
                <a:spcPts val="600"/>
              </a:spcAft>
            </a:pPr>
            <a:r>
              <a:rPr lang="fr-FR" sz="1800" i="1" dirty="0">
                <a:latin typeface="Verdana" panose="020B0604030504040204" pitchFamily="34" charset="0"/>
                <a:ea typeface="Verdana" panose="020B0604030504040204" pitchFamily="34" charset="0"/>
              </a:rPr>
              <a:t>L’écomusée de Fourmies (Nord dans les Hauts-de-France), ancienne filature de 1874 à 1978.</a:t>
            </a:r>
          </a:p>
        </p:txBody>
      </p:sp>
      <p:sp>
        <p:nvSpPr>
          <p:cNvPr id="2" name="Espace réservé du numéro de diapositive 1">
            <a:extLst>
              <a:ext uri="{FF2B5EF4-FFF2-40B4-BE49-F238E27FC236}">
                <a16:creationId xmlns:a16="http://schemas.microsoft.com/office/drawing/2014/main" id="{3B783363-4F80-40F8-97CD-84E551AAB3F7}"/>
              </a:ext>
            </a:extLst>
          </p:cNvPr>
          <p:cNvSpPr>
            <a:spLocks noGrp="1"/>
          </p:cNvSpPr>
          <p:nvPr>
            <p:ph type="sldNum" sz="quarter" idx="12"/>
          </p:nvPr>
        </p:nvSpPr>
        <p:spPr/>
        <p:txBody>
          <a:bodyPr/>
          <a:lstStyle/>
          <a:p>
            <a:fld id="{B0ABF02D-C72E-4E70-AD39-D24D1FE82F66}" type="slidenum">
              <a:rPr lang="fr-FR" smtClean="0"/>
              <a:t>13</a:t>
            </a:fld>
            <a:endParaRPr lang="fr-FR"/>
          </a:p>
        </p:txBody>
      </p:sp>
    </p:spTree>
    <p:extLst>
      <p:ext uri="{BB962C8B-B14F-4D97-AF65-F5344CB8AC3E}">
        <p14:creationId xmlns:p14="http://schemas.microsoft.com/office/powerpoint/2010/main" val="24955734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78FB6F-B230-4B45-964D-61AD84BC2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14" y="320040"/>
            <a:ext cx="8848595" cy="5009463"/>
          </a:xfrm>
          <a:prstGeom prst="rect">
            <a:avLst/>
          </a:prstGeom>
        </p:spPr>
      </p:pic>
      <p:sp>
        <p:nvSpPr>
          <p:cNvPr id="2" name="Espace réservé du numéro de diapositive 1">
            <a:extLst>
              <a:ext uri="{FF2B5EF4-FFF2-40B4-BE49-F238E27FC236}">
                <a16:creationId xmlns:a16="http://schemas.microsoft.com/office/drawing/2014/main" id="{02364F51-2C7E-4CE3-A2BA-13376721D704}"/>
              </a:ext>
            </a:extLst>
          </p:cNvPr>
          <p:cNvSpPr>
            <a:spLocks noGrp="1"/>
          </p:cNvSpPr>
          <p:nvPr>
            <p:ph type="sldNum" sz="quarter" idx="12"/>
          </p:nvPr>
        </p:nvSpPr>
        <p:spPr/>
        <p:txBody>
          <a:bodyPr/>
          <a:lstStyle/>
          <a:p>
            <a:fld id="{B0ABF02D-C72E-4E70-AD39-D24D1FE82F66}" type="slidenum">
              <a:rPr lang="fr-FR" smtClean="0"/>
              <a:t>14</a:t>
            </a:fld>
            <a:endParaRPr lang="fr-FR"/>
          </a:p>
        </p:txBody>
      </p:sp>
    </p:spTree>
    <p:extLst>
      <p:ext uri="{BB962C8B-B14F-4D97-AF65-F5344CB8AC3E}">
        <p14:creationId xmlns:p14="http://schemas.microsoft.com/office/powerpoint/2010/main" val="15463310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6D19C0-0CF7-467F-A63D-8873EABB1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02" y="30926"/>
            <a:ext cx="8136796" cy="4330875"/>
          </a:xfrm>
          <a:prstGeom prst="rect">
            <a:avLst/>
          </a:prstGeom>
        </p:spPr>
      </p:pic>
      <p:sp>
        <p:nvSpPr>
          <p:cNvPr id="5" name="ZoneTexte 4">
            <a:extLst>
              <a:ext uri="{FF2B5EF4-FFF2-40B4-BE49-F238E27FC236}">
                <a16:creationId xmlns:a16="http://schemas.microsoft.com/office/drawing/2014/main" id="{B158CC26-816B-4089-9162-3B55CB7F8EA0}"/>
              </a:ext>
            </a:extLst>
          </p:cNvPr>
          <p:cNvSpPr txBox="1"/>
          <p:nvPr/>
        </p:nvSpPr>
        <p:spPr>
          <a:xfrm>
            <a:off x="108585" y="4443145"/>
            <a:ext cx="8926829" cy="2246769"/>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Visite Guidée de la Centrale hydroélectrique EDF d’Orlu (Ariège): Pour mieux faire connaître l’hydroélectricité EDF, propre et respectueuse de l’environnement, un circuit de visite est ouvert à tous sur le site de la centrale.</a:t>
            </a:r>
          </a:p>
          <a:p>
            <a:r>
              <a:rPr lang="fr-FR" sz="2000" i="1" dirty="0">
                <a:latin typeface="Arial" panose="020B0604020202020204" pitchFamily="34" charset="0"/>
                <a:cs typeface="Arial" panose="020B0604020202020204" pitchFamily="34" charset="0"/>
              </a:rPr>
              <a:t>Il permet de découvrir la centrale hydroélectrique et son espace d’exposition et d’échanges (maquettes, vidéos, bornes interactives et animations). Une visite technique passionnante. Les visites guidées s’effectuent à heures fixes par les animateurs de l’Observatoire de la montagne.</a:t>
            </a:r>
          </a:p>
        </p:txBody>
      </p:sp>
      <p:sp>
        <p:nvSpPr>
          <p:cNvPr id="2" name="Espace réservé du numéro de diapositive 1">
            <a:extLst>
              <a:ext uri="{FF2B5EF4-FFF2-40B4-BE49-F238E27FC236}">
                <a16:creationId xmlns:a16="http://schemas.microsoft.com/office/drawing/2014/main" id="{B76D40BD-483F-45C3-9DF2-339DC4820617}"/>
              </a:ext>
            </a:extLst>
          </p:cNvPr>
          <p:cNvSpPr>
            <a:spLocks noGrp="1"/>
          </p:cNvSpPr>
          <p:nvPr>
            <p:ph type="sldNum" sz="quarter" idx="12"/>
          </p:nvPr>
        </p:nvSpPr>
        <p:spPr/>
        <p:txBody>
          <a:bodyPr/>
          <a:lstStyle/>
          <a:p>
            <a:fld id="{B0ABF02D-C72E-4E70-AD39-D24D1FE82F66}" type="slidenum">
              <a:rPr lang="fr-FR" smtClean="0"/>
              <a:t>15</a:t>
            </a:fld>
            <a:endParaRPr lang="fr-FR"/>
          </a:p>
        </p:txBody>
      </p:sp>
    </p:spTree>
    <p:extLst>
      <p:ext uri="{BB962C8B-B14F-4D97-AF65-F5344CB8AC3E}">
        <p14:creationId xmlns:p14="http://schemas.microsoft.com/office/powerpoint/2010/main" val="2786533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9B39843-0C5F-4D8E-B1ED-54B299B71365}"/>
              </a:ext>
            </a:extLst>
          </p:cNvPr>
          <p:cNvSpPr txBox="1"/>
          <p:nvPr/>
        </p:nvSpPr>
        <p:spPr>
          <a:xfrm>
            <a:off x="1800225" y="139533"/>
            <a:ext cx="4852035"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Clientèle du tourisme industriel</a:t>
            </a:r>
          </a:p>
        </p:txBody>
      </p:sp>
      <p:graphicFrame>
        <p:nvGraphicFramePr>
          <p:cNvPr id="3" name="Tableau 3">
            <a:extLst>
              <a:ext uri="{FF2B5EF4-FFF2-40B4-BE49-F238E27FC236}">
                <a16:creationId xmlns:a16="http://schemas.microsoft.com/office/drawing/2014/main" id="{E02A2388-EEA7-4BFA-84F8-EB5BA69FF326}"/>
              </a:ext>
            </a:extLst>
          </p:cNvPr>
          <p:cNvGraphicFramePr>
            <a:graphicFrameLocks noGrp="1"/>
          </p:cNvGraphicFramePr>
          <p:nvPr>
            <p:extLst>
              <p:ext uri="{D42A27DB-BD31-4B8C-83A1-F6EECF244321}">
                <p14:modId xmlns:p14="http://schemas.microsoft.com/office/powerpoint/2010/main" val="2014387560"/>
              </p:ext>
            </p:extLst>
          </p:nvPr>
        </p:nvGraphicFramePr>
        <p:xfrm>
          <a:off x="840105" y="894080"/>
          <a:ext cx="7303770" cy="1380744"/>
        </p:xfrm>
        <a:graphic>
          <a:graphicData uri="http://schemas.openxmlformats.org/drawingml/2006/table">
            <a:tbl>
              <a:tblPr firstRow="1" bandRow="1">
                <a:tableStyleId>{073A0DAA-6AF3-43AB-8588-CEC1D06C72B9}</a:tableStyleId>
              </a:tblPr>
              <a:tblGrid>
                <a:gridCol w="849038">
                  <a:extLst>
                    <a:ext uri="{9D8B030D-6E8A-4147-A177-3AD203B41FA5}">
                      <a16:colId xmlns:a16="http://schemas.microsoft.com/office/drawing/2014/main" val="708697461"/>
                    </a:ext>
                  </a:extLst>
                </a:gridCol>
                <a:gridCol w="2751412">
                  <a:extLst>
                    <a:ext uri="{9D8B030D-6E8A-4147-A177-3AD203B41FA5}">
                      <a16:colId xmlns:a16="http://schemas.microsoft.com/office/drawing/2014/main" val="3293331272"/>
                    </a:ext>
                  </a:extLst>
                </a:gridCol>
                <a:gridCol w="3703320">
                  <a:extLst>
                    <a:ext uri="{9D8B030D-6E8A-4147-A177-3AD203B41FA5}">
                      <a16:colId xmlns:a16="http://schemas.microsoft.com/office/drawing/2014/main" val="1522854189"/>
                    </a:ext>
                  </a:extLst>
                </a:gridCol>
              </a:tblGrid>
              <a:tr h="370840">
                <a:tc>
                  <a:txBody>
                    <a:bodyPr/>
                    <a:lstStyle/>
                    <a:p>
                      <a:pPr algn="ctr">
                        <a:lnSpc>
                          <a:spcPct val="150000"/>
                        </a:lnSpc>
                        <a:spcBef>
                          <a:spcPts val="600"/>
                        </a:spcBef>
                        <a:spcAft>
                          <a:spcPts val="600"/>
                        </a:spcAft>
                      </a:pPr>
                      <a:endParaRPr lang="fr-FR" b="1" dirty="0">
                        <a:latin typeface="Arial Black" panose="020B0A04020102020204" pitchFamily="34" charset="0"/>
                      </a:endParaRPr>
                    </a:p>
                  </a:txBody>
                  <a:tcPr/>
                </a:tc>
                <a:tc>
                  <a:txBody>
                    <a:bodyPr/>
                    <a:lstStyle/>
                    <a:p>
                      <a:pPr algn="ctr">
                        <a:lnSpc>
                          <a:spcPct val="150000"/>
                        </a:lnSpc>
                        <a:spcBef>
                          <a:spcPts val="600"/>
                        </a:spcBef>
                        <a:spcAft>
                          <a:spcPts val="600"/>
                        </a:spcAft>
                      </a:pPr>
                      <a:r>
                        <a:rPr lang="fr-FR" b="1" dirty="0">
                          <a:solidFill>
                            <a:schemeClr val="bg1"/>
                          </a:solidFill>
                          <a:latin typeface="Arial Black" panose="020B0A04020102020204" pitchFamily="34" charset="0"/>
                        </a:rPr>
                        <a:t>Nombre de visiteurs</a:t>
                      </a:r>
                    </a:p>
                  </a:txBody>
                  <a:tcPr/>
                </a:tc>
                <a:tc>
                  <a:txBody>
                    <a:bodyPr/>
                    <a:lstStyle/>
                    <a:p>
                      <a:pPr algn="ctr">
                        <a:lnSpc>
                          <a:spcPct val="150000"/>
                        </a:lnSpc>
                        <a:spcBef>
                          <a:spcPts val="600"/>
                        </a:spcBef>
                        <a:spcAft>
                          <a:spcPts val="600"/>
                        </a:spcAft>
                      </a:pPr>
                      <a:r>
                        <a:rPr lang="fr-FR" b="1" dirty="0">
                          <a:solidFill>
                            <a:schemeClr val="bg1"/>
                          </a:solidFill>
                          <a:latin typeface="Arial Black" panose="020B0A04020102020204" pitchFamily="34" charset="0"/>
                        </a:rPr>
                        <a:t>Nombre d’usines visitées</a:t>
                      </a:r>
                    </a:p>
                  </a:txBody>
                  <a:tcPr/>
                </a:tc>
                <a:extLst>
                  <a:ext uri="{0D108BD9-81ED-4DB2-BD59-A6C34878D82A}">
                    <a16:rowId xmlns:a16="http://schemas.microsoft.com/office/drawing/2014/main" val="295612576"/>
                  </a:ext>
                </a:extLst>
              </a:tr>
              <a:tr h="370840">
                <a:tc>
                  <a:txBody>
                    <a:bodyPr/>
                    <a:lstStyle/>
                    <a:p>
                      <a:pPr algn="ctr">
                        <a:lnSpc>
                          <a:spcPct val="150000"/>
                        </a:lnSpc>
                        <a:spcBef>
                          <a:spcPts val="600"/>
                        </a:spcBef>
                        <a:spcAft>
                          <a:spcPts val="600"/>
                        </a:spcAft>
                      </a:pPr>
                      <a:r>
                        <a:rPr lang="fr-FR" b="1" dirty="0">
                          <a:latin typeface="Arial Black" panose="020B0A04020102020204" pitchFamily="34" charset="0"/>
                        </a:rPr>
                        <a:t>2004</a:t>
                      </a:r>
                    </a:p>
                  </a:txBody>
                  <a:tcPr/>
                </a:tc>
                <a:tc>
                  <a:txBody>
                    <a:bodyPr/>
                    <a:lstStyle/>
                    <a:p>
                      <a:pPr algn="ctr">
                        <a:lnSpc>
                          <a:spcPct val="150000"/>
                        </a:lnSpc>
                        <a:spcBef>
                          <a:spcPts val="600"/>
                        </a:spcBef>
                        <a:spcAft>
                          <a:spcPts val="600"/>
                        </a:spcAft>
                      </a:pPr>
                      <a:r>
                        <a:rPr lang="fr-FR" b="1" dirty="0">
                          <a:latin typeface="Arial Black" panose="020B0A04020102020204" pitchFamily="34" charset="0"/>
                        </a:rPr>
                        <a:t>7,5 millions</a:t>
                      </a:r>
                    </a:p>
                  </a:txBody>
                  <a:tcPr/>
                </a:tc>
                <a:tc>
                  <a:txBody>
                    <a:bodyPr/>
                    <a:lstStyle/>
                    <a:p>
                      <a:pPr algn="ctr">
                        <a:lnSpc>
                          <a:spcPct val="150000"/>
                        </a:lnSpc>
                        <a:spcBef>
                          <a:spcPts val="600"/>
                        </a:spcBef>
                        <a:spcAft>
                          <a:spcPts val="600"/>
                        </a:spcAft>
                      </a:pPr>
                      <a:r>
                        <a:rPr lang="fr-FR" b="1" dirty="0">
                          <a:latin typeface="Arial Black" panose="020B0A04020102020204" pitchFamily="34" charset="0"/>
                        </a:rPr>
                        <a:t>4000</a:t>
                      </a:r>
                    </a:p>
                  </a:txBody>
                  <a:tcPr/>
                </a:tc>
                <a:extLst>
                  <a:ext uri="{0D108BD9-81ED-4DB2-BD59-A6C34878D82A}">
                    <a16:rowId xmlns:a16="http://schemas.microsoft.com/office/drawing/2014/main" val="865148388"/>
                  </a:ext>
                </a:extLst>
              </a:tr>
              <a:tr h="289560">
                <a:tc>
                  <a:txBody>
                    <a:bodyPr/>
                    <a:lstStyle/>
                    <a:p>
                      <a:pPr algn="ctr">
                        <a:lnSpc>
                          <a:spcPct val="150000"/>
                        </a:lnSpc>
                        <a:spcBef>
                          <a:spcPts val="600"/>
                        </a:spcBef>
                        <a:spcAft>
                          <a:spcPts val="600"/>
                        </a:spcAft>
                      </a:pPr>
                      <a:r>
                        <a:rPr lang="fr-FR" b="1" dirty="0">
                          <a:latin typeface="Arial Black" panose="020B0A04020102020204" pitchFamily="34" charset="0"/>
                        </a:rPr>
                        <a:t>2014</a:t>
                      </a:r>
                    </a:p>
                  </a:txBody>
                  <a:tcPr/>
                </a:tc>
                <a:tc>
                  <a:txBody>
                    <a:bodyPr/>
                    <a:lstStyle/>
                    <a:p>
                      <a:pPr algn="ctr">
                        <a:lnSpc>
                          <a:spcPct val="150000"/>
                        </a:lnSpc>
                        <a:spcBef>
                          <a:spcPts val="600"/>
                        </a:spcBef>
                        <a:spcAft>
                          <a:spcPts val="600"/>
                        </a:spcAft>
                      </a:pPr>
                      <a:r>
                        <a:rPr lang="fr-FR" b="1" dirty="0">
                          <a:latin typeface="Arial Black" panose="020B0A04020102020204" pitchFamily="34" charset="0"/>
                        </a:rPr>
                        <a:t>13 millions</a:t>
                      </a:r>
                    </a:p>
                  </a:txBody>
                  <a:tcPr/>
                </a:tc>
                <a:tc>
                  <a:txBody>
                    <a:bodyPr/>
                    <a:lstStyle/>
                    <a:p>
                      <a:pPr algn="ctr">
                        <a:lnSpc>
                          <a:spcPct val="150000"/>
                        </a:lnSpc>
                        <a:spcBef>
                          <a:spcPts val="600"/>
                        </a:spcBef>
                        <a:spcAft>
                          <a:spcPts val="600"/>
                        </a:spcAft>
                      </a:pPr>
                      <a:r>
                        <a:rPr lang="fr-FR" b="1" dirty="0">
                          <a:latin typeface="Arial Black" panose="020B0A04020102020204" pitchFamily="34" charset="0"/>
                        </a:rPr>
                        <a:t>5000</a:t>
                      </a:r>
                    </a:p>
                  </a:txBody>
                  <a:tcPr/>
                </a:tc>
                <a:extLst>
                  <a:ext uri="{0D108BD9-81ED-4DB2-BD59-A6C34878D82A}">
                    <a16:rowId xmlns:a16="http://schemas.microsoft.com/office/drawing/2014/main" val="1193180189"/>
                  </a:ext>
                </a:extLst>
              </a:tr>
            </a:tbl>
          </a:graphicData>
        </a:graphic>
      </p:graphicFrame>
      <p:sp>
        <p:nvSpPr>
          <p:cNvPr id="7" name="Espace réservé du numéro de diapositive 6">
            <a:extLst>
              <a:ext uri="{FF2B5EF4-FFF2-40B4-BE49-F238E27FC236}">
                <a16:creationId xmlns:a16="http://schemas.microsoft.com/office/drawing/2014/main" id="{61DAA76B-825B-4B87-9136-A6F9A69B63F3}"/>
              </a:ext>
            </a:extLst>
          </p:cNvPr>
          <p:cNvSpPr>
            <a:spLocks noGrp="1"/>
          </p:cNvSpPr>
          <p:nvPr>
            <p:ph type="sldNum" sz="quarter" idx="12"/>
          </p:nvPr>
        </p:nvSpPr>
        <p:spPr/>
        <p:txBody>
          <a:bodyPr/>
          <a:lstStyle/>
          <a:p>
            <a:fld id="{B0ABF02D-C72E-4E70-AD39-D24D1FE82F66}" type="slidenum">
              <a:rPr lang="fr-FR" smtClean="0"/>
              <a:t>16</a:t>
            </a:fld>
            <a:endParaRPr lang="fr-FR"/>
          </a:p>
        </p:txBody>
      </p:sp>
      <p:sp>
        <p:nvSpPr>
          <p:cNvPr id="8" name="ZoneTexte 7">
            <a:extLst>
              <a:ext uri="{FF2B5EF4-FFF2-40B4-BE49-F238E27FC236}">
                <a16:creationId xmlns:a16="http://schemas.microsoft.com/office/drawing/2014/main" id="{1FDE5F7D-587C-4328-81B1-7F8ECB078FA0}"/>
              </a:ext>
            </a:extLst>
          </p:cNvPr>
          <p:cNvSpPr txBox="1"/>
          <p:nvPr/>
        </p:nvSpPr>
        <p:spPr>
          <a:xfrm>
            <a:off x="633222" y="3005425"/>
            <a:ext cx="4693158"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4/ le tourisme gastronomique</a:t>
            </a:r>
          </a:p>
        </p:txBody>
      </p:sp>
      <p:sp>
        <p:nvSpPr>
          <p:cNvPr id="9" name="ZoneTexte 8">
            <a:extLst>
              <a:ext uri="{FF2B5EF4-FFF2-40B4-BE49-F238E27FC236}">
                <a16:creationId xmlns:a16="http://schemas.microsoft.com/office/drawing/2014/main" id="{ABFFA921-D33E-4F29-9540-CA942EF09900}"/>
              </a:ext>
            </a:extLst>
          </p:cNvPr>
          <p:cNvSpPr txBox="1"/>
          <p:nvPr/>
        </p:nvSpPr>
        <p:spPr>
          <a:xfrm>
            <a:off x="475488" y="3606715"/>
            <a:ext cx="6382512"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L’affirmation mondiale de l’œnotourisme</a:t>
            </a:r>
          </a:p>
        </p:txBody>
      </p:sp>
    </p:spTree>
    <p:extLst>
      <p:ext uri="{BB962C8B-B14F-4D97-AF65-F5344CB8AC3E}">
        <p14:creationId xmlns:p14="http://schemas.microsoft.com/office/powerpoint/2010/main" val="24931685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B4C4272-940C-4EBB-AD7D-D0252AB30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860" y="145632"/>
            <a:ext cx="5518404" cy="6566736"/>
          </a:xfrm>
          <a:prstGeom prst="rect">
            <a:avLst/>
          </a:prstGeom>
        </p:spPr>
      </p:pic>
      <p:sp>
        <p:nvSpPr>
          <p:cNvPr id="6" name="ZoneTexte 5">
            <a:extLst>
              <a:ext uri="{FF2B5EF4-FFF2-40B4-BE49-F238E27FC236}">
                <a16:creationId xmlns:a16="http://schemas.microsoft.com/office/drawing/2014/main" id="{26A44FB6-D9A5-4A4C-840E-E2AAF0BCCD64}"/>
              </a:ext>
            </a:extLst>
          </p:cNvPr>
          <p:cNvSpPr txBox="1"/>
          <p:nvPr/>
        </p:nvSpPr>
        <p:spPr>
          <a:xfrm>
            <a:off x="173737" y="934135"/>
            <a:ext cx="2889504" cy="5016758"/>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une des zones de production de vin les plus prestigieuses des États-Unis, avec un héritage viticole remontant au XIXe siècle. On estime à 4,7 millions le nombre de touristes venant déguster les vins et profiter de l'art de vivre dans la région, ce qui fait de cette région la seconde destination touristique en Californie après Disneyland.</a:t>
            </a:r>
          </a:p>
        </p:txBody>
      </p:sp>
      <p:sp>
        <p:nvSpPr>
          <p:cNvPr id="4" name="Espace réservé du numéro de diapositive 3">
            <a:extLst>
              <a:ext uri="{FF2B5EF4-FFF2-40B4-BE49-F238E27FC236}">
                <a16:creationId xmlns:a16="http://schemas.microsoft.com/office/drawing/2014/main" id="{786FEC40-760A-4824-9CC9-DCE2B40D259A}"/>
              </a:ext>
            </a:extLst>
          </p:cNvPr>
          <p:cNvSpPr>
            <a:spLocks noGrp="1"/>
          </p:cNvSpPr>
          <p:nvPr>
            <p:ph type="sldNum" sz="quarter" idx="12"/>
          </p:nvPr>
        </p:nvSpPr>
        <p:spPr/>
        <p:txBody>
          <a:bodyPr/>
          <a:lstStyle/>
          <a:p>
            <a:fld id="{B0ABF02D-C72E-4E70-AD39-D24D1FE82F66}" type="slidenum">
              <a:rPr lang="fr-FR" smtClean="0"/>
              <a:t>17</a:t>
            </a:fld>
            <a:endParaRPr lang="fr-FR"/>
          </a:p>
        </p:txBody>
      </p:sp>
    </p:spTree>
    <p:extLst>
      <p:ext uri="{BB962C8B-B14F-4D97-AF65-F5344CB8AC3E}">
        <p14:creationId xmlns:p14="http://schemas.microsoft.com/office/powerpoint/2010/main" val="6992712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D46BF7-C008-4295-B7DF-535472B7E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00661"/>
            <a:ext cx="8549640" cy="6638925"/>
          </a:xfrm>
          <a:prstGeom prst="rect">
            <a:avLst/>
          </a:prstGeom>
        </p:spPr>
      </p:pic>
      <p:sp>
        <p:nvSpPr>
          <p:cNvPr id="2" name="Espace réservé du numéro de diapositive 1">
            <a:extLst>
              <a:ext uri="{FF2B5EF4-FFF2-40B4-BE49-F238E27FC236}">
                <a16:creationId xmlns:a16="http://schemas.microsoft.com/office/drawing/2014/main" id="{1749EC44-E357-411B-A34C-72464F646165}"/>
              </a:ext>
            </a:extLst>
          </p:cNvPr>
          <p:cNvSpPr>
            <a:spLocks noGrp="1"/>
          </p:cNvSpPr>
          <p:nvPr>
            <p:ph type="sldNum" sz="quarter" idx="12"/>
          </p:nvPr>
        </p:nvSpPr>
        <p:spPr/>
        <p:txBody>
          <a:bodyPr/>
          <a:lstStyle/>
          <a:p>
            <a:fld id="{B0ABF02D-C72E-4E70-AD39-D24D1FE82F66}" type="slidenum">
              <a:rPr lang="fr-FR" smtClean="0"/>
              <a:t>18</a:t>
            </a:fld>
            <a:endParaRPr lang="fr-FR"/>
          </a:p>
        </p:txBody>
      </p:sp>
    </p:spTree>
    <p:extLst>
      <p:ext uri="{BB962C8B-B14F-4D97-AF65-F5344CB8AC3E}">
        <p14:creationId xmlns:p14="http://schemas.microsoft.com/office/powerpoint/2010/main" val="14550481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49A25B-273F-4985-B046-D742668D0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96" y="697230"/>
            <a:ext cx="8788608" cy="5657850"/>
          </a:xfrm>
          <a:prstGeom prst="rect">
            <a:avLst/>
          </a:prstGeom>
        </p:spPr>
      </p:pic>
      <p:sp>
        <p:nvSpPr>
          <p:cNvPr id="4" name="ZoneTexte 3">
            <a:extLst>
              <a:ext uri="{FF2B5EF4-FFF2-40B4-BE49-F238E27FC236}">
                <a16:creationId xmlns:a16="http://schemas.microsoft.com/office/drawing/2014/main" id="{3916ACF3-A15A-4AB4-B59E-1A7A3B49AD3E}"/>
              </a:ext>
            </a:extLst>
          </p:cNvPr>
          <p:cNvSpPr txBox="1"/>
          <p:nvPr/>
        </p:nvSpPr>
        <p:spPr>
          <a:xfrm>
            <a:off x="177696" y="102810"/>
            <a:ext cx="3731364"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gourmand</a:t>
            </a:r>
          </a:p>
        </p:txBody>
      </p:sp>
      <p:sp>
        <p:nvSpPr>
          <p:cNvPr id="2" name="Espace réservé du numéro de diapositive 1">
            <a:extLst>
              <a:ext uri="{FF2B5EF4-FFF2-40B4-BE49-F238E27FC236}">
                <a16:creationId xmlns:a16="http://schemas.microsoft.com/office/drawing/2014/main" id="{D61B2BEE-B0D9-46F5-B4F6-51D68A951641}"/>
              </a:ext>
            </a:extLst>
          </p:cNvPr>
          <p:cNvSpPr>
            <a:spLocks noGrp="1"/>
          </p:cNvSpPr>
          <p:nvPr>
            <p:ph type="sldNum" sz="quarter" idx="12"/>
          </p:nvPr>
        </p:nvSpPr>
        <p:spPr/>
        <p:txBody>
          <a:bodyPr/>
          <a:lstStyle/>
          <a:p>
            <a:fld id="{B0ABF02D-C72E-4E70-AD39-D24D1FE82F66}" type="slidenum">
              <a:rPr lang="fr-FR" smtClean="0"/>
              <a:t>19</a:t>
            </a:fld>
            <a:endParaRPr lang="fr-FR"/>
          </a:p>
        </p:txBody>
      </p:sp>
    </p:spTree>
    <p:extLst>
      <p:ext uri="{BB962C8B-B14F-4D97-AF65-F5344CB8AC3E}">
        <p14:creationId xmlns:p14="http://schemas.microsoft.com/office/powerpoint/2010/main" val="7023999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CC23473-61B0-4025-85B1-E5602775A0DF}"/>
              </a:ext>
            </a:extLst>
          </p:cNvPr>
          <p:cNvSpPr txBox="1"/>
          <p:nvPr/>
        </p:nvSpPr>
        <p:spPr>
          <a:xfrm>
            <a:off x="171450" y="208767"/>
            <a:ext cx="4686300"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 Le tourisme patrimonial</a:t>
            </a:r>
          </a:p>
        </p:txBody>
      </p:sp>
      <p:sp>
        <p:nvSpPr>
          <p:cNvPr id="3" name="ZoneTexte 2">
            <a:extLst>
              <a:ext uri="{FF2B5EF4-FFF2-40B4-BE49-F238E27FC236}">
                <a16:creationId xmlns:a16="http://schemas.microsoft.com/office/drawing/2014/main" id="{DE026B42-8538-4FA7-BA83-78D59703B738}"/>
              </a:ext>
            </a:extLst>
          </p:cNvPr>
          <p:cNvSpPr txBox="1"/>
          <p:nvPr/>
        </p:nvSpPr>
        <p:spPr>
          <a:xfrm>
            <a:off x="502920" y="931893"/>
            <a:ext cx="3840480"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 tourisme culturel</a:t>
            </a:r>
          </a:p>
        </p:txBody>
      </p:sp>
      <p:sp>
        <p:nvSpPr>
          <p:cNvPr id="4" name="ZoneTexte 3">
            <a:extLst>
              <a:ext uri="{FF2B5EF4-FFF2-40B4-BE49-F238E27FC236}">
                <a16:creationId xmlns:a16="http://schemas.microsoft.com/office/drawing/2014/main" id="{177AEFF4-2F61-4B3C-8C97-5534504D58A0}"/>
              </a:ext>
            </a:extLst>
          </p:cNvPr>
          <p:cNvSpPr txBox="1"/>
          <p:nvPr/>
        </p:nvSpPr>
        <p:spPr>
          <a:xfrm>
            <a:off x="171450" y="1557507"/>
            <a:ext cx="8812530" cy="1015663"/>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Le tourisme culturel est le fait de partir à la découverte de sites à la fois touristiques et patrimoniaux, qu’il soit ancien ou contemporain. </a:t>
            </a:r>
          </a:p>
        </p:txBody>
      </p:sp>
      <p:sp>
        <p:nvSpPr>
          <p:cNvPr id="6" name="ZoneTexte 5">
            <a:extLst>
              <a:ext uri="{FF2B5EF4-FFF2-40B4-BE49-F238E27FC236}">
                <a16:creationId xmlns:a16="http://schemas.microsoft.com/office/drawing/2014/main" id="{EEA746B8-6B05-4A16-B145-0B7121F645A1}"/>
              </a:ext>
            </a:extLst>
          </p:cNvPr>
          <p:cNvSpPr txBox="1"/>
          <p:nvPr/>
        </p:nvSpPr>
        <p:spPr>
          <a:xfrm>
            <a:off x="171450" y="2779327"/>
            <a:ext cx="8572500"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La France dispose d’un patrimoine d’une variété et d’une diversité exceptionnelle.</a:t>
            </a:r>
          </a:p>
        </p:txBody>
      </p:sp>
      <p:sp>
        <p:nvSpPr>
          <p:cNvPr id="7" name="ZoneTexte 6">
            <a:extLst>
              <a:ext uri="{FF2B5EF4-FFF2-40B4-BE49-F238E27FC236}">
                <a16:creationId xmlns:a16="http://schemas.microsoft.com/office/drawing/2014/main" id="{0B87C3F8-9B94-4233-B1C7-3F32BA1D0091}"/>
              </a:ext>
            </a:extLst>
          </p:cNvPr>
          <p:cNvSpPr txBox="1"/>
          <p:nvPr/>
        </p:nvSpPr>
        <p:spPr>
          <a:xfrm>
            <a:off x="171450" y="3770013"/>
            <a:ext cx="862965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Il existe différents labels permettant de classer ces sites. </a:t>
            </a:r>
          </a:p>
        </p:txBody>
      </p:sp>
      <p:sp>
        <p:nvSpPr>
          <p:cNvPr id="11" name="Espace réservé du numéro de diapositive 10">
            <a:extLst>
              <a:ext uri="{FF2B5EF4-FFF2-40B4-BE49-F238E27FC236}">
                <a16:creationId xmlns:a16="http://schemas.microsoft.com/office/drawing/2014/main" id="{3E0C1BE1-B8BB-4A0F-8291-60761FA18135}"/>
              </a:ext>
            </a:extLst>
          </p:cNvPr>
          <p:cNvSpPr>
            <a:spLocks noGrp="1"/>
          </p:cNvSpPr>
          <p:nvPr>
            <p:ph type="sldNum" sz="quarter" idx="12"/>
          </p:nvPr>
        </p:nvSpPr>
        <p:spPr/>
        <p:txBody>
          <a:bodyPr/>
          <a:lstStyle/>
          <a:p>
            <a:fld id="{B0ABF02D-C72E-4E70-AD39-D24D1FE82F66}" type="slidenum">
              <a:rPr lang="fr-FR" smtClean="0"/>
              <a:t>2</a:t>
            </a:fld>
            <a:endParaRPr lang="fr-FR"/>
          </a:p>
        </p:txBody>
      </p:sp>
      <p:sp>
        <p:nvSpPr>
          <p:cNvPr id="12" name="ZoneTexte 11">
            <a:extLst>
              <a:ext uri="{FF2B5EF4-FFF2-40B4-BE49-F238E27FC236}">
                <a16:creationId xmlns:a16="http://schemas.microsoft.com/office/drawing/2014/main" id="{E7AF82E7-2046-4C29-90BB-562287A7F781}"/>
              </a:ext>
            </a:extLst>
          </p:cNvPr>
          <p:cNvSpPr txBox="1"/>
          <p:nvPr/>
        </p:nvSpPr>
        <p:spPr>
          <a:xfrm>
            <a:off x="171450" y="4484001"/>
            <a:ext cx="857250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Il y a aussi les journées Européennes du patrimoine.</a:t>
            </a:r>
          </a:p>
        </p:txBody>
      </p:sp>
    </p:spTree>
    <p:extLst>
      <p:ext uri="{BB962C8B-B14F-4D97-AF65-F5344CB8AC3E}">
        <p14:creationId xmlns:p14="http://schemas.microsoft.com/office/powerpoint/2010/main" val="18036939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596DC2-B42E-47AD-A41E-EF6066FA1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4" y="868680"/>
            <a:ext cx="8935392" cy="5875020"/>
          </a:xfrm>
          <a:prstGeom prst="rect">
            <a:avLst/>
          </a:prstGeom>
        </p:spPr>
      </p:pic>
      <p:sp>
        <p:nvSpPr>
          <p:cNvPr id="4" name="ZoneTexte 3">
            <a:extLst>
              <a:ext uri="{FF2B5EF4-FFF2-40B4-BE49-F238E27FC236}">
                <a16:creationId xmlns:a16="http://schemas.microsoft.com/office/drawing/2014/main" id="{1E791A72-B14F-442A-94F2-A47F47C6713B}"/>
              </a:ext>
            </a:extLst>
          </p:cNvPr>
          <p:cNvSpPr txBox="1"/>
          <p:nvPr/>
        </p:nvSpPr>
        <p:spPr>
          <a:xfrm>
            <a:off x="104304" y="468570"/>
            <a:ext cx="5217795"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Tokyo capitale de la gastronomie mondiale</a:t>
            </a:r>
          </a:p>
        </p:txBody>
      </p:sp>
      <p:sp>
        <p:nvSpPr>
          <p:cNvPr id="2" name="Espace réservé du numéro de diapositive 1">
            <a:extLst>
              <a:ext uri="{FF2B5EF4-FFF2-40B4-BE49-F238E27FC236}">
                <a16:creationId xmlns:a16="http://schemas.microsoft.com/office/drawing/2014/main" id="{FFD46EEC-D587-4607-8F76-BF10B5F88D66}"/>
              </a:ext>
            </a:extLst>
          </p:cNvPr>
          <p:cNvSpPr>
            <a:spLocks noGrp="1"/>
          </p:cNvSpPr>
          <p:nvPr>
            <p:ph type="sldNum" sz="quarter" idx="12"/>
          </p:nvPr>
        </p:nvSpPr>
        <p:spPr/>
        <p:txBody>
          <a:bodyPr/>
          <a:lstStyle/>
          <a:p>
            <a:fld id="{B0ABF02D-C72E-4E70-AD39-D24D1FE82F66}" type="slidenum">
              <a:rPr lang="fr-FR" smtClean="0"/>
              <a:t>20</a:t>
            </a:fld>
            <a:endParaRPr lang="fr-FR"/>
          </a:p>
        </p:txBody>
      </p:sp>
    </p:spTree>
    <p:extLst>
      <p:ext uri="{BB962C8B-B14F-4D97-AF65-F5344CB8AC3E}">
        <p14:creationId xmlns:p14="http://schemas.microsoft.com/office/powerpoint/2010/main" val="38040081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67C0C5-916F-444C-B6E4-43C72D9B0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985" y="439599"/>
            <a:ext cx="6829565" cy="6248055"/>
          </a:xfrm>
          <a:prstGeom prst="rect">
            <a:avLst/>
          </a:prstGeom>
        </p:spPr>
      </p:pic>
      <p:sp>
        <p:nvSpPr>
          <p:cNvPr id="4" name="ZoneTexte 3">
            <a:extLst>
              <a:ext uri="{FF2B5EF4-FFF2-40B4-BE49-F238E27FC236}">
                <a16:creationId xmlns:a16="http://schemas.microsoft.com/office/drawing/2014/main" id="{831B129F-62A5-41C4-BEEF-348D5A89030B}"/>
              </a:ext>
            </a:extLst>
          </p:cNvPr>
          <p:cNvSpPr txBox="1"/>
          <p:nvPr/>
        </p:nvSpPr>
        <p:spPr>
          <a:xfrm>
            <a:off x="171451" y="208767"/>
            <a:ext cx="1828800" cy="1569660"/>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II Le tourisme de nature et sportif</a:t>
            </a:r>
          </a:p>
        </p:txBody>
      </p:sp>
      <p:sp>
        <p:nvSpPr>
          <p:cNvPr id="5" name="ZoneTexte 4">
            <a:extLst>
              <a:ext uri="{FF2B5EF4-FFF2-40B4-BE49-F238E27FC236}">
                <a16:creationId xmlns:a16="http://schemas.microsoft.com/office/drawing/2014/main" id="{EA9CBCC0-25A2-461D-A272-C5C8ABBA7BF4}"/>
              </a:ext>
            </a:extLst>
          </p:cNvPr>
          <p:cNvSpPr txBox="1"/>
          <p:nvPr/>
        </p:nvSpPr>
        <p:spPr>
          <a:xfrm>
            <a:off x="214383" y="2251710"/>
            <a:ext cx="1694427" cy="1107996"/>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 tourisme balnéaire</a:t>
            </a:r>
          </a:p>
        </p:txBody>
      </p:sp>
      <p:sp>
        <p:nvSpPr>
          <p:cNvPr id="2" name="Espace réservé du numéro de diapositive 1">
            <a:extLst>
              <a:ext uri="{FF2B5EF4-FFF2-40B4-BE49-F238E27FC236}">
                <a16:creationId xmlns:a16="http://schemas.microsoft.com/office/drawing/2014/main" id="{CA461344-6EAE-445F-8026-4773B5769239}"/>
              </a:ext>
            </a:extLst>
          </p:cNvPr>
          <p:cNvSpPr>
            <a:spLocks noGrp="1"/>
          </p:cNvSpPr>
          <p:nvPr>
            <p:ph type="sldNum" sz="quarter" idx="12"/>
          </p:nvPr>
        </p:nvSpPr>
        <p:spPr/>
        <p:txBody>
          <a:bodyPr/>
          <a:lstStyle/>
          <a:p>
            <a:fld id="{B0ABF02D-C72E-4E70-AD39-D24D1FE82F66}" type="slidenum">
              <a:rPr lang="fr-FR" smtClean="0"/>
              <a:t>21</a:t>
            </a:fld>
            <a:endParaRPr lang="fr-FR"/>
          </a:p>
        </p:txBody>
      </p:sp>
    </p:spTree>
    <p:extLst>
      <p:ext uri="{BB962C8B-B14F-4D97-AF65-F5344CB8AC3E}">
        <p14:creationId xmlns:p14="http://schemas.microsoft.com/office/powerpoint/2010/main" val="9439570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1B566D-9BC2-49F7-A004-21FE0C77E778}"/>
              </a:ext>
            </a:extLst>
          </p:cNvPr>
          <p:cNvPicPr>
            <a:picLocks noChangeAspect="1"/>
          </p:cNvPicPr>
          <p:nvPr/>
        </p:nvPicPr>
        <p:blipFill>
          <a:blip r:embed="rId2"/>
          <a:stretch>
            <a:fillRect/>
          </a:stretch>
        </p:blipFill>
        <p:spPr>
          <a:xfrm>
            <a:off x="96305" y="628998"/>
            <a:ext cx="8954627" cy="5634642"/>
          </a:xfrm>
          <a:prstGeom prst="rect">
            <a:avLst/>
          </a:prstGeom>
        </p:spPr>
      </p:pic>
      <p:sp>
        <p:nvSpPr>
          <p:cNvPr id="2" name="Espace réservé du numéro de diapositive 1">
            <a:extLst>
              <a:ext uri="{FF2B5EF4-FFF2-40B4-BE49-F238E27FC236}">
                <a16:creationId xmlns:a16="http://schemas.microsoft.com/office/drawing/2014/main" id="{D875A7A7-EC77-4A0C-A6BD-77BD22C23770}"/>
              </a:ext>
            </a:extLst>
          </p:cNvPr>
          <p:cNvSpPr>
            <a:spLocks noGrp="1"/>
          </p:cNvSpPr>
          <p:nvPr>
            <p:ph type="sldNum" sz="quarter" idx="12"/>
          </p:nvPr>
        </p:nvSpPr>
        <p:spPr/>
        <p:txBody>
          <a:bodyPr/>
          <a:lstStyle/>
          <a:p>
            <a:fld id="{B0ABF02D-C72E-4E70-AD39-D24D1FE82F66}" type="slidenum">
              <a:rPr lang="fr-FR" smtClean="0"/>
              <a:t>22</a:t>
            </a:fld>
            <a:endParaRPr lang="fr-FR"/>
          </a:p>
        </p:txBody>
      </p:sp>
    </p:spTree>
    <p:extLst>
      <p:ext uri="{BB962C8B-B14F-4D97-AF65-F5344CB8AC3E}">
        <p14:creationId xmlns:p14="http://schemas.microsoft.com/office/powerpoint/2010/main" val="14659772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3A83D8F-43C3-4C5A-9E35-B90C72B63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 y="1098941"/>
            <a:ext cx="8937847" cy="5027539"/>
          </a:xfrm>
          <a:prstGeom prst="rect">
            <a:avLst/>
          </a:prstGeom>
        </p:spPr>
      </p:pic>
      <p:sp>
        <p:nvSpPr>
          <p:cNvPr id="6" name="ZoneTexte 5">
            <a:extLst>
              <a:ext uri="{FF2B5EF4-FFF2-40B4-BE49-F238E27FC236}">
                <a16:creationId xmlns:a16="http://schemas.microsoft.com/office/drawing/2014/main" id="{44239322-E01C-4010-AE60-F21B5A46883B}"/>
              </a:ext>
            </a:extLst>
          </p:cNvPr>
          <p:cNvSpPr txBox="1"/>
          <p:nvPr/>
        </p:nvSpPr>
        <p:spPr>
          <a:xfrm>
            <a:off x="105156" y="391055"/>
            <a:ext cx="8304340"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La Grande Motte fin années 1960 - début années 1970, classé au patrimoine mondial de l’UNESCO – modèle de la station intégrée</a:t>
            </a:r>
          </a:p>
        </p:txBody>
      </p:sp>
      <p:sp>
        <p:nvSpPr>
          <p:cNvPr id="2" name="Espace réservé du numéro de diapositive 1">
            <a:extLst>
              <a:ext uri="{FF2B5EF4-FFF2-40B4-BE49-F238E27FC236}">
                <a16:creationId xmlns:a16="http://schemas.microsoft.com/office/drawing/2014/main" id="{A344E3C4-5DA3-4312-AC7E-D4EED987F3D9}"/>
              </a:ext>
            </a:extLst>
          </p:cNvPr>
          <p:cNvSpPr>
            <a:spLocks noGrp="1"/>
          </p:cNvSpPr>
          <p:nvPr>
            <p:ph type="sldNum" sz="quarter" idx="12"/>
          </p:nvPr>
        </p:nvSpPr>
        <p:spPr/>
        <p:txBody>
          <a:bodyPr/>
          <a:lstStyle/>
          <a:p>
            <a:fld id="{B0ABF02D-C72E-4E70-AD39-D24D1FE82F66}" type="slidenum">
              <a:rPr lang="fr-FR" smtClean="0"/>
              <a:t>23</a:t>
            </a:fld>
            <a:endParaRPr lang="fr-FR"/>
          </a:p>
        </p:txBody>
      </p:sp>
    </p:spTree>
    <p:extLst>
      <p:ext uri="{BB962C8B-B14F-4D97-AF65-F5344CB8AC3E}">
        <p14:creationId xmlns:p14="http://schemas.microsoft.com/office/powerpoint/2010/main" val="1511351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5E9A668-F492-4D73-BB6A-220374909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45920"/>
            <a:ext cx="9028449" cy="5120641"/>
          </a:xfrm>
          <a:prstGeom prst="rect">
            <a:avLst/>
          </a:prstGeom>
        </p:spPr>
      </p:pic>
      <p:pic>
        <p:nvPicPr>
          <p:cNvPr id="3" name="Image 2">
            <a:extLst>
              <a:ext uri="{FF2B5EF4-FFF2-40B4-BE49-F238E27FC236}">
                <a16:creationId xmlns:a16="http://schemas.microsoft.com/office/drawing/2014/main" id="{499EF2D9-E5EB-4938-9682-B36F8C756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17195"/>
            <a:ext cx="2785110" cy="2457450"/>
          </a:xfrm>
          <a:prstGeom prst="rect">
            <a:avLst/>
          </a:prstGeom>
        </p:spPr>
      </p:pic>
      <p:sp>
        <p:nvSpPr>
          <p:cNvPr id="6" name="ZoneTexte 5">
            <a:extLst>
              <a:ext uri="{FF2B5EF4-FFF2-40B4-BE49-F238E27FC236}">
                <a16:creationId xmlns:a16="http://schemas.microsoft.com/office/drawing/2014/main" id="{977A5C83-B48D-4849-8A07-90AFB091988A}"/>
              </a:ext>
            </a:extLst>
          </p:cNvPr>
          <p:cNvSpPr txBox="1"/>
          <p:nvPr/>
        </p:nvSpPr>
        <p:spPr>
          <a:xfrm>
            <a:off x="3134106" y="1245810"/>
            <a:ext cx="4466844"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Station balnéaire – Sousse - Tunisie</a:t>
            </a:r>
          </a:p>
        </p:txBody>
      </p:sp>
      <p:sp>
        <p:nvSpPr>
          <p:cNvPr id="2" name="Espace réservé du numéro de diapositive 1">
            <a:extLst>
              <a:ext uri="{FF2B5EF4-FFF2-40B4-BE49-F238E27FC236}">
                <a16:creationId xmlns:a16="http://schemas.microsoft.com/office/drawing/2014/main" id="{33536FFB-75C7-4BB2-BCAF-024A0C2E9ACB}"/>
              </a:ext>
            </a:extLst>
          </p:cNvPr>
          <p:cNvSpPr>
            <a:spLocks noGrp="1"/>
          </p:cNvSpPr>
          <p:nvPr>
            <p:ph type="sldNum" sz="quarter" idx="12"/>
          </p:nvPr>
        </p:nvSpPr>
        <p:spPr/>
        <p:txBody>
          <a:bodyPr/>
          <a:lstStyle/>
          <a:p>
            <a:fld id="{B0ABF02D-C72E-4E70-AD39-D24D1FE82F66}" type="slidenum">
              <a:rPr lang="fr-FR" smtClean="0"/>
              <a:t>24</a:t>
            </a:fld>
            <a:endParaRPr lang="fr-FR"/>
          </a:p>
        </p:txBody>
      </p:sp>
    </p:spTree>
    <p:extLst>
      <p:ext uri="{BB962C8B-B14F-4D97-AF65-F5344CB8AC3E}">
        <p14:creationId xmlns:p14="http://schemas.microsoft.com/office/powerpoint/2010/main" val="39552383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489ECD-A9FE-4291-BA8A-22A1DA1D5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20" y="1068301"/>
            <a:ext cx="7212330" cy="5686069"/>
          </a:xfrm>
          <a:prstGeom prst="rect">
            <a:avLst/>
          </a:prstGeom>
        </p:spPr>
      </p:pic>
      <p:sp>
        <p:nvSpPr>
          <p:cNvPr id="6" name="ZoneTexte 5">
            <a:extLst>
              <a:ext uri="{FF2B5EF4-FFF2-40B4-BE49-F238E27FC236}">
                <a16:creationId xmlns:a16="http://schemas.microsoft.com/office/drawing/2014/main" id="{BA838F35-F32F-4A12-95B3-ECBAA8DF2D66}"/>
              </a:ext>
            </a:extLst>
          </p:cNvPr>
          <p:cNvSpPr txBox="1"/>
          <p:nvPr/>
        </p:nvSpPr>
        <p:spPr>
          <a:xfrm>
            <a:off x="6414516" y="668191"/>
            <a:ext cx="2558034"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Phuket - Thaïlande</a:t>
            </a:r>
          </a:p>
        </p:txBody>
      </p:sp>
      <p:pic>
        <p:nvPicPr>
          <p:cNvPr id="8" name="Image 7">
            <a:extLst>
              <a:ext uri="{FF2B5EF4-FFF2-40B4-BE49-F238E27FC236}">
                <a16:creationId xmlns:a16="http://schemas.microsoft.com/office/drawing/2014/main" id="{997AFA8E-4A98-4717-B073-69FF2656C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 y="103630"/>
            <a:ext cx="3062251" cy="2744470"/>
          </a:xfrm>
          <a:prstGeom prst="rect">
            <a:avLst/>
          </a:prstGeom>
        </p:spPr>
      </p:pic>
      <p:sp>
        <p:nvSpPr>
          <p:cNvPr id="9" name="ZoneTexte 8">
            <a:extLst>
              <a:ext uri="{FF2B5EF4-FFF2-40B4-BE49-F238E27FC236}">
                <a16:creationId xmlns:a16="http://schemas.microsoft.com/office/drawing/2014/main" id="{FD0F9C52-21FE-4D5D-9338-04B6E4CF7A66}"/>
              </a:ext>
            </a:extLst>
          </p:cNvPr>
          <p:cNvSpPr txBox="1"/>
          <p:nvPr/>
        </p:nvSpPr>
        <p:spPr>
          <a:xfrm>
            <a:off x="88265" y="2045970"/>
            <a:ext cx="834390" cy="646331"/>
          </a:xfrm>
          <a:prstGeom prst="rect">
            <a:avLst/>
          </a:prstGeom>
          <a:noFill/>
        </p:spPr>
        <p:txBody>
          <a:bodyPr wrap="square" rtlCol="0">
            <a:spAutoFit/>
          </a:bodyPr>
          <a:lstStyle/>
          <a:p>
            <a:r>
              <a:rPr lang="fr-FR" dirty="0">
                <a:solidFill>
                  <a:schemeClr val="bg1"/>
                </a:solidFill>
              </a:rPr>
              <a:t>Océan</a:t>
            </a:r>
          </a:p>
          <a:p>
            <a:r>
              <a:rPr lang="fr-FR" dirty="0">
                <a:solidFill>
                  <a:schemeClr val="bg1"/>
                </a:solidFill>
              </a:rPr>
              <a:t>Indien</a:t>
            </a:r>
          </a:p>
        </p:txBody>
      </p:sp>
      <p:sp>
        <p:nvSpPr>
          <p:cNvPr id="2" name="Espace réservé du numéro de diapositive 1">
            <a:extLst>
              <a:ext uri="{FF2B5EF4-FFF2-40B4-BE49-F238E27FC236}">
                <a16:creationId xmlns:a16="http://schemas.microsoft.com/office/drawing/2014/main" id="{5B1526BE-1954-468E-992E-FA466BCB4A15}"/>
              </a:ext>
            </a:extLst>
          </p:cNvPr>
          <p:cNvSpPr>
            <a:spLocks noGrp="1"/>
          </p:cNvSpPr>
          <p:nvPr>
            <p:ph type="sldNum" sz="quarter" idx="12"/>
          </p:nvPr>
        </p:nvSpPr>
        <p:spPr/>
        <p:txBody>
          <a:bodyPr/>
          <a:lstStyle/>
          <a:p>
            <a:fld id="{B0ABF02D-C72E-4E70-AD39-D24D1FE82F66}" type="slidenum">
              <a:rPr lang="fr-FR" smtClean="0"/>
              <a:t>25</a:t>
            </a:fld>
            <a:endParaRPr lang="fr-FR"/>
          </a:p>
        </p:txBody>
      </p:sp>
    </p:spTree>
    <p:extLst>
      <p:ext uri="{BB962C8B-B14F-4D97-AF65-F5344CB8AC3E}">
        <p14:creationId xmlns:p14="http://schemas.microsoft.com/office/powerpoint/2010/main" val="37370428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FEF127-76BE-4E6F-9A34-F67147CB0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48" y="645795"/>
            <a:ext cx="8924104" cy="5566410"/>
          </a:xfrm>
          <a:prstGeom prst="rect">
            <a:avLst/>
          </a:prstGeom>
        </p:spPr>
      </p:pic>
      <p:sp>
        <p:nvSpPr>
          <p:cNvPr id="2" name="Espace réservé du numéro de diapositive 1">
            <a:extLst>
              <a:ext uri="{FF2B5EF4-FFF2-40B4-BE49-F238E27FC236}">
                <a16:creationId xmlns:a16="http://schemas.microsoft.com/office/drawing/2014/main" id="{C1A96756-E6A4-442C-B0D9-98158830DF41}"/>
              </a:ext>
            </a:extLst>
          </p:cNvPr>
          <p:cNvSpPr>
            <a:spLocks noGrp="1"/>
          </p:cNvSpPr>
          <p:nvPr>
            <p:ph type="sldNum" sz="quarter" idx="12"/>
          </p:nvPr>
        </p:nvSpPr>
        <p:spPr/>
        <p:txBody>
          <a:bodyPr/>
          <a:lstStyle/>
          <a:p>
            <a:fld id="{B0ABF02D-C72E-4E70-AD39-D24D1FE82F66}" type="slidenum">
              <a:rPr lang="fr-FR" smtClean="0"/>
              <a:t>26</a:t>
            </a:fld>
            <a:endParaRPr lang="fr-FR"/>
          </a:p>
        </p:txBody>
      </p:sp>
    </p:spTree>
    <p:extLst>
      <p:ext uri="{BB962C8B-B14F-4D97-AF65-F5344CB8AC3E}">
        <p14:creationId xmlns:p14="http://schemas.microsoft.com/office/powerpoint/2010/main" val="3992492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E81F11D-D553-46F1-ACD0-B97F8621E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3720" y="134873"/>
            <a:ext cx="2099691" cy="6698969"/>
          </a:xfrm>
          <a:prstGeom prst="rect">
            <a:avLst/>
          </a:prstGeom>
        </p:spPr>
      </p:pic>
      <p:sp>
        <p:nvSpPr>
          <p:cNvPr id="7" name="ZoneTexte 6">
            <a:extLst>
              <a:ext uri="{FF2B5EF4-FFF2-40B4-BE49-F238E27FC236}">
                <a16:creationId xmlns:a16="http://schemas.microsoft.com/office/drawing/2014/main" id="{00D7EB64-3C0C-49BB-848D-2717E4CFD3D6}"/>
              </a:ext>
            </a:extLst>
          </p:cNvPr>
          <p:cNvSpPr txBox="1"/>
          <p:nvPr/>
        </p:nvSpPr>
        <p:spPr>
          <a:xfrm>
            <a:off x="140589" y="134873"/>
            <a:ext cx="6503670" cy="1323439"/>
          </a:xfrm>
          <a:prstGeom prst="rect">
            <a:avLst/>
          </a:prstGeom>
          <a:solidFill>
            <a:schemeClr val="bg1"/>
          </a:solidFill>
        </p:spPr>
        <p:txBody>
          <a:bodyPr wrap="square" rtlCol="0">
            <a:spAutoFit/>
          </a:bodyPr>
          <a:lstStyle/>
          <a:p>
            <a:r>
              <a:rPr lang="fr-FR" sz="2000" b="1" dirty="0" err="1">
                <a:solidFill>
                  <a:srgbClr val="0070C0"/>
                </a:solidFill>
                <a:latin typeface="Verdana" panose="020B0604030504040204" pitchFamily="34" charset="0"/>
                <a:ea typeface="Verdana" panose="020B0604030504040204" pitchFamily="34" charset="0"/>
              </a:rPr>
              <a:t>Resort</a:t>
            </a:r>
            <a:r>
              <a:rPr lang="fr-FR" sz="2000" b="1" dirty="0">
                <a:solidFill>
                  <a:srgbClr val="0070C0"/>
                </a:solidFill>
                <a:latin typeface="Verdana" panose="020B0604030504040204" pitchFamily="34" charset="0"/>
                <a:ea typeface="Verdana" panose="020B0604030504040204" pitchFamily="34" charset="0"/>
              </a:rPr>
              <a:t> intégré : mot anglais utilisé en français pour parler d’un complexe hôtelier touristique avec hôtels de luxe, piscines, spas, jacuzzi, etc.</a:t>
            </a:r>
          </a:p>
        </p:txBody>
      </p:sp>
      <p:pic>
        <p:nvPicPr>
          <p:cNvPr id="9" name="Image 8">
            <a:extLst>
              <a:ext uri="{FF2B5EF4-FFF2-40B4-BE49-F238E27FC236}">
                <a16:creationId xmlns:a16="http://schemas.microsoft.com/office/drawing/2014/main" id="{85EBA7BA-29A4-4D3B-97EC-FAEEA5D6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40" y="1737360"/>
            <a:ext cx="6572250" cy="3943350"/>
          </a:xfrm>
          <a:prstGeom prst="rect">
            <a:avLst/>
          </a:prstGeom>
        </p:spPr>
      </p:pic>
      <p:sp>
        <p:nvSpPr>
          <p:cNvPr id="10" name="ZoneTexte 9">
            <a:extLst>
              <a:ext uri="{FF2B5EF4-FFF2-40B4-BE49-F238E27FC236}">
                <a16:creationId xmlns:a16="http://schemas.microsoft.com/office/drawing/2014/main" id="{A337E1FD-BBFF-4F29-8FDC-5AF87D1C5CDF}"/>
              </a:ext>
            </a:extLst>
          </p:cNvPr>
          <p:cNvSpPr txBox="1"/>
          <p:nvPr/>
        </p:nvSpPr>
        <p:spPr>
          <a:xfrm>
            <a:off x="297179" y="5959758"/>
            <a:ext cx="4903471" cy="707886"/>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Atoll : Île en forme d'anneau constituée de récifs coralliens</a:t>
            </a:r>
          </a:p>
        </p:txBody>
      </p:sp>
      <p:sp>
        <p:nvSpPr>
          <p:cNvPr id="2" name="Espace réservé du numéro de diapositive 1">
            <a:extLst>
              <a:ext uri="{FF2B5EF4-FFF2-40B4-BE49-F238E27FC236}">
                <a16:creationId xmlns:a16="http://schemas.microsoft.com/office/drawing/2014/main" id="{AE352A66-DD03-4778-B245-391D179BA589}"/>
              </a:ext>
            </a:extLst>
          </p:cNvPr>
          <p:cNvSpPr>
            <a:spLocks noGrp="1"/>
          </p:cNvSpPr>
          <p:nvPr>
            <p:ph type="sldNum" sz="quarter" idx="12"/>
          </p:nvPr>
        </p:nvSpPr>
        <p:spPr/>
        <p:txBody>
          <a:bodyPr/>
          <a:lstStyle/>
          <a:p>
            <a:fld id="{B0ABF02D-C72E-4E70-AD39-D24D1FE82F66}" type="slidenum">
              <a:rPr lang="fr-FR" smtClean="0"/>
              <a:t>27</a:t>
            </a:fld>
            <a:endParaRPr lang="fr-FR"/>
          </a:p>
        </p:txBody>
      </p:sp>
    </p:spTree>
    <p:extLst>
      <p:ext uri="{BB962C8B-B14F-4D97-AF65-F5344CB8AC3E}">
        <p14:creationId xmlns:p14="http://schemas.microsoft.com/office/powerpoint/2010/main" val="151175382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58FC34-594C-4FAA-977B-F77F77B1D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27100"/>
            <a:ext cx="8128000" cy="5003800"/>
          </a:xfrm>
          <a:prstGeom prst="rect">
            <a:avLst/>
          </a:prstGeom>
        </p:spPr>
      </p:pic>
      <p:sp>
        <p:nvSpPr>
          <p:cNvPr id="6" name="ZoneTexte 5">
            <a:extLst>
              <a:ext uri="{FF2B5EF4-FFF2-40B4-BE49-F238E27FC236}">
                <a16:creationId xmlns:a16="http://schemas.microsoft.com/office/drawing/2014/main" id="{300870A4-117D-461E-9EA0-ED518C18C0D4}"/>
              </a:ext>
            </a:extLst>
          </p:cNvPr>
          <p:cNvSpPr txBox="1"/>
          <p:nvPr/>
        </p:nvSpPr>
        <p:spPr>
          <a:xfrm>
            <a:off x="508000" y="526990"/>
            <a:ext cx="3778250" cy="400110"/>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Atoll de </a:t>
            </a:r>
            <a:r>
              <a:rPr lang="fr-FR" sz="2000" i="1" dirty="0" err="1">
                <a:latin typeface="Arial" panose="020B0604020202020204" pitchFamily="34" charset="0"/>
                <a:cs typeface="Arial" panose="020B0604020202020204" pitchFamily="34" charset="0"/>
              </a:rPr>
              <a:t>Shaviyani</a:t>
            </a:r>
            <a:r>
              <a:rPr lang="fr-FR" sz="2000" i="1" dirty="0">
                <a:latin typeface="Arial" panose="020B0604020202020204" pitchFamily="34" charset="0"/>
                <a:cs typeface="Arial" panose="020B0604020202020204" pitchFamily="34" charset="0"/>
              </a:rPr>
              <a:t> aux Maldives</a:t>
            </a:r>
          </a:p>
        </p:txBody>
      </p:sp>
      <p:sp>
        <p:nvSpPr>
          <p:cNvPr id="2" name="Espace réservé du numéro de diapositive 1">
            <a:extLst>
              <a:ext uri="{FF2B5EF4-FFF2-40B4-BE49-F238E27FC236}">
                <a16:creationId xmlns:a16="http://schemas.microsoft.com/office/drawing/2014/main" id="{0A953E64-32C3-4ED2-B859-C42BE1FB9E4B}"/>
              </a:ext>
            </a:extLst>
          </p:cNvPr>
          <p:cNvSpPr>
            <a:spLocks noGrp="1"/>
          </p:cNvSpPr>
          <p:nvPr>
            <p:ph type="sldNum" sz="quarter" idx="12"/>
          </p:nvPr>
        </p:nvSpPr>
        <p:spPr/>
        <p:txBody>
          <a:bodyPr/>
          <a:lstStyle/>
          <a:p>
            <a:fld id="{B0ABF02D-C72E-4E70-AD39-D24D1FE82F66}" type="slidenum">
              <a:rPr lang="fr-FR" smtClean="0"/>
              <a:t>28</a:t>
            </a:fld>
            <a:endParaRPr lang="fr-FR"/>
          </a:p>
        </p:txBody>
      </p:sp>
    </p:spTree>
    <p:extLst>
      <p:ext uri="{BB962C8B-B14F-4D97-AF65-F5344CB8AC3E}">
        <p14:creationId xmlns:p14="http://schemas.microsoft.com/office/powerpoint/2010/main" val="12728398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272E08-C082-4B9A-945E-5E951622970B}"/>
              </a:ext>
            </a:extLst>
          </p:cNvPr>
          <p:cNvSpPr txBox="1"/>
          <p:nvPr/>
        </p:nvSpPr>
        <p:spPr>
          <a:xfrm>
            <a:off x="191523" y="217170"/>
            <a:ext cx="457478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Le tourisme de montagne</a:t>
            </a:r>
          </a:p>
        </p:txBody>
      </p:sp>
      <p:sp>
        <p:nvSpPr>
          <p:cNvPr id="3" name="Espace réservé du numéro de diapositive 2">
            <a:extLst>
              <a:ext uri="{FF2B5EF4-FFF2-40B4-BE49-F238E27FC236}">
                <a16:creationId xmlns:a16="http://schemas.microsoft.com/office/drawing/2014/main" id="{BF0B216B-3E2E-418F-9371-65DD8404567E}"/>
              </a:ext>
            </a:extLst>
          </p:cNvPr>
          <p:cNvSpPr>
            <a:spLocks noGrp="1"/>
          </p:cNvSpPr>
          <p:nvPr>
            <p:ph type="sldNum" sz="quarter" idx="12"/>
          </p:nvPr>
        </p:nvSpPr>
        <p:spPr/>
        <p:txBody>
          <a:bodyPr/>
          <a:lstStyle/>
          <a:p>
            <a:fld id="{B0ABF02D-C72E-4E70-AD39-D24D1FE82F66}" type="slidenum">
              <a:rPr lang="fr-FR" smtClean="0"/>
              <a:t>29</a:t>
            </a:fld>
            <a:endParaRPr lang="fr-FR"/>
          </a:p>
        </p:txBody>
      </p:sp>
      <p:pic>
        <p:nvPicPr>
          <p:cNvPr id="5" name="Image 4">
            <a:extLst>
              <a:ext uri="{FF2B5EF4-FFF2-40B4-BE49-F238E27FC236}">
                <a16:creationId xmlns:a16="http://schemas.microsoft.com/office/drawing/2014/main" id="{BF168C07-2CB2-4B09-A91C-535AAAE85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 y="1253136"/>
            <a:ext cx="8948049" cy="5604864"/>
          </a:xfrm>
          <a:prstGeom prst="rect">
            <a:avLst/>
          </a:prstGeom>
        </p:spPr>
      </p:pic>
      <p:sp>
        <p:nvSpPr>
          <p:cNvPr id="6" name="ZoneTexte 5">
            <a:extLst>
              <a:ext uri="{FF2B5EF4-FFF2-40B4-BE49-F238E27FC236}">
                <a16:creationId xmlns:a16="http://schemas.microsoft.com/office/drawing/2014/main" id="{CB06E02A-1678-4E63-8016-9AF75865BB63}"/>
              </a:ext>
            </a:extLst>
          </p:cNvPr>
          <p:cNvSpPr txBox="1"/>
          <p:nvPr/>
        </p:nvSpPr>
        <p:spPr>
          <a:xfrm>
            <a:off x="131147" y="750541"/>
            <a:ext cx="4574787"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une géographie mondialisée</a:t>
            </a:r>
          </a:p>
        </p:txBody>
      </p:sp>
    </p:spTree>
    <p:extLst>
      <p:ext uri="{BB962C8B-B14F-4D97-AF65-F5344CB8AC3E}">
        <p14:creationId xmlns:p14="http://schemas.microsoft.com/office/powerpoint/2010/main" val="23351934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9935468-C850-4EFB-8F14-B3580EC21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714613"/>
            <a:ext cx="8572500" cy="2303414"/>
          </a:xfrm>
          <a:prstGeom prst="rect">
            <a:avLst/>
          </a:prstGeom>
        </p:spPr>
      </p:pic>
      <p:sp>
        <p:nvSpPr>
          <p:cNvPr id="3" name="ZoneTexte 2">
            <a:extLst>
              <a:ext uri="{FF2B5EF4-FFF2-40B4-BE49-F238E27FC236}">
                <a16:creationId xmlns:a16="http://schemas.microsoft.com/office/drawing/2014/main" id="{8CBEF73B-FBB1-47B2-B11D-6E1A10461F05}"/>
              </a:ext>
            </a:extLst>
          </p:cNvPr>
          <p:cNvSpPr txBox="1"/>
          <p:nvPr/>
        </p:nvSpPr>
        <p:spPr>
          <a:xfrm>
            <a:off x="137160" y="3169780"/>
            <a:ext cx="8869680" cy="3477875"/>
          </a:xfrm>
          <a:prstGeom prst="rect">
            <a:avLst/>
          </a:prstGeom>
          <a:noFill/>
        </p:spPr>
        <p:txBody>
          <a:bodyPr wrap="square" rtlCol="0">
            <a:spAutoFit/>
          </a:bodyPr>
          <a:lstStyle/>
          <a:p>
            <a:r>
              <a:rPr lang="fr-FR" sz="2000" b="1" dirty="0">
                <a:latin typeface="Arial" panose="020B0604020202020204" pitchFamily="34" charset="0"/>
                <a:cs typeface="Arial" panose="020B0604020202020204" pitchFamily="34" charset="0"/>
              </a:rPr>
              <a:t>La maison de l’écrivain Jean-Richard Bloch (1884-1947) accueille aujourd’hui des artistes en résidence. En 2005, la ville de Poitiers acquiert la maison. Douze ans plus tard, un nouveau projet culturel naît autour du lieu, on en fait une résidence d’artistes.</a:t>
            </a:r>
          </a:p>
          <a:p>
            <a:r>
              <a:rPr lang="fr-FR" sz="2000" b="1" dirty="0">
                <a:latin typeface="Arial" panose="020B0604020202020204" pitchFamily="34" charset="0"/>
                <a:cs typeface="Arial" panose="020B0604020202020204" pitchFamily="34" charset="0"/>
              </a:rPr>
              <a:t>Depuis sa réhabilitation et l’ouverture de ses portes, en 2019, la maison de l’écrivain a déjà accueilli dix-sept jeunes artistes en résidence, post-diplômés de l’EESI de Poitiers, l’école européenne supérieure de l’image. Aujourd’hui, l’accès à la villa, puisque habitée à l’année par ses artistes en résidence, est limité. Il faudra attendre le week-end des 19 et 20 septembre et les Journées européennes du patrimoine pour découvrir cet espace. </a:t>
            </a:r>
          </a:p>
        </p:txBody>
      </p:sp>
      <p:sp>
        <p:nvSpPr>
          <p:cNvPr id="4" name="Espace réservé du numéro de diapositive 3">
            <a:extLst>
              <a:ext uri="{FF2B5EF4-FFF2-40B4-BE49-F238E27FC236}">
                <a16:creationId xmlns:a16="http://schemas.microsoft.com/office/drawing/2014/main" id="{F0A7BCF5-01EA-42EA-AFD4-79B6DAAAC43F}"/>
              </a:ext>
            </a:extLst>
          </p:cNvPr>
          <p:cNvSpPr>
            <a:spLocks noGrp="1"/>
          </p:cNvSpPr>
          <p:nvPr>
            <p:ph type="sldNum" sz="quarter" idx="12"/>
          </p:nvPr>
        </p:nvSpPr>
        <p:spPr/>
        <p:txBody>
          <a:bodyPr/>
          <a:lstStyle/>
          <a:p>
            <a:fld id="{B0ABF02D-C72E-4E70-AD39-D24D1FE82F66}" type="slidenum">
              <a:rPr lang="fr-FR" smtClean="0"/>
              <a:t>3</a:t>
            </a:fld>
            <a:endParaRPr lang="fr-FR"/>
          </a:p>
        </p:txBody>
      </p:sp>
    </p:spTree>
    <p:extLst>
      <p:ext uri="{BB962C8B-B14F-4D97-AF65-F5344CB8AC3E}">
        <p14:creationId xmlns:p14="http://schemas.microsoft.com/office/powerpoint/2010/main" val="22179310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14AA3F-1A2E-4F4F-919C-ED6B9C7129D4}"/>
              </a:ext>
            </a:extLst>
          </p:cNvPr>
          <p:cNvSpPr>
            <a:spLocks noGrp="1"/>
          </p:cNvSpPr>
          <p:nvPr>
            <p:ph type="sldNum" sz="quarter" idx="12"/>
          </p:nvPr>
        </p:nvSpPr>
        <p:spPr/>
        <p:txBody>
          <a:bodyPr/>
          <a:lstStyle/>
          <a:p>
            <a:fld id="{B0ABF02D-C72E-4E70-AD39-D24D1FE82F66}" type="slidenum">
              <a:rPr lang="fr-FR" smtClean="0"/>
              <a:t>30</a:t>
            </a:fld>
            <a:endParaRPr lang="fr-FR"/>
          </a:p>
        </p:txBody>
      </p:sp>
      <p:sp>
        <p:nvSpPr>
          <p:cNvPr id="3" name="ZoneTexte 2">
            <a:extLst>
              <a:ext uri="{FF2B5EF4-FFF2-40B4-BE49-F238E27FC236}">
                <a16:creationId xmlns:a16="http://schemas.microsoft.com/office/drawing/2014/main" id="{F087F5A8-EEE0-4FBF-B97F-DF546AB9E840}"/>
              </a:ext>
            </a:extLst>
          </p:cNvPr>
          <p:cNvSpPr txBox="1"/>
          <p:nvPr/>
        </p:nvSpPr>
        <p:spPr>
          <a:xfrm>
            <a:off x="842194" y="6002408"/>
            <a:ext cx="2657477"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Source Laurent </a:t>
            </a:r>
            <a:r>
              <a:rPr lang="fr-FR" sz="2000" dirty="0" err="1">
                <a:latin typeface="Arial" panose="020B0604020202020204" pitchFamily="34" charset="0"/>
                <a:cs typeface="Arial" panose="020B0604020202020204" pitchFamily="34" charset="0"/>
              </a:rPr>
              <a:t>Vanat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Statista</a:t>
            </a:r>
            <a:r>
              <a:rPr lang="fr-FR" sz="2000" dirty="0">
                <a:latin typeface="Arial" panose="020B0604020202020204" pitchFamily="34" charset="0"/>
                <a:cs typeface="Arial" panose="020B0604020202020204" pitchFamily="34" charset="0"/>
              </a:rPr>
              <a:t>, 2019</a:t>
            </a:r>
          </a:p>
        </p:txBody>
      </p:sp>
      <p:pic>
        <p:nvPicPr>
          <p:cNvPr id="6" name="Image 5">
            <a:extLst>
              <a:ext uri="{FF2B5EF4-FFF2-40B4-BE49-F238E27FC236}">
                <a16:creationId xmlns:a16="http://schemas.microsoft.com/office/drawing/2014/main" id="{3F7CB99A-5D08-4EEC-A5FA-165604059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671" y="68262"/>
            <a:ext cx="5192846" cy="6721476"/>
          </a:xfrm>
          <a:prstGeom prst="rect">
            <a:avLst/>
          </a:prstGeom>
        </p:spPr>
      </p:pic>
    </p:spTree>
    <p:extLst>
      <p:ext uri="{BB962C8B-B14F-4D97-AF65-F5344CB8AC3E}">
        <p14:creationId xmlns:p14="http://schemas.microsoft.com/office/powerpoint/2010/main" val="2104880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802FFB5-CFC2-4D33-B4ED-D56F160FDCBC}"/>
              </a:ext>
            </a:extLst>
          </p:cNvPr>
          <p:cNvSpPr>
            <a:spLocks noGrp="1"/>
          </p:cNvSpPr>
          <p:nvPr>
            <p:ph type="sldNum" sz="quarter" idx="12"/>
          </p:nvPr>
        </p:nvSpPr>
        <p:spPr/>
        <p:txBody>
          <a:bodyPr/>
          <a:lstStyle/>
          <a:p>
            <a:fld id="{B0ABF02D-C72E-4E70-AD39-D24D1FE82F66}" type="slidenum">
              <a:rPr lang="fr-FR" smtClean="0"/>
              <a:t>31</a:t>
            </a:fld>
            <a:endParaRPr lang="fr-FR"/>
          </a:p>
        </p:txBody>
      </p:sp>
      <p:sp>
        <p:nvSpPr>
          <p:cNvPr id="3" name="ZoneTexte 2">
            <a:extLst>
              <a:ext uri="{FF2B5EF4-FFF2-40B4-BE49-F238E27FC236}">
                <a16:creationId xmlns:a16="http://schemas.microsoft.com/office/drawing/2014/main" id="{C6B7F439-A4AC-4DDD-82B1-3DE6590049C2}"/>
              </a:ext>
            </a:extLst>
          </p:cNvPr>
          <p:cNvSpPr txBox="1"/>
          <p:nvPr/>
        </p:nvSpPr>
        <p:spPr>
          <a:xfrm>
            <a:off x="2294643" y="2333789"/>
            <a:ext cx="3534657" cy="707886"/>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 L’évolution du modèle de la station</a:t>
            </a:r>
          </a:p>
        </p:txBody>
      </p:sp>
      <p:sp>
        <p:nvSpPr>
          <p:cNvPr id="4" name="ZoneTexte 3">
            <a:extLst>
              <a:ext uri="{FF2B5EF4-FFF2-40B4-BE49-F238E27FC236}">
                <a16:creationId xmlns:a16="http://schemas.microsoft.com/office/drawing/2014/main" id="{9C6C5158-A94A-4436-A5F9-F0421AD30CE7}"/>
              </a:ext>
            </a:extLst>
          </p:cNvPr>
          <p:cNvSpPr txBox="1"/>
          <p:nvPr/>
        </p:nvSpPr>
        <p:spPr>
          <a:xfrm>
            <a:off x="293369" y="583826"/>
            <a:ext cx="2952751" cy="400110"/>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la station-village</a:t>
            </a:r>
          </a:p>
        </p:txBody>
      </p:sp>
      <p:sp>
        <p:nvSpPr>
          <p:cNvPr id="5" name="ZoneTexte 4">
            <a:extLst>
              <a:ext uri="{FF2B5EF4-FFF2-40B4-BE49-F238E27FC236}">
                <a16:creationId xmlns:a16="http://schemas.microsoft.com/office/drawing/2014/main" id="{939CD490-2CA9-4398-91D7-3A060D49BCC4}"/>
              </a:ext>
            </a:extLst>
          </p:cNvPr>
          <p:cNvSpPr txBox="1"/>
          <p:nvPr/>
        </p:nvSpPr>
        <p:spPr>
          <a:xfrm>
            <a:off x="5315974" y="122162"/>
            <a:ext cx="3534657" cy="1323439"/>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Puis la station ex-nihilo coordonnées par les acteurs publics </a:t>
            </a:r>
          </a:p>
          <a:p>
            <a:pPr algn="ctr"/>
            <a:r>
              <a:rPr lang="fr-FR" sz="2000" i="1" dirty="0">
                <a:latin typeface="Verdana" panose="020B0604030504040204" pitchFamily="34" charset="0"/>
                <a:ea typeface="Verdana" panose="020B0604030504040204" pitchFamily="34" charset="0"/>
              </a:rPr>
              <a:t>(Ex: Courchevel)</a:t>
            </a:r>
          </a:p>
        </p:txBody>
      </p:sp>
      <p:sp>
        <p:nvSpPr>
          <p:cNvPr id="6" name="ZoneTexte 5">
            <a:extLst>
              <a:ext uri="{FF2B5EF4-FFF2-40B4-BE49-F238E27FC236}">
                <a16:creationId xmlns:a16="http://schemas.microsoft.com/office/drawing/2014/main" id="{EACF3E95-C5A3-474B-BDB7-615E50368C06}"/>
              </a:ext>
            </a:extLst>
          </p:cNvPr>
          <p:cNvSpPr txBox="1"/>
          <p:nvPr/>
        </p:nvSpPr>
        <p:spPr>
          <a:xfrm>
            <a:off x="754380" y="4084666"/>
            <a:ext cx="2838450" cy="2246769"/>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la « 4e génération » est marquée par une redescente en altitude et un bâti qui reprend une architecture néo-régionale.</a:t>
            </a:r>
          </a:p>
        </p:txBody>
      </p:sp>
      <p:sp>
        <p:nvSpPr>
          <p:cNvPr id="7" name="ZoneTexte 6">
            <a:extLst>
              <a:ext uri="{FF2B5EF4-FFF2-40B4-BE49-F238E27FC236}">
                <a16:creationId xmlns:a16="http://schemas.microsoft.com/office/drawing/2014/main" id="{50057967-7D1B-4FBB-86EF-38AC55CB0799}"/>
              </a:ext>
            </a:extLst>
          </p:cNvPr>
          <p:cNvSpPr txBox="1"/>
          <p:nvPr/>
        </p:nvSpPr>
        <p:spPr>
          <a:xfrm>
            <a:off x="5315973" y="3929864"/>
            <a:ext cx="3534657" cy="2862322"/>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la « 3e génération » à partir des années 1960. Les stations sont plus en altitude, immeubles en tours et barres, équipements du domaine skiable </a:t>
            </a:r>
            <a:r>
              <a:rPr lang="fr-FR" sz="2000" i="1" dirty="0">
                <a:latin typeface="Verdana" panose="020B0604030504040204" pitchFamily="34" charset="0"/>
                <a:ea typeface="Verdana" panose="020B0604030504040204" pitchFamily="34" charset="0"/>
              </a:rPr>
              <a:t>(Ex: Les Arcs, Val d’Isère, La </a:t>
            </a:r>
            <a:r>
              <a:rPr lang="fr-FR" sz="2000" i="1" dirty="0" err="1">
                <a:latin typeface="Verdana" panose="020B0604030504040204" pitchFamily="34" charset="0"/>
                <a:ea typeface="Verdana" panose="020B0604030504040204" pitchFamily="34" charset="0"/>
              </a:rPr>
              <a:t>Plagne</a:t>
            </a:r>
            <a:r>
              <a:rPr lang="fr-FR" sz="2000" i="1" dirty="0">
                <a:latin typeface="Verdana" panose="020B0604030504040204" pitchFamily="34" charset="0"/>
                <a:ea typeface="Verdana" panose="020B0604030504040204" pitchFamily="34" charset="0"/>
              </a:rPr>
              <a:t>)</a:t>
            </a:r>
          </a:p>
        </p:txBody>
      </p:sp>
      <p:cxnSp>
        <p:nvCxnSpPr>
          <p:cNvPr id="9" name="Connecteur droit 8">
            <a:extLst>
              <a:ext uri="{FF2B5EF4-FFF2-40B4-BE49-F238E27FC236}">
                <a16:creationId xmlns:a16="http://schemas.microsoft.com/office/drawing/2014/main" id="{7615F159-38FF-4BD3-BCF9-5BD951FA2EF0}"/>
              </a:ext>
            </a:extLst>
          </p:cNvPr>
          <p:cNvCxnSpPr/>
          <p:nvPr/>
        </p:nvCxnSpPr>
        <p:spPr>
          <a:xfrm>
            <a:off x="1988820" y="1268730"/>
            <a:ext cx="891540" cy="731520"/>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6DFFA64C-5E89-4DE1-9F4C-C288C0CB7E1F}"/>
              </a:ext>
            </a:extLst>
          </p:cNvPr>
          <p:cNvCxnSpPr>
            <a:cxnSpLocks/>
          </p:cNvCxnSpPr>
          <p:nvPr/>
        </p:nvCxnSpPr>
        <p:spPr>
          <a:xfrm flipH="1">
            <a:off x="5516625" y="1634490"/>
            <a:ext cx="598425" cy="540376"/>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4A5EBA36-4F14-4DB8-A12A-4C45D32D8ACE}"/>
              </a:ext>
            </a:extLst>
          </p:cNvPr>
          <p:cNvCxnSpPr>
            <a:cxnSpLocks/>
          </p:cNvCxnSpPr>
          <p:nvPr/>
        </p:nvCxnSpPr>
        <p:spPr>
          <a:xfrm>
            <a:off x="5398770" y="3188970"/>
            <a:ext cx="533400" cy="480060"/>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necteur droit 14">
            <a:extLst>
              <a:ext uri="{FF2B5EF4-FFF2-40B4-BE49-F238E27FC236}">
                <a16:creationId xmlns:a16="http://schemas.microsoft.com/office/drawing/2014/main" id="{67C4B1D8-3569-4DF6-94C6-0C238E921EAB}"/>
              </a:ext>
            </a:extLst>
          </p:cNvPr>
          <p:cNvCxnSpPr>
            <a:cxnSpLocks/>
          </p:cNvCxnSpPr>
          <p:nvPr/>
        </p:nvCxnSpPr>
        <p:spPr>
          <a:xfrm flipV="1">
            <a:off x="2237493" y="3200598"/>
            <a:ext cx="585717" cy="570211"/>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15234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fltVal val="0"/>
                                          </p:val>
                                        </p:tav>
                                        <p:tav tm="100000">
                                          <p:val>
                                            <p:strVal val="#ppt_w"/>
                                          </p:val>
                                        </p:tav>
                                      </p:tavLst>
                                    </p:anim>
                                    <p:anim calcmode="lin" valueType="num">
                                      <p:cBhvr>
                                        <p:cTn id="46" dur="1000" fill="hold"/>
                                        <p:tgtEl>
                                          <p:spTgt spid="7"/>
                                        </p:tgtEl>
                                        <p:attrNameLst>
                                          <p:attrName>ppt_h</p:attrName>
                                        </p:attrNameLst>
                                      </p:cBhvr>
                                      <p:tavLst>
                                        <p:tav tm="0">
                                          <p:val>
                                            <p:fltVal val="0"/>
                                          </p:val>
                                        </p:tav>
                                        <p:tav tm="100000">
                                          <p:val>
                                            <p:strVal val="#ppt_h"/>
                                          </p:val>
                                        </p:tav>
                                      </p:tavLst>
                                    </p:anim>
                                    <p:anim calcmode="lin" valueType="num">
                                      <p:cBhvr>
                                        <p:cTn id="47" dur="1000" fill="hold"/>
                                        <p:tgtEl>
                                          <p:spTgt spid="7"/>
                                        </p:tgtEl>
                                        <p:attrNameLst>
                                          <p:attrName>style.rotation</p:attrName>
                                        </p:attrNameLst>
                                      </p:cBhvr>
                                      <p:tavLst>
                                        <p:tav tm="0">
                                          <p:val>
                                            <p:fltVal val="90"/>
                                          </p:val>
                                        </p:tav>
                                        <p:tav tm="100000">
                                          <p:val>
                                            <p:fltVal val="0"/>
                                          </p:val>
                                        </p:tav>
                                      </p:tavLst>
                                    </p:anim>
                                    <p:animEffect transition="in" filter="fade">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style.rotation</p:attrName>
                                        </p:attrNameLst>
                                      </p:cBhvr>
                                      <p:tavLst>
                                        <p:tav tm="0">
                                          <p:val>
                                            <p:fltVal val="90"/>
                                          </p:val>
                                        </p:tav>
                                        <p:tav tm="100000">
                                          <p:val>
                                            <p:fltVal val="0"/>
                                          </p:val>
                                        </p:tav>
                                      </p:tavLst>
                                    </p:anim>
                                    <p:animEffect transition="in" filter="fade">
                                      <p:cBhvr>
                                        <p:cTn id="56" dur="1000"/>
                                        <p:tgtEl>
                                          <p:spTgt spid="15"/>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1000" fill="hold"/>
                                        <p:tgtEl>
                                          <p:spTgt spid="6"/>
                                        </p:tgtEl>
                                        <p:attrNameLst>
                                          <p:attrName>ppt_w</p:attrName>
                                        </p:attrNameLst>
                                      </p:cBhvr>
                                      <p:tavLst>
                                        <p:tav tm="0">
                                          <p:val>
                                            <p:fltVal val="0"/>
                                          </p:val>
                                        </p:tav>
                                        <p:tav tm="100000">
                                          <p:val>
                                            <p:strVal val="#ppt_w"/>
                                          </p:val>
                                        </p:tav>
                                      </p:tavLst>
                                    </p:anim>
                                    <p:anim calcmode="lin" valueType="num">
                                      <p:cBhvr>
                                        <p:cTn id="60" dur="1000" fill="hold"/>
                                        <p:tgtEl>
                                          <p:spTgt spid="6"/>
                                        </p:tgtEl>
                                        <p:attrNameLst>
                                          <p:attrName>ppt_h</p:attrName>
                                        </p:attrNameLst>
                                      </p:cBhvr>
                                      <p:tavLst>
                                        <p:tav tm="0">
                                          <p:val>
                                            <p:fltVal val="0"/>
                                          </p:val>
                                        </p:tav>
                                        <p:tav tm="100000">
                                          <p:val>
                                            <p:strVal val="#ppt_h"/>
                                          </p:val>
                                        </p:tav>
                                      </p:tavLst>
                                    </p:anim>
                                    <p:anim calcmode="lin" valueType="num">
                                      <p:cBhvr>
                                        <p:cTn id="61" dur="1000" fill="hold"/>
                                        <p:tgtEl>
                                          <p:spTgt spid="6"/>
                                        </p:tgtEl>
                                        <p:attrNameLst>
                                          <p:attrName>style.rotation</p:attrName>
                                        </p:attrNameLst>
                                      </p:cBhvr>
                                      <p:tavLst>
                                        <p:tav tm="0">
                                          <p:val>
                                            <p:fltVal val="90"/>
                                          </p:val>
                                        </p:tav>
                                        <p:tav tm="100000">
                                          <p:val>
                                            <p:fltVal val="0"/>
                                          </p:val>
                                        </p:tav>
                                      </p:tavLst>
                                    </p:anim>
                                    <p:animEffect transition="in" filter="fade">
                                      <p:cBhvr>
                                        <p:cTn id="6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BDA71F5-8189-42E4-92A8-0218E020C4B4}"/>
              </a:ext>
            </a:extLst>
          </p:cNvPr>
          <p:cNvSpPr>
            <a:spLocks noGrp="1"/>
          </p:cNvSpPr>
          <p:nvPr>
            <p:ph type="sldNum" sz="quarter" idx="12"/>
          </p:nvPr>
        </p:nvSpPr>
        <p:spPr/>
        <p:txBody>
          <a:bodyPr/>
          <a:lstStyle/>
          <a:p>
            <a:fld id="{B0ABF02D-C72E-4E70-AD39-D24D1FE82F66}" type="slidenum">
              <a:rPr lang="fr-FR" smtClean="0"/>
              <a:t>32</a:t>
            </a:fld>
            <a:endParaRPr lang="fr-FR"/>
          </a:p>
        </p:txBody>
      </p:sp>
      <p:sp>
        <p:nvSpPr>
          <p:cNvPr id="3" name="ZoneTexte 2">
            <a:extLst>
              <a:ext uri="{FF2B5EF4-FFF2-40B4-BE49-F238E27FC236}">
                <a16:creationId xmlns:a16="http://schemas.microsoft.com/office/drawing/2014/main" id="{FB4BD7A2-BC5A-4C18-B897-A2C44C41D7DA}"/>
              </a:ext>
            </a:extLst>
          </p:cNvPr>
          <p:cNvSpPr txBox="1"/>
          <p:nvPr/>
        </p:nvSpPr>
        <p:spPr>
          <a:xfrm>
            <a:off x="142577" y="144751"/>
            <a:ext cx="2360593" cy="2554545"/>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la diversité des activités proposées et la remise en cause du modèle de la station mondialisée</a:t>
            </a:r>
          </a:p>
        </p:txBody>
      </p:sp>
      <p:pic>
        <p:nvPicPr>
          <p:cNvPr id="5" name="Image 4">
            <a:extLst>
              <a:ext uri="{FF2B5EF4-FFF2-40B4-BE49-F238E27FC236}">
                <a16:creationId xmlns:a16="http://schemas.microsoft.com/office/drawing/2014/main" id="{F4B6F07C-73B7-4237-B13D-07CB34FDF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348" y="49339"/>
            <a:ext cx="5105782" cy="6759322"/>
          </a:xfrm>
          <a:prstGeom prst="rect">
            <a:avLst/>
          </a:prstGeom>
        </p:spPr>
      </p:pic>
    </p:spTree>
    <p:extLst>
      <p:ext uri="{BB962C8B-B14F-4D97-AF65-F5344CB8AC3E}">
        <p14:creationId xmlns:p14="http://schemas.microsoft.com/office/powerpoint/2010/main" val="25276815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AB9F59A-55DA-47C4-B70F-221DC0FC245A}"/>
              </a:ext>
            </a:extLst>
          </p:cNvPr>
          <p:cNvSpPr>
            <a:spLocks noGrp="1"/>
          </p:cNvSpPr>
          <p:nvPr>
            <p:ph type="sldNum" sz="quarter" idx="12"/>
          </p:nvPr>
        </p:nvSpPr>
        <p:spPr/>
        <p:txBody>
          <a:bodyPr/>
          <a:lstStyle/>
          <a:p>
            <a:fld id="{B0ABF02D-C72E-4E70-AD39-D24D1FE82F66}" type="slidenum">
              <a:rPr lang="fr-FR" smtClean="0"/>
              <a:t>33</a:t>
            </a:fld>
            <a:endParaRPr lang="fr-FR"/>
          </a:p>
        </p:txBody>
      </p:sp>
      <p:sp>
        <p:nvSpPr>
          <p:cNvPr id="3" name="ZoneTexte 2">
            <a:extLst>
              <a:ext uri="{FF2B5EF4-FFF2-40B4-BE49-F238E27FC236}">
                <a16:creationId xmlns:a16="http://schemas.microsoft.com/office/drawing/2014/main" id="{21A1C7AA-D1E0-4D9D-81AB-A7067A4BCD58}"/>
              </a:ext>
            </a:extLst>
          </p:cNvPr>
          <p:cNvSpPr txBox="1"/>
          <p:nvPr/>
        </p:nvSpPr>
        <p:spPr>
          <a:xfrm>
            <a:off x="191523" y="217170"/>
            <a:ext cx="371774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3/ Le tourisme sportif</a:t>
            </a:r>
          </a:p>
        </p:txBody>
      </p:sp>
      <p:sp>
        <p:nvSpPr>
          <p:cNvPr id="4" name="ZoneTexte 3">
            <a:extLst>
              <a:ext uri="{FF2B5EF4-FFF2-40B4-BE49-F238E27FC236}">
                <a16:creationId xmlns:a16="http://schemas.microsoft.com/office/drawing/2014/main" id="{1A521ADD-A7EE-45D7-B186-D255127FF198}"/>
              </a:ext>
            </a:extLst>
          </p:cNvPr>
          <p:cNvSpPr txBox="1"/>
          <p:nvPr/>
        </p:nvSpPr>
        <p:spPr>
          <a:xfrm>
            <a:off x="131147" y="750541"/>
            <a:ext cx="572101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Pratiques sportives en vacances</a:t>
            </a:r>
          </a:p>
        </p:txBody>
      </p:sp>
      <p:sp>
        <p:nvSpPr>
          <p:cNvPr id="5" name="ZoneTexte 4">
            <a:extLst>
              <a:ext uri="{FF2B5EF4-FFF2-40B4-BE49-F238E27FC236}">
                <a16:creationId xmlns:a16="http://schemas.microsoft.com/office/drawing/2014/main" id="{04DA9979-BB39-40FA-A0E6-5D2CD3C3B683}"/>
              </a:ext>
            </a:extLst>
          </p:cNvPr>
          <p:cNvSpPr txBox="1"/>
          <p:nvPr/>
        </p:nvSpPr>
        <p:spPr>
          <a:xfrm>
            <a:off x="5452110" y="84232"/>
            <a:ext cx="3623310" cy="1323439"/>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 tourisme est un élément essentiel de la diffusion des pratiques sportives. </a:t>
            </a:r>
          </a:p>
        </p:txBody>
      </p:sp>
      <p:pic>
        <p:nvPicPr>
          <p:cNvPr id="7" name="Image 6">
            <a:extLst>
              <a:ext uri="{FF2B5EF4-FFF2-40B4-BE49-F238E27FC236}">
                <a16:creationId xmlns:a16="http://schemas.microsoft.com/office/drawing/2014/main" id="{58015270-BB7C-4954-B75D-5FF3C0513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 y="1586007"/>
            <a:ext cx="7921735" cy="5135469"/>
          </a:xfrm>
          <a:prstGeom prst="rect">
            <a:avLst/>
          </a:prstGeom>
        </p:spPr>
      </p:pic>
      <p:sp>
        <p:nvSpPr>
          <p:cNvPr id="8" name="ZoneTexte 7">
            <a:extLst>
              <a:ext uri="{FF2B5EF4-FFF2-40B4-BE49-F238E27FC236}">
                <a16:creationId xmlns:a16="http://schemas.microsoft.com/office/drawing/2014/main" id="{1144BF2D-9449-4011-8B97-A49B751F8A33}"/>
              </a:ext>
            </a:extLst>
          </p:cNvPr>
          <p:cNvSpPr txBox="1"/>
          <p:nvPr/>
        </p:nvSpPr>
        <p:spPr>
          <a:xfrm>
            <a:off x="131147" y="1328987"/>
            <a:ext cx="4466844" cy="707886"/>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tennis de plage dans les stations dès la fin du XIXe siècle en France </a:t>
            </a:r>
          </a:p>
        </p:txBody>
      </p:sp>
    </p:spTree>
    <p:extLst>
      <p:ext uri="{BB962C8B-B14F-4D97-AF65-F5344CB8AC3E}">
        <p14:creationId xmlns:p14="http://schemas.microsoft.com/office/powerpoint/2010/main" val="41470237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DF108A-ED0B-4EFE-895D-A5E2A479953C}"/>
              </a:ext>
            </a:extLst>
          </p:cNvPr>
          <p:cNvSpPr>
            <a:spLocks noGrp="1"/>
          </p:cNvSpPr>
          <p:nvPr>
            <p:ph type="sldNum" sz="quarter" idx="12"/>
          </p:nvPr>
        </p:nvSpPr>
        <p:spPr/>
        <p:txBody>
          <a:bodyPr/>
          <a:lstStyle/>
          <a:p>
            <a:fld id="{B0ABF02D-C72E-4E70-AD39-D24D1FE82F66}" type="slidenum">
              <a:rPr lang="fr-FR" smtClean="0"/>
              <a:t>34</a:t>
            </a:fld>
            <a:endParaRPr lang="fr-FR"/>
          </a:p>
        </p:txBody>
      </p:sp>
      <p:sp>
        <p:nvSpPr>
          <p:cNvPr id="3" name="ZoneTexte 2">
            <a:extLst>
              <a:ext uri="{FF2B5EF4-FFF2-40B4-BE49-F238E27FC236}">
                <a16:creationId xmlns:a16="http://schemas.microsoft.com/office/drawing/2014/main" id="{67035483-59C8-4527-A9B8-E9098CC7E3C1}"/>
              </a:ext>
            </a:extLst>
          </p:cNvPr>
          <p:cNvSpPr txBox="1"/>
          <p:nvPr/>
        </p:nvSpPr>
        <p:spPr>
          <a:xfrm>
            <a:off x="372979" y="670958"/>
            <a:ext cx="2502568" cy="1938992"/>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Le surf est arrivé à </a:t>
            </a:r>
            <a:r>
              <a:rPr lang="fr-FR" sz="2000" i="1" dirty="0" err="1">
                <a:latin typeface="Arial" panose="020B0604020202020204" pitchFamily="34" charset="0"/>
                <a:cs typeface="Arial" panose="020B0604020202020204" pitchFamily="34" charset="0"/>
              </a:rPr>
              <a:t>Redondo</a:t>
            </a:r>
            <a:r>
              <a:rPr lang="fr-FR" sz="2000" i="1" dirty="0">
                <a:latin typeface="Arial" panose="020B0604020202020204" pitchFamily="34" charset="0"/>
                <a:cs typeface="Arial" panose="020B0604020202020204" pitchFamily="34" charset="0"/>
              </a:rPr>
              <a:t> Beach (Californie) en 1907 grâce au surfeur hawaïen George </a:t>
            </a:r>
            <a:r>
              <a:rPr lang="fr-FR" sz="2000" i="1" dirty="0" err="1">
                <a:latin typeface="Arial" panose="020B0604020202020204" pitchFamily="34" charset="0"/>
                <a:cs typeface="Arial" panose="020B0604020202020204" pitchFamily="34" charset="0"/>
              </a:rPr>
              <a:t>Freeth</a:t>
            </a:r>
            <a:endParaRPr lang="fr-FR" sz="2000" i="1" dirty="0">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EC242BF3-5EE7-47DC-BEA2-9D401557D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052" y="136524"/>
            <a:ext cx="4762067" cy="3569202"/>
          </a:xfrm>
          <a:prstGeom prst="rect">
            <a:avLst/>
          </a:prstGeom>
        </p:spPr>
      </p:pic>
      <p:pic>
        <p:nvPicPr>
          <p:cNvPr id="7" name="Image 6">
            <a:extLst>
              <a:ext uri="{FF2B5EF4-FFF2-40B4-BE49-F238E27FC236}">
                <a16:creationId xmlns:a16="http://schemas.microsoft.com/office/drawing/2014/main" id="{813EF6B7-4751-4C69-AB94-C73FD42B8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0" y="3490525"/>
            <a:ext cx="5331071" cy="3230951"/>
          </a:xfrm>
          <a:prstGeom prst="rect">
            <a:avLst/>
          </a:prstGeom>
        </p:spPr>
      </p:pic>
      <p:sp>
        <p:nvSpPr>
          <p:cNvPr id="8" name="ZoneTexte 7">
            <a:extLst>
              <a:ext uri="{FF2B5EF4-FFF2-40B4-BE49-F238E27FC236}">
                <a16:creationId xmlns:a16="http://schemas.microsoft.com/office/drawing/2014/main" id="{3E7793FB-A89A-4C10-B2BE-2BB5056DF683}"/>
              </a:ext>
            </a:extLst>
          </p:cNvPr>
          <p:cNvSpPr txBox="1"/>
          <p:nvPr/>
        </p:nvSpPr>
        <p:spPr>
          <a:xfrm>
            <a:off x="5594685" y="5245768"/>
            <a:ext cx="2285999" cy="707886"/>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Redondo Beach, California, 1890. </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5749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7"/>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8"/>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0DF4BC6-69A2-4F58-8DB8-71673D94F443}"/>
              </a:ext>
            </a:extLst>
          </p:cNvPr>
          <p:cNvSpPr>
            <a:spLocks noGrp="1"/>
          </p:cNvSpPr>
          <p:nvPr>
            <p:ph type="sldNum" sz="quarter" idx="12"/>
          </p:nvPr>
        </p:nvSpPr>
        <p:spPr/>
        <p:txBody>
          <a:bodyPr/>
          <a:lstStyle/>
          <a:p>
            <a:fld id="{B0ABF02D-C72E-4E70-AD39-D24D1FE82F66}" type="slidenum">
              <a:rPr lang="fr-FR" smtClean="0"/>
              <a:t>35</a:t>
            </a:fld>
            <a:endParaRPr lang="fr-FR"/>
          </a:p>
        </p:txBody>
      </p:sp>
      <p:sp>
        <p:nvSpPr>
          <p:cNvPr id="3" name="ZoneTexte 2">
            <a:extLst>
              <a:ext uri="{FF2B5EF4-FFF2-40B4-BE49-F238E27FC236}">
                <a16:creationId xmlns:a16="http://schemas.microsoft.com/office/drawing/2014/main" id="{E42C661A-9718-4B3E-A970-EFF07FCD4C70}"/>
              </a:ext>
            </a:extLst>
          </p:cNvPr>
          <p:cNvSpPr txBox="1"/>
          <p:nvPr/>
        </p:nvSpPr>
        <p:spPr>
          <a:xfrm>
            <a:off x="331470" y="136524"/>
            <a:ext cx="8812530" cy="1015663"/>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Hill station : un village ou une ville haute dans les collines, en particulier en Asie du Sud, où les gens vont en été pour échapper à la chaleur.</a:t>
            </a:r>
          </a:p>
        </p:txBody>
      </p:sp>
      <p:pic>
        <p:nvPicPr>
          <p:cNvPr id="5" name="Image 4">
            <a:extLst>
              <a:ext uri="{FF2B5EF4-FFF2-40B4-BE49-F238E27FC236}">
                <a16:creationId xmlns:a16="http://schemas.microsoft.com/office/drawing/2014/main" id="{946B27C5-6698-4961-A3B6-D669A3A06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39" y="2023110"/>
            <a:ext cx="8373326" cy="4698366"/>
          </a:xfrm>
          <a:prstGeom prst="rect">
            <a:avLst/>
          </a:prstGeom>
        </p:spPr>
      </p:pic>
      <p:sp>
        <p:nvSpPr>
          <p:cNvPr id="6" name="ZoneTexte 5">
            <a:extLst>
              <a:ext uri="{FF2B5EF4-FFF2-40B4-BE49-F238E27FC236}">
                <a16:creationId xmlns:a16="http://schemas.microsoft.com/office/drawing/2014/main" id="{D2F5BE37-4F23-4F7A-892D-D618179B03BF}"/>
              </a:ext>
            </a:extLst>
          </p:cNvPr>
          <p:cNvSpPr txBox="1"/>
          <p:nvPr/>
        </p:nvSpPr>
        <p:spPr>
          <a:xfrm>
            <a:off x="604939" y="1315224"/>
            <a:ext cx="8373326"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Cricket pratiqué dans une </a:t>
            </a:r>
            <a:r>
              <a:rPr lang="fr-FR" sz="2000" dirty="0" err="1">
                <a:latin typeface="Arial" panose="020B0604020202020204" pitchFamily="34" charset="0"/>
                <a:cs typeface="Arial" panose="020B0604020202020204" pitchFamily="34" charset="0"/>
              </a:rPr>
              <a:t>hill</a:t>
            </a:r>
            <a:r>
              <a:rPr lang="fr-FR" sz="2000" dirty="0">
                <a:latin typeface="Arial" panose="020B0604020202020204" pitchFamily="34" charset="0"/>
                <a:cs typeface="Arial" panose="020B0604020202020204" pitchFamily="34" charset="0"/>
              </a:rPr>
              <a:t> station de l’Inde. Ce sport et le golf sont pratiqués depuis le XIXe siècle.</a:t>
            </a:r>
          </a:p>
        </p:txBody>
      </p:sp>
    </p:spTree>
    <p:extLst>
      <p:ext uri="{BB962C8B-B14F-4D97-AF65-F5344CB8AC3E}">
        <p14:creationId xmlns:p14="http://schemas.microsoft.com/office/powerpoint/2010/main" val="40591498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2028FE5-F9D6-4CF3-859E-ADD23B38FF2C}"/>
              </a:ext>
            </a:extLst>
          </p:cNvPr>
          <p:cNvSpPr>
            <a:spLocks noGrp="1"/>
          </p:cNvSpPr>
          <p:nvPr>
            <p:ph type="sldNum" sz="quarter" idx="12"/>
          </p:nvPr>
        </p:nvSpPr>
        <p:spPr/>
        <p:txBody>
          <a:bodyPr/>
          <a:lstStyle/>
          <a:p>
            <a:fld id="{B0ABF02D-C72E-4E70-AD39-D24D1FE82F66}" type="slidenum">
              <a:rPr lang="fr-FR" smtClean="0"/>
              <a:t>36</a:t>
            </a:fld>
            <a:endParaRPr lang="fr-FR"/>
          </a:p>
        </p:txBody>
      </p:sp>
      <p:pic>
        <p:nvPicPr>
          <p:cNvPr id="4" name="Image 3">
            <a:extLst>
              <a:ext uri="{FF2B5EF4-FFF2-40B4-BE49-F238E27FC236}">
                <a16:creationId xmlns:a16="http://schemas.microsoft.com/office/drawing/2014/main" id="{37574356-8A74-44A0-BB18-BDC2D450A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30" y="1169728"/>
            <a:ext cx="8115660" cy="4518544"/>
          </a:xfrm>
          <a:prstGeom prst="rect">
            <a:avLst/>
          </a:prstGeom>
        </p:spPr>
      </p:pic>
      <p:sp>
        <p:nvSpPr>
          <p:cNvPr id="5" name="ZoneTexte 4">
            <a:extLst>
              <a:ext uri="{FF2B5EF4-FFF2-40B4-BE49-F238E27FC236}">
                <a16:creationId xmlns:a16="http://schemas.microsoft.com/office/drawing/2014/main" id="{C5235530-E144-413E-8F2A-DF9DB5B3CB2E}"/>
              </a:ext>
            </a:extLst>
          </p:cNvPr>
          <p:cNvSpPr txBox="1"/>
          <p:nvPr/>
        </p:nvSpPr>
        <p:spPr>
          <a:xfrm>
            <a:off x="262530" y="769618"/>
            <a:ext cx="234400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Point break - 1991</a:t>
            </a:r>
          </a:p>
        </p:txBody>
      </p:sp>
      <p:sp>
        <p:nvSpPr>
          <p:cNvPr id="6" name="ZoneTexte 5">
            <a:extLst>
              <a:ext uri="{FF2B5EF4-FFF2-40B4-BE49-F238E27FC236}">
                <a16:creationId xmlns:a16="http://schemas.microsoft.com/office/drawing/2014/main" id="{1710C9F9-014C-4D5A-BDCA-B97992F95949}"/>
              </a:ext>
            </a:extLst>
          </p:cNvPr>
          <p:cNvSpPr txBox="1"/>
          <p:nvPr/>
        </p:nvSpPr>
        <p:spPr>
          <a:xfrm>
            <a:off x="160020" y="84232"/>
            <a:ext cx="8915400" cy="400110"/>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 sport définit l’imaginaire des destinations.</a:t>
            </a:r>
          </a:p>
        </p:txBody>
      </p:sp>
    </p:spTree>
    <p:extLst>
      <p:ext uri="{BB962C8B-B14F-4D97-AF65-F5344CB8AC3E}">
        <p14:creationId xmlns:p14="http://schemas.microsoft.com/office/powerpoint/2010/main" val="33179487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A3373B-D688-414E-8713-8CDDA059C10C}"/>
              </a:ext>
            </a:extLst>
          </p:cNvPr>
          <p:cNvSpPr>
            <a:spLocks noGrp="1"/>
          </p:cNvSpPr>
          <p:nvPr>
            <p:ph type="sldNum" sz="quarter" idx="12"/>
          </p:nvPr>
        </p:nvSpPr>
        <p:spPr/>
        <p:txBody>
          <a:bodyPr/>
          <a:lstStyle/>
          <a:p>
            <a:fld id="{B0ABF02D-C72E-4E70-AD39-D24D1FE82F66}" type="slidenum">
              <a:rPr lang="fr-FR" smtClean="0"/>
              <a:t>37</a:t>
            </a:fld>
            <a:endParaRPr lang="fr-FR"/>
          </a:p>
        </p:txBody>
      </p:sp>
      <p:sp>
        <p:nvSpPr>
          <p:cNvPr id="8" name="ZoneTexte 7">
            <a:extLst>
              <a:ext uri="{FF2B5EF4-FFF2-40B4-BE49-F238E27FC236}">
                <a16:creationId xmlns:a16="http://schemas.microsoft.com/office/drawing/2014/main" id="{536CB100-CB94-4892-817C-E1A60E47168C}"/>
              </a:ext>
            </a:extLst>
          </p:cNvPr>
          <p:cNvSpPr txBox="1"/>
          <p:nvPr/>
        </p:nvSpPr>
        <p:spPr>
          <a:xfrm>
            <a:off x="445770" y="232186"/>
            <a:ext cx="7715250" cy="400110"/>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valorisation des pratiques qui associent sport et jeu</a:t>
            </a:r>
          </a:p>
        </p:txBody>
      </p:sp>
      <p:pic>
        <p:nvPicPr>
          <p:cNvPr id="12" name="Image 11">
            <a:extLst>
              <a:ext uri="{FF2B5EF4-FFF2-40B4-BE49-F238E27FC236}">
                <a16:creationId xmlns:a16="http://schemas.microsoft.com/office/drawing/2014/main" id="{BF757D56-A23A-4A86-BFA9-8B396CB19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 y="921743"/>
            <a:ext cx="8478433" cy="3962953"/>
          </a:xfrm>
          <a:prstGeom prst="rect">
            <a:avLst/>
          </a:prstGeom>
        </p:spPr>
      </p:pic>
    </p:spTree>
    <p:extLst>
      <p:ext uri="{BB962C8B-B14F-4D97-AF65-F5344CB8AC3E}">
        <p14:creationId xmlns:p14="http://schemas.microsoft.com/office/powerpoint/2010/main" val="27149218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45532C0-55EE-48A8-9E00-05CF18756724}"/>
              </a:ext>
            </a:extLst>
          </p:cNvPr>
          <p:cNvSpPr>
            <a:spLocks noGrp="1"/>
          </p:cNvSpPr>
          <p:nvPr>
            <p:ph type="sldNum" sz="quarter" idx="12"/>
          </p:nvPr>
        </p:nvSpPr>
        <p:spPr/>
        <p:txBody>
          <a:bodyPr/>
          <a:lstStyle/>
          <a:p>
            <a:fld id="{B0ABF02D-C72E-4E70-AD39-D24D1FE82F66}" type="slidenum">
              <a:rPr lang="fr-FR" smtClean="0"/>
              <a:t>38</a:t>
            </a:fld>
            <a:endParaRPr lang="fr-FR"/>
          </a:p>
        </p:txBody>
      </p:sp>
      <p:pic>
        <p:nvPicPr>
          <p:cNvPr id="6" name="Image 5">
            <a:extLst>
              <a:ext uri="{FF2B5EF4-FFF2-40B4-BE49-F238E27FC236}">
                <a16:creationId xmlns:a16="http://schemas.microsoft.com/office/drawing/2014/main" id="{19DE9CFD-10D6-4349-96C0-D1C5E4EB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 y="82018"/>
            <a:ext cx="7783830" cy="3313818"/>
          </a:xfrm>
          <a:prstGeom prst="rect">
            <a:avLst/>
          </a:prstGeom>
        </p:spPr>
      </p:pic>
      <p:pic>
        <p:nvPicPr>
          <p:cNvPr id="7" name="Image 6">
            <a:extLst>
              <a:ext uri="{FF2B5EF4-FFF2-40B4-BE49-F238E27FC236}">
                <a16:creationId xmlns:a16="http://schemas.microsoft.com/office/drawing/2014/main" id="{0DCC58CB-4F98-4523-A974-E96844CE4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 y="3429000"/>
            <a:ext cx="7223760" cy="3368383"/>
          </a:xfrm>
          <a:prstGeom prst="rect">
            <a:avLst/>
          </a:prstGeom>
        </p:spPr>
      </p:pic>
      <p:sp>
        <p:nvSpPr>
          <p:cNvPr id="8" name="ZoneTexte 7">
            <a:extLst>
              <a:ext uri="{FF2B5EF4-FFF2-40B4-BE49-F238E27FC236}">
                <a16:creationId xmlns:a16="http://schemas.microsoft.com/office/drawing/2014/main" id="{D83B9D8E-0A5A-45E4-BF0B-F79497D37DA2}"/>
              </a:ext>
            </a:extLst>
          </p:cNvPr>
          <p:cNvSpPr txBox="1"/>
          <p:nvPr/>
        </p:nvSpPr>
        <p:spPr>
          <a:xfrm>
            <a:off x="4356543" y="3462165"/>
            <a:ext cx="1232727" cy="369332"/>
          </a:xfrm>
          <a:prstGeom prst="rect">
            <a:avLst/>
          </a:prstGeom>
          <a:noFill/>
        </p:spPr>
        <p:txBody>
          <a:bodyPr wrap="square" rtlCol="0">
            <a:spAutoFit/>
          </a:bodyPr>
          <a:lstStyle/>
          <a:p>
            <a:r>
              <a:rPr lang="fr-FR" dirty="0"/>
              <a:t>de l’UCPA</a:t>
            </a:r>
          </a:p>
        </p:txBody>
      </p:sp>
    </p:spTree>
    <p:extLst>
      <p:ext uri="{BB962C8B-B14F-4D97-AF65-F5344CB8AC3E}">
        <p14:creationId xmlns:p14="http://schemas.microsoft.com/office/powerpoint/2010/main" val="24532069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EDEA25-6103-4F48-A065-E5956FDD784E}"/>
              </a:ext>
            </a:extLst>
          </p:cNvPr>
          <p:cNvSpPr>
            <a:spLocks noGrp="1"/>
          </p:cNvSpPr>
          <p:nvPr>
            <p:ph type="sldNum" sz="quarter" idx="12"/>
          </p:nvPr>
        </p:nvSpPr>
        <p:spPr/>
        <p:txBody>
          <a:bodyPr/>
          <a:lstStyle/>
          <a:p>
            <a:fld id="{B0ABF02D-C72E-4E70-AD39-D24D1FE82F66}" type="slidenum">
              <a:rPr lang="fr-FR" smtClean="0"/>
              <a:t>39</a:t>
            </a:fld>
            <a:endParaRPr lang="fr-FR"/>
          </a:p>
        </p:txBody>
      </p:sp>
      <p:sp>
        <p:nvSpPr>
          <p:cNvPr id="3" name="ZoneTexte 2">
            <a:extLst>
              <a:ext uri="{FF2B5EF4-FFF2-40B4-BE49-F238E27FC236}">
                <a16:creationId xmlns:a16="http://schemas.microsoft.com/office/drawing/2014/main" id="{8B0DF475-374C-42F0-9A35-11F3C63F46CF}"/>
              </a:ext>
            </a:extLst>
          </p:cNvPr>
          <p:cNvSpPr txBox="1"/>
          <p:nvPr/>
        </p:nvSpPr>
        <p:spPr>
          <a:xfrm>
            <a:off x="445770" y="232186"/>
            <a:ext cx="8172450" cy="707886"/>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Développement de l’itinérance en association avec le sport, encadrée par des voyagistes (TO spécialisés).</a:t>
            </a:r>
          </a:p>
        </p:txBody>
      </p:sp>
      <p:pic>
        <p:nvPicPr>
          <p:cNvPr id="7" name="Image 6">
            <a:extLst>
              <a:ext uri="{FF2B5EF4-FFF2-40B4-BE49-F238E27FC236}">
                <a16:creationId xmlns:a16="http://schemas.microsoft.com/office/drawing/2014/main" id="{DB19DAAC-B197-40D3-A593-34CC751D2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9" y="1210369"/>
            <a:ext cx="9002381" cy="3705742"/>
          </a:xfrm>
          <a:prstGeom prst="rect">
            <a:avLst/>
          </a:prstGeom>
        </p:spPr>
      </p:pic>
    </p:spTree>
    <p:extLst>
      <p:ext uri="{BB962C8B-B14F-4D97-AF65-F5344CB8AC3E}">
        <p14:creationId xmlns:p14="http://schemas.microsoft.com/office/powerpoint/2010/main" val="23509803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C7089C4-5755-4700-8440-831EFDE2F3F4}"/>
              </a:ext>
            </a:extLst>
          </p:cNvPr>
          <p:cNvSpPr txBox="1"/>
          <p:nvPr/>
        </p:nvSpPr>
        <p:spPr>
          <a:xfrm>
            <a:off x="171450" y="29790"/>
            <a:ext cx="2566271" cy="707886"/>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de mémoire</a:t>
            </a:r>
          </a:p>
        </p:txBody>
      </p:sp>
      <p:sp>
        <p:nvSpPr>
          <p:cNvPr id="3" name="ZoneTexte 2">
            <a:extLst>
              <a:ext uri="{FF2B5EF4-FFF2-40B4-BE49-F238E27FC236}">
                <a16:creationId xmlns:a16="http://schemas.microsoft.com/office/drawing/2014/main" id="{25E44C2D-A6D1-4532-B4A4-E2E433781AFE}"/>
              </a:ext>
            </a:extLst>
          </p:cNvPr>
          <p:cNvSpPr txBox="1"/>
          <p:nvPr/>
        </p:nvSpPr>
        <p:spPr>
          <a:xfrm>
            <a:off x="80010" y="737676"/>
            <a:ext cx="2904006" cy="5940088"/>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Le tourisme de mémoire est une forme de tourisme qui consiste à mettre en avant le patrimoine historique d'un lieu, en particulier quand le site en question a été marqué par un évènement ponctuel, douloureux. Ce peut être une bataille, un acte politique, un massacre ou une catastrophe.</a:t>
            </a:r>
          </a:p>
        </p:txBody>
      </p:sp>
      <p:pic>
        <p:nvPicPr>
          <p:cNvPr id="4" name="Image 3">
            <a:extLst>
              <a:ext uri="{FF2B5EF4-FFF2-40B4-BE49-F238E27FC236}">
                <a16:creationId xmlns:a16="http://schemas.microsoft.com/office/drawing/2014/main" id="{6FD4D657-9E3A-4DCF-9E86-E93D5C13F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741" y="377189"/>
            <a:ext cx="5994249" cy="6287385"/>
          </a:xfrm>
          <a:prstGeom prst="rect">
            <a:avLst/>
          </a:prstGeom>
        </p:spPr>
      </p:pic>
      <p:sp>
        <p:nvSpPr>
          <p:cNvPr id="5" name="Espace réservé du numéro de diapositive 4">
            <a:extLst>
              <a:ext uri="{FF2B5EF4-FFF2-40B4-BE49-F238E27FC236}">
                <a16:creationId xmlns:a16="http://schemas.microsoft.com/office/drawing/2014/main" id="{5BACF983-888B-4B69-99BA-8CE1A63C5B1A}"/>
              </a:ext>
            </a:extLst>
          </p:cNvPr>
          <p:cNvSpPr>
            <a:spLocks noGrp="1"/>
          </p:cNvSpPr>
          <p:nvPr>
            <p:ph type="sldNum" sz="quarter" idx="12"/>
          </p:nvPr>
        </p:nvSpPr>
        <p:spPr/>
        <p:txBody>
          <a:bodyPr/>
          <a:lstStyle/>
          <a:p>
            <a:fld id="{B0ABF02D-C72E-4E70-AD39-D24D1FE82F66}" type="slidenum">
              <a:rPr lang="fr-FR" smtClean="0"/>
              <a:t>4</a:t>
            </a:fld>
            <a:endParaRPr lang="fr-FR"/>
          </a:p>
        </p:txBody>
      </p:sp>
    </p:spTree>
    <p:extLst>
      <p:ext uri="{BB962C8B-B14F-4D97-AF65-F5344CB8AC3E}">
        <p14:creationId xmlns:p14="http://schemas.microsoft.com/office/powerpoint/2010/main" val="38564585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248C2A7-CB3F-40EA-A8A1-C556699AB3A7}"/>
              </a:ext>
            </a:extLst>
          </p:cNvPr>
          <p:cNvSpPr>
            <a:spLocks noGrp="1"/>
          </p:cNvSpPr>
          <p:nvPr>
            <p:ph type="sldNum" sz="quarter" idx="12"/>
          </p:nvPr>
        </p:nvSpPr>
        <p:spPr/>
        <p:txBody>
          <a:bodyPr/>
          <a:lstStyle/>
          <a:p>
            <a:fld id="{B0ABF02D-C72E-4E70-AD39-D24D1FE82F66}" type="slidenum">
              <a:rPr lang="fr-FR" smtClean="0"/>
              <a:t>40</a:t>
            </a:fld>
            <a:endParaRPr lang="fr-FR"/>
          </a:p>
        </p:txBody>
      </p:sp>
      <p:sp>
        <p:nvSpPr>
          <p:cNvPr id="3" name="ZoneTexte 2">
            <a:extLst>
              <a:ext uri="{FF2B5EF4-FFF2-40B4-BE49-F238E27FC236}">
                <a16:creationId xmlns:a16="http://schemas.microsoft.com/office/drawing/2014/main" id="{B2EC8E5C-6858-4AF9-B974-554F08BA38EA}"/>
              </a:ext>
            </a:extLst>
          </p:cNvPr>
          <p:cNvSpPr txBox="1"/>
          <p:nvPr/>
        </p:nvSpPr>
        <p:spPr>
          <a:xfrm>
            <a:off x="124143" y="82059"/>
            <a:ext cx="7429500" cy="707886"/>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La diversification des pratiques sportives dites de nature entraîne de nouveaux aménagements.</a:t>
            </a:r>
          </a:p>
        </p:txBody>
      </p:sp>
      <p:pic>
        <p:nvPicPr>
          <p:cNvPr id="4" name="Picture 1">
            <a:extLst>
              <a:ext uri="{FF2B5EF4-FFF2-40B4-BE49-F238E27FC236}">
                <a16:creationId xmlns:a16="http://schemas.microsoft.com/office/drawing/2014/main" id="{C1F4B327-D2CB-4731-A598-F4EEF287A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2" y="2713485"/>
            <a:ext cx="4510511" cy="3378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D77E5665-2F46-4504-9AC8-96886D8F804A}"/>
              </a:ext>
            </a:extLst>
          </p:cNvPr>
          <p:cNvSpPr txBox="1">
            <a:spLocks noChangeArrowheads="1"/>
          </p:cNvSpPr>
          <p:nvPr/>
        </p:nvSpPr>
        <p:spPr bwMode="auto">
          <a:xfrm>
            <a:off x="109728" y="902403"/>
            <a:ext cx="8924544" cy="1688876"/>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dirty="0"/>
              <a:t>La création d'une via ferrata est un concept original qui relie nature, découverte et sensations. Elle est située sur un site exceptionnel, dans l’Est de l'île, près de la cascade Niagara à Sainte- Suzanne. Ce site offre de nombreux atouts : un paysage verdoyant, une chute d'eau d'environ 50 mètres et un espace naturel accessible en voiture avec un parking.</a:t>
            </a:r>
          </a:p>
        </p:txBody>
      </p:sp>
      <p:sp>
        <p:nvSpPr>
          <p:cNvPr id="7" name="Text Box 4">
            <a:extLst>
              <a:ext uri="{FF2B5EF4-FFF2-40B4-BE49-F238E27FC236}">
                <a16:creationId xmlns:a16="http://schemas.microsoft.com/office/drawing/2014/main" id="{6961C129-A705-49E1-8B16-AA739EE139D5}"/>
              </a:ext>
            </a:extLst>
          </p:cNvPr>
          <p:cNvSpPr txBox="1">
            <a:spLocks noChangeArrowheads="1"/>
          </p:cNvSpPr>
          <p:nvPr/>
        </p:nvSpPr>
        <p:spPr bwMode="auto">
          <a:xfrm>
            <a:off x="338326" y="2703737"/>
            <a:ext cx="2849880" cy="350285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dirty="0"/>
              <a:t>Ce projet sur l’île de La Réunion bénéficie du soutien du programme opérationnel du Fonds européen de développement régional (FEDER) au titre de la mesure « Aides aux entreprises touristiques ».</a:t>
            </a:r>
          </a:p>
        </p:txBody>
      </p:sp>
      <p:sp>
        <p:nvSpPr>
          <p:cNvPr id="8" name="ZoneTexte 7">
            <a:extLst>
              <a:ext uri="{FF2B5EF4-FFF2-40B4-BE49-F238E27FC236}">
                <a16:creationId xmlns:a16="http://schemas.microsoft.com/office/drawing/2014/main" id="{472A004A-E584-45B8-86BA-B20A600E84B8}"/>
              </a:ext>
            </a:extLst>
          </p:cNvPr>
          <p:cNvSpPr txBox="1"/>
          <p:nvPr/>
        </p:nvSpPr>
        <p:spPr>
          <a:xfrm>
            <a:off x="338326" y="6349920"/>
            <a:ext cx="7796227" cy="369332"/>
          </a:xfrm>
          <a:prstGeom prst="rect">
            <a:avLst/>
          </a:prstGeom>
          <a:solidFill>
            <a:schemeClr val="bg1"/>
          </a:solidFill>
        </p:spPr>
        <p:txBody>
          <a:bodyPr wrap="square">
            <a:spAutoFit/>
          </a:bodyPr>
          <a:lstStyle/>
          <a:p>
            <a:r>
              <a:rPr lang="fr-FR" b="1" dirty="0">
                <a:solidFill>
                  <a:srgbClr val="FF0000"/>
                </a:solidFill>
                <a:latin typeface="Verdana" panose="020B0604030504040204" pitchFamily="34" charset="0"/>
                <a:ea typeface="Verdana" panose="020B0604030504040204" pitchFamily="34" charset="0"/>
                <a:cs typeface="Arial" panose="020B0604020202020204" pitchFamily="34" charset="0"/>
              </a:rPr>
              <a:t>Vidéo https://www.youtube.com/watch?v=2ns_lUYxXQk</a:t>
            </a:r>
          </a:p>
        </p:txBody>
      </p:sp>
    </p:spTree>
    <p:extLst>
      <p:ext uri="{BB962C8B-B14F-4D97-AF65-F5344CB8AC3E}">
        <p14:creationId xmlns:p14="http://schemas.microsoft.com/office/powerpoint/2010/main" val="25442133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FFB0E5C-9D84-4B57-A222-A76748617C97}"/>
              </a:ext>
            </a:extLst>
          </p:cNvPr>
          <p:cNvSpPr>
            <a:spLocks noGrp="1"/>
          </p:cNvSpPr>
          <p:nvPr>
            <p:ph type="sldNum" sz="quarter" idx="12"/>
          </p:nvPr>
        </p:nvSpPr>
        <p:spPr/>
        <p:txBody>
          <a:bodyPr/>
          <a:lstStyle/>
          <a:p>
            <a:fld id="{B0ABF02D-C72E-4E70-AD39-D24D1FE82F66}" type="slidenum">
              <a:rPr lang="fr-FR" smtClean="0"/>
              <a:t>41</a:t>
            </a:fld>
            <a:endParaRPr lang="fr-FR"/>
          </a:p>
        </p:txBody>
      </p:sp>
      <p:sp>
        <p:nvSpPr>
          <p:cNvPr id="3" name="ZoneTexte 2">
            <a:extLst>
              <a:ext uri="{FF2B5EF4-FFF2-40B4-BE49-F238E27FC236}">
                <a16:creationId xmlns:a16="http://schemas.microsoft.com/office/drawing/2014/main" id="{E814831E-4D1E-40F0-ABF5-6E0EEE30A1E5}"/>
              </a:ext>
            </a:extLst>
          </p:cNvPr>
          <p:cNvSpPr txBox="1"/>
          <p:nvPr/>
        </p:nvSpPr>
        <p:spPr>
          <a:xfrm>
            <a:off x="4925569" y="82059"/>
            <a:ext cx="4094288" cy="707886"/>
          </a:xfrm>
          <a:prstGeom prst="rect">
            <a:avLst/>
          </a:prstGeom>
          <a:solidFill>
            <a:schemeClr val="accent3">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L’itinérance est aussi investie par les territoires.</a:t>
            </a:r>
          </a:p>
        </p:txBody>
      </p:sp>
      <p:pic>
        <p:nvPicPr>
          <p:cNvPr id="9" name="Image 8">
            <a:extLst>
              <a:ext uri="{FF2B5EF4-FFF2-40B4-BE49-F238E27FC236}">
                <a16:creationId xmlns:a16="http://schemas.microsoft.com/office/drawing/2014/main" id="{57811F1F-FF30-456A-B0EC-111374E2B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94" y="136524"/>
            <a:ext cx="3879281" cy="2887645"/>
          </a:xfrm>
          <a:prstGeom prst="rect">
            <a:avLst/>
          </a:prstGeom>
        </p:spPr>
      </p:pic>
      <p:sp>
        <p:nvSpPr>
          <p:cNvPr id="10" name="ZoneTexte 9">
            <a:extLst>
              <a:ext uri="{FF2B5EF4-FFF2-40B4-BE49-F238E27FC236}">
                <a16:creationId xmlns:a16="http://schemas.microsoft.com/office/drawing/2014/main" id="{862867DE-4ABF-42C6-BD10-CCB3EACD5909}"/>
              </a:ext>
            </a:extLst>
          </p:cNvPr>
          <p:cNvSpPr txBox="1"/>
          <p:nvPr/>
        </p:nvSpPr>
        <p:spPr>
          <a:xfrm>
            <a:off x="4307112" y="980591"/>
            <a:ext cx="4584194" cy="163121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800 km de voies cyclables le long de la Loire… Tel est le parcours fabuleux de La Loire à Vélo qui traverse l’une des plus belles régions de France, entre Nevers et Saint-Nazaire. </a:t>
            </a:r>
          </a:p>
        </p:txBody>
      </p:sp>
      <p:pic>
        <p:nvPicPr>
          <p:cNvPr id="12" name="Image 11">
            <a:extLst>
              <a:ext uri="{FF2B5EF4-FFF2-40B4-BE49-F238E27FC236}">
                <a16:creationId xmlns:a16="http://schemas.microsoft.com/office/drawing/2014/main" id="{6F08658D-C2CA-405D-A8B8-881BD72F3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99" y="3073642"/>
            <a:ext cx="7658801" cy="3647834"/>
          </a:xfrm>
          <a:prstGeom prst="rect">
            <a:avLst/>
          </a:prstGeom>
        </p:spPr>
      </p:pic>
    </p:spTree>
    <p:extLst>
      <p:ext uri="{BB962C8B-B14F-4D97-AF65-F5344CB8AC3E}">
        <p14:creationId xmlns:p14="http://schemas.microsoft.com/office/powerpoint/2010/main" val="21865896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F740415-FED7-49A0-A570-9F2DAD81ADE8}"/>
              </a:ext>
            </a:extLst>
          </p:cNvPr>
          <p:cNvSpPr>
            <a:spLocks noGrp="1"/>
          </p:cNvSpPr>
          <p:nvPr>
            <p:ph type="sldNum" sz="quarter" idx="12"/>
          </p:nvPr>
        </p:nvSpPr>
        <p:spPr/>
        <p:txBody>
          <a:bodyPr/>
          <a:lstStyle/>
          <a:p>
            <a:fld id="{B0ABF02D-C72E-4E70-AD39-D24D1FE82F66}" type="slidenum">
              <a:rPr lang="fr-FR" smtClean="0"/>
              <a:t>42</a:t>
            </a:fld>
            <a:endParaRPr lang="fr-FR"/>
          </a:p>
        </p:txBody>
      </p:sp>
      <p:sp>
        <p:nvSpPr>
          <p:cNvPr id="5" name="ZoneTexte 4">
            <a:extLst>
              <a:ext uri="{FF2B5EF4-FFF2-40B4-BE49-F238E27FC236}">
                <a16:creationId xmlns:a16="http://schemas.microsoft.com/office/drawing/2014/main" id="{9E6AC25A-3327-4621-B92A-09CD71F9117F}"/>
              </a:ext>
            </a:extLst>
          </p:cNvPr>
          <p:cNvSpPr txBox="1"/>
          <p:nvPr/>
        </p:nvSpPr>
        <p:spPr>
          <a:xfrm>
            <a:off x="448901" y="29644"/>
            <a:ext cx="3989749"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Mobilité des supporters</a:t>
            </a:r>
          </a:p>
        </p:txBody>
      </p:sp>
      <p:pic>
        <p:nvPicPr>
          <p:cNvPr id="7" name="Image 6">
            <a:extLst>
              <a:ext uri="{FF2B5EF4-FFF2-40B4-BE49-F238E27FC236}">
                <a16:creationId xmlns:a16="http://schemas.microsoft.com/office/drawing/2014/main" id="{ADF100D5-3218-44C4-8AED-8FF4C30AB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488299"/>
            <a:ext cx="7852410" cy="6233177"/>
          </a:xfrm>
          <a:prstGeom prst="rect">
            <a:avLst/>
          </a:prstGeom>
        </p:spPr>
      </p:pic>
    </p:spTree>
    <p:extLst>
      <p:ext uri="{BB962C8B-B14F-4D97-AF65-F5344CB8AC3E}">
        <p14:creationId xmlns:p14="http://schemas.microsoft.com/office/powerpoint/2010/main" val="38011054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D36C09F-3351-4FC9-82E2-800752A708BD}"/>
              </a:ext>
            </a:extLst>
          </p:cNvPr>
          <p:cNvSpPr>
            <a:spLocks noGrp="1"/>
          </p:cNvSpPr>
          <p:nvPr>
            <p:ph type="sldNum" sz="quarter" idx="12"/>
          </p:nvPr>
        </p:nvSpPr>
        <p:spPr/>
        <p:txBody>
          <a:bodyPr/>
          <a:lstStyle/>
          <a:p>
            <a:fld id="{B0ABF02D-C72E-4E70-AD39-D24D1FE82F66}" type="slidenum">
              <a:rPr lang="fr-FR" smtClean="0"/>
              <a:t>43</a:t>
            </a:fld>
            <a:endParaRPr lang="fr-FR"/>
          </a:p>
        </p:txBody>
      </p:sp>
      <p:sp>
        <p:nvSpPr>
          <p:cNvPr id="3" name="ZoneTexte 2">
            <a:extLst>
              <a:ext uri="{FF2B5EF4-FFF2-40B4-BE49-F238E27FC236}">
                <a16:creationId xmlns:a16="http://schemas.microsoft.com/office/drawing/2014/main" id="{B39F76A2-D22B-4FC0-9F46-7112D946FDC1}"/>
              </a:ext>
            </a:extLst>
          </p:cNvPr>
          <p:cNvSpPr txBox="1"/>
          <p:nvPr/>
        </p:nvSpPr>
        <p:spPr>
          <a:xfrm>
            <a:off x="174580" y="3934680"/>
            <a:ext cx="8886280" cy="2554545"/>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 Bernabeu Tour », comme ils l’appellent, regroupe la visite du stade, de ses infrastructures et du musée. Le prix est un peu prohibitif, 15€ tout de même, mais quand on aime le foot, on ne compte pas.</a:t>
            </a:r>
          </a:p>
          <a:p>
            <a:r>
              <a:rPr lang="fr-FR" sz="2000" dirty="0">
                <a:latin typeface="Arial" panose="020B0604020202020204" pitchFamily="34" charset="0"/>
                <a:cs typeface="Arial" panose="020B0604020202020204" pitchFamily="34" charset="0"/>
              </a:rPr>
              <a:t>Un ascenseur nous amène dans les tribunes du haut desquelles on a une vue globale du stade. Les sièges sont bleus et les travées oranges. Après avoir traversé des couloirs tapissés de photos des stars de l’équipe – dont notre Zizou national – nous arrivons au musée. Un vrai lieu de culte pour les </a:t>
            </a:r>
            <a:r>
              <a:rPr lang="fr-FR" sz="2000" dirty="0" err="1">
                <a:latin typeface="Arial" panose="020B0604020202020204" pitchFamily="34" charset="0"/>
                <a:cs typeface="Arial" panose="020B0604020202020204" pitchFamily="34" charset="0"/>
              </a:rPr>
              <a:t>socios</a:t>
            </a:r>
            <a:r>
              <a:rPr lang="fr-FR" sz="2000" dirty="0">
                <a:latin typeface="Arial" panose="020B0604020202020204" pitchFamily="34" charset="0"/>
                <a:cs typeface="Arial" panose="020B0604020202020204" pitchFamily="34" charset="0"/>
              </a:rPr>
              <a:t> du Réal Madrid.</a:t>
            </a:r>
          </a:p>
        </p:txBody>
      </p:sp>
      <p:pic>
        <p:nvPicPr>
          <p:cNvPr id="5" name="Image 4">
            <a:extLst>
              <a:ext uri="{FF2B5EF4-FFF2-40B4-BE49-F238E27FC236}">
                <a16:creationId xmlns:a16="http://schemas.microsoft.com/office/drawing/2014/main" id="{F06676E9-25C5-4522-BF24-A09DFD39F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80" y="136524"/>
            <a:ext cx="5803309" cy="3712433"/>
          </a:xfrm>
          <a:prstGeom prst="rect">
            <a:avLst/>
          </a:prstGeom>
        </p:spPr>
      </p:pic>
      <p:sp>
        <p:nvSpPr>
          <p:cNvPr id="7" name="ZoneTexte 6">
            <a:extLst>
              <a:ext uri="{FF2B5EF4-FFF2-40B4-BE49-F238E27FC236}">
                <a16:creationId xmlns:a16="http://schemas.microsoft.com/office/drawing/2014/main" id="{383106A7-67F7-4AEC-8EE8-F3511E47A38F}"/>
              </a:ext>
            </a:extLst>
          </p:cNvPr>
          <p:cNvSpPr txBox="1"/>
          <p:nvPr/>
        </p:nvSpPr>
        <p:spPr>
          <a:xfrm>
            <a:off x="6092190" y="118250"/>
            <a:ext cx="2968670" cy="3416320"/>
          </a:xfrm>
          <a:prstGeom prst="rect">
            <a:avLst/>
          </a:prstGeom>
          <a:solidFill>
            <a:schemeClr val="bg1"/>
          </a:solidFill>
        </p:spPr>
        <p:txBody>
          <a:bodyPr wrap="square" rtlCol="0">
            <a:spAutoFit/>
          </a:bodyPr>
          <a:lstStyle/>
          <a:p>
            <a:r>
              <a:rPr lang="fr-FR" sz="1800" b="1" dirty="0">
                <a:latin typeface="Arial" panose="020B0604020202020204" pitchFamily="34" charset="0"/>
                <a:cs typeface="Arial" panose="020B0604020202020204" pitchFamily="34" charset="0"/>
              </a:rPr>
              <a:t>Bernabeu Tour : un fan du Barça découvre le stade Santiago Bernabeu de Madrid</a:t>
            </a:r>
          </a:p>
          <a:p>
            <a:r>
              <a:rPr lang="fr-FR" sz="1800" dirty="0">
                <a:latin typeface="Arial" panose="020B0604020202020204" pitchFamily="34" charset="0"/>
                <a:cs typeface="Arial" panose="020B0604020202020204" pitchFamily="34" charset="0"/>
              </a:rPr>
              <a:t>Par Stéphane </a:t>
            </a:r>
            <a:r>
              <a:rPr lang="fr-FR" sz="1800" dirty="0" err="1">
                <a:latin typeface="Arial" panose="020B0604020202020204" pitchFamily="34" charset="0"/>
                <a:cs typeface="Arial" panose="020B0604020202020204" pitchFamily="34" charset="0"/>
              </a:rPr>
              <a:t>Jehle</a:t>
            </a:r>
            <a:r>
              <a:rPr lang="fr-FR" sz="1800" dirty="0">
                <a:latin typeface="Arial" panose="020B0604020202020204" pitchFamily="34" charset="0"/>
                <a:cs typeface="Arial" panose="020B0604020202020204" pitchFamily="34" charset="0"/>
              </a:rPr>
              <a:t>, </a:t>
            </a:r>
          </a:p>
          <a:p>
            <a:r>
              <a:rPr lang="fr-FR" sz="1800" dirty="0">
                <a:latin typeface="Arial" panose="020B0604020202020204" pitchFamily="34" charset="0"/>
                <a:cs typeface="Arial" panose="020B0604020202020204" pitchFamily="34" charset="0"/>
              </a:rPr>
              <a:t>le </a:t>
            </a:r>
            <a:r>
              <a:rPr lang="fr-FR" sz="1800" dirty="0" err="1">
                <a:latin typeface="Arial" panose="020B0604020202020204" pitchFamily="34" charset="0"/>
                <a:cs typeface="Arial" panose="020B0604020202020204" pitchFamily="34" charset="0"/>
              </a:rPr>
              <a:t>Avr</a:t>
            </a:r>
            <a:r>
              <a:rPr lang="fr-FR" sz="1800" dirty="0">
                <a:latin typeface="Arial" panose="020B0604020202020204" pitchFamily="34" charset="0"/>
                <a:cs typeface="Arial" panose="020B0604020202020204" pitchFamily="34" charset="0"/>
              </a:rPr>
              <a:t> 11, 2013</a:t>
            </a:r>
          </a:p>
          <a:p>
            <a:r>
              <a:rPr lang="fr-FR" sz="1800" dirty="0">
                <a:latin typeface="Arial" panose="020B0604020202020204" pitchFamily="34" charset="0"/>
                <a:cs typeface="Arial" panose="020B0604020202020204" pitchFamily="34" charset="0"/>
              </a:rPr>
              <a:t>Bien que supporter du Barça depuis l’époque Romario, je ne pouvais pas passer à côté de ce temple du football lors de ma visite de Madrid.</a:t>
            </a:r>
          </a:p>
        </p:txBody>
      </p:sp>
    </p:spTree>
    <p:extLst>
      <p:ext uri="{BB962C8B-B14F-4D97-AF65-F5344CB8AC3E}">
        <p14:creationId xmlns:p14="http://schemas.microsoft.com/office/powerpoint/2010/main" val="5237829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406559-1713-46D3-914D-3917FD9A25B2}"/>
              </a:ext>
            </a:extLst>
          </p:cNvPr>
          <p:cNvSpPr>
            <a:spLocks noGrp="1"/>
          </p:cNvSpPr>
          <p:nvPr>
            <p:ph type="sldNum" sz="quarter" idx="12"/>
          </p:nvPr>
        </p:nvSpPr>
        <p:spPr/>
        <p:txBody>
          <a:bodyPr/>
          <a:lstStyle/>
          <a:p>
            <a:fld id="{B0ABF02D-C72E-4E70-AD39-D24D1FE82F66}" type="slidenum">
              <a:rPr lang="fr-FR" smtClean="0"/>
              <a:t>44</a:t>
            </a:fld>
            <a:endParaRPr lang="fr-FR"/>
          </a:p>
        </p:txBody>
      </p:sp>
      <p:sp>
        <p:nvSpPr>
          <p:cNvPr id="3" name="ZoneTexte 2">
            <a:extLst>
              <a:ext uri="{FF2B5EF4-FFF2-40B4-BE49-F238E27FC236}">
                <a16:creationId xmlns:a16="http://schemas.microsoft.com/office/drawing/2014/main" id="{240C507B-B5E3-497B-A5ED-D895E24BF593}"/>
              </a:ext>
            </a:extLst>
          </p:cNvPr>
          <p:cNvSpPr txBox="1"/>
          <p:nvPr/>
        </p:nvSpPr>
        <p:spPr>
          <a:xfrm>
            <a:off x="544490" y="265207"/>
            <a:ext cx="8055019" cy="4401205"/>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Portraits des présidents successifs, maillot dédicacé par Di Stefano, histoire de la construction du stade, palmarès détaillé, photos et vidéos des grandes heures du club, trophées en tout genre, et en point d’orgue, une vitrine animée dans laquelle sont fièrement alignées les neuf Coupes d’Europe des Clubs Champions. Même le </a:t>
            </a:r>
            <a:r>
              <a:rPr lang="fr-FR" sz="2000" dirty="0" err="1">
                <a:latin typeface="Arial" panose="020B0604020202020204" pitchFamily="34" charset="0"/>
                <a:cs typeface="Arial" panose="020B0604020202020204" pitchFamily="34" charset="0"/>
              </a:rPr>
              <a:t>blaugrana</a:t>
            </a:r>
            <a:r>
              <a:rPr lang="fr-FR" sz="2000" dirty="0">
                <a:latin typeface="Arial" panose="020B0604020202020204" pitchFamily="34" charset="0"/>
                <a:cs typeface="Arial" panose="020B0604020202020204" pitchFamily="34" charset="0"/>
              </a:rPr>
              <a:t> qui sommeille en moi ne peut rester indifférent. Bon, pas trop longtemps tout de même, la visite continue…</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Nous arrivons ensuite dans la partie basse du stade, au bord de la pelouse. D’ici on peut clairement lire l’inscription « REAL MADRID CF » qui s’affiche en lettres blanches sur la tribune bleue qui nous fait face. Je shoote sous tous les angles, encore et encore. Un dernier détour par la salle de presse, interview imaginaire oblige, et nous quittons les lieux satisfaits, une centaine de clichés au compteur.</a:t>
            </a:r>
          </a:p>
        </p:txBody>
      </p:sp>
    </p:spTree>
    <p:extLst>
      <p:ext uri="{BB962C8B-B14F-4D97-AF65-F5344CB8AC3E}">
        <p14:creationId xmlns:p14="http://schemas.microsoft.com/office/powerpoint/2010/main" val="11115128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48145ED-22E9-4338-A52F-A12AAFA7C978}"/>
              </a:ext>
            </a:extLst>
          </p:cNvPr>
          <p:cNvSpPr>
            <a:spLocks noGrp="1"/>
          </p:cNvSpPr>
          <p:nvPr>
            <p:ph type="sldNum" sz="quarter" idx="12"/>
          </p:nvPr>
        </p:nvSpPr>
        <p:spPr/>
        <p:txBody>
          <a:bodyPr/>
          <a:lstStyle/>
          <a:p>
            <a:fld id="{B0ABF02D-C72E-4E70-AD39-D24D1FE82F66}" type="slidenum">
              <a:rPr lang="fr-FR" smtClean="0"/>
              <a:t>45</a:t>
            </a:fld>
            <a:endParaRPr lang="fr-FR"/>
          </a:p>
        </p:txBody>
      </p:sp>
      <p:sp>
        <p:nvSpPr>
          <p:cNvPr id="3" name="ZoneTexte 2">
            <a:extLst>
              <a:ext uri="{FF2B5EF4-FFF2-40B4-BE49-F238E27FC236}">
                <a16:creationId xmlns:a16="http://schemas.microsoft.com/office/drawing/2014/main" id="{745F4CA9-DB40-4DF1-AA14-BE9191095668}"/>
              </a:ext>
            </a:extLst>
          </p:cNvPr>
          <p:cNvSpPr txBox="1"/>
          <p:nvPr/>
        </p:nvSpPr>
        <p:spPr>
          <a:xfrm>
            <a:off x="171450" y="208767"/>
            <a:ext cx="7326629"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III Le tourisme de santé et les croisières</a:t>
            </a:r>
          </a:p>
        </p:txBody>
      </p:sp>
      <p:sp>
        <p:nvSpPr>
          <p:cNvPr id="4" name="ZoneTexte 3">
            <a:extLst>
              <a:ext uri="{FF2B5EF4-FFF2-40B4-BE49-F238E27FC236}">
                <a16:creationId xmlns:a16="http://schemas.microsoft.com/office/drawing/2014/main" id="{21B92F95-0FCF-41A8-B2D8-2C5D319334A7}"/>
              </a:ext>
            </a:extLst>
          </p:cNvPr>
          <p:cNvSpPr txBox="1"/>
          <p:nvPr/>
        </p:nvSpPr>
        <p:spPr>
          <a:xfrm>
            <a:off x="260103" y="948690"/>
            <a:ext cx="6143554"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 tourisme médical et de bien-être</a:t>
            </a:r>
          </a:p>
        </p:txBody>
      </p:sp>
      <p:sp>
        <p:nvSpPr>
          <p:cNvPr id="5" name="ZoneTexte 4">
            <a:extLst>
              <a:ext uri="{FF2B5EF4-FFF2-40B4-BE49-F238E27FC236}">
                <a16:creationId xmlns:a16="http://schemas.microsoft.com/office/drawing/2014/main" id="{5F68A97C-CA84-47E5-BEB7-85A654F1331F}"/>
              </a:ext>
            </a:extLst>
          </p:cNvPr>
          <p:cNvSpPr txBox="1"/>
          <p:nvPr/>
        </p:nvSpPr>
        <p:spPr>
          <a:xfrm>
            <a:off x="171450" y="1635324"/>
            <a:ext cx="8103870" cy="707886"/>
          </a:xfrm>
          <a:prstGeom prst="rect">
            <a:avLst/>
          </a:prstGeom>
          <a:solidFill>
            <a:schemeClr val="bg1"/>
          </a:solidFill>
        </p:spPr>
        <p:txBody>
          <a:bodyPr wrap="square" rtlCol="0">
            <a:spAutoFit/>
          </a:bodyPr>
          <a:lstStyle/>
          <a:p>
            <a:r>
              <a:rPr lang="fr-FR" sz="2000" b="1" dirty="0">
                <a:solidFill>
                  <a:srgbClr val="0070C0"/>
                </a:solidFill>
                <a:latin typeface="Verdana" panose="020B0604030504040204" pitchFamily="34" charset="0"/>
                <a:ea typeface="Verdana" panose="020B0604030504040204" pitchFamily="34" charset="0"/>
              </a:rPr>
              <a:t>Tourisme médical : c’est le fait de quitter sa résidence principale dans le but de se faire soigner. </a:t>
            </a:r>
          </a:p>
        </p:txBody>
      </p:sp>
      <p:sp>
        <p:nvSpPr>
          <p:cNvPr id="18" name="Ellipse 17">
            <a:extLst>
              <a:ext uri="{FF2B5EF4-FFF2-40B4-BE49-F238E27FC236}">
                <a16:creationId xmlns:a16="http://schemas.microsoft.com/office/drawing/2014/main" id="{9B0AC480-729D-4DA3-A8F9-1A3779D0C61A}"/>
              </a:ext>
            </a:extLst>
          </p:cNvPr>
          <p:cNvSpPr/>
          <p:nvPr/>
        </p:nvSpPr>
        <p:spPr>
          <a:xfrm>
            <a:off x="3446145" y="3429000"/>
            <a:ext cx="1840230" cy="1245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Arial Black" panose="020B0A04020102020204" pitchFamily="34" charset="0"/>
              </a:rPr>
              <a:t>Causes</a:t>
            </a:r>
          </a:p>
        </p:txBody>
      </p:sp>
      <p:cxnSp>
        <p:nvCxnSpPr>
          <p:cNvPr id="19" name="Connecteur droit 18">
            <a:extLst>
              <a:ext uri="{FF2B5EF4-FFF2-40B4-BE49-F238E27FC236}">
                <a16:creationId xmlns:a16="http://schemas.microsoft.com/office/drawing/2014/main" id="{467FB31B-30FB-45BB-93B8-C0C72B328408}"/>
              </a:ext>
            </a:extLst>
          </p:cNvPr>
          <p:cNvCxnSpPr>
            <a:cxnSpLocks/>
          </p:cNvCxnSpPr>
          <p:nvPr/>
        </p:nvCxnSpPr>
        <p:spPr>
          <a:xfrm>
            <a:off x="2703196" y="3308102"/>
            <a:ext cx="742949" cy="360611"/>
          </a:xfrm>
          <a:prstGeom prst="line">
            <a:avLst/>
          </a:prstGeom>
          <a:ln w="76200"/>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C46BDDCD-1A81-4788-B593-D85D7A370E79}"/>
              </a:ext>
            </a:extLst>
          </p:cNvPr>
          <p:cNvCxnSpPr>
            <a:cxnSpLocks/>
          </p:cNvCxnSpPr>
          <p:nvPr/>
        </p:nvCxnSpPr>
        <p:spPr>
          <a:xfrm flipV="1">
            <a:off x="5397817" y="3308102"/>
            <a:ext cx="1005840" cy="337873"/>
          </a:xfrm>
          <a:prstGeom prst="line">
            <a:avLst/>
          </a:prstGeom>
          <a:ln w="76200"/>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6FDD8791-BBED-45B7-BE94-B18D9A80207A}"/>
              </a:ext>
            </a:extLst>
          </p:cNvPr>
          <p:cNvCxnSpPr>
            <a:cxnSpLocks/>
          </p:cNvCxnSpPr>
          <p:nvPr/>
        </p:nvCxnSpPr>
        <p:spPr>
          <a:xfrm flipV="1">
            <a:off x="4343400" y="4891516"/>
            <a:ext cx="0" cy="663464"/>
          </a:xfrm>
          <a:prstGeom prst="line">
            <a:avLst/>
          </a:prstGeom>
          <a:ln w="76200"/>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A9AC06DA-5F83-435F-9308-47BACF07F637}"/>
              </a:ext>
            </a:extLst>
          </p:cNvPr>
          <p:cNvSpPr txBox="1"/>
          <p:nvPr/>
        </p:nvSpPr>
        <p:spPr>
          <a:xfrm>
            <a:off x="6697980" y="2778037"/>
            <a:ext cx="2183130" cy="1323439"/>
          </a:xfrm>
          <a:prstGeom prst="rect">
            <a:avLst/>
          </a:prstGeom>
          <a:solidFill>
            <a:schemeClr val="bg1"/>
          </a:solidFill>
        </p:spPr>
        <p:txBody>
          <a:bodyPr wrap="square" rtlCol="0">
            <a:spAutoFit/>
          </a:bodyPr>
          <a:lstStyle/>
          <a:p>
            <a:pPr algn="ctr"/>
            <a:r>
              <a:rPr lang="fr-FR" sz="2000" dirty="0">
                <a:latin typeface="Verdana" panose="020B0604030504040204" pitchFamily="34" charset="0"/>
                <a:ea typeface="Verdana" panose="020B0604030504040204" pitchFamily="34" charset="0"/>
              </a:rPr>
              <a:t>Temps d’attente différent selon les pays</a:t>
            </a:r>
          </a:p>
        </p:txBody>
      </p:sp>
      <p:sp>
        <p:nvSpPr>
          <p:cNvPr id="27" name="ZoneTexte 26">
            <a:extLst>
              <a:ext uri="{FF2B5EF4-FFF2-40B4-BE49-F238E27FC236}">
                <a16:creationId xmlns:a16="http://schemas.microsoft.com/office/drawing/2014/main" id="{52A3CE83-DBD3-4815-A93D-A6E6B9DFF01B}"/>
              </a:ext>
            </a:extLst>
          </p:cNvPr>
          <p:cNvSpPr txBox="1"/>
          <p:nvPr/>
        </p:nvSpPr>
        <p:spPr>
          <a:xfrm>
            <a:off x="2328863" y="5759826"/>
            <a:ext cx="4440551" cy="400110"/>
          </a:xfrm>
          <a:prstGeom prst="rect">
            <a:avLst/>
          </a:prstGeom>
          <a:solidFill>
            <a:schemeClr val="bg1"/>
          </a:solidFill>
        </p:spPr>
        <p:txBody>
          <a:bodyPr wrap="square" rtlCol="0">
            <a:spAutoFit/>
          </a:bodyPr>
          <a:lstStyle/>
          <a:p>
            <a:pPr algn="ctr"/>
            <a:r>
              <a:rPr lang="fr-FR" sz="2000" dirty="0">
                <a:latin typeface="Verdana" panose="020B0604030504040204" pitchFamily="34" charset="0"/>
                <a:ea typeface="Verdana" panose="020B0604030504040204" pitchFamily="34" charset="0"/>
              </a:rPr>
              <a:t>Loi différente selon les pays</a:t>
            </a:r>
          </a:p>
        </p:txBody>
      </p:sp>
      <p:sp>
        <p:nvSpPr>
          <p:cNvPr id="29" name="ZoneTexte 28">
            <a:extLst>
              <a:ext uri="{FF2B5EF4-FFF2-40B4-BE49-F238E27FC236}">
                <a16:creationId xmlns:a16="http://schemas.microsoft.com/office/drawing/2014/main" id="{0795FACD-1840-4147-AFCD-F20C5BF43F59}"/>
              </a:ext>
            </a:extLst>
          </p:cNvPr>
          <p:cNvSpPr txBox="1"/>
          <p:nvPr/>
        </p:nvSpPr>
        <p:spPr>
          <a:xfrm>
            <a:off x="361950" y="2737781"/>
            <a:ext cx="1966913" cy="1631216"/>
          </a:xfrm>
          <a:prstGeom prst="rect">
            <a:avLst/>
          </a:prstGeom>
          <a:solidFill>
            <a:schemeClr val="bg1"/>
          </a:solidFill>
        </p:spPr>
        <p:txBody>
          <a:bodyPr wrap="square" rtlCol="0">
            <a:spAutoFit/>
          </a:bodyPr>
          <a:lstStyle/>
          <a:p>
            <a:pPr algn="ctr"/>
            <a:r>
              <a:rPr lang="fr-FR" sz="2000" dirty="0">
                <a:latin typeface="Verdana" panose="020B0604030504040204" pitchFamily="34" charset="0"/>
                <a:ea typeface="Verdana" panose="020B0604030504040204" pitchFamily="34" charset="0"/>
              </a:rPr>
              <a:t>Coûts des interventions différents selon les pays</a:t>
            </a:r>
          </a:p>
        </p:txBody>
      </p:sp>
    </p:spTree>
    <p:extLst>
      <p:ext uri="{BB962C8B-B14F-4D97-AF65-F5344CB8AC3E}">
        <p14:creationId xmlns:p14="http://schemas.microsoft.com/office/powerpoint/2010/main" val="38327766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8" grpId="0" animBg="1"/>
      <p:bldP spid="26" grpId="0" animBg="1"/>
      <p:bldP spid="27"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C1B8EA5-AD4A-47FE-8047-0AB874C6D460}"/>
              </a:ext>
            </a:extLst>
          </p:cNvPr>
          <p:cNvSpPr>
            <a:spLocks noGrp="1"/>
          </p:cNvSpPr>
          <p:nvPr>
            <p:ph type="sldNum" sz="quarter" idx="12"/>
          </p:nvPr>
        </p:nvSpPr>
        <p:spPr/>
        <p:txBody>
          <a:bodyPr/>
          <a:lstStyle/>
          <a:p>
            <a:fld id="{B0ABF02D-C72E-4E70-AD39-D24D1FE82F66}" type="slidenum">
              <a:rPr lang="fr-FR" smtClean="0"/>
              <a:t>46</a:t>
            </a:fld>
            <a:endParaRPr lang="fr-FR"/>
          </a:p>
        </p:txBody>
      </p:sp>
      <p:sp>
        <p:nvSpPr>
          <p:cNvPr id="3" name="ZoneTexte 2">
            <a:extLst>
              <a:ext uri="{FF2B5EF4-FFF2-40B4-BE49-F238E27FC236}">
                <a16:creationId xmlns:a16="http://schemas.microsoft.com/office/drawing/2014/main" id="{90BC0B1F-0BDE-4061-A915-66B45BC722A1}"/>
              </a:ext>
            </a:extLst>
          </p:cNvPr>
          <p:cNvSpPr txBox="1"/>
          <p:nvPr/>
        </p:nvSpPr>
        <p:spPr>
          <a:xfrm>
            <a:off x="2827020" y="2766492"/>
            <a:ext cx="3368040" cy="707886"/>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Le tourisme médical est mondialisé</a:t>
            </a:r>
          </a:p>
        </p:txBody>
      </p:sp>
      <p:sp>
        <p:nvSpPr>
          <p:cNvPr id="4" name="ZoneTexte 3">
            <a:extLst>
              <a:ext uri="{FF2B5EF4-FFF2-40B4-BE49-F238E27FC236}">
                <a16:creationId xmlns:a16="http://schemas.microsoft.com/office/drawing/2014/main" id="{7050707E-D2CA-4FB6-A2B8-8B4F87C21730}"/>
              </a:ext>
            </a:extLst>
          </p:cNvPr>
          <p:cNvSpPr txBox="1"/>
          <p:nvPr/>
        </p:nvSpPr>
        <p:spPr>
          <a:xfrm>
            <a:off x="168663" y="629955"/>
            <a:ext cx="3368040"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Chirurgie cardiaque </a:t>
            </a:r>
            <a:r>
              <a:rPr lang="fr-FR" sz="2000" dirty="0">
                <a:latin typeface="Verdana" panose="020B0604030504040204" pitchFamily="34" charset="0"/>
                <a:ea typeface="Verdana" panose="020B0604030504040204" pitchFamily="34" charset="0"/>
              </a:rPr>
              <a:t>en Inde</a:t>
            </a:r>
          </a:p>
        </p:txBody>
      </p:sp>
      <p:sp>
        <p:nvSpPr>
          <p:cNvPr id="5" name="ZoneTexte 4">
            <a:extLst>
              <a:ext uri="{FF2B5EF4-FFF2-40B4-BE49-F238E27FC236}">
                <a16:creationId xmlns:a16="http://schemas.microsoft.com/office/drawing/2014/main" id="{9D9226A6-07E3-4A46-95A2-25241A96EAC6}"/>
              </a:ext>
            </a:extLst>
          </p:cNvPr>
          <p:cNvSpPr txBox="1"/>
          <p:nvPr/>
        </p:nvSpPr>
        <p:spPr>
          <a:xfrm>
            <a:off x="4892040" y="476066"/>
            <a:ext cx="3695700" cy="1015663"/>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Chirurgie esthétique </a:t>
            </a:r>
            <a:r>
              <a:rPr lang="fr-FR" sz="2000" dirty="0">
                <a:latin typeface="Verdana" panose="020B0604030504040204" pitchFamily="34" charset="0"/>
                <a:ea typeface="Verdana" panose="020B0604030504040204" pitchFamily="34" charset="0"/>
              </a:rPr>
              <a:t>au Brésil, Costa-Rica, Bolivie, Tunisie, Maroc</a:t>
            </a:r>
          </a:p>
        </p:txBody>
      </p:sp>
      <p:sp>
        <p:nvSpPr>
          <p:cNvPr id="6" name="ZoneTexte 5">
            <a:extLst>
              <a:ext uri="{FF2B5EF4-FFF2-40B4-BE49-F238E27FC236}">
                <a16:creationId xmlns:a16="http://schemas.microsoft.com/office/drawing/2014/main" id="{E868FB86-7FB5-4C69-A27C-D8B4D00EACA3}"/>
              </a:ext>
            </a:extLst>
          </p:cNvPr>
          <p:cNvSpPr txBox="1"/>
          <p:nvPr/>
        </p:nvSpPr>
        <p:spPr>
          <a:xfrm>
            <a:off x="5638800" y="4862701"/>
            <a:ext cx="3084195" cy="1323439"/>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Chirurgie dentaire </a:t>
            </a:r>
            <a:r>
              <a:rPr lang="fr-FR" sz="2000" dirty="0">
                <a:latin typeface="Verdana" panose="020B0604030504040204" pitchFamily="34" charset="0"/>
                <a:ea typeface="Verdana" panose="020B0604030504040204" pitchFamily="34" charset="0"/>
              </a:rPr>
              <a:t>en Hongrie, Roumanie, Tchéquie, Espagne, Italie</a:t>
            </a:r>
          </a:p>
        </p:txBody>
      </p:sp>
      <p:sp>
        <p:nvSpPr>
          <p:cNvPr id="7" name="ZoneTexte 6">
            <a:extLst>
              <a:ext uri="{FF2B5EF4-FFF2-40B4-BE49-F238E27FC236}">
                <a16:creationId xmlns:a16="http://schemas.microsoft.com/office/drawing/2014/main" id="{B0157600-E815-4AF7-9609-B275BD4F7C0A}"/>
              </a:ext>
            </a:extLst>
          </p:cNvPr>
          <p:cNvSpPr txBox="1"/>
          <p:nvPr/>
        </p:nvSpPr>
        <p:spPr>
          <a:xfrm>
            <a:off x="247279" y="5170477"/>
            <a:ext cx="3210807" cy="1015663"/>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Avortement </a:t>
            </a:r>
            <a:r>
              <a:rPr lang="fr-FR" sz="2000" dirty="0">
                <a:latin typeface="Verdana" panose="020B0604030504040204" pitchFamily="34" charset="0"/>
                <a:ea typeface="Verdana" panose="020B0604030504040204" pitchFamily="34" charset="0"/>
              </a:rPr>
              <a:t>aux Pays-Bas, Espagne, R-U, Irlande</a:t>
            </a:r>
          </a:p>
        </p:txBody>
      </p:sp>
      <p:cxnSp>
        <p:nvCxnSpPr>
          <p:cNvPr id="8" name="Connecteur droit 7">
            <a:extLst>
              <a:ext uri="{FF2B5EF4-FFF2-40B4-BE49-F238E27FC236}">
                <a16:creationId xmlns:a16="http://schemas.microsoft.com/office/drawing/2014/main" id="{00048DDF-90C3-4EEE-9FEF-DF76682829D1}"/>
              </a:ext>
            </a:extLst>
          </p:cNvPr>
          <p:cNvCxnSpPr>
            <a:cxnSpLocks/>
          </p:cNvCxnSpPr>
          <p:nvPr/>
        </p:nvCxnSpPr>
        <p:spPr>
          <a:xfrm>
            <a:off x="2478405" y="1591521"/>
            <a:ext cx="790575" cy="921291"/>
          </a:xfrm>
          <a:prstGeom prst="line">
            <a:avLst/>
          </a:prstGeom>
          <a:ln w="76200"/>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87A1612D-2A99-4A80-B553-F16C421F64FF}"/>
              </a:ext>
            </a:extLst>
          </p:cNvPr>
          <p:cNvCxnSpPr>
            <a:cxnSpLocks/>
          </p:cNvCxnSpPr>
          <p:nvPr/>
        </p:nvCxnSpPr>
        <p:spPr>
          <a:xfrm flipV="1">
            <a:off x="5383530" y="1701725"/>
            <a:ext cx="811530" cy="811087"/>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ED05E1DC-DF89-40CE-A887-9D9C5DC3FEEA}"/>
              </a:ext>
            </a:extLst>
          </p:cNvPr>
          <p:cNvCxnSpPr>
            <a:cxnSpLocks/>
          </p:cNvCxnSpPr>
          <p:nvPr/>
        </p:nvCxnSpPr>
        <p:spPr>
          <a:xfrm flipV="1">
            <a:off x="2263140" y="3810830"/>
            <a:ext cx="1354455" cy="938311"/>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89F592F0-DA35-43D5-BEF6-DE2C8D4F9914}"/>
              </a:ext>
            </a:extLst>
          </p:cNvPr>
          <p:cNvCxnSpPr>
            <a:cxnSpLocks/>
          </p:cNvCxnSpPr>
          <p:nvPr/>
        </p:nvCxnSpPr>
        <p:spPr>
          <a:xfrm>
            <a:off x="5638800" y="3787575"/>
            <a:ext cx="1242060" cy="821446"/>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89037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5E94F-75B9-45ED-BCDA-9B2F31371171}"/>
              </a:ext>
            </a:extLst>
          </p:cNvPr>
          <p:cNvSpPr>
            <a:spLocks noGrp="1"/>
          </p:cNvSpPr>
          <p:nvPr>
            <p:ph type="sldNum" sz="quarter" idx="12"/>
          </p:nvPr>
        </p:nvSpPr>
        <p:spPr/>
        <p:txBody>
          <a:bodyPr/>
          <a:lstStyle/>
          <a:p>
            <a:fld id="{B0ABF02D-C72E-4E70-AD39-D24D1FE82F66}" type="slidenum">
              <a:rPr lang="fr-FR" smtClean="0"/>
              <a:t>47</a:t>
            </a:fld>
            <a:endParaRPr lang="fr-FR"/>
          </a:p>
        </p:txBody>
      </p:sp>
      <p:sp>
        <p:nvSpPr>
          <p:cNvPr id="3" name="ZoneTexte 2">
            <a:extLst>
              <a:ext uri="{FF2B5EF4-FFF2-40B4-BE49-F238E27FC236}">
                <a16:creationId xmlns:a16="http://schemas.microsoft.com/office/drawing/2014/main" id="{590AC128-E344-4838-93AB-F72C9593F1F9}"/>
              </a:ext>
            </a:extLst>
          </p:cNvPr>
          <p:cNvSpPr txBox="1"/>
          <p:nvPr/>
        </p:nvSpPr>
        <p:spPr>
          <a:xfrm>
            <a:off x="320040" y="173117"/>
            <a:ext cx="7235190" cy="1015663"/>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Thermalisme</a:t>
            </a:r>
            <a:r>
              <a:rPr lang="fr-FR" sz="2000" b="1" dirty="0">
                <a:solidFill>
                  <a:srgbClr val="0070C0"/>
                </a:solidFill>
                <a:latin typeface="Verdana" panose="020B0604030504040204" pitchFamily="34" charset="0"/>
                <a:ea typeface="Verdana" panose="020B0604030504040204" pitchFamily="34" charset="0"/>
              </a:rPr>
              <a:t> : ensemble de moyens (médicaux, hospitaliers, sociaux, etc.) mis en œuvre pour l'utilisation thérapeutique des eaux de source.</a:t>
            </a:r>
          </a:p>
        </p:txBody>
      </p:sp>
      <p:sp>
        <p:nvSpPr>
          <p:cNvPr id="4" name="ZoneTexte 3">
            <a:extLst>
              <a:ext uri="{FF2B5EF4-FFF2-40B4-BE49-F238E27FC236}">
                <a16:creationId xmlns:a16="http://schemas.microsoft.com/office/drawing/2014/main" id="{EE10BEAB-3B83-4042-8ACB-25D7AB3B1F8B}"/>
              </a:ext>
            </a:extLst>
          </p:cNvPr>
          <p:cNvSpPr txBox="1"/>
          <p:nvPr/>
        </p:nvSpPr>
        <p:spPr>
          <a:xfrm>
            <a:off x="320040" y="1554480"/>
            <a:ext cx="544068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89 stations thermales en France</a:t>
            </a:r>
          </a:p>
        </p:txBody>
      </p:sp>
      <p:pic>
        <p:nvPicPr>
          <p:cNvPr id="6" name="Image 5">
            <a:extLst>
              <a:ext uri="{FF2B5EF4-FFF2-40B4-BE49-F238E27FC236}">
                <a16:creationId xmlns:a16="http://schemas.microsoft.com/office/drawing/2014/main" id="{C8DA35CC-20BD-4D18-843E-6110DE3DC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98" y="2320290"/>
            <a:ext cx="6089366" cy="4262556"/>
          </a:xfrm>
          <a:prstGeom prst="rect">
            <a:avLst/>
          </a:prstGeom>
        </p:spPr>
      </p:pic>
      <p:sp>
        <p:nvSpPr>
          <p:cNvPr id="7" name="ZoneTexte 6">
            <a:extLst>
              <a:ext uri="{FF2B5EF4-FFF2-40B4-BE49-F238E27FC236}">
                <a16:creationId xmlns:a16="http://schemas.microsoft.com/office/drawing/2014/main" id="{FE60E0E4-0074-4197-9964-F6377D4318CE}"/>
              </a:ext>
            </a:extLst>
          </p:cNvPr>
          <p:cNvSpPr txBox="1"/>
          <p:nvPr/>
        </p:nvSpPr>
        <p:spPr>
          <a:xfrm>
            <a:off x="6224264" y="1396941"/>
            <a:ext cx="2784838" cy="5324535"/>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station thermale de Rochefort est spécialisée en rhumatologie, phlébologie, dermatologie, et affection des muqueuses bucco-linguales. Des profondeurs de la terre, coule une source exceptionnelle et rare, chaude, saline et ferrugineuse aux propriétés thérapeutiques reconnues.</a:t>
            </a:r>
          </a:p>
        </p:txBody>
      </p:sp>
    </p:spTree>
    <p:extLst>
      <p:ext uri="{BB962C8B-B14F-4D97-AF65-F5344CB8AC3E}">
        <p14:creationId xmlns:p14="http://schemas.microsoft.com/office/powerpoint/2010/main" val="6101960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D572E7-86CC-4B04-9D4A-D6285923A374}"/>
              </a:ext>
            </a:extLst>
          </p:cNvPr>
          <p:cNvSpPr>
            <a:spLocks noGrp="1"/>
          </p:cNvSpPr>
          <p:nvPr>
            <p:ph type="sldNum" sz="quarter" idx="12"/>
          </p:nvPr>
        </p:nvSpPr>
        <p:spPr/>
        <p:txBody>
          <a:bodyPr/>
          <a:lstStyle/>
          <a:p>
            <a:fld id="{B0ABF02D-C72E-4E70-AD39-D24D1FE82F66}" type="slidenum">
              <a:rPr lang="fr-FR" smtClean="0"/>
              <a:t>48</a:t>
            </a:fld>
            <a:endParaRPr lang="fr-FR"/>
          </a:p>
        </p:txBody>
      </p:sp>
      <p:pic>
        <p:nvPicPr>
          <p:cNvPr id="4" name="Image 3">
            <a:extLst>
              <a:ext uri="{FF2B5EF4-FFF2-40B4-BE49-F238E27FC236}">
                <a16:creationId xmlns:a16="http://schemas.microsoft.com/office/drawing/2014/main" id="{5977C967-CD74-4368-A0A5-B03DA5496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70" y="1323439"/>
            <a:ext cx="7063740" cy="4690323"/>
          </a:xfrm>
          <a:prstGeom prst="rect">
            <a:avLst/>
          </a:prstGeom>
        </p:spPr>
      </p:pic>
      <p:sp>
        <p:nvSpPr>
          <p:cNvPr id="5" name="ZoneTexte 4">
            <a:extLst>
              <a:ext uri="{FF2B5EF4-FFF2-40B4-BE49-F238E27FC236}">
                <a16:creationId xmlns:a16="http://schemas.microsoft.com/office/drawing/2014/main" id="{3241B946-FB2F-4F4B-9166-DAB16600DB2A}"/>
              </a:ext>
            </a:extLst>
          </p:cNvPr>
          <p:cNvSpPr txBox="1"/>
          <p:nvPr/>
        </p:nvSpPr>
        <p:spPr>
          <a:xfrm>
            <a:off x="128860" y="0"/>
            <a:ext cx="8886280" cy="1323439"/>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station thermale de La Roche Posay est le premier centre européen de dermatologie thermale. La station accueille près de 8000 curistes chaque année afin de traiter des problèmes de peau; eczéma, psoriasis, séquelles de brûlure...</a:t>
            </a:r>
          </a:p>
        </p:txBody>
      </p:sp>
    </p:spTree>
    <p:extLst>
      <p:ext uri="{BB962C8B-B14F-4D97-AF65-F5344CB8AC3E}">
        <p14:creationId xmlns:p14="http://schemas.microsoft.com/office/powerpoint/2010/main" val="37692821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5719D7-986F-408E-9E4A-EBA72663103A}"/>
              </a:ext>
            </a:extLst>
          </p:cNvPr>
          <p:cNvSpPr>
            <a:spLocks noGrp="1"/>
          </p:cNvSpPr>
          <p:nvPr>
            <p:ph type="sldNum" sz="quarter" idx="12"/>
          </p:nvPr>
        </p:nvSpPr>
        <p:spPr/>
        <p:txBody>
          <a:bodyPr/>
          <a:lstStyle/>
          <a:p>
            <a:fld id="{B0ABF02D-C72E-4E70-AD39-D24D1FE82F66}" type="slidenum">
              <a:rPr lang="fr-FR" smtClean="0"/>
              <a:t>49</a:t>
            </a:fld>
            <a:endParaRPr lang="fr-FR"/>
          </a:p>
        </p:txBody>
      </p:sp>
      <p:sp>
        <p:nvSpPr>
          <p:cNvPr id="3" name="ZoneTexte 2">
            <a:extLst>
              <a:ext uri="{FF2B5EF4-FFF2-40B4-BE49-F238E27FC236}">
                <a16:creationId xmlns:a16="http://schemas.microsoft.com/office/drawing/2014/main" id="{4450F8AF-891E-4D82-BC8C-5F765015ED59}"/>
              </a:ext>
            </a:extLst>
          </p:cNvPr>
          <p:cNvSpPr txBox="1"/>
          <p:nvPr/>
        </p:nvSpPr>
        <p:spPr>
          <a:xfrm>
            <a:off x="320040" y="173117"/>
            <a:ext cx="8709660" cy="707886"/>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Thalassothérapie</a:t>
            </a:r>
            <a:r>
              <a:rPr lang="fr-FR" sz="2000" b="1" dirty="0">
                <a:solidFill>
                  <a:srgbClr val="0070C0"/>
                </a:solidFill>
                <a:latin typeface="Verdana" panose="020B0604030504040204" pitchFamily="34" charset="0"/>
                <a:ea typeface="Verdana" panose="020B0604030504040204" pitchFamily="34" charset="0"/>
              </a:rPr>
              <a:t> : cure qui permet de prendre soin de son corps et de son esprit grâce aux vertus de l'eau de mer</a:t>
            </a:r>
          </a:p>
        </p:txBody>
      </p:sp>
      <p:sp>
        <p:nvSpPr>
          <p:cNvPr id="4" name="ZoneTexte 3">
            <a:extLst>
              <a:ext uri="{FF2B5EF4-FFF2-40B4-BE49-F238E27FC236}">
                <a16:creationId xmlns:a16="http://schemas.microsoft.com/office/drawing/2014/main" id="{CC210B49-1244-4E8D-A259-849E742ACE6D}"/>
              </a:ext>
            </a:extLst>
          </p:cNvPr>
          <p:cNvSpPr txBox="1"/>
          <p:nvPr/>
        </p:nvSpPr>
        <p:spPr>
          <a:xfrm>
            <a:off x="320040" y="984647"/>
            <a:ext cx="5440680" cy="707886"/>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une cinquantaine d'établissements de thalassothérapie en France</a:t>
            </a:r>
          </a:p>
        </p:txBody>
      </p:sp>
      <p:pic>
        <p:nvPicPr>
          <p:cNvPr id="8" name="Image 7">
            <a:extLst>
              <a:ext uri="{FF2B5EF4-FFF2-40B4-BE49-F238E27FC236}">
                <a16:creationId xmlns:a16="http://schemas.microsoft.com/office/drawing/2014/main" id="{19888041-A028-44DD-8B32-4A3F76E93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41" y="2928736"/>
            <a:ext cx="7374480" cy="3860984"/>
          </a:xfrm>
          <a:prstGeom prst="rect">
            <a:avLst/>
          </a:prstGeom>
        </p:spPr>
      </p:pic>
      <p:sp>
        <p:nvSpPr>
          <p:cNvPr id="9" name="ZoneTexte 8">
            <a:extLst>
              <a:ext uri="{FF2B5EF4-FFF2-40B4-BE49-F238E27FC236}">
                <a16:creationId xmlns:a16="http://schemas.microsoft.com/office/drawing/2014/main" id="{0A2E1D72-7766-43F2-A6B3-3C52446C766A}"/>
              </a:ext>
            </a:extLst>
          </p:cNvPr>
          <p:cNvSpPr txBox="1"/>
          <p:nvPr/>
        </p:nvSpPr>
        <p:spPr>
          <a:xfrm>
            <a:off x="320040" y="1802803"/>
            <a:ext cx="8823960" cy="1015663"/>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Thalasso à l’île de Ré Vidéo</a:t>
            </a:r>
          </a:p>
          <a:p>
            <a:r>
              <a:rPr lang="fr-FR" sz="2000" b="1" dirty="0">
                <a:solidFill>
                  <a:srgbClr val="FF0000"/>
                </a:solidFill>
                <a:latin typeface="Verdana" panose="020B0604030504040204" pitchFamily="34" charset="0"/>
                <a:ea typeface="Verdana" panose="020B0604030504040204" pitchFamily="34" charset="0"/>
              </a:rPr>
              <a:t>https://www.youtube.com/watch?v=er3amWy9gu0&amp;feature=emb_logo</a:t>
            </a:r>
          </a:p>
        </p:txBody>
      </p:sp>
    </p:spTree>
    <p:extLst>
      <p:ext uri="{BB962C8B-B14F-4D97-AF65-F5344CB8AC3E}">
        <p14:creationId xmlns:p14="http://schemas.microsoft.com/office/powerpoint/2010/main" val="35885035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9D699F-B9A9-4392-83A0-94012EB4A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0" y="178375"/>
            <a:ext cx="9018366" cy="5433755"/>
          </a:xfrm>
          <a:prstGeom prst="rect">
            <a:avLst/>
          </a:prstGeom>
        </p:spPr>
      </p:pic>
      <p:sp>
        <p:nvSpPr>
          <p:cNvPr id="4" name="ZoneTexte 3">
            <a:extLst>
              <a:ext uri="{FF2B5EF4-FFF2-40B4-BE49-F238E27FC236}">
                <a16:creationId xmlns:a16="http://schemas.microsoft.com/office/drawing/2014/main" id="{4AEB03DB-E359-4A51-99CF-D04FE9809C2C}"/>
              </a:ext>
            </a:extLst>
          </p:cNvPr>
          <p:cNvSpPr txBox="1"/>
          <p:nvPr/>
        </p:nvSpPr>
        <p:spPr>
          <a:xfrm>
            <a:off x="1131570" y="5847660"/>
            <a:ext cx="713232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Autre exemple : voir le TD Oradour-sur-Glane</a:t>
            </a:r>
          </a:p>
        </p:txBody>
      </p:sp>
      <p:sp>
        <p:nvSpPr>
          <p:cNvPr id="2" name="Espace réservé du numéro de diapositive 1">
            <a:extLst>
              <a:ext uri="{FF2B5EF4-FFF2-40B4-BE49-F238E27FC236}">
                <a16:creationId xmlns:a16="http://schemas.microsoft.com/office/drawing/2014/main" id="{72AB8203-185B-43E8-9DAB-3CA023D2C19C}"/>
              </a:ext>
            </a:extLst>
          </p:cNvPr>
          <p:cNvSpPr>
            <a:spLocks noGrp="1"/>
          </p:cNvSpPr>
          <p:nvPr>
            <p:ph type="sldNum" sz="quarter" idx="12"/>
          </p:nvPr>
        </p:nvSpPr>
        <p:spPr/>
        <p:txBody>
          <a:bodyPr/>
          <a:lstStyle/>
          <a:p>
            <a:fld id="{B0ABF02D-C72E-4E70-AD39-D24D1FE82F66}" type="slidenum">
              <a:rPr lang="fr-FR" smtClean="0"/>
              <a:t>5</a:t>
            </a:fld>
            <a:endParaRPr lang="fr-FR"/>
          </a:p>
        </p:txBody>
      </p:sp>
    </p:spTree>
    <p:extLst>
      <p:ext uri="{BB962C8B-B14F-4D97-AF65-F5344CB8AC3E}">
        <p14:creationId xmlns:p14="http://schemas.microsoft.com/office/powerpoint/2010/main" val="18643623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AB7F7C-6B1D-48A2-B6F7-461C9BEEC866}"/>
              </a:ext>
            </a:extLst>
          </p:cNvPr>
          <p:cNvSpPr>
            <a:spLocks noGrp="1"/>
          </p:cNvSpPr>
          <p:nvPr>
            <p:ph type="sldNum" sz="quarter" idx="12"/>
          </p:nvPr>
        </p:nvSpPr>
        <p:spPr/>
        <p:txBody>
          <a:bodyPr/>
          <a:lstStyle/>
          <a:p>
            <a:fld id="{B0ABF02D-C72E-4E70-AD39-D24D1FE82F66}" type="slidenum">
              <a:rPr lang="fr-FR" smtClean="0"/>
              <a:t>50</a:t>
            </a:fld>
            <a:endParaRPr lang="fr-FR"/>
          </a:p>
        </p:txBody>
      </p:sp>
      <p:pic>
        <p:nvPicPr>
          <p:cNvPr id="4" name="Image 3">
            <a:extLst>
              <a:ext uri="{FF2B5EF4-FFF2-40B4-BE49-F238E27FC236}">
                <a16:creationId xmlns:a16="http://schemas.microsoft.com/office/drawing/2014/main" id="{AB3BB476-4D54-4384-BB8A-647C789E4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90" y="79375"/>
            <a:ext cx="4011930" cy="3008948"/>
          </a:xfrm>
          <a:prstGeom prst="rect">
            <a:avLst/>
          </a:prstGeom>
        </p:spPr>
      </p:pic>
      <p:pic>
        <p:nvPicPr>
          <p:cNvPr id="6" name="Image 5">
            <a:extLst>
              <a:ext uri="{FF2B5EF4-FFF2-40B4-BE49-F238E27FC236}">
                <a16:creationId xmlns:a16="http://schemas.microsoft.com/office/drawing/2014/main" id="{565E56F4-26CE-4432-BDB6-6659F5043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12" y="3211278"/>
            <a:ext cx="8842575" cy="3567347"/>
          </a:xfrm>
          <a:prstGeom prst="rect">
            <a:avLst/>
          </a:prstGeom>
        </p:spPr>
      </p:pic>
      <p:sp>
        <p:nvSpPr>
          <p:cNvPr id="7" name="ZoneTexte 6">
            <a:extLst>
              <a:ext uri="{FF2B5EF4-FFF2-40B4-BE49-F238E27FC236}">
                <a16:creationId xmlns:a16="http://schemas.microsoft.com/office/drawing/2014/main" id="{D1591B8E-7C3A-40A9-AE6B-313D2F0A4A34}"/>
              </a:ext>
            </a:extLst>
          </p:cNvPr>
          <p:cNvSpPr txBox="1"/>
          <p:nvPr/>
        </p:nvSpPr>
        <p:spPr>
          <a:xfrm>
            <a:off x="5314950" y="514350"/>
            <a:ext cx="3200400" cy="707886"/>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Spas et séjours bien-être : en hausse constante</a:t>
            </a:r>
          </a:p>
        </p:txBody>
      </p:sp>
    </p:spTree>
    <p:extLst>
      <p:ext uri="{BB962C8B-B14F-4D97-AF65-F5344CB8AC3E}">
        <p14:creationId xmlns:p14="http://schemas.microsoft.com/office/powerpoint/2010/main" val="41084181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513EAB4-3432-48E7-9E71-38B82E45E53B}"/>
              </a:ext>
            </a:extLst>
          </p:cNvPr>
          <p:cNvSpPr>
            <a:spLocks noGrp="1"/>
          </p:cNvSpPr>
          <p:nvPr>
            <p:ph type="sldNum" sz="quarter" idx="12"/>
          </p:nvPr>
        </p:nvSpPr>
        <p:spPr/>
        <p:txBody>
          <a:bodyPr/>
          <a:lstStyle/>
          <a:p>
            <a:fld id="{B0ABF02D-C72E-4E70-AD39-D24D1FE82F66}" type="slidenum">
              <a:rPr lang="fr-FR" smtClean="0"/>
              <a:t>51</a:t>
            </a:fld>
            <a:endParaRPr lang="fr-FR"/>
          </a:p>
        </p:txBody>
      </p:sp>
      <p:sp>
        <p:nvSpPr>
          <p:cNvPr id="7" name="ZoneTexte 6">
            <a:extLst>
              <a:ext uri="{FF2B5EF4-FFF2-40B4-BE49-F238E27FC236}">
                <a16:creationId xmlns:a16="http://schemas.microsoft.com/office/drawing/2014/main" id="{CD29AB8E-7643-4F83-BCE9-FE695A40E8E6}"/>
              </a:ext>
            </a:extLst>
          </p:cNvPr>
          <p:cNvSpPr txBox="1"/>
          <p:nvPr/>
        </p:nvSpPr>
        <p:spPr>
          <a:xfrm>
            <a:off x="222956" y="239394"/>
            <a:ext cx="2485954" cy="769441"/>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Le tourisme de croisière</a:t>
            </a:r>
          </a:p>
        </p:txBody>
      </p:sp>
      <p:pic>
        <p:nvPicPr>
          <p:cNvPr id="9" name="Image 8">
            <a:extLst>
              <a:ext uri="{FF2B5EF4-FFF2-40B4-BE49-F238E27FC236}">
                <a16:creationId xmlns:a16="http://schemas.microsoft.com/office/drawing/2014/main" id="{80ECD8B0-196C-4004-9B3E-B26ED68DA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473" y="136524"/>
            <a:ext cx="5607131" cy="6584951"/>
          </a:xfrm>
          <a:prstGeom prst="rect">
            <a:avLst/>
          </a:prstGeom>
        </p:spPr>
      </p:pic>
    </p:spTree>
    <p:extLst>
      <p:ext uri="{BB962C8B-B14F-4D97-AF65-F5344CB8AC3E}">
        <p14:creationId xmlns:p14="http://schemas.microsoft.com/office/powerpoint/2010/main" val="41251931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892AEF1-DCFD-4537-BB16-2598B82CE0B5}"/>
              </a:ext>
            </a:extLst>
          </p:cNvPr>
          <p:cNvSpPr>
            <a:spLocks noGrp="1"/>
          </p:cNvSpPr>
          <p:nvPr>
            <p:ph type="sldNum" sz="quarter" idx="12"/>
          </p:nvPr>
        </p:nvSpPr>
        <p:spPr/>
        <p:txBody>
          <a:bodyPr/>
          <a:lstStyle/>
          <a:p>
            <a:fld id="{B0ABF02D-C72E-4E70-AD39-D24D1FE82F66}" type="slidenum">
              <a:rPr lang="fr-FR" smtClean="0"/>
              <a:t>52</a:t>
            </a:fld>
            <a:endParaRPr lang="fr-FR"/>
          </a:p>
        </p:txBody>
      </p:sp>
      <p:pic>
        <p:nvPicPr>
          <p:cNvPr id="4" name="Image 3">
            <a:extLst>
              <a:ext uri="{FF2B5EF4-FFF2-40B4-BE49-F238E27FC236}">
                <a16:creationId xmlns:a16="http://schemas.microsoft.com/office/drawing/2014/main" id="{419F0B17-A2DA-4C12-A822-957F35CD1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19" y="136524"/>
            <a:ext cx="8796962" cy="4812804"/>
          </a:xfrm>
          <a:prstGeom prst="rect">
            <a:avLst/>
          </a:prstGeom>
        </p:spPr>
      </p:pic>
    </p:spTree>
    <p:extLst>
      <p:ext uri="{BB962C8B-B14F-4D97-AF65-F5344CB8AC3E}">
        <p14:creationId xmlns:p14="http://schemas.microsoft.com/office/powerpoint/2010/main" val="25187094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85862C-CE07-4466-8594-E2AC46938008}"/>
              </a:ext>
            </a:extLst>
          </p:cNvPr>
          <p:cNvSpPr>
            <a:spLocks noGrp="1"/>
          </p:cNvSpPr>
          <p:nvPr>
            <p:ph type="sldNum" sz="quarter" idx="12"/>
          </p:nvPr>
        </p:nvSpPr>
        <p:spPr/>
        <p:txBody>
          <a:bodyPr/>
          <a:lstStyle/>
          <a:p>
            <a:fld id="{B0ABF02D-C72E-4E70-AD39-D24D1FE82F66}" type="slidenum">
              <a:rPr lang="fr-FR" smtClean="0"/>
              <a:t>53</a:t>
            </a:fld>
            <a:endParaRPr lang="fr-FR"/>
          </a:p>
        </p:txBody>
      </p:sp>
      <p:pic>
        <p:nvPicPr>
          <p:cNvPr id="3" name="Image 2">
            <a:extLst>
              <a:ext uri="{FF2B5EF4-FFF2-40B4-BE49-F238E27FC236}">
                <a16:creationId xmlns:a16="http://schemas.microsoft.com/office/drawing/2014/main" id="{EA5AF5A9-2B9B-4327-B767-F1A4D63A1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83" y="219769"/>
            <a:ext cx="8779634" cy="4389817"/>
          </a:xfrm>
          <a:prstGeom prst="rect">
            <a:avLst/>
          </a:prstGeom>
        </p:spPr>
      </p:pic>
      <p:sp>
        <p:nvSpPr>
          <p:cNvPr id="4" name="ZoneTexte 3">
            <a:extLst>
              <a:ext uri="{FF2B5EF4-FFF2-40B4-BE49-F238E27FC236}">
                <a16:creationId xmlns:a16="http://schemas.microsoft.com/office/drawing/2014/main" id="{553C28E0-4B8B-44F6-A96D-7B20617A831C}"/>
              </a:ext>
            </a:extLst>
          </p:cNvPr>
          <p:cNvSpPr txBox="1"/>
          <p:nvPr/>
        </p:nvSpPr>
        <p:spPr>
          <a:xfrm>
            <a:off x="182183" y="4900166"/>
            <a:ext cx="8779634" cy="1631216"/>
          </a:xfrm>
          <a:prstGeom prst="rect">
            <a:avLst/>
          </a:prstGeom>
          <a:solidFill>
            <a:schemeClr val="bg1"/>
          </a:solidFill>
        </p:spPr>
        <p:txBody>
          <a:bodyPr wrap="square" rtlCol="0">
            <a:spAutoFit/>
          </a:bodyPr>
          <a:lstStyle/>
          <a:p>
            <a:r>
              <a:rPr lang="fr-FR" sz="2000" dirty="0"/>
              <a:t>Le </a:t>
            </a:r>
            <a:r>
              <a:rPr lang="fr-FR" sz="2000" i="1" dirty="0" err="1"/>
              <a:t>Symphony</a:t>
            </a:r>
            <a:r>
              <a:rPr lang="fr-FR" sz="2000" i="1" dirty="0"/>
              <a:t> of the </a:t>
            </a:r>
            <a:r>
              <a:rPr lang="fr-FR" sz="2000" i="1" dirty="0" err="1"/>
              <a:t>Seas</a:t>
            </a:r>
            <a:r>
              <a:rPr lang="fr-FR" sz="2000" i="1" dirty="0"/>
              <a:t>, </a:t>
            </a:r>
            <a:r>
              <a:rPr lang="fr-FR" sz="2000" dirty="0"/>
              <a:t>construit à Saint-Nazaire et inauguré en 2018, mesure 362 mètres de long et 66 de large. Il est équipé de onze piscines, de simulateurs de surf, de deux théâtres, deux spas, un casino, un minigolf, une patinoire, une vingtaine de restaurants, une trentaine de bars… De quoi amuser plus de 6 300 passagers et donner de l’ouvrage à 2 300 membres d’équipage.</a:t>
            </a:r>
          </a:p>
        </p:txBody>
      </p:sp>
    </p:spTree>
    <p:extLst>
      <p:ext uri="{BB962C8B-B14F-4D97-AF65-F5344CB8AC3E}">
        <p14:creationId xmlns:p14="http://schemas.microsoft.com/office/powerpoint/2010/main" val="15011031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DC0DEF6-965C-4036-8362-81C19AE9DE5A}"/>
              </a:ext>
            </a:extLst>
          </p:cNvPr>
          <p:cNvSpPr>
            <a:spLocks noGrp="1"/>
          </p:cNvSpPr>
          <p:nvPr>
            <p:ph type="sldNum" sz="quarter" idx="12"/>
          </p:nvPr>
        </p:nvSpPr>
        <p:spPr/>
        <p:txBody>
          <a:bodyPr/>
          <a:lstStyle/>
          <a:p>
            <a:fld id="{B0ABF02D-C72E-4E70-AD39-D24D1FE82F66}" type="slidenum">
              <a:rPr lang="fr-FR" smtClean="0"/>
              <a:t>54</a:t>
            </a:fld>
            <a:endParaRPr lang="fr-FR"/>
          </a:p>
        </p:txBody>
      </p:sp>
      <p:sp>
        <p:nvSpPr>
          <p:cNvPr id="3" name="ZoneTexte 2">
            <a:extLst>
              <a:ext uri="{FF2B5EF4-FFF2-40B4-BE49-F238E27FC236}">
                <a16:creationId xmlns:a16="http://schemas.microsoft.com/office/drawing/2014/main" id="{CC522AB8-FE70-457E-A629-1ACC393164B1}"/>
              </a:ext>
            </a:extLst>
          </p:cNvPr>
          <p:cNvSpPr txBox="1"/>
          <p:nvPr/>
        </p:nvSpPr>
        <p:spPr>
          <a:xfrm>
            <a:off x="260103" y="117693"/>
            <a:ext cx="4083298"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IV Le tourisme ludique</a:t>
            </a:r>
          </a:p>
        </p:txBody>
      </p:sp>
      <p:sp>
        <p:nvSpPr>
          <p:cNvPr id="4" name="ZoneTexte 3">
            <a:extLst>
              <a:ext uri="{FF2B5EF4-FFF2-40B4-BE49-F238E27FC236}">
                <a16:creationId xmlns:a16="http://schemas.microsoft.com/office/drawing/2014/main" id="{3894A776-AA32-4DD0-B79C-3845FD69026D}"/>
              </a:ext>
            </a:extLst>
          </p:cNvPr>
          <p:cNvSpPr txBox="1"/>
          <p:nvPr/>
        </p:nvSpPr>
        <p:spPr>
          <a:xfrm>
            <a:off x="4923543" y="136524"/>
            <a:ext cx="347750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Les parcs à thème</a:t>
            </a:r>
          </a:p>
        </p:txBody>
      </p:sp>
      <p:pic>
        <p:nvPicPr>
          <p:cNvPr id="6" name="Image 5">
            <a:extLst>
              <a:ext uri="{FF2B5EF4-FFF2-40B4-BE49-F238E27FC236}">
                <a16:creationId xmlns:a16="http://schemas.microsoft.com/office/drawing/2014/main" id="{4CF13E51-B488-4246-9C3B-D5642FE6A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63" y="679400"/>
            <a:ext cx="7559040" cy="5125974"/>
          </a:xfrm>
          <a:prstGeom prst="rect">
            <a:avLst/>
          </a:prstGeom>
        </p:spPr>
      </p:pic>
      <p:sp>
        <p:nvSpPr>
          <p:cNvPr id="7" name="ZoneTexte 6">
            <a:extLst>
              <a:ext uri="{FF2B5EF4-FFF2-40B4-BE49-F238E27FC236}">
                <a16:creationId xmlns:a16="http://schemas.microsoft.com/office/drawing/2014/main" id="{9B8E8D63-7475-48DE-B321-6AA4A4110248}"/>
              </a:ext>
            </a:extLst>
          </p:cNvPr>
          <p:cNvSpPr txBox="1"/>
          <p:nvPr/>
        </p:nvSpPr>
        <p:spPr>
          <a:xfrm>
            <a:off x="260103" y="5831027"/>
            <a:ext cx="8426697" cy="707886"/>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Coney Island est une ancienne île devenue péninsule située à l'extrême sud de l'arrondissement de Brooklyn, dans la ville de New York.</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82298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B664C0B-68F3-4170-9DFA-2ECE53CA0ECF}"/>
              </a:ext>
            </a:extLst>
          </p:cNvPr>
          <p:cNvSpPr>
            <a:spLocks noGrp="1"/>
          </p:cNvSpPr>
          <p:nvPr>
            <p:ph type="sldNum" sz="quarter" idx="12"/>
          </p:nvPr>
        </p:nvSpPr>
        <p:spPr/>
        <p:txBody>
          <a:bodyPr/>
          <a:lstStyle/>
          <a:p>
            <a:fld id="{B0ABF02D-C72E-4E70-AD39-D24D1FE82F66}" type="slidenum">
              <a:rPr lang="fr-FR" smtClean="0"/>
              <a:t>55</a:t>
            </a:fld>
            <a:endParaRPr lang="fr-FR"/>
          </a:p>
        </p:txBody>
      </p:sp>
      <p:pic>
        <p:nvPicPr>
          <p:cNvPr id="6" name="Image 5">
            <a:extLst>
              <a:ext uri="{FF2B5EF4-FFF2-40B4-BE49-F238E27FC236}">
                <a16:creationId xmlns:a16="http://schemas.microsoft.com/office/drawing/2014/main" id="{CD168806-7AE1-4AED-9D9D-B5D84242F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62" y="136524"/>
            <a:ext cx="8478608" cy="5568904"/>
          </a:xfrm>
          <a:prstGeom prst="rect">
            <a:avLst/>
          </a:prstGeom>
        </p:spPr>
      </p:pic>
      <p:sp>
        <p:nvSpPr>
          <p:cNvPr id="7" name="ZoneTexte 6">
            <a:extLst>
              <a:ext uri="{FF2B5EF4-FFF2-40B4-BE49-F238E27FC236}">
                <a16:creationId xmlns:a16="http://schemas.microsoft.com/office/drawing/2014/main" id="{0D3BA62B-1DE9-42EE-A36F-8941A426984B}"/>
              </a:ext>
            </a:extLst>
          </p:cNvPr>
          <p:cNvSpPr txBox="1"/>
          <p:nvPr/>
        </p:nvSpPr>
        <p:spPr>
          <a:xfrm>
            <a:off x="425362" y="5705428"/>
            <a:ext cx="8478609" cy="707886"/>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Parc d’attraction de </a:t>
            </a:r>
            <a:r>
              <a:rPr lang="fr-FR" sz="2000" dirty="0" err="1">
                <a:latin typeface="Arial" panose="020B0604020202020204" pitchFamily="34" charset="0"/>
                <a:cs typeface="Arial" panose="020B0604020202020204" pitchFamily="34" charset="0"/>
              </a:rPr>
              <a:t>Coney</a:t>
            </a:r>
            <a:r>
              <a:rPr lang="fr-FR" sz="2000" dirty="0">
                <a:latin typeface="Arial" panose="020B0604020202020204" pitchFamily="34" charset="0"/>
                <a:cs typeface="Arial" panose="020B0604020202020204" pitchFamily="34" charset="0"/>
              </a:rPr>
              <a:t> Island avec montagnes russes </a:t>
            </a:r>
          </a:p>
          <a:p>
            <a:pPr algn="ctr"/>
            <a:r>
              <a:rPr lang="fr-FR" sz="2000" dirty="0">
                <a:latin typeface="Arial" panose="020B0604020202020204" pitchFamily="34" charset="0"/>
                <a:cs typeface="Arial" panose="020B0604020202020204" pitchFamily="34" charset="0"/>
              </a:rPr>
              <a:t>1</a:t>
            </a:r>
            <a:r>
              <a:rPr lang="fr-FR" sz="2000" baseline="30000" dirty="0">
                <a:latin typeface="Arial" panose="020B0604020202020204" pitchFamily="34" charset="0"/>
                <a:cs typeface="Arial" panose="020B0604020202020204" pitchFamily="34" charset="0"/>
              </a:rPr>
              <a:t>er</a:t>
            </a:r>
            <a:r>
              <a:rPr lang="fr-FR" sz="2000" dirty="0">
                <a:latin typeface="Arial" panose="020B0604020202020204" pitchFamily="34" charset="0"/>
                <a:cs typeface="Arial" panose="020B0604020202020204" pitchFamily="34" charset="0"/>
              </a:rPr>
              <a:t> parc d’attraction aux E-U</a:t>
            </a:r>
          </a:p>
        </p:txBody>
      </p:sp>
    </p:spTree>
    <p:extLst>
      <p:ext uri="{BB962C8B-B14F-4D97-AF65-F5344CB8AC3E}">
        <p14:creationId xmlns:p14="http://schemas.microsoft.com/office/powerpoint/2010/main" val="11633675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E5313B1-971B-489B-B41B-50B9D7D29013}"/>
              </a:ext>
            </a:extLst>
          </p:cNvPr>
          <p:cNvSpPr>
            <a:spLocks noGrp="1"/>
          </p:cNvSpPr>
          <p:nvPr>
            <p:ph type="sldNum" sz="quarter" idx="12"/>
          </p:nvPr>
        </p:nvSpPr>
        <p:spPr/>
        <p:txBody>
          <a:bodyPr/>
          <a:lstStyle/>
          <a:p>
            <a:fld id="{B0ABF02D-C72E-4E70-AD39-D24D1FE82F66}" type="slidenum">
              <a:rPr lang="fr-FR" smtClean="0"/>
              <a:t>56</a:t>
            </a:fld>
            <a:endParaRPr lang="fr-FR"/>
          </a:p>
        </p:txBody>
      </p:sp>
      <p:sp>
        <p:nvSpPr>
          <p:cNvPr id="3" name="ZoneTexte 2">
            <a:extLst>
              <a:ext uri="{FF2B5EF4-FFF2-40B4-BE49-F238E27FC236}">
                <a16:creationId xmlns:a16="http://schemas.microsoft.com/office/drawing/2014/main" id="{6E5BC8F9-8AF0-4A32-A0AD-55736353F3C3}"/>
              </a:ext>
            </a:extLst>
          </p:cNvPr>
          <p:cNvSpPr txBox="1"/>
          <p:nvPr/>
        </p:nvSpPr>
        <p:spPr>
          <a:xfrm>
            <a:off x="348317" y="144751"/>
            <a:ext cx="7389793"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Walt Disney </a:t>
            </a:r>
            <a:r>
              <a:rPr lang="fr-FR" sz="2000" b="1" dirty="0" err="1">
                <a:latin typeface="Verdana" panose="020B0604030504040204" pitchFamily="34" charset="0"/>
                <a:ea typeface="Verdana" panose="020B0604030504040204" pitchFamily="34" charset="0"/>
              </a:rPr>
              <a:t>Company</a:t>
            </a:r>
            <a:r>
              <a:rPr lang="fr-FR" sz="2000" b="1" dirty="0">
                <a:latin typeface="Verdana" panose="020B0604030504040204" pitchFamily="34" charset="0"/>
                <a:ea typeface="Verdana" panose="020B0604030504040204" pitchFamily="34" charset="0"/>
              </a:rPr>
              <a:t> et la conquête du monde</a:t>
            </a:r>
          </a:p>
        </p:txBody>
      </p:sp>
      <p:pic>
        <p:nvPicPr>
          <p:cNvPr id="5" name="Image 4">
            <a:extLst>
              <a:ext uri="{FF2B5EF4-FFF2-40B4-BE49-F238E27FC236}">
                <a16:creationId xmlns:a16="http://schemas.microsoft.com/office/drawing/2014/main" id="{3C7D751D-F37C-4B47-A658-F63079702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2" y="1169328"/>
            <a:ext cx="7973568" cy="4983480"/>
          </a:xfrm>
          <a:prstGeom prst="rect">
            <a:avLst/>
          </a:prstGeom>
        </p:spPr>
      </p:pic>
      <p:sp>
        <p:nvSpPr>
          <p:cNvPr id="6" name="ZoneTexte 5">
            <a:extLst>
              <a:ext uri="{FF2B5EF4-FFF2-40B4-BE49-F238E27FC236}">
                <a16:creationId xmlns:a16="http://schemas.microsoft.com/office/drawing/2014/main" id="{B69C1812-DCBA-4125-B9AA-7ED471C2E68F}"/>
              </a:ext>
            </a:extLst>
          </p:cNvPr>
          <p:cNvSpPr txBox="1"/>
          <p:nvPr/>
        </p:nvSpPr>
        <p:spPr>
          <a:xfrm>
            <a:off x="221742" y="748403"/>
            <a:ext cx="686485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Ouverture en 1955 de Disneyland en Californie (Anaheim). </a:t>
            </a:r>
          </a:p>
        </p:txBody>
      </p:sp>
    </p:spTree>
    <p:extLst>
      <p:ext uri="{BB962C8B-B14F-4D97-AF65-F5344CB8AC3E}">
        <p14:creationId xmlns:p14="http://schemas.microsoft.com/office/powerpoint/2010/main" val="33932389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A10AE26-D7BA-4147-B9EA-3F12F30D12B0}"/>
              </a:ext>
            </a:extLst>
          </p:cNvPr>
          <p:cNvSpPr>
            <a:spLocks noGrp="1"/>
          </p:cNvSpPr>
          <p:nvPr>
            <p:ph type="sldNum" sz="quarter" idx="12"/>
          </p:nvPr>
        </p:nvSpPr>
        <p:spPr/>
        <p:txBody>
          <a:bodyPr/>
          <a:lstStyle/>
          <a:p>
            <a:fld id="{B0ABF02D-C72E-4E70-AD39-D24D1FE82F66}" type="slidenum">
              <a:rPr lang="fr-FR" smtClean="0"/>
              <a:t>57</a:t>
            </a:fld>
            <a:endParaRPr lang="fr-FR"/>
          </a:p>
        </p:txBody>
      </p:sp>
      <p:sp>
        <p:nvSpPr>
          <p:cNvPr id="3" name="ZoneTexte 2">
            <a:extLst>
              <a:ext uri="{FF2B5EF4-FFF2-40B4-BE49-F238E27FC236}">
                <a16:creationId xmlns:a16="http://schemas.microsoft.com/office/drawing/2014/main" id="{728B263E-A9D5-40B1-BAAB-B38125B0DE1E}"/>
              </a:ext>
            </a:extLst>
          </p:cNvPr>
          <p:cNvSpPr txBox="1"/>
          <p:nvPr/>
        </p:nvSpPr>
        <p:spPr>
          <a:xfrm>
            <a:off x="182183" y="136524"/>
            <a:ext cx="8779634" cy="1323439"/>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Ce parc est suivi de 5 autres : un par décennies de 1970 à 2010 : Orlando (Floride 1971), Tokyo, Paris (1992), Hong-Kong (2005), Shanghai (2017). Succès de ce dernier qui fait du marché chinois un énorme potentiel.</a:t>
            </a:r>
          </a:p>
        </p:txBody>
      </p:sp>
      <p:pic>
        <p:nvPicPr>
          <p:cNvPr id="5" name="Image 4">
            <a:extLst>
              <a:ext uri="{FF2B5EF4-FFF2-40B4-BE49-F238E27FC236}">
                <a16:creationId xmlns:a16="http://schemas.microsoft.com/office/drawing/2014/main" id="{23EC8B8A-1411-4E19-9150-0B48E8F46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93" y="2272249"/>
            <a:ext cx="6470077" cy="4084102"/>
          </a:xfrm>
          <a:prstGeom prst="rect">
            <a:avLst/>
          </a:prstGeom>
        </p:spPr>
      </p:pic>
      <p:sp>
        <p:nvSpPr>
          <p:cNvPr id="6" name="ZoneTexte 5">
            <a:extLst>
              <a:ext uri="{FF2B5EF4-FFF2-40B4-BE49-F238E27FC236}">
                <a16:creationId xmlns:a16="http://schemas.microsoft.com/office/drawing/2014/main" id="{D4D7294E-9861-45FA-8043-E79A0486DA66}"/>
              </a:ext>
            </a:extLst>
          </p:cNvPr>
          <p:cNvSpPr txBox="1"/>
          <p:nvPr/>
        </p:nvSpPr>
        <p:spPr>
          <a:xfrm>
            <a:off x="262193" y="1725930"/>
            <a:ext cx="6470077"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Concurrent de WDC : Universal Studios. Ici le parc d’Orlando</a:t>
            </a:r>
          </a:p>
        </p:txBody>
      </p:sp>
      <p:sp>
        <p:nvSpPr>
          <p:cNvPr id="7" name="ZoneTexte 6">
            <a:extLst>
              <a:ext uri="{FF2B5EF4-FFF2-40B4-BE49-F238E27FC236}">
                <a16:creationId xmlns:a16="http://schemas.microsoft.com/office/drawing/2014/main" id="{132D66EC-A598-4BCA-A685-E62D822A283B}"/>
              </a:ext>
            </a:extLst>
          </p:cNvPr>
          <p:cNvSpPr txBox="1"/>
          <p:nvPr/>
        </p:nvSpPr>
        <p:spPr>
          <a:xfrm>
            <a:off x="6858000" y="2520176"/>
            <a:ext cx="2194560" cy="286232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5 parcs : aux E-U (Hollywood, Orlando 2 parcs dont un aquatique), à Osaka, à Singapour. </a:t>
            </a:r>
          </a:p>
          <a:p>
            <a:r>
              <a:rPr lang="fr-FR" sz="2000" dirty="0">
                <a:latin typeface="Arial" panose="020B0604020202020204" pitchFamily="34" charset="0"/>
                <a:cs typeface="Arial" panose="020B0604020202020204" pitchFamily="34" charset="0"/>
              </a:rPr>
              <a:t>Projet à Pékin (2021).</a:t>
            </a:r>
          </a:p>
        </p:txBody>
      </p:sp>
    </p:spTree>
    <p:extLst>
      <p:ext uri="{BB962C8B-B14F-4D97-AF65-F5344CB8AC3E}">
        <p14:creationId xmlns:p14="http://schemas.microsoft.com/office/powerpoint/2010/main" val="32958658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AB08AFB-71C0-4099-85D2-EF4D2CF1FAEF}"/>
              </a:ext>
            </a:extLst>
          </p:cNvPr>
          <p:cNvSpPr>
            <a:spLocks noGrp="1"/>
          </p:cNvSpPr>
          <p:nvPr>
            <p:ph type="sldNum" sz="quarter" idx="12"/>
          </p:nvPr>
        </p:nvSpPr>
        <p:spPr/>
        <p:txBody>
          <a:bodyPr/>
          <a:lstStyle/>
          <a:p>
            <a:fld id="{B0ABF02D-C72E-4E70-AD39-D24D1FE82F66}" type="slidenum">
              <a:rPr lang="fr-FR" smtClean="0"/>
              <a:t>58</a:t>
            </a:fld>
            <a:endParaRPr lang="fr-FR"/>
          </a:p>
        </p:txBody>
      </p:sp>
      <p:pic>
        <p:nvPicPr>
          <p:cNvPr id="4" name="Image 3">
            <a:extLst>
              <a:ext uri="{FF2B5EF4-FFF2-40B4-BE49-F238E27FC236}">
                <a16:creationId xmlns:a16="http://schemas.microsoft.com/office/drawing/2014/main" id="{D894A3B2-BDE9-41F6-8E05-09FB25FDB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14" y="514349"/>
            <a:ext cx="8679841" cy="5842001"/>
          </a:xfrm>
          <a:prstGeom prst="rect">
            <a:avLst/>
          </a:prstGeom>
        </p:spPr>
      </p:pic>
    </p:spTree>
    <p:extLst>
      <p:ext uri="{BB962C8B-B14F-4D97-AF65-F5344CB8AC3E}">
        <p14:creationId xmlns:p14="http://schemas.microsoft.com/office/powerpoint/2010/main" val="34025057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59C142-4142-4761-A658-CB1FAF70EDC7}"/>
              </a:ext>
            </a:extLst>
          </p:cNvPr>
          <p:cNvSpPr>
            <a:spLocks noGrp="1"/>
          </p:cNvSpPr>
          <p:nvPr>
            <p:ph type="sldNum" sz="quarter" idx="12"/>
          </p:nvPr>
        </p:nvSpPr>
        <p:spPr/>
        <p:txBody>
          <a:bodyPr/>
          <a:lstStyle/>
          <a:p>
            <a:fld id="{B0ABF02D-C72E-4E70-AD39-D24D1FE82F66}" type="slidenum">
              <a:rPr lang="fr-FR" smtClean="0"/>
              <a:t>59</a:t>
            </a:fld>
            <a:endParaRPr lang="fr-FR"/>
          </a:p>
        </p:txBody>
      </p:sp>
      <p:pic>
        <p:nvPicPr>
          <p:cNvPr id="4" name="Image 3">
            <a:extLst>
              <a:ext uri="{FF2B5EF4-FFF2-40B4-BE49-F238E27FC236}">
                <a16:creationId xmlns:a16="http://schemas.microsoft.com/office/drawing/2014/main" id="{F15683D1-B8BD-4632-B3A4-290C88AA8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 y="145589"/>
            <a:ext cx="5970599" cy="6566822"/>
          </a:xfrm>
          <a:prstGeom prst="rect">
            <a:avLst/>
          </a:prstGeom>
        </p:spPr>
      </p:pic>
    </p:spTree>
    <p:extLst>
      <p:ext uri="{BB962C8B-B14F-4D97-AF65-F5344CB8AC3E}">
        <p14:creationId xmlns:p14="http://schemas.microsoft.com/office/powerpoint/2010/main" val="26225209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2039A7-F8D1-42D4-9255-6CBEBEB5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06" y="355850"/>
            <a:ext cx="8878188" cy="5576320"/>
          </a:xfrm>
          <a:prstGeom prst="rect">
            <a:avLst/>
          </a:prstGeom>
        </p:spPr>
      </p:pic>
      <p:sp>
        <p:nvSpPr>
          <p:cNvPr id="2" name="Espace réservé du numéro de diapositive 1">
            <a:extLst>
              <a:ext uri="{FF2B5EF4-FFF2-40B4-BE49-F238E27FC236}">
                <a16:creationId xmlns:a16="http://schemas.microsoft.com/office/drawing/2014/main" id="{9F8A691F-4536-4F6C-B1BE-2BC788D3514F}"/>
              </a:ext>
            </a:extLst>
          </p:cNvPr>
          <p:cNvSpPr>
            <a:spLocks noGrp="1"/>
          </p:cNvSpPr>
          <p:nvPr>
            <p:ph type="sldNum" sz="quarter" idx="12"/>
          </p:nvPr>
        </p:nvSpPr>
        <p:spPr/>
        <p:txBody>
          <a:bodyPr/>
          <a:lstStyle/>
          <a:p>
            <a:fld id="{B0ABF02D-C72E-4E70-AD39-D24D1FE82F66}" type="slidenum">
              <a:rPr lang="fr-FR" smtClean="0"/>
              <a:t>6</a:t>
            </a:fld>
            <a:endParaRPr lang="fr-FR"/>
          </a:p>
        </p:txBody>
      </p:sp>
    </p:spTree>
    <p:extLst>
      <p:ext uri="{BB962C8B-B14F-4D97-AF65-F5344CB8AC3E}">
        <p14:creationId xmlns:p14="http://schemas.microsoft.com/office/powerpoint/2010/main" val="27137063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B470342-1228-4EA8-B188-FD58429ED8A3}"/>
              </a:ext>
            </a:extLst>
          </p:cNvPr>
          <p:cNvSpPr>
            <a:spLocks noGrp="1"/>
          </p:cNvSpPr>
          <p:nvPr>
            <p:ph type="sldNum" sz="quarter" idx="12"/>
          </p:nvPr>
        </p:nvSpPr>
        <p:spPr/>
        <p:txBody>
          <a:bodyPr/>
          <a:lstStyle/>
          <a:p>
            <a:fld id="{B0ABF02D-C72E-4E70-AD39-D24D1FE82F66}" type="slidenum">
              <a:rPr lang="fr-FR" smtClean="0"/>
              <a:t>60</a:t>
            </a:fld>
            <a:endParaRPr lang="fr-FR"/>
          </a:p>
        </p:txBody>
      </p:sp>
      <p:sp>
        <p:nvSpPr>
          <p:cNvPr id="3" name="ZoneTexte 2">
            <a:extLst>
              <a:ext uri="{FF2B5EF4-FFF2-40B4-BE49-F238E27FC236}">
                <a16:creationId xmlns:a16="http://schemas.microsoft.com/office/drawing/2014/main" id="{B305C034-AE4B-4146-A6AD-EF3FCA4B347F}"/>
              </a:ext>
            </a:extLst>
          </p:cNvPr>
          <p:cNvSpPr txBox="1"/>
          <p:nvPr/>
        </p:nvSpPr>
        <p:spPr>
          <a:xfrm>
            <a:off x="182183" y="136524"/>
            <a:ext cx="8779634" cy="1015663"/>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Modèle proposé par Walt Disney </a:t>
            </a:r>
            <a:r>
              <a:rPr lang="fr-FR" sz="2000" b="1" dirty="0" err="1">
                <a:latin typeface="Verdana" panose="020B0604030504040204" pitchFamily="34" charset="0"/>
                <a:ea typeface="Verdana" panose="020B0604030504040204" pitchFamily="34" charset="0"/>
              </a:rPr>
              <a:t>Company</a:t>
            </a:r>
            <a:r>
              <a:rPr lang="fr-FR" sz="2000" b="1" dirty="0">
                <a:latin typeface="Verdana" panose="020B0604030504040204" pitchFamily="34" charset="0"/>
                <a:ea typeface="Verdana" panose="020B0604030504040204" pitchFamily="34" charset="0"/>
              </a:rPr>
              <a:t> et Universal Studios : un parc à thème, un lieu de villégiature complet (immersion pendant plusieurs jours). </a:t>
            </a:r>
          </a:p>
        </p:txBody>
      </p:sp>
      <p:sp>
        <p:nvSpPr>
          <p:cNvPr id="4" name="ZoneTexte 3">
            <a:extLst>
              <a:ext uri="{FF2B5EF4-FFF2-40B4-BE49-F238E27FC236}">
                <a16:creationId xmlns:a16="http://schemas.microsoft.com/office/drawing/2014/main" id="{3AAFED1C-C053-4198-978E-72E12B1E6267}"/>
              </a:ext>
            </a:extLst>
          </p:cNvPr>
          <p:cNvSpPr txBox="1"/>
          <p:nvPr/>
        </p:nvSpPr>
        <p:spPr>
          <a:xfrm>
            <a:off x="364366" y="2220471"/>
            <a:ext cx="8059542" cy="1015663"/>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concurrence féroce : outre les américains, il y a Merlin Entertainment (Royaume-Uni) et des groupes chinois (dont </a:t>
            </a:r>
            <a:r>
              <a:rPr lang="fr-FR" sz="2000" b="1" dirty="0" err="1">
                <a:latin typeface="Verdana" panose="020B0604030504040204" pitchFamily="34" charset="0"/>
                <a:ea typeface="Verdana" panose="020B0604030504040204" pitchFamily="34" charset="0"/>
              </a:rPr>
              <a:t>Oct</a:t>
            </a:r>
            <a:r>
              <a:rPr lang="fr-FR" sz="2000" b="1" dirty="0">
                <a:latin typeface="Verdana" panose="020B0604030504040204" pitchFamily="34" charset="0"/>
                <a:ea typeface="Verdana" panose="020B0604030504040204" pitchFamily="34" charset="0"/>
              </a:rPr>
              <a:t> Parks China) </a:t>
            </a:r>
          </a:p>
        </p:txBody>
      </p:sp>
      <p:sp>
        <p:nvSpPr>
          <p:cNvPr id="5" name="ZoneTexte 4">
            <a:extLst>
              <a:ext uri="{FF2B5EF4-FFF2-40B4-BE49-F238E27FC236}">
                <a16:creationId xmlns:a16="http://schemas.microsoft.com/office/drawing/2014/main" id="{9BB364B7-AF4A-4907-8ED1-28EFFCF7E79A}"/>
              </a:ext>
            </a:extLst>
          </p:cNvPr>
          <p:cNvSpPr txBox="1"/>
          <p:nvPr/>
        </p:nvSpPr>
        <p:spPr>
          <a:xfrm>
            <a:off x="1393764" y="4238350"/>
            <a:ext cx="6356471"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Nécessité d’améliorer et moderniser sans cesse les infrastructures</a:t>
            </a:r>
          </a:p>
        </p:txBody>
      </p:sp>
      <p:cxnSp>
        <p:nvCxnSpPr>
          <p:cNvPr id="7" name="Connecteur droit avec flèche 6">
            <a:extLst>
              <a:ext uri="{FF2B5EF4-FFF2-40B4-BE49-F238E27FC236}">
                <a16:creationId xmlns:a16="http://schemas.microsoft.com/office/drawing/2014/main" id="{455EF5A7-A3B0-4B2A-8B91-F8502F97E0EE}"/>
              </a:ext>
            </a:extLst>
          </p:cNvPr>
          <p:cNvCxnSpPr>
            <a:cxnSpLocks/>
          </p:cNvCxnSpPr>
          <p:nvPr/>
        </p:nvCxnSpPr>
        <p:spPr>
          <a:xfrm>
            <a:off x="4297680" y="1310604"/>
            <a:ext cx="0" cy="7514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013AB613-B3F3-4F66-ABE3-CC91814139C0}"/>
              </a:ext>
            </a:extLst>
          </p:cNvPr>
          <p:cNvCxnSpPr>
            <a:cxnSpLocks/>
          </p:cNvCxnSpPr>
          <p:nvPr/>
        </p:nvCxnSpPr>
        <p:spPr>
          <a:xfrm>
            <a:off x="4301490" y="3429000"/>
            <a:ext cx="0" cy="7514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990E5B73-1177-4C9C-91EC-D82F4FF5B763}"/>
              </a:ext>
            </a:extLst>
          </p:cNvPr>
          <p:cNvSpPr txBox="1"/>
          <p:nvPr/>
        </p:nvSpPr>
        <p:spPr>
          <a:xfrm>
            <a:off x="4434841" y="1478478"/>
            <a:ext cx="548640" cy="400110"/>
          </a:xfrm>
          <a:prstGeom prst="rect">
            <a:avLst/>
          </a:prstGeom>
          <a:solidFill>
            <a:schemeClr val="bg1"/>
          </a:solidFill>
        </p:spPr>
        <p:txBody>
          <a:bodyPr wrap="square" rtlCol="0">
            <a:spAutoFit/>
          </a:bodyPr>
          <a:lstStyle/>
          <a:p>
            <a:r>
              <a:rPr lang="fr-FR" sz="2000" i="1" dirty="0">
                <a:latin typeface="Arial" panose="020B0604020202020204" pitchFamily="34" charset="0"/>
                <a:cs typeface="Arial" panose="020B0604020202020204" pitchFamily="34" charset="0"/>
              </a:rPr>
              <a:t>Or</a:t>
            </a:r>
          </a:p>
        </p:txBody>
      </p:sp>
      <p:sp>
        <p:nvSpPr>
          <p:cNvPr id="11" name="ZoneTexte 10">
            <a:extLst>
              <a:ext uri="{FF2B5EF4-FFF2-40B4-BE49-F238E27FC236}">
                <a16:creationId xmlns:a16="http://schemas.microsoft.com/office/drawing/2014/main" id="{E141476D-AB2E-4A0D-A43E-10DEBFE8840A}"/>
              </a:ext>
            </a:extLst>
          </p:cNvPr>
          <p:cNvSpPr txBox="1"/>
          <p:nvPr/>
        </p:nvSpPr>
        <p:spPr>
          <a:xfrm>
            <a:off x="4456655" y="3537187"/>
            <a:ext cx="869375" cy="400110"/>
          </a:xfrm>
          <a:prstGeom prst="rect">
            <a:avLst/>
          </a:prstGeom>
          <a:solidFill>
            <a:schemeClr val="bg1"/>
          </a:solidFill>
        </p:spPr>
        <p:txBody>
          <a:bodyPr wrap="square" rtlCol="0">
            <a:spAutoFit/>
          </a:bodyPr>
          <a:lstStyle/>
          <a:p>
            <a:r>
              <a:rPr lang="fr-FR" sz="2000" i="1" dirty="0">
                <a:latin typeface="Arial" panose="020B0604020202020204" pitchFamily="34" charset="0"/>
                <a:cs typeface="Arial" panose="020B0604020202020204" pitchFamily="34" charset="0"/>
              </a:rPr>
              <a:t>Donc</a:t>
            </a:r>
          </a:p>
        </p:txBody>
      </p:sp>
      <p:sp>
        <p:nvSpPr>
          <p:cNvPr id="12" name="ZoneTexte 11">
            <a:extLst>
              <a:ext uri="{FF2B5EF4-FFF2-40B4-BE49-F238E27FC236}">
                <a16:creationId xmlns:a16="http://schemas.microsoft.com/office/drawing/2014/main" id="{4CAB3A51-42CC-49AB-9384-46DB9C2FB48C}"/>
              </a:ext>
            </a:extLst>
          </p:cNvPr>
          <p:cNvSpPr txBox="1"/>
          <p:nvPr/>
        </p:nvSpPr>
        <p:spPr>
          <a:xfrm>
            <a:off x="775757" y="5831027"/>
            <a:ext cx="1589467"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capacité hôtelière </a:t>
            </a:r>
          </a:p>
        </p:txBody>
      </p:sp>
      <p:cxnSp>
        <p:nvCxnSpPr>
          <p:cNvPr id="13" name="Connecteur droit avec flèche 12">
            <a:extLst>
              <a:ext uri="{FF2B5EF4-FFF2-40B4-BE49-F238E27FC236}">
                <a16:creationId xmlns:a16="http://schemas.microsoft.com/office/drawing/2014/main" id="{1DE73D51-2E6D-4EE1-AAB4-35542FE3DE9F}"/>
              </a:ext>
            </a:extLst>
          </p:cNvPr>
          <p:cNvCxnSpPr>
            <a:cxnSpLocks/>
          </p:cNvCxnSpPr>
          <p:nvPr/>
        </p:nvCxnSpPr>
        <p:spPr>
          <a:xfrm flipH="1">
            <a:off x="2228850" y="5097069"/>
            <a:ext cx="135636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D43B3B78-D413-4FB8-A805-D80F09CC77B3}"/>
              </a:ext>
            </a:extLst>
          </p:cNvPr>
          <p:cNvCxnSpPr>
            <a:cxnSpLocks/>
          </p:cNvCxnSpPr>
          <p:nvPr/>
        </p:nvCxnSpPr>
        <p:spPr>
          <a:xfrm>
            <a:off x="4526280" y="5097069"/>
            <a:ext cx="0" cy="60874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A05B56E3-A1E9-4D45-85B3-2383B9B305DD}"/>
              </a:ext>
            </a:extLst>
          </p:cNvPr>
          <p:cNvCxnSpPr>
            <a:cxnSpLocks/>
          </p:cNvCxnSpPr>
          <p:nvPr/>
        </p:nvCxnSpPr>
        <p:spPr>
          <a:xfrm>
            <a:off x="5326030" y="5097069"/>
            <a:ext cx="147482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C195C6AA-7BC1-41F1-B65E-F0B69783EABC}"/>
              </a:ext>
            </a:extLst>
          </p:cNvPr>
          <p:cNvSpPr txBox="1"/>
          <p:nvPr/>
        </p:nvSpPr>
        <p:spPr>
          <a:xfrm>
            <a:off x="6312819" y="5705813"/>
            <a:ext cx="2629947" cy="1015663"/>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renouvellement restaurants et boutiques</a:t>
            </a:r>
          </a:p>
        </p:txBody>
      </p:sp>
      <p:sp>
        <p:nvSpPr>
          <p:cNvPr id="17" name="ZoneTexte 16">
            <a:extLst>
              <a:ext uri="{FF2B5EF4-FFF2-40B4-BE49-F238E27FC236}">
                <a16:creationId xmlns:a16="http://schemas.microsoft.com/office/drawing/2014/main" id="{D0007D22-561E-4357-8D54-69D0C62448F9}"/>
              </a:ext>
            </a:extLst>
          </p:cNvPr>
          <p:cNvSpPr txBox="1"/>
          <p:nvPr/>
        </p:nvSpPr>
        <p:spPr>
          <a:xfrm>
            <a:off x="3552564" y="5859701"/>
            <a:ext cx="1764553"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nouvelles attractions</a:t>
            </a:r>
          </a:p>
        </p:txBody>
      </p:sp>
    </p:spTree>
    <p:extLst>
      <p:ext uri="{BB962C8B-B14F-4D97-AF65-F5344CB8AC3E}">
        <p14:creationId xmlns:p14="http://schemas.microsoft.com/office/powerpoint/2010/main" val="8902329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1" grpId="0" animBg="1"/>
      <p:bldP spid="12"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DC86E1B-2937-4FA3-BA13-AE27E94A8E02}"/>
              </a:ext>
            </a:extLst>
          </p:cNvPr>
          <p:cNvSpPr>
            <a:spLocks noGrp="1"/>
          </p:cNvSpPr>
          <p:nvPr>
            <p:ph type="sldNum" sz="quarter" idx="12"/>
          </p:nvPr>
        </p:nvSpPr>
        <p:spPr/>
        <p:txBody>
          <a:bodyPr/>
          <a:lstStyle/>
          <a:p>
            <a:fld id="{B0ABF02D-C72E-4E70-AD39-D24D1FE82F66}" type="slidenum">
              <a:rPr lang="fr-FR" smtClean="0"/>
              <a:t>61</a:t>
            </a:fld>
            <a:endParaRPr lang="fr-FR"/>
          </a:p>
        </p:txBody>
      </p:sp>
      <p:sp>
        <p:nvSpPr>
          <p:cNvPr id="3" name="ZoneTexte 2">
            <a:extLst>
              <a:ext uri="{FF2B5EF4-FFF2-40B4-BE49-F238E27FC236}">
                <a16:creationId xmlns:a16="http://schemas.microsoft.com/office/drawing/2014/main" id="{33F8A952-4169-4952-B890-2F28B05547E6}"/>
              </a:ext>
            </a:extLst>
          </p:cNvPr>
          <p:cNvSpPr txBox="1"/>
          <p:nvPr/>
        </p:nvSpPr>
        <p:spPr>
          <a:xfrm>
            <a:off x="237243" y="193674"/>
            <a:ext cx="305459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tourisme et jeu</a:t>
            </a:r>
          </a:p>
        </p:txBody>
      </p:sp>
      <p:pic>
        <p:nvPicPr>
          <p:cNvPr id="5" name="Image 4">
            <a:extLst>
              <a:ext uri="{FF2B5EF4-FFF2-40B4-BE49-F238E27FC236}">
                <a16:creationId xmlns:a16="http://schemas.microsoft.com/office/drawing/2014/main" id="{144EE651-CF06-493E-B8AD-5046790E9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43" y="730864"/>
            <a:ext cx="8643867" cy="5625487"/>
          </a:xfrm>
          <a:prstGeom prst="rect">
            <a:avLst/>
          </a:prstGeom>
        </p:spPr>
      </p:pic>
      <p:sp>
        <p:nvSpPr>
          <p:cNvPr id="6" name="ZoneTexte 5">
            <a:extLst>
              <a:ext uri="{FF2B5EF4-FFF2-40B4-BE49-F238E27FC236}">
                <a16:creationId xmlns:a16="http://schemas.microsoft.com/office/drawing/2014/main" id="{0471E9F7-CFA3-47BC-B7F4-A256043BF53A}"/>
              </a:ext>
            </a:extLst>
          </p:cNvPr>
          <p:cNvSpPr txBox="1"/>
          <p:nvPr/>
        </p:nvSpPr>
        <p:spPr>
          <a:xfrm>
            <a:off x="4823461" y="193674"/>
            <a:ext cx="206883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Les casinos</a:t>
            </a:r>
          </a:p>
        </p:txBody>
      </p:sp>
    </p:spTree>
    <p:extLst>
      <p:ext uri="{BB962C8B-B14F-4D97-AF65-F5344CB8AC3E}">
        <p14:creationId xmlns:p14="http://schemas.microsoft.com/office/powerpoint/2010/main" val="5842805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D7E52AB-F050-48F1-9958-A613A8F18C5E}"/>
              </a:ext>
            </a:extLst>
          </p:cNvPr>
          <p:cNvSpPr>
            <a:spLocks noGrp="1"/>
          </p:cNvSpPr>
          <p:nvPr>
            <p:ph type="sldNum" sz="quarter" idx="12"/>
          </p:nvPr>
        </p:nvSpPr>
        <p:spPr/>
        <p:txBody>
          <a:bodyPr/>
          <a:lstStyle/>
          <a:p>
            <a:fld id="{B0ABF02D-C72E-4E70-AD39-D24D1FE82F66}" type="slidenum">
              <a:rPr lang="fr-FR" smtClean="0"/>
              <a:t>62</a:t>
            </a:fld>
            <a:endParaRPr lang="fr-FR"/>
          </a:p>
        </p:txBody>
      </p:sp>
      <p:pic>
        <p:nvPicPr>
          <p:cNvPr id="4" name="Image 3">
            <a:extLst>
              <a:ext uri="{FF2B5EF4-FFF2-40B4-BE49-F238E27FC236}">
                <a16:creationId xmlns:a16="http://schemas.microsoft.com/office/drawing/2014/main" id="{986D75DB-BB8F-4EE1-8930-7C9AD1B75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1" y="662940"/>
            <a:ext cx="8192512" cy="5452110"/>
          </a:xfrm>
          <a:prstGeom prst="rect">
            <a:avLst/>
          </a:prstGeom>
        </p:spPr>
      </p:pic>
      <p:sp>
        <p:nvSpPr>
          <p:cNvPr id="5" name="ZoneTexte 4">
            <a:extLst>
              <a:ext uri="{FF2B5EF4-FFF2-40B4-BE49-F238E27FC236}">
                <a16:creationId xmlns:a16="http://schemas.microsoft.com/office/drawing/2014/main" id="{6559D668-475E-4C4C-9FF8-184C5907584E}"/>
              </a:ext>
            </a:extLst>
          </p:cNvPr>
          <p:cNvSpPr txBox="1"/>
          <p:nvPr/>
        </p:nvSpPr>
        <p:spPr>
          <a:xfrm>
            <a:off x="415631" y="262830"/>
            <a:ext cx="263503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Las Vegas - Nevada</a:t>
            </a:r>
          </a:p>
        </p:txBody>
      </p:sp>
    </p:spTree>
    <p:extLst>
      <p:ext uri="{BB962C8B-B14F-4D97-AF65-F5344CB8AC3E}">
        <p14:creationId xmlns:p14="http://schemas.microsoft.com/office/powerpoint/2010/main" val="15792995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1D0E248-89CC-4860-BFFA-3817ED54EC12}"/>
              </a:ext>
            </a:extLst>
          </p:cNvPr>
          <p:cNvSpPr>
            <a:spLocks noGrp="1"/>
          </p:cNvSpPr>
          <p:nvPr>
            <p:ph type="sldNum" sz="quarter" idx="12"/>
          </p:nvPr>
        </p:nvSpPr>
        <p:spPr/>
        <p:txBody>
          <a:bodyPr/>
          <a:lstStyle/>
          <a:p>
            <a:fld id="{B0ABF02D-C72E-4E70-AD39-D24D1FE82F66}" type="slidenum">
              <a:rPr lang="fr-FR" smtClean="0"/>
              <a:t>63</a:t>
            </a:fld>
            <a:endParaRPr lang="fr-FR"/>
          </a:p>
        </p:txBody>
      </p:sp>
      <p:pic>
        <p:nvPicPr>
          <p:cNvPr id="4" name="Image 3">
            <a:extLst>
              <a:ext uri="{FF2B5EF4-FFF2-40B4-BE49-F238E27FC236}">
                <a16:creationId xmlns:a16="http://schemas.microsoft.com/office/drawing/2014/main" id="{462D84F5-BF05-46A3-8CA1-C479D10CE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1" y="3034983"/>
            <a:ext cx="6501926" cy="3715386"/>
          </a:xfrm>
          <a:prstGeom prst="rect">
            <a:avLst/>
          </a:prstGeom>
        </p:spPr>
      </p:pic>
      <p:pic>
        <p:nvPicPr>
          <p:cNvPr id="8" name="Image 7">
            <a:extLst>
              <a:ext uri="{FF2B5EF4-FFF2-40B4-BE49-F238E27FC236}">
                <a16:creationId xmlns:a16="http://schemas.microsoft.com/office/drawing/2014/main" id="{72AD5466-BF83-472C-BFE9-A78900EC1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539" y="136524"/>
            <a:ext cx="4663440" cy="3074796"/>
          </a:xfrm>
          <a:prstGeom prst="rect">
            <a:avLst/>
          </a:prstGeom>
        </p:spPr>
      </p:pic>
      <p:sp>
        <p:nvSpPr>
          <p:cNvPr id="9" name="ZoneTexte 8">
            <a:extLst>
              <a:ext uri="{FF2B5EF4-FFF2-40B4-BE49-F238E27FC236}">
                <a16:creationId xmlns:a16="http://schemas.microsoft.com/office/drawing/2014/main" id="{F259F7E1-F800-4F92-A31C-B03518BDB3BC}"/>
              </a:ext>
            </a:extLst>
          </p:cNvPr>
          <p:cNvSpPr txBox="1"/>
          <p:nvPr/>
        </p:nvSpPr>
        <p:spPr>
          <a:xfrm>
            <a:off x="191875" y="570090"/>
            <a:ext cx="3219109" cy="1323439"/>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Macao (</a:t>
            </a:r>
            <a:r>
              <a:rPr lang="fr-FR" sz="2000" dirty="0" err="1">
                <a:latin typeface="Arial" panose="020B0604020202020204" pitchFamily="34" charset="0"/>
                <a:cs typeface="Arial" panose="020B0604020202020204" pitchFamily="34" charset="0"/>
              </a:rPr>
              <a:t>Macau</a:t>
            </a:r>
            <a:r>
              <a:rPr lang="fr-FR" sz="2000" dirty="0">
                <a:latin typeface="Arial" panose="020B0604020202020204" pitchFamily="34" charset="0"/>
                <a:cs typeface="Arial" panose="020B0604020202020204" pitchFamily="34" charset="0"/>
              </a:rPr>
              <a:t>) en Chine</a:t>
            </a:r>
          </a:p>
          <a:p>
            <a:pPr algn="ctr"/>
            <a:endParaRPr lang="fr-FR" sz="2000" dirty="0">
              <a:latin typeface="Arial" panose="020B0604020202020204" pitchFamily="34" charset="0"/>
              <a:cs typeface="Arial" panose="020B0604020202020204" pitchFamily="34" charset="0"/>
            </a:endParaRPr>
          </a:p>
          <a:p>
            <a:pPr algn="ctr"/>
            <a:r>
              <a:rPr lang="fr-FR" sz="2000" dirty="0">
                <a:latin typeface="Arial" panose="020B0604020202020204" pitchFamily="34" charset="0"/>
                <a:cs typeface="Arial" panose="020B0604020202020204" pitchFamily="34" charset="0"/>
              </a:rPr>
              <a:t>Industrie du jeu = </a:t>
            </a:r>
          </a:p>
          <a:p>
            <a:pPr algn="ctr"/>
            <a:r>
              <a:rPr lang="fr-FR" sz="2000" dirty="0">
                <a:latin typeface="Arial" panose="020B0604020202020204" pitchFamily="34" charset="0"/>
                <a:cs typeface="Arial" panose="020B0604020202020204" pitchFamily="34" charset="0"/>
              </a:rPr>
              <a:t>88% du PIB de Macao.</a:t>
            </a:r>
          </a:p>
        </p:txBody>
      </p:sp>
    </p:spTree>
    <p:extLst>
      <p:ext uri="{BB962C8B-B14F-4D97-AF65-F5344CB8AC3E}">
        <p14:creationId xmlns:p14="http://schemas.microsoft.com/office/powerpoint/2010/main" val="12909906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5FFB25-FBAF-4C49-BF3B-8CD32F97BF0E}"/>
              </a:ext>
            </a:extLst>
          </p:cNvPr>
          <p:cNvSpPr>
            <a:spLocks noGrp="1"/>
          </p:cNvSpPr>
          <p:nvPr>
            <p:ph type="sldNum" sz="quarter" idx="12"/>
          </p:nvPr>
        </p:nvSpPr>
        <p:spPr/>
        <p:txBody>
          <a:bodyPr/>
          <a:lstStyle/>
          <a:p>
            <a:fld id="{B0ABF02D-C72E-4E70-AD39-D24D1FE82F66}" type="slidenum">
              <a:rPr lang="fr-FR" smtClean="0"/>
              <a:t>64</a:t>
            </a:fld>
            <a:endParaRPr lang="fr-FR"/>
          </a:p>
        </p:txBody>
      </p:sp>
      <p:sp>
        <p:nvSpPr>
          <p:cNvPr id="3" name="ZoneTexte 2">
            <a:extLst>
              <a:ext uri="{FF2B5EF4-FFF2-40B4-BE49-F238E27FC236}">
                <a16:creationId xmlns:a16="http://schemas.microsoft.com/office/drawing/2014/main" id="{0BA61F41-9AFB-4DAE-A9F6-39339C2449CC}"/>
              </a:ext>
            </a:extLst>
          </p:cNvPr>
          <p:cNvSpPr txBox="1"/>
          <p:nvPr/>
        </p:nvSpPr>
        <p:spPr>
          <a:xfrm>
            <a:off x="297180" y="193674"/>
            <a:ext cx="721233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découverte de villes et jeux pour les familles</a:t>
            </a:r>
          </a:p>
        </p:txBody>
      </p:sp>
      <p:pic>
        <p:nvPicPr>
          <p:cNvPr id="7" name="Image 6">
            <a:extLst>
              <a:ext uri="{FF2B5EF4-FFF2-40B4-BE49-F238E27FC236}">
                <a16:creationId xmlns:a16="http://schemas.microsoft.com/office/drawing/2014/main" id="{CA3859D8-8C6C-4020-89DB-AC365730F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7" y="739819"/>
            <a:ext cx="8777264" cy="3825509"/>
          </a:xfrm>
          <a:prstGeom prst="rect">
            <a:avLst/>
          </a:prstGeom>
        </p:spPr>
      </p:pic>
      <p:sp>
        <p:nvSpPr>
          <p:cNvPr id="8" name="ZoneTexte 7">
            <a:extLst>
              <a:ext uri="{FF2B5EF4-FFF2-40B4-BE49-F238E27FC236}">
                <a16:creationId xmlns:a16="http://schemas.microsoft.com/office/drawing/2014/main" id="{81C453A9-AE53-4555-AEAB-ACEC46AFE446}"/>
              </a:ext>
            </a:extLst>
          </p:cNvPr>
          <p:cNvSpPr txBox="1"/>
          <p:nvPr/>
        </p:nvSpPr>
        <p:spPr>
          <a:xfrm>
            <a:off x="182879" y="4565328"/>
            <a:ext cx="8777264" cy="1323439"/>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Devenez viking le temps d’une enquête ! Muni de votre kit, résolvez les énigmes pour venir à bout du parcours et trouver le trésor des vikings. Participer au jeu Viking 2.0 et découvrez de façon ludique la ville de Poitiers et son riche patrimoine historique ! </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1657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E5474B1-27CA-49D7-85F1-2A0E5D581D92}"/>
              </a:ext>
            </a:extLst>
          </p:cNvPr>
          <p:cNvSpPr>
            <a:spLocks noGrp="1"/>
          </p:cNvSpPr>
          <p:nvPr>
            <p:ph type="sldNum" sz="quarter" idx="12"/>
          </p:nvPr>
        </p:nvSpPr>
        <p:spPr/>
        <p:txBody>
          <a:bodyPr/>
          <a:lstStyle/>
          <a:p>
            <a:fld id="{B0ABF02D-C72E-4E70-AD39-D24D1FE82F66}" type="slidenum">
              <a:rPr lang="fr-FR" smtClean="0"/>
              <a:t>65</a:t>
            </a:fld>
            <a:endParaRPr lang="fr-FR"/>
          </a:p>
        </p:txBody>
      </p:sp>
      <p:sp>
        <p:nvSpPr>
          <p:cNvPr id="3" name="ZoneTexte 2">
            <a:extLst>
              <a:ext uri="{FF2B5EF4-FFF2-40B4-BE49-F238E27FC236}">
                <a16:creationId xmlns:a16="http://schemas.microsoft.com/office/drawing/2014/main" id="{15CF934F-5B36-4FF4-8816-3444F3A32B17}"/>
              </a:ext>
            </a:extLst>
          </p:cNvPr>
          <p:cNvSpPr txBox="1"/>
          <p:nvPr/>
        </p:nvSpPr>
        <p:spPr>
          <a:xfrm>
            <a:off x="260102" y="117693"/>
            <a:ext cx="4974837" cy="461665"/>
          </a:xfrm>
          <a:prstGeom prst="rect">
            <a:avLst/>
          </a:prstGeom>
          <a:solidFill>
            <a:schemeClr val="tx1"/>
          </a:solidFill>
        </p:spPr>
        <p:txBody>
          <a:bodyPr wrap="square" rtlCol="0">
            <a:spAutoFit/>
          </a:bodyPr>
          <a:lstStyle/>
          <a:p>
            <a:r>
              <a:rPr lang="fr-FR" sz="2400" b="1" dirty="0">
                <a:solidFill>
                  <a:srgbClr val="FFC000"/>
                </a:solidFill>
                <a:latin typeface="Arial Black" panose="020B0A04020102020204" pitchFamily="34" charset="0"/>
                <a:ea typeface="Verdana" panose="020B0604030504040204" pitchFamily="34" charset="0"/>
              </a:rPr>
              <a:t>V Le tourisme événementiel</a:t>
            </a:r>
          </a:p>
        </p:txBody>
      </p:sp>
      <p:sp>
        <p:nvSpPr>
          <p:cNvPr id="4" name="ZoneTexte 3">
            <a:extLst>
              <a:ext uri="{FF2B5EF4-FFF2-40B4-BE49-F238E27FC236}">
                <a16:creationId xmlns:a16="http://schemas.microsoft.com/office/drawing/2014/main" id="{0F453E58-A1AB-4D7B-932B-A7755E18BC9B}"/>
              </a:ext>
            </a:extLst>
          </p:cNvPr>
          <p:cNvSpPr txBox="1"/>
          <p:nvPr/>
        </p:nvSpPr>
        <p:spPr>
          <a:xfrm>
            <a:off x="362973" y="799464"/>
            <a:ext cx="3866127"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1/ le tourisme d’affaires</a:t>
            </a:r>
          </a:p>
        </p:txBody>
      </p:sp>
      <p:sp>
        <p:nvSpPr>
          <p:cNvPr id="5" name="ZoneTexte 4">
            <a:extLst>
              <a:ext uri="{FF2B5EF4-FFF2-40B4-BE49-F238E27FC236}">
                <a16:creationId xmlns:a16="http://schemas.microsoft.com/office/drawing/2014/main" id="{58AF4305-D13F-4728-9DB6-42A511ABE60A}"/>
              </a:ext>
            </a:extLst>
          </p:cNvPr>
          <p:cNvSpPr txBox="1"/>
          <p:nvPr/>
        </p:nvSpPr>
        <p:spPr>
          <a:xfrm>
            <a:off x="260102" y="1544717"/>
            <a:ext cx="8709660" cy="707886"/>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Tourisme d’affaires</a:t>
            </a:r>
            <a:r>
              <a:rPr lang="fr-FR" sz="2000" b="1" dirty="0">
                <a:solidFill>
                  <a:srgbClr val="0070C0"/>
                </a:solidFill>
                <a:latin typeface="Verdana" panose="020B0604030504040204" pitchFamily="34" charset="0"/>
                <a:ea typeface="Verdana" panose="020B0604030504040204" pitchFamily="34" charset="0"/>
              </a:rPr>
              <a:t> : il désigne les déplacements ayant lieu dans un contexte professionnel.</a:t>
            </a:r>
          </a:p>
        </p:txBody>
      </p:sp>
      <p:sp>
        <p:nvSpPr>
          <p:cNvPr id="6" name="ZoneTexte 5">
            <a:extLst>
              <a:ext uri="{FF2B5EF4-FFF2-40B4-BE49-F238E27FC236}">
                <a16:creationId xmlns:a16="http://schemas.microsoft.com/office/drawing/2014/main" id="{5078A25C-5B45-42AA-92B1-14F5AAAD1339}"/>
              </a:ext>
            </a:extLst>
          </p:cNvPr>
          <p:cNvSpPr txBox="1"/>
          <p:nvPr/>
        </p:nvSpPr>
        <p:spPr>
          <a:xfrm>
            <a:off x="622935" y="2566969"/>
            <a:ext cx="7212330" cy="2338397"/>
          </a:xfrm>
          <a:prstGeom prst="rect">
            <a:avLst/>
          </a:prstGeom>
          <a:solidFill>
            <a:schemeClr val="bg1"/>
          </a:solidFill>
        </p:spPr>
        <p:txBody>
          <a:bodyPr wrap="square" rtlCol="0">
            <a:spAutoFit/>
          </a:bodyPr>
          <a:lstStyle/>
          <a:p>
            <a:pPr>
              <a:lnSpc>
                <a:spcPct val="150000"/>
              </a:lnSpc>
            </a:pPr>
            <a:r>
              <a:rPr lang="fr-FR" sz="2000" b="1" dirty="0">
                <a:latin typeface="Verdana" panose="020B0604030504040204" pitchFamily="34" charset="0"/>
                <a:ea typeface="Verdana" panose="020B0604030504040204" pitchFamily="34" charset="0"/>
              </a:rPr>
              <a:t>Il comprend 4 activités :</a:t>
            </a:r>
          </a:p>
          <a:p>
            <a:pPr>
              <a:lnSpc>
                <a:spcPct val="150000"/>
              </a:lnSpc>
            </a:pPr>
            <a:r>
              <a:rPr lang="fr-FR" sz="2000" b="1" dirty="0">
                <a:latin typeface="Verdana" panose="020B0604030504040204" pitchFamily="34" charset="0"/>
                <a:ea typeface="Verdana" panose="020B0604030504040204" pitchFamily="34" charset="0"/>
              </a:rPr>
              <a:t>-	les congrès;</a:t>
            </a:r>
          </a:p>
          <a:p>
            <a:pPr>
              <a:lnSpc>
                <a:spcPct val="150000"/>
              </a:lnSpc>
            </a:pPr>
            <a:r>
              <a:rPr lang="fr-FR" sz="2000" b="1" dirty="0">
                <a:latin typeface="Verdana" panose="020B0604030504040204" pitchFamily="34" charset="0"/>
                <a:ea typeface="Verdana" panose="020B0604030504040204" pitchFamily="34" charset="0"/>
              </a:rPr>
              <a:t>-	les foires et les salons ;</a:t>
            </a:r>
          </a:p>
          <a:p>
            <a:pPr>
              <a:lnSpc>
                <a:spcPct val="150000"/>
              </a:lnSpc>
            </a:pPr>
            <a:r>
              <a:rPr lang="fr-FR" sz="2000" b="1" dirty="0">
                <a:latin typeface="Verdana" panose="020B0604030504040204" pitchFamily="34" charset="0"/>
                <a:ea typeface="Verdana" panose="020B0604030504040204" pitchFamily="34" charset="0"/>
              </a:rPr>
              <a:t>-	les séminaires et réunions d’entreprises; </a:t>
            </a:r>
          </a:p>
          <a:p>
            <a:pPr>
              <a:lnSpc>
                <a:spcPct val="150000"/>
              </a:lnSpc>
            </a:pPr>
            <a:r>
              <a:rPr lang="fr-FR" sz="2000" b="1" dirty="0">
                <a:latin typeface="Verdana" panose="020B0604030504040204" pitchFamily="34" charset="0"/>
                <a:ea typeface="Verdana" panose="020B0604030504040204" pitchFamily="34" charset="0"/>
              </a:rPr>
              <a:t>-	les voyages d'affaires individuels.</a:t>
            </a:r>
          </a:p>
        </p:txBody>
      </p:sp>
    </p:spTree>
    <p:extLst>
      <p:ext uri="{BB962C8B-B14F-4D97-AF65-F5344CB8AC3E}">
        <p14:creationId xmlns:p14="http://schemas.microsoft.com/office/powerpoint/2010/main" val="966391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3141631-F9FC-4769-B5F2-290A3265DC11}"/>
              </a:ext>
            </a:extLst>
          </p:cNvPr>
          <p:cNvSpPr>
            <a:spLocks noGrp="1"/>
          </p:cNvSpPr>
          <p:nvPr>
            <p:ph type="sldNum" sz="quarter" idx="12"/>
          </p:nvPr>
        </p:nvSpPr>
        <p:spPr/>
        <p:txBody>
          <a:bodyPr/>
          <a:lstStyle/>
          <a:p>
            <a:fld id="{B0ABF02D-C72E-4E70-AD39-D24D1FE82F66}" type="slidenum">
              <a:rPr lang="fr-FR" smtClean="0"/>
              <a:t>66</a:t>
            </a:fld>
            <a:endParaRPr lang="fr-FR"/>
          </a:p>
        </p:txBody>
      </p:sp>
      <p:sp>
        <p:nvSpPr>
          <p:cNvPr id="3" name="ZoneTexte 2">
            <a:extLst>
              <a:ext uri="{FF2B5EF4-FFF2-40B4-BE49-F238E27FC236}">
                <a16:creationId xmlns:a16="http://schemas.microsoft.com/office/drawing/2014/main" id="{78D3F1A0-40C8-431B-9B88-78BE0B5D008B}"/>
              </a:ext>
            </a:extLst>
          </p:cNvPr>
          <p:cNvSpPr txBox="1"/>
          <p:nvPr/>
        </p:nvSpPr>
        <p:spPr>
          <a:xfrm>
            <a:off x="171450" y="211299"/>
            <a:ext cx="218313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les congrès</a:t>
            </a:r>
          </a:p>
        </p:txBody>
      </p:sp>
      <p:sp>
        <p:nvSpPr>
          <p:cNvPr id="4" name="Espace réservé du numéro de diapositive 1">
            <a:extLst>
              <a:ext uri="{FF2B5EF4-FFF2-40B4-BE49-F238E27FC236}">
                <a16:creationId xmlns:a16="http://schemas.microsoft.com/office/drawing/2014/main" id="{E38A4152-1A03-496C-9A15-133EB2CA223E}"/>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ABF02D-C72E-4E70-AD39-D24D1FE82F66}" type="slidenum">
              <a:rPr lang="fr-FR" smtClean="0"/>
              <a:pPr/>
              <a:t>66</a:t>
            </a:fld>
            <a:endParaRPr lang="fr-FR"/>
          </a:p>
        </p:txBody>
      </p:sp>
      <p:sp>
        <p:nvSpPr>
          <p:cNvPr id="5" name="ZoneTexte 4">
            <a:extLst>
              <a:ext uri="{FF2B5EF4-FFF2-40B4-BE49-F238E27FC236}">
                <a16:creationId xmlns:a16="http://schemas.microsoft.com/office/drawing/2014/main" id="{F2C6F55D-FA8C-4528-96BC-112B955ED7C5}"/>
              </a:ext>
            </a:extLst>
          </p:cNvPr>
          <p:cNvSpPr txBox="1"/>
          <p:nvPr/>
        </p:nvSpPr>
        <p:spPr>
          <a:xfrm>
            <a:off x="182183" y="865249"/>
            <a:ext cx="8779634" cy="707886"/>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L’accueil des congrès internationaux nécessite des aménagements importants et coûteux </a:t>
            </a:r>
          </a:p>
        </p:txBody>
      </p:sp>
      <p:sp>
        <p:nvSpPr>
          <p:cNvPr id="7" name="ZoneTexte 6">
            <a:extLst>
              <a:ext uri="{FF2B5EF4-FFF2-40B4-BE49-F238E27FC236}">
                <a16:creationId xmlns:a16="http://schemas.microsoft.com/office/drawing/2014/main" id="{6C2D9BE8-704D-46C6-AC23-FA0509DF1A8B}"/>
              </a:ext>
            </a:extLst>
          </p:cNvPr>
          <p:cNvSpPr txBox="1"/>
          <p:nvPr/>
        </p:nvSpPr>
        <p:spPr>
          <a:xfrm>
            <a:off x="1509109" y="5472585"/>
            <a:ext cx="6356471" cy="707886"/>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Seules certaines villes peuvent organiser des congrès internationaux</a:t>
            </a:r>
          </a:p>
        </p:txBody>
      </p:sp>
      <p:cxnSp>
        <p:nvCxnSpPr>
          <p:cNvPr id="9" name="Connecteur droit avec flèche 8">
            <a:extLst>
              <a:ext uri="{FF2B5EF4-FFF2-40B4-BE49-F238E27FC236}">
                <a16:creationId xmlns:a16="http://schemas.microsoft.com/office/drawing/2014/main" id="{D49CA443-3464-4E90-ACB9-E57AA15E3C93}"/>
              </a:ext>
            </a:extLst>
          </p:cNvPr>
          <p:cNvCxnSpPr>
            <a:cxnSpLocks/>
          </p:cNvCxnSpPr>
          <p:nvPr/>
        </p:nvCxnSpPr>
        <p:spPr>
          <a:xfrm>
            <a:off x="4416835" y="4663235"/>
            <a:ext cx="0" cy="7514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AFD3E6F7-3880-47D3-AA25-48CB8C869263}"/>
              </a:ext>
            </a:extLst>
          </p:cNvPr>
          <p:cNvSpPr txBox="1"/>
          <p:nvPr/>
        </p:nvSpPr>
        <p:spPr>
          <a:xfrm>
            <a:off x="4572000" y="4771422"/>
            <a:ext cx="869375" cy="400110"/>
          </a:xfrm>
          <a:prstGeom prst="rect">
            <a:avLst/>
          </a:prstGeom>
          <a:solidFill>
            <a:schemeClr val="bg1"/>
          </a:solidFill>
        </p:spPr>
        <p:txBody>
          <a:bodyPr wrap="square" rtlCol="0">
            <a:spAutoFit/>
          </a:bodyPr>
          <a:lstStyle/>
          <a:p>
            <a:r>
              <a:rPr lang="fr-FR" sz="2000" i="1" dirty="0">
                <a:latin typeface="Arial" panose="020B0604020202020204" pitchFamily="34" charset="0"/>
                <a:cs typeface="Arial" panose="020B0604020202020204" pitchFamily="34" charset="0"/>
              </a:rPr>
              <a:t>Donc</a:t>
            </a:r>
          </a:p>
        </p:txBody>
      </p:sp>
      <p:sp>
        <p:nvSpPr>
          <p:cNvPr id="12" name="ZoneTexte 11">
            <a:extLst>
              <a:ext uri="{FF2B5EF4-FFF2-40B4-BE49-F238E27FC236}">
                <a16:creationId xmlns:a16="http://schemas.microsoft.com/office/drawing/2014/main" id="{2B92148D-CA2A-4BEE-834B-2DFB3BC0C900}"/>
              </a:ext>
            </a:extLst>
          </p:cNvPr>
          <p:cNvSpPr txBox="1"/>
          <p:nvPr/>
        </p:nvSpPr>
        <p:spPr>
          <a:xfrm>
            <a:off x="720092" y="2891296"/>
            <a:ext cx="1589467" cy="1015663"/>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Le centre de congrès</a:t>
            </a:r>
          </a:p>
        </p:txBody>
      </p:sp>
      <p:cxnSp>
        <p:nvCxnSpPr>
          <p:cNvPr id="13" name="Connecteur droit avec flèche 12">
            <a:extLst>
              <a:ext uri="{FF2B5EF4-FFF2-40B4-BE49-F238E27FC236}">
                <a16:creationId xmlns:a16="http://schemas.microsoft.com/office/drawing/2014/main" id="{D0F72BDE-58F2-4E30-BDF1-3C05D88EAF05}"/>
              </a:ext>
            </a:extLst>
          </p:cNvPr>
          <p:cNvCxnSpPr>
            <a:cxnSpLocks/>
          </p:cNvCxnSpPr>
          <p:nvPr/>
        </p:nvCxnSpPr>
        <p:spPr>
          <a:xfrm flipH="1">
            <a:off x="2173185" y="2157338"/>
            <a:ext cx="135636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B431BAE2-D16F-4A68-83BC-DF7792DA3E09}"/>
              </a:ext>
            </a:extLst>
          </p:cNvPr>
          <p:cNvCxnSpPr>
            <a:cxnSpLocks/>
          </p:cNvCxnSpPr>
          <p:nvPr/>
        </p:nvCxnSpPr>
        <p:spPr>
          <a:xfrm>
            <a:off x="4470615" y="2157338"/>
            <a:ext cx="0" cy="60874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8B8D021B-5338-4A81-BF47-206F6508F0D9}"/>
              </a:ext>
            </a:extLst>
          </p:cNvPr>
          <p:cNvCxnSpPr>
            <a:cxnSpLocks/>
          </p:cNvCxnSpPr>
          <p:nvPr/>
        </p:nvCxnSpPr>
        <p:spPr>
          <a:xfrm>
            <a:off x="5270365" y="2157338"/>
            <a:ext cx="1474820" cy="4579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9AF35EAF-E7FE-44B8-8028-090CBABD931A}"/>
              </a:ext>
            </a:extLst>
          </p:cNvPr>
          <p:cNvSpPr txBox="1"/>
          <p:nvPr/>
        </p:nvSpPr>
        <p:spPr>
          <a:xfrm>
            <a:off x="6257154" y="2766082"/>
            <a:ext cx="2629947" cy="707886"/>
          </a:xfrm>
          <a:prstGeom prst="rect">
            <a:avLst/>
          </a:prstGeom>
          <a:solidFill>
            <a:schemeClr val="accent5">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Une excellente accessibilité</a:t>
            </a:r>
          </a:p>
        </p:txBody>
      </p:sp>
      <p:sp>
        <p:nvSpPr>
          <p:cNvPr id="17" name="ZoneTexte 16">
            <a:extLst>
              <a:ext uri="{FF2B5EF4-FFF2-40B4-BE49-F238E27FC236}">
                <a16:creationId xmlns:a16="http://schemas.microsoft.com/office/drawing/2014/main" id="{C1A22601-2995-4C76-8A21-A96D72C396D5}"/>
              </a:ext>
            </a:extLst>
          </p:cNvPr>
          <p:cNvSpPr txBox="1"/>
          <p:nvPr/>
        </p:nvSpPr>
        <p:spPr>
          <a:xfrm>
            <a:off x="3608227" y="2979760"/>
            <a:ext cx="1910624" cy="1015663"/>
          </a:xfrm>
          <a:prstGeom prst="rect">
            <a:avLst/>
          </a:prstGeom>
          <a:solidFill>
            <a:schemeClr val="accent5">
              <a:lumMod val="40000"/>
              <a:lumOff val="60000"/>
            </a:schemeClr>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Capacité hôtelière importante</a:t>
            </a:r>
          </a:p>
        </p:txBody>
      </p:sp>
    </p:spTree>
    <p:extLst>
      <p:ext uri="{BB962C8B-B14F-4D97-AF65-F5344CB8AC3E}">
        <p14:creationId xmlns:p14="http://schemas.microsoft.com/office/powerpoint/2010/main" val="20395632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1" grpId="0" animBg="1"/>
      <p:bldP spid="12" grpId="0" animBg="1"/>
      <p:bldP spid="16"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F3D5D6C-FA9C-4A39-966E-6C56D3990037}"/>
              </a:ext>
            </a:extLst>
          </p:cNvPr>
          <p:cNvSpPr>
            <a:spLocks noGrp="1"/>
          </p:cNvSpPr>
          <p:nvPr>
            <p:ph type="sldNum" sz="quarter" idx="12"/>
          </p:nvPr>
        </p:nvSpPr>
        <p:spPr/>
        <p:txBody>
          <a:bodyPr/>
          <a:lstStyle/>
          <a:p>
            <a:fld id="{B0ABF02D-C72E-4E70-AD39-D24D1FE82F66}" type="slidenum">
              <a:rPr lang="fr-FR" smtClean="0"/>
              <a:t>67</a:t>
            </a:fld>
            <a:endParaRPr lang="fr-FR"/>
          </a:p>
        </p:txBody>
      </p:sp>
      <p:pic>
        <p:nvPicPr>
          <p:cNvPr id="4" name="Image 3">
            <a:extLst>
              <a:ext uri="{FF2B5EF4-FFF2-40B4-BE49-F238E27FC236}">
                <a16:creationId xmlns:a16="http://schemas.microsoft.com/office/drawing/2014/main" id="{7337C5AE-CC94-4CDF-A131-6611861A1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53" y="457200"/>
            <a:ext cx="8970624" cy="5783580"/>
          </a:xfrm>
          <a:prstGeom prst="rect">
            <a:avLst/>
          </a:prstGeom>
        </p:spPr>
      </p:pic>
    </p:spTree>
    <p:extLst>
      <p:ext uri="{BB962C8B-B14F-4D97-AF65-F5344CB8AC3E}">
        <p14:creationId xmlns:p14="http://schemas.microsoft.com/office/powerpoint/2010/main" val="33605728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792224A-AF25-40A0-B11B-9805DBC81629}"/>
              </a:ext>
            </a:extLst>
          </p:cNvPr>
          <p:cNvSpPr>
            <a:spLocks noGrp="1"/>
          </p:cNvSpPr>
          <p:nvPr>
            <p:ph type="sldNum" sz="quarter" idx="12"/>
          </p:nvPr>
        </p:nvSpPr>
        <p:spPr/>
        <p:txBody>
          <a:bodyPr/>
          <a:lstStyle/>
          <a:p>
            <a:fld id="{B0ABF02D-C72E-4E70-AD39-D24D1FE82F66}" type="slidenum">
              <a:rPr lang="fr-FR" smtClean="0"/>
              <a:t>68</a:t>
            </a:fld>
            <a:endParaRPr lang="fr-FR"/>
          </a:p>
        </p:txBody>
      </p:sp>
      <p:graphicFrame>
        <p:nvGraphicFramePr>
          <p:cNvPr id="3" name="Tableau 2">
            <a:extLst>
              <a:ext uri="{FF2B5EF4-FFF2-40B4-BE49-F238E27FC236}">
                <a16:creationId xmlns:a16="http://schemas.microsoft.com/office/drawing/2014/main" id="{323A12AE-384A-44DF-8E5B-A0FB53D931A8}"/>
              </a:ext>
            </a:extLst>
          </p:cNvPr>
          <p:cNvGraphicFramePr>
            <a:graphicFrameLocks noGrp="1"/>
          </p:cNvGraphicFramePr>
          <p:nvPr>
            <p:extLst>
              <p:ext uri="{D42A27DB-BD31-4B8C-83A1-F6EECF244321}">
                <p14:modId xmlns:p14="http://schemas.microsoft.com/office/powerpoint/2010/main" val="4110351641"/>
              </p:ext>
            </p:extLst>
          </p:nvPr>
        </p:nvGraphicFramePr>
        <p:xfrm>
          <a:off x="128027" y="850901"/>
          <a:ext cx="8887946" cy="5505450"/>
        </p:xfrm>
        <a:graphic>
          <a:graphicData uri="http://schemas.openxmlformats.org/drawingml/2006/table">
            <a:tbl>
              <a:tblPr firstRow="1" firstCol="1" bandRow="1">
                <a:tableStyleId>{21E4AEA4-8DFA-4A89-87EB-49C32662AFE0}</a:tableStyleId>
              </a:tblPr>
              <a:tblGrid>
                <a:gridCol w="2752447">
                  <a:extLst>
                    <a:ext uri="{9D8B030D-6E8A-4147-A177-3AD203B41FA5}">
                      <a16:colId xmlns:a16="http://schemas.microsoft.com/office/drawing/2014/main" val="1323731623"/>
                    </a:ext>
                  </a:extLst>
                </a:gridCol>
                <a:gridCol w="2752447">
                  <a:extLst>
                    <a:ext uri="{9D8B030D-6E8A-4147-A177-3AD203B41FA5}">
                      <a16:colId xmlns:a16="http://schemas.microsoft.com/office/drawing/2014/main" val="4256978747"/>
                    </a:ext>
                  </a:extLst>
                </a:gridCol>
                <a:gridCol w="3383052">
                  <a:extLst>
                    <a:ext uri="{9D8B030D-6E8A-4147-A177-3AD203B41FA5}">
                      <a16:colId xmlns:a16="http://schemas.microsoft.com/office/drawing/2014/main" val="2109992309"/>
                    </a:ext>
                  </a:extLst>
                </a:gridCol>
              </a:tblGrid>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Région </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Part de marché Années 1960</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Part de marché 2019</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711267268"/>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Europe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72%</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53%</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23575888"/>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Asie / Moyen-Orient</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8%</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23%</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573007683"/>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Amérique latine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4%</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10%</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668744209"/>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Amérique du Nord</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latin typeface="+mn-lt"/>
                          <a:ea typeface="MS Mincho" panose="02020609040205080304" pitchFamily="49" charset="-128"/>
                          <a:cs typeface="Arial" panose="020B0604020202020204" pitchFamily="34" charset="0"/>
                        </a:rPr>
                        <a:t>16%</a:t>
                      </a:r>
                    </a:p>
                  </a:txBody>
                  <a:tcPr marL="68580" marR="68580" marT="0" marB="0"/>
                </a:tc>
                <a:tc>
                  <a:txBody>
                    <a:bodyPr/>
                    <a:lstStyle/>
                    <a:p>
                      <a:pPr algn="ctr">
                        <a:lnSpc>
                          <a:spcPct val="150000"/>
                        </a:lnSpc>
                      </a:pPr>
                      <a:r>
                        <a:rPr lang="fr-FR" sz="2000" dirty="0"/>
                        <a:t>14%</a:t>
                      </a:r>
                    </a:p>
                  </a:txBody>
                  <a:tcPr marL="68580" marR="68580" marT="0" marB="0"/>
                </a:tc>
                <a:extLst>
                  <a:ext uri="{0D108BD9-81ED-4DB2-BD59-A6C34878D82A}">
                    <a16:rowId xmlns:a16="http://schemas.microsoft.com/office/drawing/2014/main" val="225534909"/>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solidFill>
                            <a:schemeClr val="tx1"/>
                          </a:solidFill>
                          <a:effectLst/>
                        </a:rPr>
                        <a:t>Pays</a:t>
                      </a:r>
                      <a:endParaRPr lang="fr-FR" sz="20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solidFill>
                      <a:schemeClr val="bg1">
                        <a:lumMod val="85000"/>
                      </a:schemeClr>
                    </a:solidFill>
                  </a:tcPr>
                </a:tc>
                <a:tc>
                  <a:txBody>
                    <a:bodyPr/>
                    <a:lstStyle/>
                    <a:p>
                      <a: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b="1" dirty="0">
                          <a:effectLst/>
                        </a:rPr>
                        <a:t>Nombre d’événements 2019</a:t>
                      </a:r>
                      <a:endParaRPr lang="fr-FR" sz="20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solidFill>
                      <a:schemeClr val="bg1">
                        <a:lumMod val="85000"/>
                      </a:schemeClr>
                    </a:solidFill>
                  </a:tcPr>
                </a:tc>
                <a:tc>
                  <a:txBody>
                    <a:bodyPr/>
                    <a:lstStyle/>
                    <a:p>
                      <a: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b="1" dirty="0">
                          <a:effectLst/>
                        </a:rPr>
                        <a:t>Nombre de congressistes 2019</a:t>
                      </a:r>
                      <a:endParaRPr lang="fr-FR" sz="20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2217210498"/>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Etats-Unis</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934</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357.137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612678724"/>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Allemagne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714</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252.688</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044286943"/>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France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595</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251.097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919385992"/>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Espagne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578</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348.728</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227994350"/>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Royaume-Uni</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567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215.929</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273448915"/>
                  </a:ext>
                </a:extLst>
              </a:tr>
              <a:tr h="428625">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Chine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539</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170.066</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49682187"/>
                  </a:ext>
                </a:extLst>
              </a:tr>
            </a:tbl>
          </a:graphicData>
        </a:graphic>
      </p:graphicFrame>
      <p:sp>
        <p:nvSpPr>
          <p:cNvPr id="4" name="ZoneTexte 3">
            <a:extLst>
              <a:ext uri="{FF2B5EF4-FFF2-40B4-BE49-F238E27FC236}">
                <a16:creationId xmlns:a16="http://schemas.microsoft.com/office/drawing/2014/main" id="{29376475-EC88-4936-9E82-035816C14AF7}"/>
              </a:ext>
            </a:extLst>
          </p:cNvPr>
          <p:cNvSpPr txBox="1"/>
          <p:nvPr/>
        </p:nvSpPr>
        <p:spPr>
          <a:xfrm>
            <a:off x="285750" y="319087"/>
            <a:ext cx="8572500" cy="400110"/>
          </a:xfrm>
          <a:prstGeom prst="rect">
            <a:avLst/>
          </a:prstGeom>
          <a:solidFill>
            <a:schemeClr val="bg1"/>
          </a:solidFill>
        </p:spPr>
        <p:txBody>
          <a:bodyPr wrap="square" rtlCol="0">
            <a:spAutoFit/>
          </a:bodyPr>
          <a:lstStyle/>
          <a:p>
            <a:pPr algn="ctr"/>
            <a:r>
              <a:rPr lang="fr-FR" sz="2000" b="1" dirty="0">
                <a:latin typeface="Arial" panose="020B0604020202020204" pitchFamily="34" charset="0"/>
                <a:cs typeface="Arial" panose="020B0604020202020204" pitchFamily="34" charset="0"/>
              </a:rPr>
              <a:t>Répartition des congrès et des congressistes dans le monde</a:t>
            </a:r>
          </a:p>
        </p:txBody>
      </p:sp>
    </p:spTree>
    <p:extLst>
      <p:ext uri="{BB962C8B-B14F-4D97-AF65-F5344CB8AC3E}">
        <p14:creationId xmlns:p14="http://schemas.microsoft.com/office/powerpoint/2010/main" val="18837656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36B003B-B774-4524-99D6-A432426FD01A}"/>
              </a:ext>
            </a:extLst>
          </p:cNvPr>
          <p:cNvSpPr>
            <a:spLocks noGrp="1"/>
          </p:cNvSpPr>
          <p:nvPr>
            <p:ph type="sldNum" sz="quarter" idx="12"/>
          </p:nvPr>
        </p:nvSpPr>
        <p:spPr/>
        <p:txBody>
          <a:bodyPr/>
          <a:lstStyle/>
          <a:p>
            <a:fld id="{B0ABF02D-C72E-4E70-AD39-D24D1FE82F66}" type="slidenum">
              <a:rPr lang="fr-FR" smtClean="0"/>
              <a:t>69</a:t>
            </a:fld>
            <a:endParaRPr lang="fr-FR"/>
          </a:p>
        </p:txBody>
      </p:sp>
      <p:graphicFrame>
        <p:nvGraphicFramePr>
          <p:cNvPr id="3" name="Tableau 2">
            <a:extLst>
              <a:ext uri="{FF2B5EF4-FFF2-40B4-BE49-F238E27FC236}">
                <a16:creationId xmlns:a16="http://schemas.microsoft.com/office/drawing/2014/main" id="{8D712565-FF7B-46A9-906B-A2824E93B09B}"/>
              </a:ext>
            </a:extLst>
          </p:cNvPr>
          <p:cNvGraphicFramePr>
            <a:graphicFrameLocks noGrp="1"/>
          </p:cNvGraphicFramePr>
          <p:nvPr>
            <p:extLst>
              <p:ext uri="{D42A27DB-BD31-4B8C-83A1-F6EECF244321}">
                <p14:modId xmlns:p14="http://schemas.microsoft.com/office/powerpoint/2010/main" val="2249410239"/>
              </p:ext>
            </p:extLst>
          </p:nvPr>
        </p:nvGraphicFramePr>
        <p:xfrm>
          <a:off x="777240" y="308610"/>
          <a:ext cx="5764530" cy="5184684"/>
        </p:xfrm>
        <a:graphic>
          <a:graphicData uri="http://schemas.openxmlformats.org/drawingml/2006/table">
            <a:tbl>
              <a:tblPr firstRow="1" firstCol="1" bandRow="1">
                <a:tableStyleId>{93296810-A885-4BE3-A3E7-6D5BEEA58F35}</a:tableStyleId>
              </a:tblPr>
              <a:tblGrid>
                <a:gridCol w="1023009">
                  <a:extLst>
                    <a:ext uri="{9D8B030D-6E8A-4147-A177-3AD203B41FA5}">
                      <a16:colId xmlns:a16="http://schemas.microsoft.com/office/drawing/2014/main" val="2389873369"/>
                    </a:ext>
                  </a:extLst>
                </a:gridCol>
                <a:gridCol w="1448566">
                  <a:extLst>
                    <a:ext uri="{9D8B030D-6E8A-4147-A177-3AD203B41FA5}">
                      <a16:colId xmlns:a16="http://schemas.microsoft.com/office/drawing/2014/main" val="199893938"/>
                    </a:ext>
                  </a:extLst>
                </a:gridCol>
                <a:gridCol w="3292955">
                  <a:extLst>
                    <a:ext uri="{9D8B030D-6E8A-4147-A177-3AD203B41FA5}">
                      <a16:colId xmlns:a16="http://schemas.microsoft.com/office/drawing/2014/main" val="788374102"/>
                    </a:ext>
                  </a:extLst>
                </a:gridCol>
              </a:tblGrid>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Rang</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Villes</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Nombre de congrès 2019</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352132525"/>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Paris</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237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60378372"/>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Lisbonne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190</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4169043571"/>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3</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Berlin</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176</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10818353"/>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4</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Barcelone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156</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704336284"/>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Madrid</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154</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001493113"/>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6</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Vienne</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567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142609724"/>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7</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Singapour</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539</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710033089"/>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10</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Tokyo</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131</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614031883"/>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21</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Montréal</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92</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201817197"/>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22</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Beijing</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91</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300175320"/>
                  </a:ext>
                </a:extLst>
              </a:tr>
              <a:tr h="432057">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46</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a:effectLst/>
                        </a:rPr>
                        <a:t>New York</a:t>
                      </a:r>
                      <a:endParaRPr lang="fr-FR" sz="20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algn="ct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ffectLst/>
                        </a:rPr>
                        <a:t>57</a:t>
                      </a:r>
                      <a:endParaRPr lang="fr-FR" sz="20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571541250"/>
                  </a:ext>
                </a:extLst>
              </a:tr>
            </a:tbl>
          </a:graphicData>
        </a:graphic>
      </p:graphicFrame>
    </p:spTree>
    <p:extLst>
      <p:ext uri="{BB962C8B-B14F-4D97-AF65-F5344CB8AC3E}">
        <p14:creationId xmlns:p14="http://schemas.microsoft.com/office/powerpoint/2010/main" val="31222275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AD3A510-ED37-4F83-8C0E-342A847C4B93}"/>
              </a:ext>
            </a:extLst>
          </p:cNvPr>
          <p:cNvSpPr txBox="1"/>
          <p:nvPr/>
        </p:nvSpPr>
        <p:spPr>
          <a:xfrm>
            <a:off x="171450" y="29790"/>
            <a:ext cx="370332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 tourisme religieux</a:t>
            </a:r>
          </a:p>
        </p:txBody>
      </p:sp>
      <p:pic>
        <p:nvPicPr>
          <p:cNvPr id="4" name="Image 3">
            <a:extLst>
              <a:ext uri="{FF2B5EF4-FFF2-40B4-BE49-F238E27FC236}">
                <a16:creationId xmlns:a16="http://schemas.microsoft.com/office/drawing/2014/main" id="{6C1BE412-8646-441D-9455-4641DF1E1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580" y="2228727"/>
            <a:ext cx="6717030" cy="4199373"/>
          </a:xfrm>
          <a:prstGeom prst="rect">
            <a:avLst/>
          </a:prstGeom>
        </p:spPr>
      </p:pic>
      <p:sp>
        <p:nvSpPr>
          <p:cNvPr id="5" name="ZoneTexte 4">
            <a:extLst>
              <a:ext uri="{FF2B5EF4-FFF2-40B4-BE49-F238E27FC236}">
                <a16:creationId xmlns:a16="http://schemas.microsoft.com/office/drawing/2014/main" id="{5F0ECDCC-3E72-431B-BB83-8426D88D9408}"/>
              </a:ext>
            </a:extLst>
          </p:cNvPr>
          <p:cNvSpPr txBox="1"/>
          <p:nvPr/>
        </p:nvSpPr>
        <p:spPr>
          <a:xfrm>
            <a:off x="1" y="429900"/>
            <a:ext cx="8996479" cy="1592744"/>
          </a:xfrm>
          <a:prstGeom prst="rect">
            <a:avLst/>
          </a:prstGeom>
          <a:solidFill>
            <a:schemeClr val="bg1"/>
          </a:solidFill>
        </p:spPr>
        <p:txBody>
          <a:bodyPr wrap="square">
            <a:spAutoFit/>
          </a:bodyPr>
          <a:lstStyle/>
          <a:p>
            <a:r>
              <a:rPr lang="fr-FR" sz="1950" i="1" dirty="0">
                <a:latin typeface="Arial" panose="020B0604020202020204" pitchFamily="34" charset="0"/>
                <a:cs typeface="Arial" panose="020B0604020202020204" pitchFamily="34" charset="0"/>
              </a:rPr>
              <a:t>Lourdes : du 11 au 16 août - 35 000 personnes par jour, 16 000 chambres, un aéroport (à 10 km). Lourdes est un pèlerinage catholique depuis qu'une jeune fille de 14 ans, Bernadette Soubirous, prétend avoir vu une "Dame" déclarant être l'Immaculée conception (Marie). Les premiers pèlerinages ont eu lieu en 1858 en provenance de toute l'Europe.</a:t>
            </a:r>
          </a:p>
        </p:txBody>
      </p:sp>
      <p:sp>
        <p:nvSpPr>
          <p:cNvPr id="6" name="ZoneTexte 5">
            <a:extLst>
              <a:ext uri="{FF2B5EF4-FFF2-40B4-BE49-F238E27FC236}">
                <a16:creationId xmlns:a16="http://schemas.microsoft.com/office/drawing/2014/main" id="{261381F7-7F45-45C9-AC37-E6B1AA845561}"/>
              </a:ext>
            </a:extLst>
          </p:cNvPr>
          <p:cNvSpPr txBox="1"/>
          <p:nvPr/>
        </p:nvSpPr>
        <p:spPr>
          <a:xfrm>
            <a:off x="6325670" y="29790"/>
            <a:ext cx="2670810" cy="400110"/>
          </a:xfrm>
          <a:prstGeom prst="rect">
            <a:avLst/>
          </a:prstGeom>
          <a:noFill/>
        </p:spPr>
        <p:txBody>
          <a:bodyPr wrap="square" rtlCol="0">
            <a:spAutoFit/>
          </a:bodyPr>
          <a:lstStyle/>
          <a:p>
            <a:r>
              <a:rPr lang="fr-FR" sz="2000" b="1" i="1" dirty="0">
                <a:latin typeface="Verdana" panose="020B0604030504040204" pitchFamily="34" charset="0"/>
                <a:ea typeface="Verdana" panose="020B0604030504040204" pitchFamily="34" charset="0"/>
              </a:rPr>
              <a:t>Les pèlerinages</a:t>
            </a:r>
          </a:p>
        </p:txBody>
      </p:sp>
      <p:sp>
        <p:nvSpPr>
          <p:cNvPr id="7" name="ZoneTexte 6">
            <a:extLst>
              <a:ext uri="{FF2B5EF4-FFF2-40B4-BE49-F238E27FC236}">
                <a16:creationId xmlns:a16="http://schemas.microsoft.com/office/drawing/2014/main" id="{F6E70307-E6DD-4614-B539-24C59FDEA347}"/>
              </a:ext>
            </a:extLst>
          </p:cNvPr>
          <p:cNvSpPr txBox="1"/>
          <p:nvPr/>
        </p:nvSpPr>
        <p:spPr>
          <a:xfrm>
            <a:off x="171450" y="5673964"/>
            <a:ext cx="1348740" cy="1015663"/>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Devant la grotte en 2015</a:t>
            </a:r>
          </a:p>
        </p:txBody>
      </p:sp>
      <p:graphicFrame>
        <p:nvGraphicFramePr>
          <p:cNvPr id="10" name="Tableau 10">
            <a:extLst>
              <a:ext uri="{FF2B5EF4-FFF2-40B4-BE49-F238E27FC236}">
                <a16:creationId xmlns:a16="http://schemas.microsoft.com/office/drawing/2014/main" id="{57D446A8-956F-4C8D-93AF-2C01FFBCC30F}"/>
              </a:ext>
            </a:extLst>
          </p:cNvPr>
          <p:cNvGraphicFramePr>
            <a:graphicFrameLocks noGrp="1"/>
          </p:cNvGraphicFramePr>
          <p:nvPr>
            <p:extLst>
              <p:ext uri="{D42A27DB-BD31-4B8C-83A1-F6EECF244321}">
                <p14:modId xmlns:p14="http://schemas.microsoft.com/office/powerpoint/2010/main" val="2137976558"/>
              </p:ext>
            </p:extLst>
          </p:nvPr>
        </p:nvGraphicFramePr>
        <p:xfrm>
          <a:off x="72390" y="2466544"/>
          <a:ext cx="2174440" cy="1419244"/>
        </p:xfrm>
        <a:graphic>
          <a:graphicData uri="http://schemas.openxmlformats.org/drawingml/2006/table">
            <a:tbl>
              <a:tblPr firstRow="1" bandRow="1">
                <a:tableStyleId>{5C22544A-7EE6-4342-B048-85BDC9FD1C3A}</a:tableStyleId>
              </a:tblPr>
              <a:tblGrid>
                <a:gridCol w="919009">
                  <a:extLst>
                    <a:ext uri="{9D8B030D-6E8A-4147-A177-3AD203B41FA5}">
                      <a16:colId xmlns:a16="http://schemas.microsoft.com/office/drawing/2014/main" val="1453469733"/>
                    </a:ext>
                  </a:extLst>
                </a:gridCol>
                <a:gridCol w="1255431">
                  <a:extLst>
                    <a:ext uri="{9D8B030D-6E8A-4147-A177-3AD203B41FA5}">
                      <a16:colId xmlns:a16="http://schemas.microsoft.com/office/drawing/2014/main" val="3200336725"/>
                    </a:ext>
                  </a:extLst>
                </a:gridCol>
              </a:tblGrid>
              <a:tr h="653846">
                <a:tc>
                  <a:txBody>
                    <a:bodyPr/>
                    <a:lstStyle/>
                    <a:p>
                      <a:pPr algn="ctr"/>
                      <a:r>
                        <a:rPr lang="fr-FR" sz="1600" b="1" dirty="0">
                          <a:solidFill>
                            <a:srgbClr val="002060"/>
                          </a:solidFill>
                          <a:latin typeface="Arial Black" panose="020B0A04020102020204" pitchFamily="34" charset="0"/>
                        </a:rPr>
                        <a:t>Année </a:t>
                      </a:r>
                    </a:p>
                  </a:txBody>
                  <a:tcPr/>
                </a:tc>
                <a:tc>
                  <a:txBody>
                    <a:bodyPr/>
                    <a:lstStyle/>
                    <a:p>
                      <a:pPr algn="ctr"/>
                      <a:r>
                        <a:rPr lang="fr-FR" sz="1600" b="1" dirty="0">
                          <a:solidFill>
                            <a:srgbClr val="002060"/>
                          </a:solidFill>
                          <a:latin typeface="Arial Black" panose="020B0A04020102020204" pitchFamily="34" charset="0"/>
                        </a:rPr>
                        <a:t>Nombre habitants</a:t>
                      </a:r>
                    </a:p>
                  </a:txBody>
                  <a:tcPr/>
                </a:tc>
                <a:extLst>
                  <a:ext uri="{0D108BD9-81ED-4DB2-BD59-A6C34878D82A}">
                    <a16:rowId xmlns:a16="http://schemas.microsoft.com/office/drawing/2014/main" val="2026630285"/>
                  </a:ext>
                </a:extLst>
              </a:tr>
              <a:tr h="382699">
                <a:tc>
                  <a:txBody>
                    <a:bodyPr/>
                    <a:lstStyle/>
                    <a:p>
                      <a:pPr algn="ctr"/>
                      <a:r>
                        <a:rPr lang="fr-FR" sz="1600" b="1" dirty="0">
                          <a:latin typeface="Arial Black" panose="020B0A04020102020204" pitchFamily="34" charset="0"/>
                        </a:rPr>
                        <a:t>1858</a:t>
                      </a:r>
                    </a:p>
                  </a:txBody>
                  <a:tcPr/>
                </a:tc>
                <a:tc>
                  <a:txBody>
                    <a:bodyPr/>
                    <a:lstStyle/>
                    <a:p>
                      <a:pPr algn="ctr"/>
                      <a:r>
                        <a:rPr lang="fr-FR" sz="1600" b="1" dirty="0">
                          <a:latin typeface="Arial Black" panose="020B0A04020102020204" pitchFamily="34" charset="0"/>
                        </a:rPr>
                        <a:t>4 000</a:t>
                      </a:r>
                    </a:p>
                  </a:txBody>
                  <a:tcPr/>
                </a:tc>
                <a:extLst>
                  <a:ext uri="{0D108BD9-81ED-4DB2-BD59-A6C34878D82A}">
                    <a16:rowId xmlns:a16="http://schemas.microsoft.com/office/drawing/2014/main" val="414294724"/>
                  </a:ext>
                </a:extLst>
              </a:tr>
              <a:tr h="382699">
                <a:tc>
                  <a:txBody>
                    <a:bodyPr/>
                    <a:lstStyle/>
                    <a:p>
                      <a:pPr algn="ctr"/>
                      <a:r>
                        <a:rPr lang="fr-FR" sz="1600" b="1" dirty="0">
                          <a:latin typeface="Arial Black" panose="020B0A04020102020204" pitchFamily="34" charset="0"/>
                        </a:rPr>
                        <a:t>2019</a:t>
                      </a:r>
                    </a:p>
                  </a:txBody>
                  <a:tcPr/>
                </a:tc>
                <a:tc>
                  <a:txBody>
                    <a:bodyPr/>
                    <a:lstStyle/>
                    <a:p>
                      <a:pPr algn="ctr"/>
                      <a:r>
                        <a:rPr lang="fr-FR" sz="1600" b="1" dirty="0">
                          <a:latin typeface="Arial Black" panose="020B0A04020102020204" pitchFamily="34" charset="0"/>
                        </a:rPr>
                        <a:t>13 389</a:t>
                      </a:r>
                    </a:p>
                  </a:txBody>
                  <a:tcPr/>
                </a:tc>
                <a:extLst>
                  <a:ext uri="{0D108BD9-81ED-4DB2-BD59-A6C34878D82A}">
                    <a16:rowId xmlns:a16="http://schemas.microsoft.com/office/drawing/2014/main" val="2109118556"/>
                  </a:ext>
                </a:extLst>
              </a:tr>
            </a:tbl>
          </a:graphicData>
        </a:graphic>
      </p:graphicFrame>
      <p:sp>
        <p:nvSpPr>
          <p:cNvPr id="3" name="Espace réservé du numéro de diapositive 2">
            <a:extLst>
              <a:ext uri="{FF2B5EF4-FFF2-40B4-BE49-F238E27FC236}">
                <a16:creationId xmlns:a16="http://schemas.microsoft.com/office/drawing/2014/main" id="{333A4C4F-DF2B-4C95-B6D7-20CDC1666181}"/>
              </a:ext>
            </a:extLst>
          </p:cNvPr>
          <p:cNvSpPr>
            <a:spLocks noGrp="1"/>
          </p:cNvSpPr>
          <p:nvPr>
            <p:ph type="sldNum" sz="quarter" idx="12"/>
          </p:nvPr>
        </p:nvSpPr>
        <p:spPr/>
        <p:txBody>
          <a:bodyPr/>
          <a:lstStyle/>
          <a:p>
            <a:fld id="{B0ABF02D-C72E-4E70-AD39-D24D1FE82F66}" type="slidenum">
              <a:rPr lang="fr-FR" smtClean="0"/>
              <a:t>7</a:t>
            </a:fld>
            <a:endParaRPr lang="fr-FR"/>
          </a:p>
        </p:txBody>
      </p:sp>
    </p:spTree>
    <p:extLst>
      <p:ext uri="{BB962C8B-B14F-4D97-AF65-F5344CB8AC3E}">
        <p14:creationId xmlns:p14="http://schemas.microsoft.com/office/powerpoint/2010/main" val="31371578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1EA8035-9E12-4AC5-AABA-078B38DB27E9}"/>
              </a:ext>
            </a:extLst>
          </p:cNvPr>
          <p:cNvSpPr>
            <a:spLocks noGrp="1"/>
          </p:cNvSpPr>
          <p:nvPr>
            <p:ph type="sldNum" sz="quarter" idx="12"/>
          </p:nvPr>
        </p:nvSpPr>
        <p:spPr/>
        <p:txBody>
          <a:bodyPr/>
          <a:lstStyle/>
          <a:p>
            <a:fld id="{B0ABF02D-C72E-4E70-AD39-D24D1FE82F66}" type="slidenum">
              <a:rPr lang="fr-FR" smtClean="0"/>
              <a:t>70</a:t>
            </a:fld>
            <a:endParaRPr lang="fr-FR"/>
          </a:p>
        </p:txBody>
      </p:sp>
      <p:sp>
        <p:nvSpPr>
          <p:cNvPr id="4" name="ZoneTexte 3">
            <a:extLst>
              <a:ext uri="{FF2B5EF4-FFF2-40B4-BE49-F238E27FC236}">
                <a16:creationId xmlns:a16="http://schemas.microsoft.com/office/drawing/2014/main" id="{D0FA8C9E-C4CB-4E24-80F1-853E6CFE768B}"/>
              </a:ext>
            </a:extLst>
          </p:cNvPr>
          <p:cNvSpPr txBox="1"/>
          <p:nvPr/>
        </p:nvSpPr>
        <p:spPr>
          <a:xfrm>
            <a:off x="480060" y="1046989"/>
            <a:ext cx="409194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l’événementiel shopping</a:t>
            </a:r>
          </a:p>
        </p:txBody>
      </p:sp>
      <p:sp>
        <p:nvSpPr>
          <p:cNvPr id="5" name="ZoneTexte 4">
            <a:extLst>
              <a:ext uri="{FF2B5EF4-FFF2-40B4-BE49-F238E27FC236}">
                <a16:creationId xmlns:a16="http://schemas.microsoft.com/office/drawing/2014/main" id="{523D7731-5498-4731-8AB6-7403CA35C9C9}"/>
              </a:ext>
            </a:extLst>
          </p:cNvPr>
          <p:cNvSpPr txBox="1"/>
          <p:nvPr/>
        </p:nvSpPr>
        <p:spPr>
          <a:xfrm>
            <a:off x="305823" y="182244"/>
            <a:ext cx="8126730" cy="769441"/>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Les manifestations culturelles, commerciales ou sportives</a:t>
            </a:r>
          </a:p>
        </p:txBody>
      </p:sp>
      <p:pic>
        <p:nvPicPr>
          <p:cNvPr id="6" name="Image 5">
            <a:extLst>
              <a:ext uri="{FF2B5EF4-FFF2-40B4-BE49-F238E27FC236}">
                <a16:creationId xmlns:a16="http://schemas.microsoft.com/office/drawing/2014/main" id="{4BFFD0CB-802F-4763-A724-06D1D6097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875" y="3572827"/>
            <a:ext cx="7266114" cy="3148649"/>
          </a:xfrm>
          <a:prstGeom prst="rect">
            <a:avLst/>
          </a:prstGeom>
        </p:spPr>
      </p:pic>
      <p:sp>
        <p:nvSpPr>
          <p:cNvPr id="7" name="ZoneTexte 6">
            <a:extLst>
              <a:ext uri="{FF2B5EF4-FFF2-40B4-BE49-F238E27FC236}">
                <a16:creationId xmlns:a16="http://schemas.microsoft.com/office/drawing/2014/main" id="{9C644F7C-A285-4DBA-BC48-10B01F19E4FF}"/>
              </a:ext>
            </a:extLst>
          </p:cNvPr>
          <p:cNvSpPr txBox="1"/>
          <p:nvPr/>
        </p:nvSpPr>
        <p:spPr>
          <a:xfrm>
            <a:off x="260102" y="3172717"/>
            <a:ext cx="8483848" cy="400110"/>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magazine Eco à l’heure du Dubaï shopping festival</a:t>
            </a:r>
          </a:p>
        </p:txBody>
      </p:sp>
      <p:sp>
        <p:nvSpPr>
          <p:cNvPr id="8" name="ZoneTexte 7">
            <a:extLst>
              <a:ext uri="{FF2B5EF4-FFF2-40B4-BE49-F238E27FC236}">
                <a16:creationId xmlns:a16="http://schemas.microsoft.com/office/drawing/2014/main" id="{546FDDD2-A17F-4CBF-BF0B-24B48FDB9390}"/>
              </a:ext>
            </a:extLst>
          </p:cNvPr>
          <p:cNvSpPr txBox="1"/>
          <p:nvPr/>
        </p:nvSpPr>
        <p:spPr>
          <a:xfrm>
            <a:off x="260102" y="1544717"/>
            <a:ext cx="8709660" cy="1323439"/>
          </a:xfrm>
          <a:prstGeom prst="rect">
            <a:avLst/>
          </a:prstGeom>
          <a:solidFill>
            <a:schemeClr val="bg1"/>
          </a:solid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Le tourisme de shopping</a:t>
            </a:r>
            <a:r>
              <a:rPr lang="fr-FR" sz="2000" b="1" dirty="0">
                <a:solidFill>
                  <a:srgbClr val="0070C0"/>
                </a:solidFill>
                <a:latin typeface="Verdana" panose="020B0604030504040204" pitchFamily="34" charset="0"/>
                <a:ea typeface="Verdana" panose="020B0604030504040204" pitchFamily="34" charset="0"/>
              </a:rPr>
              <a:t> : forme moderne du tourisme apprécié des personnes pour qui l’achat de produits en dehors de leur environnement habituel constitue un facteur déterminant dans la prise de décision de voyage. </a:t>
            </a:r>
          </a:p>
        </p:txBody>
      </p:sp>
    </p:spTree>
    <p:extLst>
      <p:ext uri="{BB962C8B-B14F-4D97-AF65-F5344CB8AC3E}">
        <p14:creationId xmlns:p14="http://schemas.microsoft.com/office/powerpoint/2010/main" val="15859575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3A648D-644A-48AA-A2D7-58BE859600D2}"/>
              </a:ext>
            </a:extLst>
          </p:cNvPr>
          <p:cNvSpPr>
            <a:spLocks noGrp="1"/>
          </p:cNvSpPr>
          <p:nvPr>
            <p:ph type="sldNum" sz="quarter" idx="12"/>
          </p:nvPr>
        </p:nvSpPr>
        <p:spPr/>
        <p:txBody>
          <a:bodyPr/>
          <a:lstStyle/>
          <a:p>
            <a:fld id="{B0ABF02D-C72E-4E70-AD39-D24D1FE82F66}" type="slidenum">
              <a:rPr lang="fr-FR" smtClean="0"/>
              <a:t>71</a:t>
            </a:fld>
            <a:endParaRPr lang="fr-FR"/>
          </a:p>
        </p:txBody>
      </p:sp>
      <p:pic>
        <p:nvPicPr>
          <p:cNvPr id="6" name="Image 5">
            <a:extLst>
              <a:ext uri="{FF2B5EF4-FFF2-40B4-BE49-F238E27FC236}">
                <a16:creationId xmlns:a16="http://schemas.microsoft.com/office/drawing/2014/main" id="{0047BC82-84A0-4CDA-B17D-A9C534BFC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239384"/>
            <a:ext cx="8588051" cy="5635636"/>
          </a:xfrm>
          <a:prstGeom prst="rect">
            <a:avLst/>
          </a:prstGeom>
        </p:spPr>
      </p:pic>
    </p:spTree>
    <p:extLst>
      <p:ext uri="{BB962C8B-B14F-4D97-AF65-F5344CB8AC3E}">
        <p14:creationId xmlns:p14="http://schemas.microsoft.com/office/powerpoint/2010/main" val="25853679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EBE3F1B-F41C-43B6-9F62-2BFE342AB8FB}"/>
              </a:ext>
            </a:extLst>
          </p:cNvPr>
          <p:cNvSpPr>
            <a:spLocks noGrp="1"/>
          </p:cNvSpPr>
          <p:nvPr>
            <p:ph type="sldNum" sz="quarter" idx="12"/>
          </p:nvPr>
        </p:nvSpPr>
        <p:spPr/>
        <p:txBody>
          <a:bodyPr/>
          <a:lstStyle/>
          <a:p>
            <a:fld id="{B0ABF02D-C72E-4E70-AD39-D24D1FE82F66}" type="slidenum">
              <a:rPr lang="fr-FR" smtClean="0"/>
              <a:t>72</a:t>
            </a:fld>
            <a:endParaRPr lang="fr-FR"/>
          </a:p>
        </p:txBody>
      </p:sp>
      <p:pic>
        <p:nvPicPr>
          <p:cNvPr id="4" name="Image 3">
            <a:extLst>
              <a:ext uri="{FF2B5EF4-FFF2-40B4-BE49-F238E27FC236}">
                <a16:creationId xmlns:a16="http://schemas.microsoft.com/office/drawing/2014/main" id="{9C29E247-D858-479F-A396-C9A247AE0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1" y="899723"/>
            <a:ext cx="8126730" cy="4564513"/>
          </a:xfrm>
          <a:prstGeom prst="rect">
            <a:avLst/>
          </a:prstGeom>
        </p:spPr>
      </p:pic>
      <p:sp>
        <p:nvSpPr>
          <p:cNvPr id="6" name="ZoneTexte 5">
            <a:extLst>
              <a:ext uri="{FF2B5EF4-FFF2-40B4-BE49-F238E27FC236}">
                <a16:creationId xmlns:a16="http://schemas.microsoft.com/office/drawing/2014/main" id="{7BF2934E-EF76-4F1F-8215-6B2F17BCD086}"/>
              </a:ext>
            </a:extLst>
          </p:cNvPr>
          <p:cNvSpPr txBox="1"/>
          <p:nvPr/>
        </p:nvSpPr>
        <p:spPr>
          <a:xfrm>
            <a:off x="325756" y="234159"/>
            <a:ext cx="490347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les grands événements sportifs</a:t>
            </a:r>
          </a:p>
        </p:txBody>
      </p:sp>
    </p:spTree>
    <p:extLst>
      <p:ext uri="{BB962C8B-B14F-4D97-AF65-F5344CB8AC3E}">
        <p14:creationId xmlns:p14="http://schemas.microsoft.com/office/powerpoint/2010/main" val="401758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0C705C7-EF39-4627-87E6-D6F78490943F}"/>
              </a:ext>
            </a:extLst>
          </p:cNvPr>
          <p:cNvSpPr>
            <a:spLocks noGrp="1"/>
          </p:cNvSpPr>
          <p:nvPr>
            <p:ph type="sldNum" sz="quarter" idx="12"/>
          </p:nvPr>
        </p:nvSpPr>
        <p:spPr/>
        <p:txBody>
          <a:bodyPr/>
          <a:lstStyle/>
          <a:p>
            <a:fld id="{B0ABF02D-C72E-4E70-AD39-D24D1FE82F66}" type="slidenum">
              <a:rPr lang="fr-FR" smtClean="0"/>
              <a:t>73</a:t>
            </a:fld>
            <a:endParaRPr lang="fr-FR"/>
          </a:p>
        </p:txBody>
      </p:sp>
      <p:pic>
        <p:nvPicPr>
          <p:cNvPr id="4" name="Image 3">
            <a:extLst>
              <a:ext uri="{FF2B5EF4-FFF2-40B4-BE49-F238E27FC236}">
                <a16:creationId xmlns:a16="http://schemas.microsoft.com/office/drawing/2014/main" id="{F96C20BB-1B25-4211-9E85-2E435CDA3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1800543"/>
            <a:ext cx="8128000" cy="4749800"/>
          </a:xfrm>
          <a:prstGeom prst="rect">
            <a:avLst/>
          </a:prstGeom>
        </p:spPr>
      </p:pic>
      <p:pic>
        <p:nvPicPr>
          <p:cNvPr id="6" name="Image 5">
            <a:extLst>
              <a:ext uri="{FF2B5EF4-FFF2-40B4-BE49-F238E27FC236}">
                <a16:creationId xmlns:a16="http://schemas.microsoft.com/office/drawing/2014/main" id="{288C00D1-CD47-4040-B74D-A456412CA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13" y="124777"/>
            <a:ext cx="2071067" cy="2356303"/>
          </a:xfrm>
          <a:prstGeom prst="rect">
            <a:avLst/>
          </a:prstGeom>
          <a:solidFill>
            <a:schemeClr val="bg1"/>
          </a:solidFill>
        </p:spPr>
      </p:pic>
    </p:spTree>
    <p:extLst>
      <p:ext uri="{BB962C8B-B14F-4D97-AF65-F5344CB8AC3E}">
        <p14:creationId xmlns:p14="http://schemas.microsoft.com/office/powerpoint/2010/main" val="29413243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5B2A17B-15DA-4751-B0F9-C4BF4E695378}"/>
              </a:ext>
            </a:extLst>
          </p:cNvPr>
          <p:cNvSpPr txBox="1"/>
          <p:nvPr/>
        </p:nvSpPr>
        <p:spPr>
          <a:xfrm>
            <a:off x="262891" y="318448"/>
            <a:ext cx="8092439" cy="707886"/>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Vidéo – Tour du monde des pèlerinages</a:t>
            </a:r>
          </a:p>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https://www.youtube.com/watch?v=u-qje-bwWEc</a:t>
            </a:r>
          </a:p>
        </p:txBody>
      </p:sp>
      <p:pic>
        <p:nvPicPr>
          <p:cNvPr id="10" name="Image 9">
            <a:extLst>
              <a:ext uri="{FF2B5EF4-FFF2-40B4-BE49-F238E27FC236}">
                <a16:creationId xmlns:a16="http://schemas.microsoft.com/office/drawing/2014/main" id="{D152DDE0-7BF7-43AC-94CD-8F20E18E0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 y="1279498"/>
            <a:ext cx="7018020" cy="5260054"/>
          </a:xfrm>
          <a:prstGeom prst="rect">
            <a:avLst/>
          </a:prstGeom>
        </p:spPr>
      </p:pic>
      <p:sp>
        <p:nvSpPr>
          <p:cNvPr id="2" name="Espace réservé du numéro de diapositive 1">
            <a:extLst>
              <a:ext uri="{FF2B5EF4-FFF2-40B4-BE49-F238E27FC236}">
                <a16:creationId xmlns:a16="http://schemas.microsoft.com/office/drawing/2014/main" id="{7F018157-3810-495D-8C02-9A60A9478697}"/>
              </a:ext>
            </a:extLst>
          </p:cNvPr>
          <p:cNvSpPr>
            <a:spLocks noGrp="1"/>
          </p:cNvSpPr>
          <p:nvPr>
            <p:ph type="sldNum" sz="quarter" idx="12"/>
          </p:nvPr>
        </p:nvSpPr>
        <p:spPr/>
        <p:txBody>
          <a:bodyPr/>
          <a:lstStyle/>
          <a:p>
            <a:fld id="{B0ABF02D-C72E-4E70-AD39-D24D1FE82F66}" type="slidenum">
              <a:rPr lang="fr-FR" smtClean="0"/>
              <a:t>8</a:t>
            </a:fld>
            <a:endParaRPr lang="fr-FR"/>
          </a:p>
        </p:txBody>
      </p:sp>
    </p:spTree>
    <p:extLst>
      <p:ext uri="{BB962C8B-B14F-4D97-AF65-F5344CB8AC3E}">
        <p14:creationId xmlns:p14="http://schemas.microsoft.com/office/powerpoint/2010/main" val="3242288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8CB39B-EA5A-4EC4-B743-8D996A0F370D}"/>
              </a:ext>
            </a:extLst>
          </p:cNvPr>
          <p:cNvSpPr txBox="1"/>
          <p:nvPr/>
        </p:nvSpPr>
        <p:spPr>
          <a:xfrm>
            <a:off x="422910" y="235437"/>
            <a:ext cx="3840480" cy="430887"/>
          </a:xfrm>
          <a:prstGeom prst="rect">
            <a:avLst/>
          </a:prstGeom>
          <a:solidFill>
            <a:schemeClr val="tx1"/>
          </a:solidFill>
        </p:spPr>
        <p:txBody>
          <a:bodyPr wrap="square" rtlCol="0">
            <a:spAutoFit/>
          </a:bodyPr>
          <a:lstStyle/>
          <a:p>
            <a:r>
              <a:rPr lang="fr-FR" sz="2200" b="1" dirty="0">
                <a:solidFill>
                  <a:srgbClr val="FFC000"/>
                </a:solidFill>
                <a:latin typeface="Arial Black" panose="020B0A04020102020204" pitchFamily="34" charset="0"/>
                <a:ea typeface="Verdana" panose="020B0604030504040204" pitchFamily="34" charset="0"/>
              </a:rPr>
              <a:t>2/ Le tourisme urbain</a:t>
            </a:r>
          </a:p>
        </p:txBody>
      </p:sp>
      <p:pic>
        <p:nvPicPr>
          <p:cNvPr id="4" name="Image 3">
            <a:extLst>
              <a:ext uri="{FF2B5EF4-FFF2-40B4-BE49-F238E27FC236}">
                <a16:creationId xmlns:a16="http://schemas.microsoft.com/office/drawing/2014/main" id="{773E9869-624A-4A4E-954B-6961BDF3B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 y="833026"/>
            <a:ext cx="8606563" cy="5647784"/>
          </a:xfrm>
          <a:prstGeom prst="rect">
            <a:avLst/>
          </a:prstGeom>
        </p:spPr>
      </p:pic>
      <p:sp>
        <p:nvSpPr>
          <p:cNvPr id="3" name="Espace réservé du numéro de diapositive 2">
            <a:extLst>
              <a:ext uri="{FF2B5EF4-FFF2-40B4-BE49-F238E27FC236}">
                <a16:creationId xmlns:a16="http://schemas.microsoft.com/office/drawing/2014/main" id="{BDE11FD3-F3A7-42C4-9D6E-48F9ED29F0B2}"/>
              </a:ext>
            </a:extLst>
          </p:cNvPr>
          <p:cNvSpPr>
            <a:spLocks noGrp="1"/>
          </p:cNvSpPr>
          <p:nvPr>
            <p:ph type="sldNum" sz="quarter" idx="12"/>
          </p:nvPr>
        </p:nvSpPr>
        <p:spPr/>
        <p:txBody>
          <a:bodyPr/>
          <a:lstStyle/>
          <a:p>
            <a:fld id="{B0ABF02D-C72E-4E70-AD39-D24D1FE82F66}" type="slidenum">
              <a:rPr lang="fr-FR" smtClean="0"/>
              <a:t>9</a:t>
            </a:fld>
            <a:endParaRPr lang="fr-FR"/>
          </a:p>
        </p:txBody>
      </p:sp>
    </p:spTree>
    <p:extLst>
      <p:ext uri="{BB962C8B-B14F-4D97-AF65-F5344CB8AC3E}">
        <p14:creationId xmlns:p14="http://schemas.microsoft.com/office/powerpoint/2010/main" val="38458705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hème Office">
  <a:themeElements>
    <a:clrScheme name="Mé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3073</TotalTime>
  <Words>2571</Words>
  <Application>Microsoft Office PowerPoint</Application>
  <PresentationFormat>Affichage à l'écran (4:3)</PresentationFormat>
  <Paragraphs>330</Paragraphs>
  <Slides>73</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73</vt:i4>
      </vt:variant>
    </vt:vector>
  </HeadingPairs>
  <TitlesOfParts>
    <vt:vector size="79" baseType="lpstr">
      <vt:lpstr>Arial</vt:lpstr>
      <vt:lpstr>Arial Black</vt:lpstr>
      <vt:lpstr>Calibri</vt:lpstr>
      <vt:lpstr>Calibri Light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tperisse932@gmail.com</cp:lastModifiedBy>
  <cp:revision>163</cp:revision>
  <dcterms:created xsi:type="dcterms:W3CDTF">2021-01-04T08:27:13Z</dcterms:created>
  <dcterms:modified xsi:type="dcterms:W3CDTF">2021-09-19T10:14:36Z</dcterms:modified>
</cp:coreProperties>
</file>