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61" r:id="rId4"/>
    <p:sldId id="262"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7" r:id="rId25"/>
    <p:sldId id="283" r:id="rId26"/>
    <p:sldId id="284" r:id="rId27"/>
    <p:sldId id="257" r:id="rId28"/>
    <p:sldId id="258" r:id="rId29"/>
    <p:sldId id="259" r:id="rId30"/>
    <p:sldId id="285" r:id="rId31"/>
    <p:sldId id="286" r:id="rId32"/>
    <p:sldId id="288" r:id="rId33"/>
    <p:sldId id="290" r:id="rId34"/>
    <p:sldId id="291" r:id="rId35"/>
    <p:sldId id="292" r:id="rId36"/>
    <p:sldId id="293" r:id="rId37"/>
    <p:sldId id="299" r:id="rId38"/>
    <p:sldId id="294" r:id="rId39"/>
    <p:sldId id="295" r:id="rId40"/>
    <p:sldId id="296" r:id="rId41"/>
    <p:sldId id="289" r:id="rId42"/>
    <p:sldId id="297" r:id="rId43"/>
    <p:sldId id="298"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FFCC00"/>
    <a:srgbClr val="EDCF6D"/>
    <a:srgbClr val="FFCC66"/>
    <a:srgbClr val="006600"/>
    <a:srgbClr val="EEA1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7" d="100"/>
          <a:sy n="67" d="100"/>
        </p:scale>
        <p:origin x="389"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7B4DFE1-A9B4-4301-9785-491A0F857423}" type="datetimeFigureOut">
              <a:rPr lang="fr-FR" smtClean="0"/>
              <a:t>29/07/2021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D42E73-61F8-48BA-8972-06E11D897B32}" type="slidenum">
              <a:rPr lang="fr-FR" smtClean="0"/>
              <a:t>‹N°›</a:t>
            </a:fld>
            <a:endParaRPr lang="fr-FR"/>
          </a:p>
        </p:txBody>
      </p:sp>
    </p:spTree>
    <p:extLst>
      <p:ext uri="{BB962C8B-B14F-4D97-AF65-F5344CB8AC3E}">
        <p14:creationId xmlns:p14="http://schemas.microsoft.com/office/powerpoint/2010/main" val="2290872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7B4DFE1-A9B4-4301-9785-491A0F857423}" type="datetimeFigureOut">
              <a:rPr lang="fr-FR" smtClean="0"/>
              <a:t>29/07/2021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D42E73-61F8-48BA-8972-06E11D897B32}" type="slidenum">
              <a:rPr lang="fr-FR" smtClean="0"/>
              <a:t>‹N°›</a:t>
            </a:fld>
            <a:endParaRPr lang="fr-FR"/>
          </a:p>
        </p:txBody>
      </p:sp>
    </p:spTree>
    <p:extLst>
      <p:ext uri="{BB962C8B-B14F-4D97-AF65-F5344CB8AC3E}">
        <p14:creationId xmlns:p14="http://schemas.microsoft.com/office/powerpoint/2010/main" val="214614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7B4DFE1-A9B4-4301-9785-491A0F857423}" type="datetimeFigureOut">
              <a:rPr lang="fr-FR" smtClean="0"/>
              <a:t>29/07/2021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D42E73-61F8-48BA-8972-06E11D897B32}" type="slidenum">
              <a:rPr lang="fr-FR" smtClean="0"/>
              <a:t>‹N°›</a:t>
            </a:fld>
            <a:endParaRPr lang="fr-FR"/>
          </a:p>
        </p:txBody>
      </p:sp>
    </p:spTree>
    <p:extLst>
      <p:ext uri="{BB962C8B-B14F-4D97-AF65-F5344CB8AC3E}">
        <p14:creationId xmlns:p14="http://schemas.microsoft.com/office/powerpoint/2010/main" val="1919921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7B4DFE1-A9B4-4301-9785-491A0F857423}" type="datetimeFigureOut">
              <a:rPr lang="fr-FR" smtClean="0"/>
              <a:t>29/07/2021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D42E73-61F8-48BA-8972-06E11D897B32}" type="slidenum">
              <a:rPr lang="fr-FR" smtClean="0"/>
              <a:t>‹N°›</a:t>
            </a:fld>
            <a:endParaRPr lang="fr-FR"/>
          </a:p>
        </p:txBody>
      </p:sp>
    </p:spTree>
    <p:extLst>
      <p:ext uri="{BB962C8B-B14F-4D97-AF65-F5344CB8AC3E}">
        <p14:creationId xmlns:p14="http://schemas.microsoft.com/office/powerpoint/2010/main" val="2755207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7B4DFE1-A9B4-4301-9785-491A0F857423}" type="datetimeFigureOut">
              <a:rPr lang="fr-FR" smtClean="0"/>
              <a:t>29/07/2021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D42E73-61F8-48BA-8972-06E11D897B32}" type="slidenum">
              <a:rPr lang="fr-FR" smtClean="0"/>
              <a:t>‹N°›</a:t>
            </a:fld>
            <a:endParaRPr lang="fr-FR"/>
          </a:p>
        </p:txBody>
      </p:sp>
    </p:spTree>
    <p:extLst>
      <p:ext uri="{BB962C8B-B14F-4D97-AF65-F5344CB8AC3E}">
        <p14:creationId xmlns:p14="http://schemas.microsoft.com/office/powerpoint/2010/main" val="2492716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7B4DFE1-A9B4-4301-9785-491A0F857423}" type="datetimeFigureOut">
              <a:rPr lang="fr-FR" smtClean="0"/>
              <a:t>29/07/2021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ED42E73-61F8-48BA-8972-06E11D897B32}" type="slidenum">
              <a:rPr lang="fr-FR" smtClean="0"/>
              <a:t>‹N°›</a:t>
            </a:fld>
            <a:endParaRPr lang="fr-FR"/>
          </a:p>
        </p:txBody>
      </p:sp>
    </p:spTree>
    <p:extLst>
      <p:ext uri="{BB962C8B-B14F-4D97-AF65-F5344CB8AC3E}">
        <p14:creationId xmlns:p14="http://schemas.microsoft.com/office/powerpoint/2010/main" val="2956924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7B4DFE1-A9B4-4301-9785-491A0F857423}" type="datetimeFigureOut">
              <a:rPr lang="fr-FR" smtClean="0"/>
              <a:t>29/07/2021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ED42E73-61F8-48BA-8972-06E11D897B32}" type="slidenum">
              <a:rPr lang="fr-FR" smtClean="0"/>
              <a:t>‹N°›</a:t>
            </a:fld>
            <a:endParaRPr lang="fr-FR"/>
          </a:p>
        </p:txBody>
      </p:sp>
    </p:spTree>
    <p:extLst>
      <p:ext uri="{BB962C8B-B14F-4D97-AF65-F5344CB8AC3E}">
        <p14:creationId xmlns:p14="http://schemas.microsoft.com/office/powerpoint/2010/main" val="3471882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7B4DFE1-A9B4-4301-9785-491A0F857423}" type="datetimeFigureOut">
              <a:rPr lang="fr-FR" smtClean="0"/>
              <a:t>29/07/2021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ED42E73-61F8-48BA-8972-06E11D897B32}" type="slidenum">
              <a:rPr lang="fr-FR" smtClean="0"/>
              <a:t>‹N°›</a:t>
            </a:fld>
            <a:endParaRPr lang="fr-FR"/>
          </a:p>
        </p:txBody>
      </p:sp>
    </p:spTree>
    <p:extLst>
      <p:ext uri="{BB962C8B-B14F-4D97-AF65-F5344CB8AC3E}">
        <p14:creationId xmlns:p14="http://schemas.microsoft.com/office/powerpoint/2010/main" val="756041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B4DFE1-A9B4-4301-9785-491A0F857423}" type="datetimeFigureOut">
              <a:rPr lang="fr-FR" smtClean="0"/>
              <a:t>29/07/2021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ED42E73-61F8-48BA-8972-06E11D897B32}" type="slidenum">
              <a:rPr lang="fr-FR" smtClean="0"/>
              <a:t>‹N°›</a:t>
            </a:fld>
            <a:endParaRPr lang="fr-FR"/>
          </a:p>
        </p:txBody>
      </p:sp>
    </p:spTree>
    <p:extLst>
      <p:ext uri="{BB962C8B-B14F-4D97-AF65-F5344CB8AC3E}">
        <p14:creationId xmlns:p14="http://schemas.microsoft.com/office/powerpoint/2010/main" val="1932900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7B4DFE1-A9B4-4301-9785-491A0F857423}" type="datetimeFigureOut">
              <a:rPr lang="fr-FR" smtClean="0"/>
              <a:t>29/07/2021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ED42E73-61F8-48BA-8972-06E11D897B32}" type="slidenum">
              <a:rPr lang="fr-FR" smtClean="0"/>
              <a:t>‹N°›</a:t>
            </a:fld>
            <a:endParaRPr lang="fr-FR"/>
          </a:p>
        </p:txBody>
      </p:sp>
    </p:spTree>
    <p:extLst>
      <p:ext uri="{BB962C8B-B14F-4D97-AF65-F5344CB8AC3E}">
        <p14:creationId xmlns:p14="http://schemas.microsoft.com/office/powerpoint/2010/main" val="909492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7B4DFE1-A9B4-4301-9785-491A0F857423}" type="datetimeFigureOut">
              <a:rPr lang="fr-FR" smtClean="0"/>
              <a:t>29/07/2021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ED42E73-61F8-48BA-8972-06E11D897B32}" type="slidenum">
              <a:rPr lang="fr-FR" smtClean="0"/>
              <a:t>‹N°›</a:t>
            </a:fld>
            <a:endParaRPr lang="fr-FR"/>
          </a:p>
        </p:txBody>
      </p:sp>
    </p:spTree>
    <p:extLst>
      <p:ext uri="{BB962C8B-B14F-4D97-AF65-F5344CB8AC3E}">
        <p14:creationId xmlns:p14="http://schemas.microsoft.com/office/powerpoint/2010/main" val="3664406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4DFE1-A9B4-4301-9785-491A0F857423}" type="datetimeFigureOut">
              <a:rPr lang="fr-FR" smtClean="0"/>
              <a:t>29/07/2021</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D42E73-61F8-48BA-8972-06E11D897B32}" type="slidenum">
              <a:rPr lang="fr-FR" smtClean="0"/>
              <a:t>‹N°›</a:t>
            </a:fld>
            <a:endParaRPr lang="fr-FR"/>
          </a:p>
        </p:txBody>
      </p:sp>
    </p:spTree>
    <p:extLst>
      <p:ext uri="{BB962C8B-B14F-4D97-AF65-F5344CB8AC3E}">
        <p14:creationId xmlns:p14="http://schemas.microsoft.com/office/powerpoint/2010/main" val="3113473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web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C4999FE-CA8A-4510-9C62-D5F66E67B35B}"/>
              </a:ext>
            </a:extLst>
          </p:cNvPr>
          <p:cNvSpPr txBox="1"/>
          <p:nvPr/>
        </p:nvSpPr>
        <p:spPr>
          <a:xfrm rot="19901386">
            <a:off x="323287" y="538254"/>
            <a:ext cx="1743401" cy="400110"/>
          </a:xfrm>
          <a:prstGeom prst="rect">
            <a:avLst/>
          </a:prstGeom>
          <a:solidFill>
            <a:schemeClr val="bg1"/>
          </a:solidFill>
        </p:spPr>
        <p:txBody>
          <a:bodyPr wrap="square" rtlCol="0">
            <a:spAutoFit/>
          </a:bodyPr>
          <a:lstStyle/>
          <a:p>
            <a:r>
              <a:rPr lang="fr-FR" sz="2000" dirty="0">
                <a:solidFill>
                  <a:srgbClr val="FF0000"/>
                </a:solidFill>
                <a:latin typeface="Arial Black" panose="020B0A04020102020204" pitchFamily="34" charset="0"/>
              </a:rPr>
              <a:t>Chapitre 1</a:t>
            </a:r>
          </a:p>
        </p:txBody>
      </p:sp>
      <p:sp>
        <p:nvSpPr>
          <p:cNvPr id="4" name="ZoneTexte 3">
            <a:extLst>
              <a:ext uri="{FF2B5EF4-FFF2-40B4-BE49-F238E27FC236}">
                <a16:creationId xmlns:a16="http://schemas.microsoft.com/office/drawing/2014/main" id="{0ECABB07-FBD4-4B30-A368-C3A42373FEEC}"/>
              </a:ext>
            </a:extLst>
          </p:cNvPr>
          <p:cNvSpPr txBox="1"/>
          <p:nvPr/>
        </p:nvSpPr>
        <p:spPr>
          <a:xfrm>
            <a:off x="2617470" y="551646"/>
            <a:ext cx="5795010" cy="954107"/>
          </a:xfrm>
          <a:prstGeom prst="rect">
            <a:avLst/>
          </a:prstGeom>
          <a:solidFill>
            <a:schemeClr val="bg1"/>
          </a:solidFill>
        </p:spPr>
        <p:txBody>
          <a:bodyPr wrap="square" rtlCol="0">
            <a:spAutoFit/>
          </a:bodyPr>
          <a:lstStyle/>
          <a:p>
            <a:pPr algn="ctr"/>
            <a:r>
              <a:rPr lang="fr-FR" sz="2800" dirty="0">
                <a:solidFill>
                  <a:srgbClr val="FF0000"/>
                </a:solidFill>
                <a:latin typeface="Arial Black" panose="020B0A04020102020204" pitchFamily="34" charset="0"/>
              </a:rPr>
              <a:t>Le tourisme dans le bassin méditerranéen</a:t>
            </a:r>
          </a:p>
        </p:txBody>
      </p:sp>
      <p:sp>
        <p:nvSpPr>
          <p:cNvPr id="5" name="ZoneTexte 4">
            <a:extLst>
              <a:ext uri="{FF2B5EF4-FFF2-40B4-BE49-F238E27FC236}">
                <a16:creationId xmlns:a16="http://schemas.microsoft.com/office/drawing/2014/main" id="{59142A7D-18E4-4F73-8BF4-0600CE1164FE}"/>
              </a:ext>
            </a:extLst>
          </p:cNvPr>
          <p:cNvSpPr txBox="1"/>
          <p:nvPr/>
        </p:nvSpPr>
        <p:spPr>
          <a:xfrm>
            <a:off x="422910" y="2000250"/>
            <a:ext cx="2583180"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INTRODUCTION</a:t>
            </a:r>
          </a:p>
        </p:txBody>
      </p:sp>
      <p:sp>
        <p:nvSpPr>
          <p:cNvPr id="6" name="ZoneTexte 5">
            <a:extLst>
              <a:ext uri="{FF2B5EF4-FFF2-40B4-BE49-F238E27FC236}">
                <a16:creationId xmlns:a16="http://schemas.microsoft.com/office/drawing/2014/main" id="{A1DEA4BC-1421-4AAC-827B-A0F9B115C278}"/>
              </a:ext>
            </a:extLst>
          </p:cNvPr>
          <p:cNvSpPr txBox="1"/>
          <p:nvPr/>
        </p:nvSpPr>
        <p:spPr>
          <a:xfrm>
            <a:off x="165735" y="3429000"/>
            <a:ext cx="8812530" cy="707886"/>
          </a:xfrm>
          <a:prstGeom prst="rect">
            <a:avLst/>
          </a:prstGeom>
          <a:solidFill>
            <a:schemeClr val="bg1"/>
          </a:solidFill>
        </p:spPr>
        <p:txBody>
          <a:bodyPr wrap="square" rtlCol="0">
            <a:spAutoFit/>
          </a:bodyPr>
          <a:lstStyle/>
          <a:p>
            <a:r>
              <a:rPr lang="fr-FR" sz="2000" i="1" dirty="0">
                <a:latin typeface="Verdana" panose="020B0604030504040204" pitchFamily="34" charset="0"/>
                <a:ea typeface="Verdana" panose="020B0604030504040204" pitchFamily="34" charset="0"/>
              </a:rPr>
              <a:t>Problématique : Comment s’organise le tourisme dans le bassin méditerranéen et quels sont les enjeux auxquels il doit faire face ?</a:t>
            </a:r>
          </a:p>
        </p:txBody>
      </p:sp>
      <p:sp>
        <p:nvSpPr>
          <p:cNvPr id="7" name="ZoneTexte 6">
            <a:extLst>
              <a:ext uri="{FF2B5EF4-FFF2-40B4-BE49-F238E27FC236}">
                <a16:creationId xmlns:a16="http://schemas.microsoft.com/office/drawing/2014/main" id="{2831125C-9E65-42D9-9B7D-517CA3CECB24}"/>
              </a:ext>
            </a:extLst>
          </p:cNvPr>
          <p:cNvSpPr txBox="1"/>
          <p:nvPr/>
        </p:nvSpPr>
        <p:spPr>
          <a:xfrm>
            <a:off x="331470" y="2600355"/>
            <a:ext cx="3371850" cy="400110"/>
          </a:xfrm>
          <a:prstGeom prst="rect">
            <a:avLst/>
          </a:prstGeom>
          <a:solidFill>
            <a:schemeClr val="bg1"/>
          </a:solidFill>
        </p:spPr>
        <p:txBody>
          <a:bodyPr wrap="square" rtlCol="0">
            <a:spAutoFit/>
          </a:bodyPr>
          <a:lstStyle/>
          <a:p>
            <a:r>
              <a:rPr lang="fr-FR" sz="2000" dirty="0">
                <a:latin typeface="Verdana" panose="020B0604030504040204" pitchFamily="34" charset="0"/>
                <a:ea typeface="Verdana" panose="020B0604030504040204" pitchFamily="34" charset="0"/>
              </a:rPr>
              <a:t>Présentation du chapitre</a:t>
            </a:r>
          </a:p>
        </p:txBody>
      </p:sp>
      <p:sp>
        <p:nvSpPr>
          <p:cNvPr id="8" name="ZoneTexte 7">
            <a:extLst>
              <a:ext uri="{FF2B5EF4-FFF2-40B4-BE49-F238E27FC236}">
                <a16:creationId xmlns:a16="http://schemas.microsoft.com/office/drawing/2014/main" id="{50CE942F-FF77-4447-9EDE-E4EBFDB941D2}"/>
              </a:ext>
            </a:extLst>
          </p:cNvPr>
          <p:cNvSpPr txBox="1"/>
          <p:nvPr/>
        </p:nvSpPr>
        <p:spPr>
          <a:xfrm>
            <a:off x="331470" y="4494343"/>
            <a:ext cx="8641080" cy="1631216"/>
          </a:xfrm>
          <a:prstGeom prst="rect">
            <a:avLst/>
          </a:prstGeom>
          <a:solidFill>
            <a:schemeClr val="bg1"/>
          </a:solidFill>
        </p:spPr>
        <p:txBody>
          <a:bodyPr wrap="square" rtlCol="0">
            <a:spAutoFit/>
          </a:bodyPr>
          <a:lstStyle/>
          <a:p>
            <a:r>
              <a:rPr lang="fr-FR" sz="2000" u="sng" dirty="0">
                <a:latin typeface="Verdana" panose="020B0604030504040204" pitchFamily="34" charset="0"/>
                <a:ea typeface="Verdana" panose="020B0604030504040204" pitchFamily="34" charset="0"/>
              </a:rPr>
              <a:t>Plan</a:t>
            </a:r>
          </a:p>
          <a:p>
            <a:r>
              <a:rPr lang="fr-FR" sz="2000" dirty="0">
                <a:latin typeface="Verdana" panose="020B0604030504040204" pitchFamily="34" charset="0"/>
                <a:ea typeface="Verdana" panose="020B0604030504040204" pitchFamily="34" charset="0"/>
              </a:rPr>
              <a:t>I Des atouts géographiques, culturels et patrimoniaux indéniables</a:t>
            </a:r>
          </a:p>
          <a:p>
            <a:r>
              <a:rPr lang="fr-FR" sz="2000" dirty="0">
                <a:latin typeface="Verdana" panose="020B0604030504040204" pitchFamily="34" charset="0"/>
                <a:ea typeface="Verdana" panose="020B0604030504040204" pitchFamily="34" charset="0"/>
              </a:rPr>
              <a:t>II Des flux massifs provenant d’Europe essentiellement </a:t>
            </a:r>
          </a:p>
          <a:p>
            <a:r>
              <a:rPr lang="fr-FR" sz="2000" dirty="0">
                <a:latin typeface="Verdana" panose="020B0604030504040204" pitchFamily="34" charset="0"/>
                <a:ea typeface="Verdana" panose="020B0604030504040204" pitchFamily="34" charset="0"/>
              </a:rPr>
              <a:t>III Les impacts ambivalents du tourisme</a:t>
            </a:r>
          </a:p>
          <a:p>
            <a:r>
              <a:rPr lang="fr-FR" sz="2000" dirty="0">
                <a:latin typeface="Verdana" panose="020B0604030504040204" pitchFamily="34" charset="0"/>
                <a:ea typeface="Verdana" panose="020B0604030504040204" pitchFamily="34" charset="0"/>
              </a:rPr>
              <a:t>IV Évolutions, enjeux et dynamiques</a:t>
            </a:r>
          </a:p>
        </p:txBody>
      </p:sp>
    </p:spTree>
    <p:extLst>
      <p:ext uri="{BB962C8B-B14F-4D97-AF65-F5344CB8AC3E}">
        <p14:creationId xmlns:p14="http://schemas.microsoft.com/office/powerpoint/2010/main" val="149800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6" grpId="0" animBg="1"/>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F9DB023-CDCE-437C-89D2-C5C29123D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587" y="160794"/>
            <a:ext cx="7497345" cy="6079985"/>
          </a:xfrm>
          <a:prstGeom prst="rect">
            <a:avLst/>
          </a:prstGeom>
        </p:spPr>
      </p:pic>
      <p:sp>
        <p:nvSpPr>
          <p:cNvPr id="4" name="ZoneTexte 3">
            <a:extLst>
              <a:ext uri="{FF2B5EF4-FFF2-40B4-BE49-F238E27FC236}">
                <a16:creationId xmlns:a16="http://schemas.microsoft.com/office/drawing/2014/main" id="{BCEB7396-17E7-497B-B830-8E40E2E62F07}"/>
              </a:ext>
            </a:extLst>
          </p:cNvPr>
          <p:cNvSpPr txBox="1"/>
          <p:nvPr/>
        </p:nvSpPr>
        <p:spPr>
          <a:xfrm>
            <a:off x="617587" y="6240779"/>
            <a:ext cx="3040013" cy="400110"/>
          </a:xfrm>
          <a:prstGeom prst="rect">
            <a:avLst/>
          </a:prstGeom>
          <a:solidFill>
            <a:schemeClr val="bg1"/>
          </a:solidFill>
        </p:spPr>
        <p:txBody>
          <a:bodyPr wrap="square" rtlCol="0">
            <a:spAutoFit/>
          </a:bodyPr>
          <a:lstStyle/>
          <a:p>
            <a:r>
              <a:rPr lang="fr-FR" sz="2000" dirty="0" err="1">
                <a:latin typeface="Arial" panose="020B0604020202020204" pitchFamily="34" charset="0"/>
                <a:cs typeface="Arial" panose="020B0604020202020204" pitchFamily="34" charset="0"/>
              </a:rPr>
              <a:t>Folegandros</a:t>
            </a:r>
            <a:r>
              <a:rPr lang="fr-FR" sz="2000" dirty="0">
                <a:latin typeface="Arial" panose="020B0604020202020204" pitchFamily="34" charset="0"/>
                <a:cs typeface="Arial" panose="020B0604020202020204" pitchFamily="34" charset="0"/>
              </a:rPr>
              <a:t>, île grecque</a:t>
            </a:r>
          </a:p>
        </p:txBody>
      </p:sp>
    </p:spTree>
    <p:extLst>
      <p:ext uri="{BB962C8B-B14F-4D97-AF65-F5344CB8AC3E}">
        <p14:creationId xmlns:p14="http://schemas.microsoft.com/office/powerpoint/2010/main" val="567943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4C60D67-1A2A-4BB5-8E69-8DED64C3A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40" y="273050"/>
            <a:ext cx="8585200" cy="4826000"/>
          </a:xfrm>
          <a:prstGeom prst="rect">
            <a:avLst/>
          </a:prstGeom>
        </p:spPr>
      </p:pic>
      <p:sp>
        <p:nvSpPr>
          <p:cNvPr id="4" name="ZoneTexte 3">
            <a:extLst>
              <a:ext uri="{FF2B5EF4-FFF2-40B4-BE49-F238E27FC236}">
                <a16:creationId xmlns:a16="http://schemas.microsoft.com/office/drawing/2014/main" id="{EDAC53DC-7202-4DC2-9057-A05D952C7FCB}"/>
              </a:ext>
            </a:extLst>
          </p:cNvPr>
          <p:cNvSpPr txBox="1"/>
          <p:nvPr/>
        </p:nvSpPr>
        <p:spPr>
          <a:xfrm>
            <a:off x="370841" y="5099050"/>
            <a:ext cx="224663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Malaga, Espagne</a:t>
            </a:r>
          </a:p>
        </p:txBody>
      </p:sp>
    </p:spTree>
    <p:extLst>
      <p:ext uri="{BB962C8B-B14F-4D97-AF65-F5344CB8AC3E}">
        <p14:creationId xmlns:p14="http://schemas.microsoft.com/office/powerpoint/2010/main" val="2428183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F583663-A9C3-4B2F-8EA2-13A9A7771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93" y="560070"/>
            <a:ext cx="7581485" cy="5006339"/>
          </a:xfrm>
          <a:prstGeom prst="rect">
            <a:avLst/>
          </a:prstGeom>
        </p:spPr>
      </p:pic>
      <p:sp>
        <p:nvSpPr>
          <p:cNvPr id="4" name="ZoneTexte 3">
            <a:extLst>
              <a:ext uri="{FF2B5EF4-FFF2-40B4-BE49-F238E27FC236}">
                <a16:creationId xmlns:a16="http://schemas.microsoft.com/office/drawing/2014/main" id="{74C02726-AA2E-470B-B408-8434CB6B7A9D}"/>
              </a:ext>
            </a:extLst>
          </p:cNvPr>
          <p:cNvSpPr txBox="1"/>
          <p:nvPr/>
        </p:nvSpPr>
        <p:spPr>
          <a:xfrm>
            <a:off x="608494" y="159960"/>
            <a:ext cx="1631788"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 garrigue</a:t>
            </a:r>
          </a:p>
        </p:txBody>
      </p:sp>
      <p:sp>
        <p:nvSpPr>
          <p:cNvPr id="5" name="ZoneTexte 4">
            <a:extLst>
              <a:ext uri="{FF2B5EF4-FFF2-40B4-BE49-F238E27FC236}">
                <a16:creationId xmlns:a16="http://schemas.microsoft.com/office/drawing/2014/main" id="{21B8BF11-515B-4CBC-AEDA-ECC11C489553}"/>
              </a:ext>
            </a:extLst>
          </p:cNvPr>
          <p:cNvSpPr txBox="1"/>
          <p:nvPr/>
        </p:nvSpPr>
        <p:spPr>
          <a:xfrm>
            <a:off x="608493" y="5682377"/>
            <a:ext cx="8421206" cy="1015663"/>
          </a:xfrm>
          <a:prstGeom prst="rect">
            <a:avLst/>
          </a:prstGeom>
          <a:solidFill>
            <a:schemeClr val="bg1"/>
          </a:solidFill>
        </p:spPr>
        <p:txBody>
          <a:bodyPr wrap="square" rtlCol="0">
            <a:spAutoFit/>
          </a:bodyPr>
          <a:lstStyle/>
          <a:p>
            <a:r>
              <a:rPr lang="fr-FR" sz="2000" b="1" u="sng" dirty="0">
                <a:solidFill>
                  <a:srgbClr val="0070C0"/>
                </a:solidFill>
                <a:latin typeface="Arial" panose="020B0604020202020204" pitchFamily="34" charset="0"/>
                <a:cs typeface="Arial" panose="020B0604020202020204" pitchFamily="34" charset="0"/>
              </a:rPr>
              <a:t>Garrigue</a:t>
            </a:r>
            <a:r>
              <a:rPr lang="fr-FR" sz="2000" b="1" dirty="0">
                <a:solidFill>
                  <a:srgbClr val="0070C0"/>
                </a:solidFill>
                <a:latin typeface="Arial" panose="020B0604020202020204" pitchFamily="34" charset="0"/>
                <a:cs typeface="Arial" panose="020B0604020202020204" pitchFamily="34" charset="0"/>
              </a:rPr>
              <a:t> : végétation basse plus ou moins impénétrable, constituée principalement d'arbrisseaux résistant à la sécheresse, formant des fourrés épineux. (sol calcaire)</a:t>
            </a:r>
          </a:p>
        </p:txBody>
      </p:sp>
    </p:spTree>
    <p:extLst>
      <p:ext uri="{BB962C8B-B14F-4D97-AF65-F5344CB8AC3E}">
        <p14:creationId xmlns:p14="http://schemas.microsoft.com/office/powerpoint/2010/main" val="3325699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DA6B4ED-2642-4D07-8D5F-301C8BB86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633" y="909969"/>
            <a:ext cx="7520113" cy="5449542"/>
          </a:xfrm>
          <a:prstGeom prst="rect">
            <a:avLst/>
          </a:prstGeom>
        </p:spPr>
      </p:pic>
      <p:sp>
        <p:nvSpPr>
          <p:cNvPr id="10" name="ZoneTexte 9">
            <a:extLst>
              <a:ext uri="{FF2B5EF4-FFF2-40B4-BE49-F238E27FC236}">
                <a16:creationId xmlns:a16="http://schemas.microsoft.com/office/drawing/2014/main" id="{4114412F-DFB9-4586-8C3A-4E353B181548}"/>
              </a:ext>
            </a:extLst>
          </p:cNvPr>
          <p:cNvSpPr txBox="1"/>
          <p:nvPr/>
        </p:nvSpPr>
        <p:spPr>
          <a:xfrm>
            <a:off x="617633" y="6359511"/>
            <a:ext cx="7520112"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Un jardin méditerranéen avec oliviers, lavandes, arbousiers, ...</a:t>
            </a:r>
          </a:p>
        </p:txBody>
      </p:sp>
      <p:sp>
        <p:nvSpPr>
          <p:cNvPr id="4" name="ZoneTexte 3">
            <a:extLst>
              <a:ext uri="{FF2B5EF4-FFF2-40B4-BE49-F238E27FC236}">
                <a16:creationId xmlns:a16="http://schemas.microsoft.com/office/drawing/2014/main" id="{02F872AA-F71E-459F-AE9E-973A17D46EAD}"/>
              </a:ext>
            </a:extLst>
          </p:cNvPr>
          <p:cNvSpPr txBox="1"/>
          <p:nvPr/>
        </p:nvSpPr>
        <p:spPr>
          <a:xfrm>
            <a:off x="503333" y="98379"/>
            <a:ext cx="7932007" cy="707886"/>
          </a:xfrm>
          <a:prstGeom prst="rect">
            <a:avLst/>
          </a:prstGeom>
          <a:solidFill>
            <a:schemeClr val="bg1"/>
          </a:solidFill>
        </p:spPr>
        <p:txBody>
          <a:bodyPr wrap="square" rtlCol="0">
            <a:spAutoFit/>
          </a:bodyPr>
          <a:lstStyle/>
          <a:p>
            <a:pPr>
              <a:spcAft>
                <a:spcPts val="800"/>
              </a:spcAft>
            </a:pPr>
            <a:r>
              <a:rPr lang="fr-FR" sz="2000" b="1" u="sng">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Maquis</a:t>
            </a:r>
            <a:r>
              <a:rPr lang="fr-FR" sz="200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 : Formation végétale arbustive très dense de région méditerranéenne.</a:t>
            </a:r>
            <a:endParaRPr lang="fr-FR" sz="200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448958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5E6DF98-4756-42D6-B76D-CC67F795079E}"/>
              </a:ext>
            </a:extLst>
          </p:cNvPr>
          <p:cNvSpPr txBox="1"/>
          <p:nvPr/>
        </p:nvSpPr>
        <p:spPr>
          <a:xfrm>
            <a:off x="205740" y="191884"/>
            <a:ext cx="6240780" cy="430887"/>
          </a:xfrm>
          <a:prstGeom prst="rect">
            <a:avLst/>
          </a:prstGeom>
          <a:solidFill>
            <a:schemeClr val="bg1"/>
          </a:solidFill>
        </p:spPr>
        <p:txBody>
          <a:bodyPr wrap="square">
            <a:spAutoFit/>
          </a:bodyPr>
          <a:lstStyle/>
          <a:p>
            <a:r>
              <a:rPr lang="fr-FR" sz="2200" dirty="0">
                <a:solidFill>
                  <a:srgbClr val="7030A0"/>
                </a:solidFill>
                <a:latin typeface="Arial Black" panose="020B0A04020102020204" pitchFamily="34" charset="0"/>
                <a:ea typeface="Verdana" panose="020B0604030504040204" pitchFamily="34" charset="0"/>
              </a:rPr>
              <a:t>2/ Un espace à fort patrimoine culturel</a:t>
            </a:r>
          </a:p>
        </p:txBody>
      </p:sp>
      <p:sp>
        <p:nvSpPr>
          <p:cNvPr id="3" name="ZoneTexte 2">
            <a:extLst>
              <a:ext uri="{FF2B5EF4-FFF2-40B4-BE49-F238E27FC236}">
                <a16:creationId xmlns:a16="http://schemas.microsoft.com/office/drawing/2014/main" id="{C9641CCA-6A4B-4825-9932-21B495D76D98}"/>
              </a:ext>
            </a:extLst>
          </p:cNvPr>
          <p:cNvSpPr txBox="1"/>
          <p:nvPr/>
        </p:nvSpPr>
        <p:spPr>
          <a:xfrm>
            <a:off x="3560445" y="2798175"/>
            <a:ext cx="2023110" cy="1015663"/>
          </a:xfrm>
          <a:prstGeom prst="rect">
            <a:avLst/>
          </a:prstGeom>
          <a:solidFill>
            <a:schemeClr val="bg1"/>
          </a:solidFill>
        </p:spPr>
        <p:txBody>
          <a:bodyPr wrap="square" rtlCol="0">
            <a:spAutoFit/>
          </a:bodyPr>
          <a:lstStyle/>
          <a:p>
            <a:pPr algn="ctr"/>
            <a:r>
              <a:rPr lang="fr-FR" sz="2000" dirty="0">
                <a:latin typeface="Arial Black" panose="020B0A04020102020204" pitchFamily="34" charset="0"/>
              </a:rPr>
              <a:t>Un creuset de civilisation</a:t>
            </a:r>
          </a:p>
        </p:txBody>
      </p:sp>
      <p:sp>
        <p:nvSpPr>
          <p:cNvPr id="4" name="ZoneTexte 3">
            <a:extLst>
              <a:ext uri="{FF2B5EF4-FFF2-40B4-BE49-F238E27FC236}">
                <a16:creationId xmlns:a16="http://schemas.microsoft.com/office/drawing/2014/main" id="{DE168D05-10B2-46EC-9F0A-A70E4A309917}"/>
              </a:ext>
            </a:extLst>
          </p:cNvPr>
          <p:cNvSpPr txBox="1"/>
          <p:nvPr/>
        </p:nvSpPr>
        <p:spPr>
          <a:xfrm>
            <a:off x="198119" y="945036"/>
            <a:ext cx="3573781" cy="707886"/>
          </a:xfrm>
          <a:prstGeom prst="rect">
            <a:avLst/>
          </a:prstGeom>
          <a:solidFill>
            <a:srgbClr val="EEA168"/>
          </a:solidFill>
        </p:spPr>
        <p:txBody>
          <a:bodyPr wrap="square" rtlCol="0">
            <a:spAutoFit/>
          </a:bodyPr>
          <a:lstStyle/>
          <a:p>
            <a:pPr algn="ctr"/>
            <a:r>
              <a:rPr lang="fr-FR" sz="2000" dirty="0">
                <a:latin typeface="Arial Black" panose="020B0A04020102020204" pitchFamily="34" charset="0"/>
              </a:rPr>
              <a:t>Civilisation égyptienne. Débute à - 3000. </a:t>
            </a:r>
          </a:p>
        </p:txBody>
      </p:sp>
      <p:sp>
        <p:nvSpPr>
          <p:cNvPr id="5" name="ZoneTexte 4">
            <a:extLst>
              <a:ext uri="{FF2B5EF4-FFF2-40B4-BE49-F238E27FC236}">
                <a16:creationId xmlns:a16="http://schemas.microsoft.com/office/drawing/2014/main" id="{6312652F-6C1B-4374-A6F8-3F1E89EC538C}"/>
              </a:ext>
            </a:extLst>
          </p:cNvPr>
          <p:cNvSpPr txBox="1"/>
          <p:nvPr/>
        </p:nvSpPr>
        <p:spPr>
          <a:xfrm>
            <a:off x="6124352" y="4050250"/>
            <a:ext cx="2712365" cy="1938992"/>
          </a:xfrm>
          <a:prstGeom prst="rect">
            <a:avLst/>
          </a:prstGeom>
          <a:solidFill>
            <a:srgbClr val="EEA168"/>
          </a:solidFill>
        </p:spPr>
        <p:txBody>
          <a:bodyPr wrap="square" rtlCol="0">
            <a:spAutoFit/>
          </a:bodyPr>
          <a:lstStyle/>
          <a:p>
            <a:pPr algn="ctr"/>
            <a:r>
              <a:rPr lang="fr-FR" sz="2000" dirty="0">
                <a:latin typeface="Arial Black" panose="020B0A04020102020204" pitchFamily="34" charset="0"/>
              </a:rPr>
              <a:t>Civilisation carthaginoise</a:t>
            </a:r>
          </a:p>
          <a:p>
            <a:pPr algn="ctr"/>
            <a:r>
              <a:rPr lang="fr-FR" sz="2000" dirty="0">
                <a:latin typeface="Arial Black" panose="020B0A04020102020204" pitchFamily="34" charset="0"/>
              </a:rPr>
              <a:t>Entre IX</a:t>
            </a:r>
            <a:r>
              <a:rPr lang="fr-FR" sz="2000" baseline="30000" dirty="0">
                <a:latin typeface="Arial Black" panose="020B0A04020102020204" pitchFamily="34" charset="0"/>
              </a:rPr>
              <a:t>e</a:t>
            </a:r>
            <a:r>
              <a:rPr lang="fr-FR" sz="2000" dirty="0">
                <a:latin typeface="Arial Black" panose="020B0A04020102020204" pitchFamily="34" charset="0"/>
              </a:rPr>
              <a:t> et II</a:t>
            </a:r>
            <a:r>
              <a:rPr lang="fr-FR" sz="2000" baseline="30000" dirty="0">
                <a:latin typeface="Arial Black" panose="020B0A04020102020204" pitchFamily="34" charset="0"/>
              </a:rPr>
              <a:t>e</a:t>
            </a:r>
            <a:r>
              <a:rPr lang="fr-FR" sz="2000" dirty="0">
                <a:latin typeface="Arial Black" panose="020B0A04020102020204" pitchFamily="34" charset="0"/>
              </a:rPr>
              <a:t> av J-C (actuelle Tunisie - Carthage) </a:t>
            </a:r>
          </a:p>
        </p:txBody>
      </p:sp>
      <p:sp>
        <p:nvSpPr>
          <p:cNvPr id="6" name="ZoneTexte 5">
            <a:extLst>
              <a:ext uri="{FF2B5EF4-FFF2-40B4-BE49-F238E27FC236}">
                <a16:creationId xmlns:a16="http://schemas.microsoft.com/office/drawing/2014/main" id="{A681E07A-20E9-4250-ADA6-B18DA7BBE723}"/>
              </a:ext>
            </a:extLst>
          </p:cNvPr>
          <p:cNvSpPr txBox="1"/>
          <p:nvPr/>
        </p:nvSpPr>
        <p:spPr>
          <a:xfrm>
            <a:off x="1230009" y="5186781"/>
            <a:ext cx="3070860" cy="1323439"/>
          </a:xfrm>
          <a:prstGeom prst="rect">
            <a:avLst/>
          </a:prstGeom>
          <a:solidFill>
            <a:srgbClr val="EEA168"/>
          </a:solidFill>
        </p:spPr>
        <p:txBody>
          <a:bodyPr wrap="square" rtlCol="0">
            <a:spAutoFit/>
          </a:bodyPr>
          <a:lstStyle/>
          <a:p>
            <a:pPr algn="ctr"/>
            <a:r>
              <a:rPr lang="fr-FR" sz="2000" dirty="0">
                <a:latin typeface="Arial Black" panose="020B0A04020102020204" pitchFamily="34" charset="0"/>
              </a:rPr>
              <a:t>Civilisation Grecque</a:t>
            </a:r>
          </a:p>
          <a:p>
            <a:pPr algn="ctr"/>
            <a:r>
              <a:rPr lang="fr-FR" sz="2000" dirty="0">
                <a:latin typeface="Arial Black" panose="020B0A04020102020204" pitchFamily="34" charset="0"/>
              </a:rPr>
              <a:t>Entre 800 et 220 av. J-C</a:t>
            </a:r>
          </a:p>
          <a:p>
            <a:pPr algn="ctr"/>
            <a:r>
              <a:rPr lang="fr-FR" sz="2000" dirty="0">
                <a:latin typeface="Arial Black" panose="020B0A04020102020204" pitchFamily="34" charset="0"/>
              </a:rPr>
              <a:t>= cités + colonies</a:t>
            </a:r>
          </a:p>
        </p:txBody>
      </p:sp>
      <p:sp>
        <p:nvSpPr>
          <p:cNvPr id="7" name="ZoneTexte 6">
            <a:extLst>
              <a:ext uri="{FF2B5EF4-FFF2-40B4-BE49-F238E27FC236}">
                <a16:creationId xmlns:a16="http://schemas.microsoft.com/office/drawing/2014/main" id="{08AAB33C-81A8-4AEA-A708-2166F0473EEF}"/>
              </a:ext>
            </a:extLst>
          </p:cNvPr>
          <p:cNvSpPr txBox="1"/>
          <p:nvPr/>
        </p:nvSpPr>
        <p:spPr>
          <a:xfrm>
            <a:off x="198119" y="2613392"/>
            <a:ext cx="2279267" cy="1631216"/>
          </a:xfrm>
          <a:prstGeom prst="rect">
            <a:avLst/>
          </a:prstGeom>
          <a:solidFill>
            <a:srgbClr val="EEA168"/>
          </a:solidFill>
        </p:spPr>
        <p:txBody>
          <a:bodyPr wrap="square" rtlCol="0">
            <a:spAutoFit/>
          </a:bodyPr>
          <a:lstStyle/>
          <a:p>
            <a:pPr algn="ctr"/>
            <a:r>
              <a:rPr lang="fr-FR" sz="2000" dirty="0">
                <a:latin typeface="Arial Black" panose="020B0A04020102020204" pitchFamily="34" charset="0"/>
              </a:rPr>
              <a:t>Civilisation romaine à partir du IV</a:t>
            </a:r>
            <a:r>
              <a:rPr lang="fr-FR" sz="2000" baseline="30000" dirty="0">
                <a:latin typeface="Arial Black" panose="020B0A04020102020204" pitchFamily="34" charset="0"/>
              </a:rPr>
              <a:t>e</a:t>
            </a:r>
            <a:r>
              <a:rPr lang="fr-FR" sz="2000" dirty="0">
                <a:latin typeface="Arial Black" panose="020B0A04020102020204" pitchFamily="34" charset="0"/>
              </a:rPr>
              <a:t> siècle avant notre ère</a:t>
            </a:r>
          </a:p>
        </p:txBody>
      </p:sp>
      <p:cxnSp>
        <p:nvCxnSpPr>
          <p:cNvPr id="9" name="Connecteur droit 8">
            <a:extLst>
              <a:ext uri="{FF2B5EF4-FFF2-40B4-BE49-F238E27FC236}">
                <a16:creationId xmlns:a16="http://schemas.microsoft.com/office/drawing/2014/main" id="{BFB39F0B-4A5B-4CCA-8A4C-F4CBA7FBFA6A}"/>
              </a:ext>
            </a:extLst>
          </p:cNvPr>
          <p:cNvCxnSpPr>
            <a:cxnSpLocks/>
          </p:cNvCxnSpPr>
          <p:nvPr/>
        </p:nvCxnSpPr>
        <p:spPr>
          <a:xfrm>
            <a:off x="2971800" y="1959906"/>
            <a:ext cx="948690" cy="583027"/>
          </a:xfrm>
          <a:prstGeom prst="line">
            <a:avLst/>
          </a:prstGeom>
          <a:ln w="57150"/>
        </p:spPr>
        <p:style>
          <a:lnRef idx="1">
            <a:schemeClr val="dk1"/>
          </a:lnRef>
          <a:fillRef idx="0">
            <a:schemeClr val="dk1"/>
          </a:fillRef>
          <a:effectRef idx="0">
            <a:schemeClr val="dk1"/>
          </a:effectRef>
          <a:fontRef idx="minor">
            <a:schemeClr val="tx1"/>
          </a:fontRef>
        </p:style>
      </p:cxnSp>
      <p:cxnSp>
        <p:nvCxnSpPr>
          <p:cNvPr id="10" name="Connecteur droit 9">
            <a:extLst>
              <a:ext uri="{FF2B5EF4-FFF2-40B4-BE49-F238E27FC236}">
                <a16:creationId xmlns:a16="http://schemas.microsoft.com/office/drawing/2014/main" id="{15217B79-40C0-4533-A3F9-659E4FB1540C}"/>
              </a:ext>
            </a:extLst>
          </p:cNvPr>
          <p:cNvCxnSpPr>
            <a:cxnSpLocks/>
          </p:cNvCxnSpPr>
          <p:nvPr/>
        </p:nvCxnSpPr>
        <p:spPr>
          <a:xfrm>
            <a:off x="5743575" y="3408557"/>
            <a:ext cx="955201" cy="350520"/>
          </a:xfrm>
          <a:prstGeom prst="line">
            <a:avLst/>
          </a:prstGeom>
          <a:ln w="57150"/>
        </p:spPr>
        <p:style>
          <a:lnRef idx="1">
            <a:schemeClr val="dk1"/>
          </a:lnRef>
          <a:fillRef idx="0">
            <a:schemeClr val="dk1"/>
          </a:fillRef>
          <a:effectRef idx="0">
            <a:schemeClr val="dk1"/>
          </a:effectRef>
          <a:fontRef idx="minor">
            <a:schemeClr val="tx1"/>
          </a:fontRef>
        </p:style>
      </p:cxnSp>
      <p:cxnSp>
        <p:nvCxnSpPr>
          <p:cNvPr id="11" name="Connecteur droit 10">
            <a:extLst>
              <a:ext uri="{FF2B5EF4-FFF2-40B4-BE49-F238E27FC236}">
                <a16:creationId xmlns:a16="http://schemas.microsoft.com/office/drawing/2014/main" id="{83ED600B-433C-4EA1-A0E1-1EBA4158F0C1}"/>
              </a:ext>
            </a:extLst>
          </p:cNvPr>
          <p:cNvCxnSpPr>
            <a:cxnSpLocks/>
          </p:cNvCxnSpPr>
          <p:nvPr/>
        </p:nvCxnSpPr>
        <p:spPr>
          <a:xfrm flipH="1">
            <a:off x="3255422" y="4095346"/>
            <a:ext cx="610045" cy="667636"/>
          </a:xfrm>
          <a:prstGeom prst="line">
            <a:avLst/>
          </a:prstGeom>
          <a:ln w="57150"/>
        </p:spPr>
        <p:style>
          <a:lnRef idx="1">
            <a:schemeClr val="dk1"/>
          </a:lnRef>
          <a:fillRef idx="0">
            <a:schemeClr val="dk1"/>
          </a:fillRef>
          <a:effectRef idx="0">
            <a:schemeClr val="dk1"/>
          </a:effectRef>
          <a:fontRef idx="minor">
            <a:schemeClr val="tx1"/>
          </a:fontRef>
        </p:style>
      </p:cxnSp>
      <p:cxnSp>
        <p:nvCxnSpPr>
          <p:cNvPr id="13" name="Connecteur droit 12">
            <a:extLst>
              <a:ext uri="{FF2B5EF4-FFF2-40B4-BE49-F238E27FC236}">
                <a16:creationId xmlns:a16="http://schemas.microsoft.com/office/drawing/2014/main" id="{7CE46DFF-9379-49FD-845D-D13B924EACB6}"/>
              </a:ext>
            </a:extLst>
          </p:cNvPr>
          <p:cNvCxnSpPr>
            <a:cxnSpLocks/>
          </p:cNvCxnSpPr>
          <p:nvPr/>
        </p:nvCxnSpPr>
        <p:spPr>
          <a:xfrm>
            <a:off x="2573079" y="3306006"/>
            <a:ext cx="827346"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4" name="Connecteur droit 13">
            <a:extLst>
              <a:ext uri="{FF2B5EF4-FFF2-40B4-BE49-F238E27FC236}">
                <a16:creationId xmlns:a16="http://schemas.microsoft.com/office/drawing/2014/main" id="{59436039-7E2B-472C-AD24-B21DEC85894E}"/>
              </a:ext>
            </a:extLst>
          </p:cNvPr>
          <p:cNvCxnSpPr>
            <a:cxnSpLocks/>
          </p:cNvCxnSpPr>
          <p:nvPr/>
        </p:nvCxnSpPr>
        <p:spPr>
          <a:xfrm flipH="1">
            <a:off x="5151598" y="1959906"/>
            <a:ext cx="887695" cy="653486"/>
          </a:xfrm>
          <a:prstGeom prst="line">
            <a:avLst/>
          </a:prstGeom>
          <a:ln w="57150"/>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2AE5D681-43C1-4991-B4BD-224B44F4BCFF}"/>
              </a:ext>
            </a:extLst>
          </p:cNvPr>
          <p:cNvSpPr txBox="1"/>
          <p:nvPr/>
        </p:nvSpPr>
        <p:spPr>
          <a:xfrm>
            <a:off x="6292380" y="1144298"/>
            <a:ext cx="2552700" cy="1631216"/>
          </a:xfrm>
          <a:prstGeom prst="rect">
            <a:avLst/>
          </a:prstGeom>
          <a:solidFill>
            <a:srgbClr val="EEA168"/>
          </a:solidFill>
        </p:spPr>
        <p:txBody>
          <a:bodyPr wrap="square" rtlCol="0">
            <a:spAutoFit/>
          </a:bodyPr>
          <a:lstStyle/>
          <a:p>
            <a:pPr algn="ctr"/>
            <a:r>
              <a:rPr lang="fr-FR" sz="2000" dirty="0">
                <a:latin typeface="Arial Black" panose="020B0A04020102020204" pitchFamily="34" charset="0"/>
              </a:rPr>
              <a:t>Civilisation phénicienne (actuelle Liban) entre 1200 et 300 av. J.-C.</a:t>
            </a:r>
          </a:p>
        </p:txBody>
      </p:sp>
    </p:spTree>
    <p:extLst>
      <p:ext uri="{BB962C8B-B14F-4D97-AF65-F5344CB8AC3E}">
        <p14:creationId xmlns:p14="http://schemas.microsoft.com/office/powerpoint/2010/main" val="120233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fltVal val="0"/>
                                          </p:val>
                                        </p:tav>
                                        <p:tav tm="100000">
                                          <p:val>
                                            <p:strVal val="#ppt_w"/>
                                          </p:val>
                                        </p:tav>
                                      </p:tavLst>
                                    </p:anim>
                                    <p:anim calcmode="lin" valueType="num">
                                      <p:cBhvr>
                                        <p:cTn id="34" dur="1000" fill="hold"/>
                                        <p:tgtEl>
                                          <p:spTgt spid="14"/>
                                        </p:tgtEl>
                                        <p:attrNameLst>
                                          <p:attrName>ppt_h</p:attrName>
                                        </p:attrNameLst>
                                      </p:cBhvr>
                                      <p:tavLst>
                                        <p:tav tm="0">
                                          <p:val>
                                            <p:fltVal val="0"/>
                                          </p:val>
                                        </p:tav>
                                        <p:tav tm="100000">
                                          <p:val>
                                            <p:strVal val="#ppt_h"/>
                                          </p:val>
                                        </p:tav>
                                      </p:tavLst>
                                    </p:anim>
                                    <p:anim calcmode="lin" valueType="num">
                                      <p:cBhvr>
                                        <p:cTn id="35" dur="1000" fill="hold"/>
                                        <p:tgtEl>
                                          <p:spTgt spid="14"/>
                                        </p:tgtEl>
                                        <p:attrNameLst>
                                          <p:attrName>style.rotation</p:attrName>
                                        </p:attrNameLst>
                                      </p:cBhvr>
                                      <p:tavLst>
                                        <p:tav tm="0">
                                          <p:val>
                                            <p:fltVal val="90"/>
                                          </p:val>
                                        </p:tav>
                                        <p:tav tm="100000">
                                          <p:val>
                                            <p:fltVal val="0"/>
                                          </p:val>
                                        </p:tav>
                                      </p:tavLst>
                                    </p:anim>
                                    <p:animEffect transition="in" filter="fade">
                                      <p:cBhvr>
                                        <p:cTn id="36" dur="1000"/>
                                        <p:tgtEl>
                                          <p:spTgt spid="1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fltVal val="0"/>
                                          </p:val>
                                        </p:tav>
                                        <p:tav tm="100000">
                                          <p:val>
                                            <p:strVal val="#ppt_w"/>
                                          </p:val>
                                        </p:tav>
                                      </p:tavLst>
                                    </p:anim>
                                    <p:anim calcmode="lin" valueType="num">
                                      <p:cBhvr>
                                        <p:cTn id="48" dur="1000" fill="hold"/>
                                        <p:tgtEl>
                                          <p:spTgt spid="10"/>
                                        </p:tgtEl>
                                        <p:attrNameLst>
                                          <p:attrName>ppt_h</p:attrName>
                                        </p:attrNameLst>
                                      </p:cBhvr>
                                      <p:tavLst>
                                        <p:tav tm="0">
                                          <p:val>
                                            <p:fltVal val="0"/>
                                          </p:val>
                                        </p:tav>
                                        <p:tav tm="100000">
                                          <p:val>
                                            <p:strVal val="#ppt_h"/>
                                          </p:val>
                                        </p:tav>
                                      </p:tavLst>
                                    </p:anim>
                                    <p:anim calcmode="lin" valueType="num">
                                      <p:cBhvr>
                                        <p:cTn id="49" dur="1000" fill="hold"/>
                                        <p:tgtEl>
                                          <p:spTgt spid="10"/>
                                        </p:tgtEl>
                                        <p:attrNameLst>
                                          <p:attrName>style.rotation</p:attrName>
                                        </p:attrNameLst>
                                      </p:cBhvr>
                                      <p:tavLst>
                                        <p:tav tm="0">
                                          <p:val>
                                            <p:fltVal val="90"/>
                                          </p:val>
                                        </p:tav>
                                        <p:tav tm="100000">
                                          <p:val>
                                            <p:fltVal val="0"/>
                                          </p:val>
                                        </p:tav>
                                      </p:tavLst>
                                    </p:anim>
                                    <p:animEffect transition="in" filter="fade">
                                      <p:cBhvr>
                                        <p:cTn id="50" dur="1000"/>
                                        <p:tgtEl>
                                          <p:spTgt spid="10"/>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1000" fill="hold"/>
                                        <p:tgtEl>
                                          <p:spTgt spid="5"/>
                                        </p:tgtEl>
                                        <p:attrNameLst>
                                          <p:attrName>ppt_w</p:attrName>
                                        </p:attrNameLst>
                                      </p:cBhvr>
                                      <p:tavLst>
                                        <p:tav tm="0">
                                          <p:val>
                                            <p:fltVal val="0"/>
                                          </p:val>
                                        </p:tav>
                                        <p:tav tm="100000">
                                          <p:val>
                                            <p:strVal val="#ppt_w"/>
                                          </p:val>
                                        </p:tav>
                                      </p:tavLst>
                                    </p:anim>
                                    <p:anim calcmode="lin" valueType="num">
                                      <p:cBhvr>
                                        <p:cTn id="54" dur="1000" fill="hold"/>
                                        <p:tgtEl>
                                          <p:spTgt spid="5"/>
                                        </p:tgtEl>
                                        <p:attrNameLst>
                                          <p:attrName>ppt_h</p:attrName>
                                        </p:attrNameLst>
                                      </p:cBhvr>
                                      <p:tavLst>
                                        <p:tav tm="0">
                                          <p:val>
                                            <p:fltVal val="0"/>
                                          </p:val>
                                        </p:tav>
                                        <p:tav tm="100000">
                                          <p:val>
                                            <p:strVal val="#ppt_h"/>
                                          </p:val>
                                        </p:tav>
                                      </p:tavLst>
                                    </p:anim>
                                    <p:anim calcmode="lin" valueType="num">
                                      <p:cBhvr>
                                        <p:cTn id="55" dur="1000" fill="hold"/>
                                        <p:tgtEl>
                                          <p:spTgt spid="5"/>
                                        </p:tgtEl>
                                        <p:attrNameLst>
                                          <p:attrName>style.rotation</p:attrName>
                                        </p:attrNameLst>
                                      </p:cBhvr>
                                      <p:tavLst>
                                        <p:tav tm="0">
                                          <p:val>
                                            <p:fltVal val="90"/>
                                          </p:val>
                                        </p:tav>
                                        <p:tav tm="100000">
                                          <p:val>
                                            <p:fltVal val="0"/>
                                          </p:val>
                                        </p:tav>
                                      </p:tavLst>
                                    </p:anim>
                                    <p:animEffect transition="in" filter="fade">
                                      <p:cBhvr>
                                        <p:cTn id="56" dur="10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fltVal val="0"/>
                                          </p:val>
                                        </p:tav>
                                        <p:tav tm="100000">
                                          <p:val>
                                            <p:strVal val="#ppt_w"/>
                                          </p:val>
                                        </p:tav>
                                      </p:tavLst>
                                    </p:anim>
                                    <p:anim calcmode="lin" valueType="num">
                                      <p:cBhvr>
                                        <p:cTn id="62" dur="1000" fill="hold"/>
                                        <p:tgtEl>
                                          <p:spTgt spid="11"/>
                                        </p:tgtEl>
                                        <p:attrNameLst>
                                          <p:attrName>ppt_h</p:attrName>
                                        </p:attrNameLst>
                                      </p:cBhvr>
                                      <p:tavLst>
                                        <p:tav tm="0">
                                          <p:val>
                                            <p:fltVal val="0"/>
                                          </p:val>
                                        </p:tav>
                                        <p:tav tm="100000">
                                          <p:val>
                                            <p:strVal val="#ppt_h"/>
                                          </p:val>
                                        </p:tav>
                                      </p:tavLst>
                                    </p:anim>
                                    <p:anim calcmode="lin" valueType="num">
                                      <p:cBhvr>
                                        <p:cTn id="63" dur="1000" fill="hold"/>
                                        <p:tgtEl>
                                          <p:spTgt spid="11"/>
                                        </p:tgtEl>
                                        <p:attrNameLst>
                                          <p:attrName>style.rotation</p:attrName>
                                        </p:attrNameLst>
                                      </p:cBhvr>
                                      <p:tavLst>
                                        <p:tav tm="0">
                                          <p:val>
                                            <p:fltVal val="90"/>
                                          </p:val>
                                        </p:tav>
                                        <p:tav tm="100000">
                                          <p:val>
                                            <p:fltVal val="0"/>
                                          </p:val>
                                        </p:tav>
                                      </p:tavLst>
                                    </p:anim>
                                    <p:animEffect transition="in" filter="fade">
                                      <p:cBhvr>
                                        <p:cTn id="64" dur="1000"/>
                                        <p:tgtEl>
                                          <p:spTgt spid="11"/>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p:cTn id="67" dur="1000" fill="hold"/>
                                        <p:tgtEl>
                                          <p:spTgt spid="6"/>
                                        </p:tgtEl>
                                        <p:attrNameLst>
                                          <p:attrName>ppt_w</p:attrName>
                                        </p:attrNameLst>
                                      </p:cBhvr>
                                      <p:tavLst>
                                        <p:tav tm="0">
                                          <p:val>
                                            <p:fltVal val="0"/>
                                          </p:val>
                                        </p:tav>
                                        <p:tav tm="100000">
                                          <p:val>
                                            <p:strVal val="#ppt_w"/>
                                          </p:val>
                                        </p:tav>
                                      </p:tavLst>
                                    </p:anim>
                                    <p:anim calcmode="lin" valueType="num">
                                      <p:cBhvr>
                                        <p:cTn id="68" dur="1000" fill="hold"/>
                                        <p:tgtEl>
                                          <p:spTgt spid="6"/>
                                        </p:tgtEl>
                                        <p:attrNameLst>
                                          <p:attrName>ppt_h</p:attrName>
                                        </p:attrNameLst>
                                      </p:cBhvr>
                                      <p:tavLst>
                                        <p:tav tm="0">
                                          <p:val>
                                            <p:fltVal val="0"/>
                                          </p:val>
                                        </p:tav>
                                        <p:tav tm="100000">
                                          <p:val>
                                            <p:strVal val="#ppt_h"/>
                                          </p:val>
                                        </p:tav>
                                      </p:tavLst>
                                    </p:anim>
                                    <p:anim calcmode="lin" valueType="num">
                                      <p:cBhvr>
                                        <p:cTn id="69" dur="1000" fill="hold"/>
                                        <p:tgtEl>
                                          <p:spTgt spid="6"/>
                                        </p:tgtEl>
                                        <p:attrNameLst>
                                          <p:attrName>style.rotation</p:attrName>
                                        </p:attrNameLst>
                                      </p:cBhvr>
                                      <p:tavLst>
                                        <p:tav tm="0">
                                          <p:val>
                                            <p:fltVal val="90"/>
                                          </p:val>
                                        </p:tav>
                                        <p:tav tm="100000">
                                          <p:val>
                                            <p:fltVal val="0"/>
                                          </p:val>
                                        </p:tav>
                                      </p:tavLst>
                                    </p:anim>
                                    <p:animEffect transition="in" filter="fade">
                                      <p:cBhvr>
                                        <p:cTn id="70" dur="10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p:cTn id="75" dur="1000" fill="hold"/>
                                        <p:tgtEl>
                                          <p:spTgt spid="13"/>
                                        </p:tgtEl>
                                        <p:attrNameLst>
                                          <p:attrName>ppt_w</p:attrName>
                                        </p:attrNameLst>
                                      </p:cBhvr>
                                      <p:tavLst>
                                        <p:tav tm="0">
                                          <p:val>
                                            <p:fltVal val="0"/>
                                          </p:val>
                                        </p:tav>
                                        <p:tav tm="100000">
                                          <p:val>
                                            <p:strVal val="#ppt_w"/>
                                          </p:val>
                                        </p:tav>
                                      </p:tavLst>
                                    </p:anim>
                                    <p:anim calcmode="lin" valueType="num">
                                      <p:cBhvr>
                                        <p:cTn id="76" dur="1000" fill="hold"/>
                                        <p:tgtEl>
                                          <p:spTgt spid="13"/>
                                        </p:tgtEl>
                                        <p:attrNameLst>
                                          <p:attrName>ppt_h</p:attrName>
                                        </p:attrNameLst>
                                      </p:cBhvr>
                                      <p:tavLst>
                                        <p:tav tm="0">
                                          <p:val>
                                            <p:fltVal val="0"/>
                                          </p:val>
                                        </p:tav>
                                        <p:tav tm="100000">
                                          <p:val>
                                            <p:strVal val="#ppt_h"/>
                                          </p:val>
                                        </p:tav>
                                      </p:tavLst>
                                    </p:anim>
                                    <p:anim calcmode="lin" valueType="num">
                                      <p:cBhvr>
                                        <p:cTn id="77" dur="1000" fill="hold"/>
                                        <p:tgtEl>
                                          <p:spTgt spid="13"/>
                                        </p:tgtEl>
                                        <p:attrNameLst>
                                          <p:attrName>style.rotation</p:attrName>
                                        </p:attrNameLst>
                                      </p:cBhvr>
                                      <p:tavLst>
                                        <p:tav tm="0">
                                          <p:val>
                                            <p:fltVal val="90"/>
                                          </p:val>
                                        </p:tav>
                                        <p:tav tm="100000">
                                          <p:val>
                                            <p:fltVal val="0"/>
                                          </p:val>
                                        </p:tav>
                                      </p:tavLst>
                                    </p:anim>
                                    <p:animEffect transition="in" filter="fade">
                                      <p:cBhvr>
                                        <p:cTn id="78" dur="1000"/>
                                        <p:tgtEl>
                                          <p:spTgt spid="13"/>
                                        </p:tgtEl>
                                      </p:cBhvr>
                                    </p:animEffect>
                                  </p:childTnLst>
                                </p:cTn>
                              </p:par>
                              <p:par>
                                <p:cTn id="79" presetID="31" presetClass="entr" presetSubtype="0" fill="hold" grpId="0" nodeType="withEffect">
                                  <p:stCondLst>
                                    <p:cond delay="0"/>
                                  </p:stCondLst>
                                  <p:childTnLst>
                                    <p:set>
                                      <p:cBhvr>
                                        <p:cTn id="80" dur="1" fill="hold">
                                          <p:stCondLst>
                                            <p:cond delay="0"/>
                                          </p:stCondLst>
                                        </p:cTn>
                                        <p:tgtEl>
                                          <p:spTgt spid="7"/>
                                        </p:tgtEl>
                                        <p:attrNameLst>
                                          <p:attrName>style.visibility</p:attrName>
                                        </p:attrNameLst>
                                      </p:cBhvr>
                                      <p:to>
                                        <p:strVal val="visible"/>
                                      </p:to>
                                    </p:set>
                                    <p:anim calcmode="lin" valueType="num">
                                      <p:cBhvr>
                                        <p:cTn id="81" dur="1000" fill="hold"/>
                                        <p:tgtEl>
                                          <p:spTgt spid="7"/>
                                        </p:tgtEl>
                                        <p:attrNameLst>
                                          <p:attrName>ppt_w</p:attrName>
                                        </p:attrNameLst>
                                      </p:cBhvr>
                                      <p:tavLst>
                                        <p:tav tm="0">
                                          <p:val>
                                            <p:fltVal val="0"/>
                                          </p:val>
                                        </p:tav>
                                        <p:tav tm="100000">
                                          <p:val>
                                            <p:strVal val="#ppt_w"/>
                                          </p:val>
                                        </p:tav>
                                      </p:tavLst>
                                    </p:anim>
                                    <p:anim calcmode="lin" valueType="num">
                                      <p:cBhvr>
                                        <p:cTn id="82" dur="1000" fill="hold"/>
                                        <p:tgtEl>
                                          <p:spTgt spid="7"/>
                                        </p:tgtEl>
                                        <p:attrNameLst>
                                          <p:attrName>ppt_h</p:attrName>
                                        </p:attrNameLst>
                                      </p:cBhvr>
                                      <p:tavLst>
                                        <p:tav tm="0">
                                          <p:val>
                                            <p:fltVal val="0"/>
                                          </p:val>
                                        </p:tav>
                                        <p:tav tm="100000">
                                          <p:val>
                                            <p:strVal val="#ppt_h"/>
                                          </p:val>
                                        </p:tav>
                                      </p:tavLst>
                                    </p:anim>
                                    <p:anim calcmode="lin" valueType="num">
                                      <p:cBhvr>
                                        <p:cTn id="83" dur="1000" fill="hold"/>
                                        <p:tgtEl>
                                          <p:spTgt spid="7"/>
                                        </p:tgtEl>
                                        <p:attrNameLst>
                                          <p:attrName>style.rotation</p:attrName>
                                        </p:attrNameLst>
                                      </p:cBhvr>
                                      <p:tavLst>
                                        <p:tav tm="0">
                                          <p:val>
                                            <p:fltVal val="90"/>
                                          </p:val>
                                        </p:tav>
                                        <p:tav tm="100000">
                                          <p:val>
                                            <p:fltVal val="0"/>
                                          </p:val>
                                        </p:tav>
                                      </p:tavLst>
                                    </p:anim>
                                    <p:animEffect transition="in" filter="fade">
                                      <p:cBhvr>
                                        <p:cTn id="8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3E49877-5DF7-401F-8353-207428778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29" y="257867"/>
            <a:ext cx="4857750" cy="3033973"/>
          </a:xfrm>
          <a:prstGeom prst="rect">
            <a:avLst/>
          </a:prstGeom>
        </p:spPr>
      </p:pic>
      <p:pic>
        <p:nvPicPr>
          <p:cNvPr id="5" name="Image 4">
            <a:extLst>
              <a:ext uri="{FF2B5EF4-FFF2-40B4-BE49-F238E27FC236}">
                <a16:creationId xmlns:a16="http://schemas.microsoft.com/office/drawing/2014/main" id="{89AFBEC2-601C-4A40-AC2F-95A1A2FEE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7769" y="381000"/>
            <a:ext cx="3907631" cy="4168140"/>
          </a:xfrm>
          <a:prstGeom prst="rect">
            <a:avLst/>
          </a:prstGeom>
        </p:spPr>
      </p:pic>
      <p:pic>
        <p:nvPicPr>
          <p:cNvPr id="7" name="Image 6">
            <a:extLst>
              <a:ext uri="{FF2B5EF4-FFF2-40B4-BE49-F238E27FC236}">
                <a16:creationId xmlns:a16="http://schemas.microsoft.com/office/drawing/2014/main" id="{06938FA5-B242-4472-BED4-DF80BBB544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99" y="4057650"/>
            <a:ext cx="4753217" cy="2675382"/>
          </a:xfrm>
          <a:prstGeom prst="rect">
            <a:avLst/>
          </a:prstGeom>
        </p:spPr>
      </p:pic>
      <p:sp>
        <p:nvSpPr>
          <p:cNvPr id="8" name="ZoneTexte 7">
            <a:extLst>
              <a:ext uri="{FF2B5EF4-FFF2-40B4-BE49-F238E27FC236}">
                <a16:creationId xmlns:a16="http://schemas.microsoft.com/office/drawing/2014/main" id="{320958AB-C05E-44B6-8DD2-686EB076FFA9}"/>
              </a:ext>
            </a:extLst>
          </p:cNvPr>
          <p:cNvSpPr txBox="1"/>
          <p:nvPr/>
        </p:nvSpPr>
        <p:spPr>
          <a:xfrm>
            <a:off x="4973479" y="6332922"/>
            <a:ext cx="2354167"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Tanis – delta du Nil</a:t>
            </a:r>
          </a:p>
        </p:txBody>
      </p:sp>
      <p:sp>
        <p:nvSpPr>
          <p:cNvPr id="9" name="ZoneTexte 8">
            <a:extLst>
              <a:ext uri="{FF2B5EF4-FFF2-40B4-BE49-F238E27FC236}">
                <a16:creationId xmlns:a16="http://schemas.microsoft.com/office/drawing/2014/main" id="{2E9B9F98-798F-4A82-8919-7268C4AF7230}"/>
              </a:ext>
            </a:extLst>
          </p:cNvPr>
          <p:cNvSpPr txBox="1"/>
          <p:nvPr/>
        </p:nvSpPr>
        <p:spPr>
          <a:xfrm>
            <a:off x="5784501" y="4549140"/>
            <a:ext cx="119923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Louqsor</a:t>
            </a:r>
          </a:p>
        </p:txBody>
      </p:sp>
      <p:sp>
        <p:nvSpPr>
          <p:cNvPr id="10" name="ZoneTexte 9">
            <a:extLst>
              <a:ext uri="{FF2B5EF4-FFF2-40B4-BE49-F238E27FC236}">
                <a16:creationId xmlns:a16="http://schemas.microsoft.com/office/drawing/2014/main" id="{28EA14CD-CCC3-4B6A-BCB8-FBBBF4914FAA}"/>
              </a:ext>
            </a:extLst>
          </p:cNvPr>
          <p:cNvSpPr txBox="1"/>
          <p:nvPr/>
        </p:nvSpPr>
        <p:spPr>
          <a:xfrm>
            <a:off x="1170591" y="3291840"/>
            <a:ext cx="955389"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Gizeh</a:t>
            </a:r>
          </a:p>
        </p:txBody>
      </p:sp>
    </p:spTree>
    <p:extLst>
      <p:ext uri="{BB962C8B-B14F-4D97-AF65-F5344CB8AC3E}">
        <p14:creationId xmlns:p14="http://schemas.microsoft.com/office/powerpoint/2010/main" val="4291812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2866C2E-697B-4F50-B63E-CD231DE7838E}"/>
              </a:ext>
            </a:extLst>
          </p:cNvPr>
          <p:cNvSpPr txBox="1"/>
          <p:nvPr/>
        </p:nvSpPr>
        <p:spPr>
          <a:xfrm>
            <a:off x="6493604" y="933255"/>
            <a:ext cx="2045970" cy="707886"/>
          </a:xfrm>
          <a:prstGeom prst="rect">
            <a:avLst/>
          </a:prstGeom>
          <a:solidFill>
            <a:schemeClr val="bg1"/>
          </a:solidFill>
        </p:spPr>
        <p:txBody>
          <a:bodyPr wrap="square" rtlCol="0">
            <a:spAutoFit/>
          </a:bodyPr>
          <a:lstStyle/>
          <a:p>
            <a:r>
              <a:rPr lang="fr-FR" sz="2000" b="1" dirty="0">
                <a:solidFill>
                  <a:srgbClr val="FF0000"/>
                </a:solidFill>
                <a:latin typeface="Verdana" panose="020B0604030504040204" pitchFamily="34" charset="0"/>
                <a:ea typeface="Verdana" panose="020B0604030504040204" pitchFamily="34" charset="0"/>
              </a:rPr>
              <a:t>Civilisation phénicienne</a:t>
            </a:r>
          </a:p>
        </p:txBody>
      </p:sp>
      <p:pic>
        <p:nvPicPr>
          <p:cNvPr id="6" name="Image 5">
            <a:extLst>
              <a:ext uri="{FF2B5EF4-FFF2-40B4-BE49-F238E27FC236}">
                <a16:creationId xmlns:a16="http://schemas.microsoft.com/office/drawing/2014/main" id="{E29F3144-BE3F-4F8D-86A1-C4FBBE377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89" y="3708211"/>
            <a:ext cx="4507509" cy="3090863"/>
          </a:xfrm>
          <a:prstGeom prst="rect">
            <a:avLst/>
          </a:prstGeom>
        </p:spPr>
      </p:pic>
      <p:sp>
        <p:nvSpPr>
          <p:cNvPr id="7" name="ZoneTexte 6">
            <a:extLst>
              <a:ext uri="{FF2B5EF4-FFF2-40B4-BE49-F238E27FC236}">
                <a16:creationId xmlns:a16="http://schemas.microsoft.com/office/drawing/2014/main" id="{2C3F78F2-89FF-453B-87AD-B8C150EBE98B}"/>
              </a:ext>
            </a:extLst>
          </p:cNvPr>
          <p:cNvSpPr txBox="1"/>
          <p:nvPr/>
        </p:nvSpPr>
        <p:spPr>
          <a:xfrm>
            <a:off x="4770398" y="3822481"/>
            <a:ext cx="1573252" cy="2246769"/>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Un navire phénicien gravé sur la face d'un sarcophage au 2e siècle avant JC</a:t>
            </a:r>
          </a:p>
        </p:txBody>
      </p:sp>
      <p:pic>
        <p:nvPicPr>
          <p:cNvPr id="9" name="Image 8">
            <a:extLst>
              <a:ext uri="{FF2B5EF4-FFF2-40B4-BE49-F238E27FC236}">
                <a16:creationId xmlns:a16="http://schemas.microsoft.com/office/drawing/2014/main" id="{93EB0B38-8251-4808-9527-9AA4FA3C3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426" y="58926"/>
            <a:ext cx="5252441" cy="3411009"/>
          </a:xfrm>
          <a:prstGeom prst="rect">
            <a:avLst/>
          </a:prstGeom>
        </p:spPr>
      </p:pic>
      <p:sp>
        <p:nvSpPr>
          <p:cNvPr id="10" name="ZoneTexte 9">
            <a:extLst>
              <a:ext uri="{FF2B5EF4-FFF2-40B4-BE49-F238E27FC236}">
                <a16:creationId xmlns:a16="http://schemas.microsoft.com/office/drawing/2014/main" id="{87048D9C-9AA4-4EC2-B70B-08D8D3677598}"/>
              </a:ext>
            </a:extLst>
          </p:cNvPr>
          <p:cNvSpPr txBox="1"/>
          <p:nvPr/>
        </p:nvSpPr>
        <p:spPr>
          <a:xfrm>
            <a:off x="5856867" y="75681"/>
            <a:ext cx="2733798"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Site archéologique de Byblos</a:t>
            </a:r>
          </a:p>
        </p:txBody>
      </p:sp>
      <p:pic>
        <p:nvPicPr>
          <p:cNvPr id="14" name="Image 13">
            <a:extLst>
              <a:ext uri="{FF2B5EF4-FFF2-40B4-BE49-F238E27FC236}">
                <a16:creationId xmlns:a16="http://schemas.microsoft.com/office/drawing/2014/main" id="{FFA5985A-03B7-4E26-9104-FABA6AE92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9670" y="1790829"/>
            <a:ext cx="2884330" cy="5008245"/>
          </a:xfrm>
          <a:prstGeom prst="rect">
            <a:avLst/>
          </a:prstGeom>
        </p:spPr>
      </p:pic>
    </p:spTree>
    <p:extLst>
      <p:ext uri="{BB962C8B-B14F-4D97-AF65-F5344CB8AC3E}">
        <p14:creationId xmlns:p14="http://schemas.microsoft.com/office/powerpoint/2010/main" val="1399038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3EEC47D-D9D7-4156-99DF-DFFA425C1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 y="88734"/>
            <a:ext cx="4190476" cy="2428571"/>
          </a:xfrm>
          <a:prstGeom prst="rect">
            <a:avLst/>
          </a:prstGeom>
        </p:spPr>
      </p:pic>
      <p:sp>
        <p:nvSpPr>
          <p:cNvPr id="4" name="ZoneTexte 3">
            <a:extLst>
              <a:ext uri="{FF2B5EF4-FFF2-40B4-BE49-F238E27FC236}">
                <a16:creationId xmlns:a16="http://schemas.microsoft.com/office/drawing/2014/main" id="{8FB19B4A-7A66-41B2-B9B7-BC063F60CAC1}"/>
              </a:ext>
            </a:extLst>
          </p:cNvPr>
          <p:cNvSpPr txBox="1"/>
          <p:nvPr/>
        </p:nvSpPr>
        <p:spPr>
          <a:xfrm>
            <a:off x="4301228" y="1467321"/>
            <a:ext cx="2403166" cy="1015663"/>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Carthage et ses dépendances en 264 av. J.-C.</a:t>
            </a:r>
          </a:p>
        </p:txBody>
      </p:sp>
      <p:pic>
        <p:nvPicPr>
          <p:cNvPr id="8" name="Image 7">
            <a:extLst>
              <a:ext uri="{FF2B5EF4-FFF2-40B4-BE49-F238E27FC236}">
                <a16:creationId xmlns:a16="http://schemas.microsoft.com/office/drawing/2014/main" id="{855FBF8F-8AB1-4D73-9AF7-CA6EB5796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 y="2708774"/>
            <a:ext cx="6198608" cy="4035172"/>
          </a:xfrm>
          <a:prstGeom prst="rect">
            <a:avLst/>
          </a:prstGeom>
        </p:spPr>
      </p:pic>
      <p:sp>
        <p:nvSpPr>
          <p:cNvPr id="11" name="ZoneTexte 10">
            <a:extLst>
              <a:ext uri="{FF2B5EF4-FFF2-40B4-BE49-F238E27FC236}">
                <a16:creationId xmlns:a16="http://schemas.microsoft.com/office/drawing/2014/main" id="{783C04E8-C22F-4492-AAF4-298803AE1D3B}"/>
              </a:ext>
            </a:extLst>
          </p:cNvPr>
          <p:cNvSpPr txBox="1"/>
          <p:nvPr/>
        </p:nvSpPr>
        <p:spPr>
          <a:xfrm>
            <a:off x="6309360" y="3162427"/>
            <a:ext cx="2273206" cy="2862322"/>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Carthage aujourd'hui : un quartier résidentiel de Tunis, avec (en bas) le port de guerre antique et (en haut à droite) l'actuel palais présidentiel.</a:t>
            </a:r>
          </a:p>
        </p:txBody>
      </p:sp>
      <p:sp>
        <p:nvSpPr>
          <p:cNvPr id="13" name="ZoneTexte 12">
            <a:extLst>
              <a:ext uri="{FF2B5EF4-FFF2-40B4-BE49-F238E27FC236}">
                <a16:creationId xmlns:a16="http://schemas.microsoft.com/office/drawing/2014/main" id="{81D2E603-02F7-4BF0-BC41-7906D0B0915B}"/>
              </a:ext>
            </a:extLst>
          </p:cNvPr>
          <p:cNvSpPr txBox="1"/>
          <p:nvPr/>
        </p:nvSpPr>
        <p:spPr>
          <a:xfrm>
            <a:off x="5172757" y="292597"/>
            <a:ext cx="2273206" cy="707886"/>
          </a:xfrm>
          <a:prstGeom prst="rect">
            <a:avLst/>
          </a:prstGeom>
          <a:solidFill>
            <a:schemeClr val="bg1"/>
          </a:solidFill>
        </p:spPr>
        <p:txBody>
          <a:bodyPr wrap="square" rtlCol="0">
            <a:spAutoFit/>
          </a:bodyPr>
          <a:lstStyle/>
          <a:p>
            <a:r>
              <a:rPr lang="fr-FR" sz="2000" b="1" dirty="0">
                <a:solidFill>
                  <a:srgbClr val="006600"/>
                </a:solidFill>
                <a:latin typeface="Verdana" panose="020B0604030504040204" pitchFamily="34" charset="0"/>
                <a:ea typeface="Verdana" panose="020B0604030504040204" pitchFamily="34" charset="0"/>
              </a:rPr>
              <a:t>Civilisation carthaginoise</a:t>
            </a:r>
          </a:p>
        </p:txBody>
      </p:sp>
    </p:spTree>
    <p:extLst>
      <p:ext uri="{BB962C8B-B14F-4D97-AF65-F5344CB8AC3E}">
        <p14:creationId xmlns:p14="http://schemas.microsoft.com/office/powerpoint/2010/main" val="741037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CA92CA1-1391-40D8-91A8-C099C35AD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 y="150520"/>
            <a:ext cx="8907412" cy="5376189"/>
          </a:xfrm>
          <a:prstGeom prst="rect">
            <a:avLst/>
          </a:prstGeom>
        </p:spPr>
      </p:pic>
      <p:sp>
        <p:nvSpPr>
          <p:cNvPr id="3" name="ZoneTexte 2">
            <a:extLst>
              <a:ext uri="{FF2B5EF4-FFF2-40B4-BE49-F238E27FC236}">
                <a16:creationId xmlns:a16="http://schemas.microsoft.com/office/drawing/2014/main" id="{0A42283C-7FC3-496B-AFD6-AC7B138E6D2B}"/>
              </a:ext>
            </a:extLst>
          </p:cNvPr>
          <p:cNvSpPr txBox="1"/>
          <p:nvPr/>
        </p:nvSpPr>
        <p:spPr>
          <a:xfrm>
            <a:off x="110752" y="5526709"/>
            <a:ext cx="8861798" cy="1015663"/>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Peinture représentant la Carthage punique. Musée national de Carthage. Dans le fond, la colline et la forteresse de </a:t>
            </a:r>
            <a:r>
              <a:rPr lang="fr-FR" sz="2000" dirty="0" err="1">
                <a:latin typeface="Arial" panose="020B0604020202020204" pitchFamily="34" charset="0"/>
                <a:cs typeface="Arial" panose="020B0604020202020204" pitchFamily="34" charset="0"/>
              </a:rPr>
              <a:t>Birsa</a:t>
            </a:r>
            <a:r>
              <a:rPr lang="fr-FR" sz="2000" dirty="0">
                <a:latin typeface="Arial" panose="020B0604020202020204" pitchFamily="34" charset="0"/>
                <a:cs typeface="Arial" panose="020B0604020202020204" pitchFamily="34" charset="0"/>
              </a:rPr>
              <a:t>. Le port militaire (en cercle), et le port de commerce (en bas à gauche)</a:t>
            </a:r>
          </a:p>
        </p:txBody>
      </p:sp>
    </p:spTree>
    <p:extLst>
      <p:ext uri="{BB962C8B-B14F-4D97-AF65-F5344CB8AC3E}">
        <p14:creationId xmlns:p14="http://schemas.microsoft.com/office/powerpoint/2010/main" val="348034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4B81C91-0179-435B-B416-2B4765C64AC9}"/>
              </a:ext>
            </a:extLst>
          </p:cNvPr>
          <p:cNvSpPr txBox="1"/>
          <p:nvPr/>
        </p:nvSpPr>
        <p:spPr>
          <a:xfrm>
            <a:off x="5824267" y="130586"/>
            <a:ext cx="1970993" cy="707886"/>
          </a:xfrm>
          <a:prstGeom prst="rect">
            <a:avLst/>
          </a:prstGeom>
          <a:solidFill>
            <a:schemeClr val="bg1"/>
          </a:solidFill>
        </p:spPr>
        <p:txBody>
          <a:bodyPr wrap="square" rtlCol="0">
            <a:spAutoFit/>
          </a:bodyPr>
          <a:lstStyle/>
          <a:p>
            <a:pPr algn="ctr"/>
            <a:r>
              <a:rPr lang="fr-FR" sz="2000" b="1" dirty="0">
                <a:solidFill>
                  <a:srgbClr val="7030A0"/>
                </a:solidFill>
                <a:latin typeface="Verdana" panose="020B0604030504040204" pitchFamily="34" charset="0"/>
                <a:ea typeface="Verdana" panose="020B0604030504040204" pitchFamily="34" charset="0"/>
              </a:rPr>
              <a:t>Civilisation grecque</a:t>
            </a:r>
          </a:p>
        </p:txBody>
      </p:sp>
      <p:pic>
        <p:nvPicPr>
          <p:cNvPr id="4" name="Image 3">
            <a:extLst>
              <a:ext uri="{FF2B5EF4-FFF2-40B4-BE49-F238E27FC236}">
                <a16:creationId xmlns:a16="http://schemas.microsoft.com/office/drawing/2014/main" id="{9C0FC2B0-4FCB-448E-94D6-29102A0F69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070" y="170180"/>
            <a:ext cx="4643120" cy="3089992"/>
          </a:xfrm>
          <a:prstGeom prst="rect">
            <a:avLst/>
          </a:prstGeom>
        </p:spPr>
      </p:pic>
      <p:sp>
        <p:nvSpPr>
          <p:cNvPr id="5" name="ZoneTexte 4">
            <a:extLst>
              <a:ext uri="{FF2B5EF4-FFF2-40B4-BE49-F238E27FC236}">
                <a16:creationId xmlns:a16="http://schemas.microsoft.com/office/drawing/2014/main" id="{04107907-EC4E-411D-999A-B0AC697A01D4}"/>
              </a:ext>
            </a:extLst>
          </p:cNvPr>
          <p:cNvSpPr txBox="1"/>
          <p:nvPr/>
        </p:nvSpPr>
        <p:spPr>
          <a:xfrm>
            <a:off x="306070" y="3248742"/>
            <a:ext cx="2403166"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Acropole d’Athènes</a:t>
            </a:r>
          </a:p>
        </p:txBody>
      </p:sp>
      <p:pic>
        <p:nvPicPr>
          <p:cNvPr id="9" name="Image 8">
            <a:extLst>
              <a:ext uri="{FF2B5EF4-FFF2-40B4-BE49-F238E27FC236}">
                <a16:creationId xmlns:a16="http://schemas.microsoft.com/office/drawing/2014/main" id="{CED57FB7-EE9E-425A-B851-11C193676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10" y="3781428"/>
            <a:ext cx="5240753" cy="2945986"/>
          </a:xfrm>
          <a:prstGeom prst="rect">
            <a:avLst/>
          </a:prstGeom>
        </p:spPr>
      </p:pic>
      <p:sp>
        <p:nvSpPr>
          <p:cNvPr id="10" name="ZoneTexte 9">
            <a:extLst>
              <a:ext uri="{FF2B5EF4-FFF2-40B4-BE49-F238E27FC236}">
                <a16:creationId xmlns:a16="http://schemas.microsoft.com/office/drawing/2014/main" id="{9CE1BFEA-76DB-435B-AF50-72DE51812839}"/>
              </a:ext>
            </a:extLst>
          </p:cNvPr>
          <p:cNvSpPr txBox="1"/>
          <p:nvPr/>
        </p:nvSpPr>
        <p:spPr>
          <a:xfrm>
            <a:off x="5523963" y="6327304"/>
            <a:ext cx="1174017"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Olympie</a:t>
            </a:r>
          </a:p>
        </p:txBody>
      </p:sp>
      <p:pic>
        <p:nvPicPr>
          <p:cNvPr id="12" name="Image 11">
            <a:extLst>
              <a:ext uri="{FF2B5EF4-FFF2-40B4-BE49-F238E27FC236}">
                <a16:creationId xmlns:a16="http://schemas.microsoft.com/office/drawing/2014/main" id="{2FD7CC6F-49E3-48BC-9896-BD8B37AC8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7127" y="963405"/>
            <a:ext cx="3927983" cy="2945987"/>
          </a:xfrm>
          <a:prstGeom prst="rect">
            <a:avLst/>
          </a:prstGeom>
        </p:spPr>
      </p:pic>
      <p:sp>
        <p:nvSpPr>
          <p:cNvPr id="13" name="ZoneTexte 12">
            <a:extLst>
              <a:ext uri="{FF2B5EF4-FFF2-40B4-BE49-F238E27FC236}">
                <a16:creationId xmlns:a16="http://schemas.microsoft.com/office/drawing/2014/main" id="{942F6BBA-298F-4666-BED2-662A256D5593}"/>
              </a:ext>
            </a:extLst>
          </p:cNvPr>
          <p:cNvSpPr txBox="1"/>
          <p:nvPr/>
        </p:nvSpPr>
        <p:spPr>
          <a:xfrm>
            <a:off x="5406390" y="3909392"/>
            <a:ext cx="3608720"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Reconstitution du temple</a:t>
            </a:r>
          </a:p>
          <a:p>
            <a:r>
              <a:rPr lang="fr-FR" sz="2000" dirty="0">
                <a:latin typeface="Arial" panose="020B0604020202020204" pitchFamily="34" charset="0"/>
                <a:cs typeface="Arial" panose="020B0604020202020204" pitchFamily="34" charset="0"/>
              </a:rPr>
              <a:t>au parc </a:t>
            </a:r>
            <a:r>
              <a:rPr lang="fr-FR" sz="2000" dirty="0" err="1">
                <a:latin typeface="Arial" panose="020B0604020202020204" pitchFamily="34" charset="0"/>
                <a:cs typeface="Arial" panose="020B0604020202020204" pitchFamily="34" charset="0"/>
              </a:rPr>
              <a:t>Miniatürk</a:t>
            </a:r>
            <a:r>
              <a:rPr lang="fr-FR" sz="2000" dirty="0">
                <a:latin typeface="Arial" panose="020B0604020202020204" pitchFamily="34" charset="0"/>
                <a:cs typeface="Arial" panose="020B0604020202020204" pitchFamily="34" charset="0"/>
              </a:rPr>
              <a:t> d’Istanbul. </a:t>
            </a:r>
          </a:p>
        </p:txBody>
      </p:sp>
    </p:spTree>
    <p:extLst>
      <p:ext uri="{BB962C8B-B14F-4D97-AF65-F5344CB8AC3E}">
        <p14:creationId xmlns:p14="http://schemas.microsoft.com/office/powerpoint/2010/main" val="316324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B2F4DE6-2BC8-4316-894B-BD05CCCE2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12" y="497240"/>
            <a:ext cx="8830376" cy="5112568"/>
          </a:xfrm>
          <a:prstGeom prst="rect">
            <a:avLst/>
          </a:prstGeom>
        </p:spPr>
      </p:pic>
    </p:spTree>
    <p:extLst>
      <p:ext uri="{BB962C8B-B14F-4D97-AF65-F5344CB8AC3E}">
        <p14:creationId xmlns:p14="http://schemas.microsoft.com/office/powerpoint/2010/main" val="1696602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73322F4-A271-43E6-A22E-019927789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80962"/>
            <a:ext cx="8382000" cy="6696075"/>
          </a:xfrm>
          <a:prstGeom prst="rect">
            <a:avLst/>
          </a:prstGeom>
        </p:spPr>
      </p:pic>
    </p:spTree>
    <p:extLst>
      <p:ext uri="{BB962C8B-B14F-4D97-AF65-F5344CB8AC3E}">
        <p14:creationId xmlns:p14="http://schemas.microsoft.com/office/powerpoint/2010/main" val="2412108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40197E6-1094-4A08-806B-D7820823CCF4}"/>
              </a:ext>
            </a:extLst>
          </p:cNvPr>
          <p:cNvSpPr txBox="1"/>
          <p:nvPr/>
        </p:nvSpPr>
        <p:spPr>
          <a:xfrm>
            <a:off x="274319" y="164876"/>
            <a:ext cx="3509011" cy="400110"/>
          </a:xfrm>
          <a:prstGeom prst="rect">
            <a:avLst/>
          </a:prstGeom>
          <a:solidFill>
            <a:schemeClr val="bg1"/>
          </a:solidFill>
        </p:spPr>
        <p:txBody>
          <a:bodyPr wrap="square" rtlCol="0">
            <a:spAutoFit/>
          </a:bodyPr>
          <a:lstStyle/>
          <a:p>
            <a:pPr algn="ctr"/>
            <a:r>
              <a:rPr lang="fr-FR" sz="2000" b="1" dirty="0">
                <a:solidFill>
                  <a:schemeClr val="bg2">
                    <a:lumMod val="50000"/>
                  </a:schemeClr>
                </a:solidFill>
                <a:latin typeface="Verdana" panose="020B0604030504040204" pitchFamily="34" charset="0"/>
                <a:ea typeface="Verdana" panose="020B0604030504040204" pitchFamily="34" charset="0"/>
              </a:rPr>
              <a:t>Civilisation romaine</a:t>
            </a:r>
          </a:p>
        </p:txBody>
      </p:sp>
      <p:pic>
        <p:nvPicPr>
          <p:cNvPr id="4" name="Image 3">
            <a:extLst>
              <a:ext uri="{FF2B5EF4-FFF2-40B4-BE49-F238E27FC236}">
                <a16:creationId xmlns:a16="http://schemas.microsoft.com/office/drawing/2014/main" id="{F0A59151-C863-4A7F-AF79-89D3C3DD5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186" y="664129"/>
            <a:ext cx="7687627" cy="5122308"/>
          </a:xfrm>
          <a:prstGeom prst="rect">
            <a:avLst/>
          </a:prstGeom>
        </p:spPr>
      </p:pic>
      <p:sp>
        <p:nvSpPr>
          <p:cNvPr id="5" name="ZoneTexte 4">
            <a:extLst>
              <a:ext uri="{FF2B5EF4-FFF2-40B4-BE49-F238E27FC236}">
                <a16:creationId xmlns:a16="http://schemas.microsoft.com/office/drawing/2014/main" id="{1C4E39A0-4037-40D4-A3DA-5862B479DE3E}"/>
              </a:ext>
            </a:extLst>
          </p:cNvPr>
          <p:cNvSpPr txBox="1"/>
          <p:nvPr/>
        </p:nvSpPr>
        <p:spPr>
          <a:xfrm>
            <a:off x="602456" y="5786437"/>
            <a:ext cx="7939088"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Vue aérienne des ruines de Pompéi, notamment des amphithéâtres, avec le Vésuve à l'horizon.</a:t>
            </a:r>
          </a:p>
        </p:txBody>
      </p:sp>
    </p:spTree>
    <p:extLst>
      <p:ext uri="{BB962C8B-B14F-4D97-AF65-F5344CB8AC3E}">
        <p14:creationId xmlns:p14="http://schemas.microsoft.com/office/powerpoint/2010/main" val="3947218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F565DB8-4A29-47D6-B183-EB2ABA10B2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53" y="102870"/>
            <a:ext cx="8957898" cy="5246370"/>
          </a:xfrm>
          <a:prstGeom prst="rect">
            <a:avLst/>
          </a:prstGeom>
        </p:spPr>
      </p:pic>
    </p:spTree>
    <p:extLst>
      <p:ext uri="{BB962C8B-B14F-4D97-AF65-F5344CB8AC3E}">
        <p14:creationId xmlns:p14="http://schemas.microsoft.com/office/powerpoint/2010/main" val="1714521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BDA339-5F4E-4CE3-91F6-A2DA154422B1}"/>
              </a:ext>
            </a:extLst>
          </p:cNvPr>
          <p:cNvSpPr txBox="1"/>
          <p:nvPr/>
        </p:nvSpPr>
        <p:spPr>
          <a:xfrm>
            <a:off x="3247548" y="3084576"/>
            <a:ext cx="2648903" cy="707886"/>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une civilisation urbaine</a:t>
            </a:r>
          </a:p>
        </p:txBody>
      </p:sp>
      <p:cxnSp>
        <p:nvCxnSpPr>
          <p:cNvPr id="3" name="Connecteur droit 2">
            <a:extLst>
              <a:ext uri="{FF2B5EF4-FFF2-40B4-BE49-F238E27FC236}">
                <a16:creationId xmlns:a16="http://schemas.microsoft.com/office/drawing/2014/main" id="{A17A9D3F-EA14-4E6D-860A-BA80736CB5DB}"/>
              </a:ext>
            </a:extLst>
          </p:cNvPr>
          <p:cNvCxnSpPr>
            <a:cxnSpLocks/>
          </p:cNvCxnSpPr>
          <p:nvPr/>
        </p:nvCxnSpPr>
        <p:spPr>
          <a:xfrm flipH="1">
            <a:off x="5494974" y="1564287"/>
            <a:ext cx="917257" cy="1217026"/>
          </a:xfrm>
          <a:prstGeom prst="line">
            <a:avLst/>
          </a:prstGeom>
          <a:ln w="57150"/>
        </p:spPr>
        <p:style>
          <a:lnRef idx="1">
            <a:schemeClr val="dk1"/>
          </a:lnRef>
          <a:fillRef idx="0">
            <a:schemeClr val="dk1"/>
          </a:fillRef>
          <a:effectRef idx="0">
            <a:schemeClr val="dk1"/>
          </a:effectRef>
          <a:fontRef idx="minor">
            <a:schemeClr val="tx1"/>
          </a:fontRef>
        </p:style>
      </p:cxnSp>
      <p:sp>
        <p:nvSpPr>
          <p:cNvPr id="6" name="ZoneTexte 5">
            <a:extLst>
              <a:ext uri="{FF2B5EF4-FFF2-40B4-BE49-F238E27FC236}">
                <a16:creationId xmlns:a16="http://schemas.microsoft.com/office/drawing/2014/main" id="{8B7453B8-EE7A-4757-AF39-8E92ACDD419B}"/>
              </a:ext>
            </a:extLst>
          </p:cNvPr>
          <p:cNvSpPr txBox="1"/>
          <p:nvPr/>
        </p:nvSpPr>
        <p:spPr>
          <a:xfrm>
            <a:off x="303847" y="351053"/>
            <a:ext cx="3811906" cy="1015663"/>
          </a:xfrm>
          <a:prstGeom prst="rect">
            <a:avLst/>
          </a:prstGeom>
          <a:solidFill>
            <a:srgbClr val="FFCC66"/>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Fonctions politiques</a:t>
            </a:r>
          </a:p>
          <a:p>
            <a:pPr algn="ctr"/>
            <a:r>
              <a:rPr lang="fr-FR" sz="2000" dirty="0">
                <a:latin typeface="Verdana" panose="020B0604030504040204" pitchFamily="34" charset="0"/>
                <a:ea typeface="Verdana" panose="020B0604030504040204" pitchFamily="34" charset="0"/>
              </a:rPr>
              <a:t>Ex : Athènes, Rome, Constantinople</a:t>
            </a:r>
          </a:p>
        </p:txBody>
      </p:sp>
      <p:cxnSp>
        <p:nvCxnSpPr>
          <p:cNvPr id="8" name="Connecteur droit 7">
            <a:extLst>
              <a:ext uri="{FF2B5EF4-FFF2-40B4-BE49-F238E27FC236}">
                <a16:creationId xmlns:a16="http://schemas.microsoft.com/office/drawing/2014/main" id="{E1D103D0-611E-48F2-84B3-D35F902A04A3}"/>
              </a:ext>
            </a:extLst>
          </p:cNvPr>
          <p:cNvCxnSpPr>
            <a:cxnSpLocks/>
          </p:cNvCxnSpPr>
          <p:nvPr/>
        </p:nvCxnSpPr>
        <p:spPr>
          <a:xfrm>
            <a:off x="2596040" y="1622523"/>
            <a:ext cx="1052988" cy="1202886"/>
          </a:xfrm>
          <a:prstGeom prst="line">
            <a:avLst/>
          </a:prstGeom>
          <a:ln w="57150"/>
        </p:spPr>
        <p:style>
          <a:lnRef idx="1">
            <a:schemeClr val="dk1"/>
          </a:lnRef>
          <a:fillRef idx="0">
            <a:schemeClr val="dk1"/>
          </a:fillRef>
          <a:effectRef idx="0">
            <a:schemeClr val="dk1"/>
          </a:effectRef>
          <a:fontRef idx="minor">
            <a:schemeClr val="tx1"/>
          </a:fontRef>
        </p:style>
      </p:cxnSp>
      <p:cxnSp>
        <p:nvCxnSpPr>
          <p:cNvPr id="9" name="Connecteur droit 8">
            <a:extLst>
              <a:ext uri="{FF2B5EF4-FFF2-40B4-BE49-F238E27FC236}">
                <a16:creationId xmlns:a16="http://schemas.microsoft.com/office/drawing/2014/main" id="{4CE0ECB5-0C1F-4E0E-A2B2-81417F73E125}"/>
              </a:ext>
            </a:extLst>
          </p:cNvPr>
          <p:cNvCxnSpPr>
            <a:cxnSpLocks/>
          </p:cNvCxnSpPr>
          <p:nvPr/>
        </p:nvCxnSpPr>
        <p:spPr>
          <a:xfrm>
            <a:off x="5434963" y="4095725"/>
            <a:ext cx="1091567" cy="1197988"/>
          </a:xfrm>
          <a:prstGeom prst="line">
            <a:avLst/>
          </a:prstGeom>
          <a:ln w="57150"/>
        </p:spPr>
        <p:style>
          <a:lnRef idx="1">
            <a:schemeClr val="dk1"/>
          </a:lnRef>
          <a:fillRef idx="0">
            <a:schemeClr val="dk1"/>
          </a:fillRef>
          <a:effectRef idx="0">
            <a:schemeClr val="dk1"/>
          </a:effectRef>
          <a:fontRef idx="minor">
            <a:schemeClr val="tx1"/>
          </a:fontRef>
        </p:style>
      </p:cxnSp>
      <p:sp>
        <p:nvSpPr>
          <p:cNvPr id="11" name="ZoneTexte 10">
            <a:extLst>
              <a:ext uri="{FF2B5EF4-FFF2-40B4-BE49-F238E27FC236}">
                <a16:creationId xmlns:a16="http://schemas.microsoft.com/office/drawing/2014/main" id="{3B2D287A-D188-4DFE-A522-11C98BB18608}"/>
              </a:ext>
            </a:extLst>
          </p:cNvPr>
          <p:cNvSpPr txBox="1"/>
          <p:nvPr/>
        </p:nvSpPr>
        <p:spPr>
          <a:xfrm>
            <a:off x="5028247" y="132543"/>
            <a:ext cx="3811906" cy="1323439"/>
          </a:xfrm>
          <a:prstGeom prst="rect">
            <a:avLst/>
          </a:prstGeom>
          <a:solidFill>
            <a:srgbClr val="FFCC66"/>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Fonctions commerciales</a:t>
            </a:r>
          </a:p>
          <a:p>
            <a:pPr algn="ctr"/>
            <a:r>
              <a:rPr lang="fr-FR" sz="2000" dirty="0">
                <a:latin typeface="Verdana" panose="020B0604030504040204" pitchFamily="34" charset="0"/>
                <a:ea typeface="Verdana" panose="020B0604030504040204" pitchFamily="34" charset="0"/>
              </a:rPr>
              <a:t>Ex : Le Pirée, Venise, Gênes, Barcelone</a:t>
            </a:r>
          </a:p>
          <a:p>
            <a:pPr algn="ctr"/>
            <a:r>
              <a:rPr lang="fr-FR" sz="2000" dirty="0">
                <a:latin typeface="Verdana" panose="020B0604030504040204" pitchFamily="34" charset="0"/>
                <a:ea typeface="Verdana" panose="020B0604030504040204" pitchFamily="34" charset="0"/>
              </a:rPr>
              <a:t>Les marchés, souks</a:t>
            </a:r>
          </a:p>
        </p:txBody>
      </p:sp>
      <p:sp>
        <p:nvSpPr>
          <p:cNvPr id="12" name="ZoneTexte 11">
            <a:extLst>
              <a:ext uri="{FF2B5EF4-FFF2-40B4-BE49-F238E27FC236}">
                <a16:creationId xmlns:a16="http://schemas.microsoft.com/office/drawing/2014/main" id="{D3267824-AFC2-45A8-9281-3F923D17F575}"/>
              </a:ext>
            </a:extLst>
          </p:cNvPr>
          <p:cNvSpPr txBox="1"/>
          <p:nvPr/>
        </p:nvSpPr>
        <p:spPr>
          <a:xfrm>
            <a:off x="4885372" y="5510322"/>
            <a:ext cx="3811906" cy="1015663"/>
          </a:xfrm>
          <a:prstGeom prst="rect">
            <a:avLst/>
          </a:prstGeom>
          <a:solidFill>
            <a:srgbClr val="FFCC66"/>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Fonctions culturelles</a:t>
            </a:r>
          </a:p>
          <a:p>
            <a:pPr algn="ctr"/>
            <a:r>
              <a:rPr lang="fr-FR" sz="2000" dirty="0">
                <a:latin typeface="Verdana" panose="020B0604030504040204" pitchFamily="34" charset="0"/>
                <a:ea typeface="Verdana" panose="020B0604030504040204" pitchFamily="34" charset="0"/>
              </a:rPr>
              <a:t>Ex : architecture avec la Renaissance en Italie</a:t>
            </a:r>
          </a:p>
        </p:txBody>
      </p:sp>
      <p:sp>
        <p:nvSpPr>
          <p:cNvPr id="16" name="ZoneTexte 15">
            <a:extLst>
              <a:ext uri="{FF2B5EF4-FFF2-40B4-BE49-F238E27FC236}">
                <a16:creationId xmlns:a16="http://schemas.microsoft.com/office/drawing/2014/main" id="{AF0EEF7B-7824-4BC8-8997-17A60938AEBE}"/>
              </a:ext>
            </a:extLst>
          </p:cNvPr>
          <p:cNvSpPr txBox="1"/>
          <p:nvPr/>
        </p:nvSpPr>
        <p:spPr>
          <a:xfrm>
            <a:off x="303847" y="5491284"/>
            <a:ext cx="3811906" cy="1015663"/>
          </a:xfrm>
          <a:prstGeom prst="rect">
            <a:avLst/>
          </a:prstGeom>
          <a:solidFill>
            <a:srgbClr val="FFCC66"/>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Fonctions religieuses</a:t>
            </a:r>
          </a:p>
          <a:p>
            <a:pPr algn="ctr"/>
            <a:r>
              <a:rPr lang="fr-FR" sz="2000" dirty="0">
                <a:latin typeface="Verdana" panose="020B0604030504040204" pitchFamily="34" charset="0"/>
                <a:ea typeface="Verdana" panose="020B0604030504040204" pitchFamily="34" charset="0"/>
              </a:rPr>
              <a:t>Ex : Rome, Jérusalem, monastères orthodoxes</a:t>
            </a:r>
          </a:p>
        </p:txBody>
      </p:sp>
      <p:cxnSp>
        <p:nvCxnSpPr>
          <p:cNvPr id="17" name="Connecteur droit 16">
            <a:extLst>
              <a:ext uri="{FF2B5EF4-FFF2-40B4-BE49-F238E27FC236}">
                <a16:creationId xmlns:a16="http://schemas.microsoft.com/office/drawing/2014/main" id="{3086C2FE-74AA-47FF-89E4-99423FEBBD0F}"/>
              </a:ext>
            </a:extLst>
          </p:cNvPr>
          <p:cNvCxnSpPr>
            <a:cxnSpLocks/>
          </p:cNvCxnSpPr>
          <p:nvPr/>
        </p:nvCxnSpPr>
        <p:spPr>
          <a:xfrm flipH="1">
            <a:off x="2596040" y="4095725"/>
            <a:ext cx="917257" cy="1217026"/>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3857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1000" fill="hold"/>
                                        <p:tgtEl>
                                          <p:spTgt spid="3"/>
                                        </p:tgtEl>
                                        <p:attrNameLst>
                                          <p:attrName>ppt_w</p:attrName>
                                        </p:attrNameLst>
                                      </p:cBhvr>
                                      <p:tavLst>
                                        <p:tav tm="0">
                                          <p:val>
                                            <p:fltVal val="0"/>
                                          </p:val>
                                        </p:tav>
                                        <p:tav tm="100000">
                                          <p:val>
                                            <p:strVal val="#ppt_w"/>
                                          </p:val>
                                        </p:tav>
                                      </p:tavLst>
                                    </p:anim>
                                    <p:anim calcmode="lin" valueType="num">
                                      <p:cBhvr>
                                        <p:cTn id="30" dur="1000" fill="hold"/>
                                        <p:tgtEl>
                                          <p:spTgt spid="3"/>
                                        </p:tgtEl>
                                        <p:attrNameLst>
                                          <p:attrName>ppt_h</p:attrName>
                                        </p:attrNameLst>
                                      </p:cBhvr>
                                      <p:tavLst>
                                        <p:tav tm="0">
                                          <p:val>
                                            <p:fltVal val="0"/>
                                          </p:val>
                                        </p:tav>
                                        <p:tav tm="100000">
                                          <p:val>
                                            <p:strVal val="#ppt_h"/>
                                          </p:val>
                                        </p:tav>
                                      </p:tavLst>
                                    </p:anim>
                                    <p:anim calcmode="lin" valueType="num">
                                      <p:cBhvr>
                                        <p:cTn id="31" dur="1000" fill="hold"/>
                                        <p:tgtEl>
                                          <p:spTgt spid="3"/>
                                        </p:tgtEl>
                                        <p:attrNameLst>
                                          <p:attrName>style.rotation</p:attrName>
                                        </p:attrNameLst>
                                      </p:cBhvr>
                                      <p:tavLst>
                                        <p:tav tm="0">
                                          <p:val>
                                            <p:fltVal val="90"/>
                                          </p:val>
                                        </p:tav>
                                        <p:tav tm="100000">
                                          <p:val>
                                            <p:fltVal val="0"/>
                                          </p:val>
                                        </p:tav>
                                      </p:tavLst>
                                    </p:anim>
                                    <p:animEffect transition="in" filter="fade">
                                      <p:cBhvr>
                                        <p:cTn id="32" dur="1000"/>
                                        <p:tgtEl>
                                          <p:spTgt spid="3"/>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style.rotation</p:attrName>
                                        </p:attrNameLst>
                                      </p:cBhvr>
                                      <p:tavLst>
                                        <p:tav tm="0">
                                          <p:val>
                                            <p:fltVal val="90"/>
                                          </p:val>
                                        </p:tav>
                                        <p:tav tm="100000">
                                          <p:val>
                                            <p:fltVal val="0"/>
                                          </p:val>
                                        </p:tav>
                                      </p:tavLst>
                                    </p:anim>
                                    <p:animEffect transition="in" filter="fade">
                                      <p:cBhvr>
                                        <p:cTn id="38" dur="1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fltVal val="0"/>
                                          </p:val>
                                        </p:tav>
                                        <p:tav tm="100000">
                                          <p:val>
                                            <p:strVal val="#ppt_h"/>
                                          </p:val>
                                        </p:tav>
                                      </p:tavLst>
                                    </p:anim>
                                    <p:anim calcmode="lin" valueType="num">
                                      <p:cBhvr>
                                        <p:cTn id="51" dur="1000" fill="hold"/>
                                        <p:tgtEl>
                                          <p:spTgt spid="12"/>
                                        </p:tgtEl>
                                        <p:attrNameLst>
                                          <p:attrName>style.rotation</p:attrName>
                                        </p:attrNameLst>
                                      </p:cBhvr>
                                      <p:tavLst>
                                        <p:tav tm="0">
                                          <p:val>
                                            <p:fltVal val="90"/>
                                          </p:val>
                                        </p:tav>
                                        <p:tav tm="100000">
                                          <p:val>
                                            <p:fltVal val="0"/>
                                          </p:val>
                                        </p:tav>
                                      </p:tavLst>
                                    </p:anim>
                                    <p:animEffect transition="in" filter="fade">
                                      <p:cBhvr>
                                        <p:cTn id="52" dur="10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000" fill="hold"/>
                                        <p:tgtEl>
                                          <p:spTgt spid="17"/>
                                        </p:tgtEl>
                                        <p:attrNameLst>
                                          <p:attrName>ppt_w</p:attrName>
                                        </p:attrNameLst>
                                      </p:cBhvr>
                                      <p:tavLst>
                                        <p:tav tm="0">
                                          <p:val>
                                            <p:fltVal val="0"/>
                                          </p:val>
                                        </p:tav>
                                        <p:tav tm="100000">
                                          <p:val>
                                            <p:strVal val="#ppt_w"/>
                                          </p:val>
                                        </p:tav>
                                      </p:tavLst>
                                    </p:anim>
                                    <p:anim calcmode="lin" valueType="num">
                                      <p:cBhvr>
                                        <p:cTn id="58" dur="1000" fill="hold"/>
                                        <p:tgtEl>
                                          <p:spTgt spid="17"/>
                                        </p:tgtEl>
                                        <p:attrNameLst>
                                          <p:attrName>ppt_h</p:attrName>
                                        </p:attrNameLst>
                                      </p:cBhvr>
                                      <p:tavLst>
                                        <p:tav tm="0">
                                          <p:val>
                                            <p:fltVal val="0"/>
                                          </p:val>
                                        </p:tav>
                                        <p:tav tm="100000">
                                          <p:val>
                                            <p:strVal val="#ppt_h"/>
                                          </p:val>
                                        </p:tav>
                                      </p:tavLst>
                                    </p:anim>
                                    <p:anim calcmode="lin" valueType="num">
                                      <p:cBhvr>
                                        <p:cTn id="59" dur="1000" fill="hold"/>
                                        <p:tgtEl>
                                          <p:spTgt spid="17"/>
                                        </p:tgtEl>
                                        <p:attrNameLst>
                                          <p:attrName>style.rotation</p:attrName>
                                        </p:attrNameLst>
                                      </p:cBhvr>
                                      <p:tavLst>
                                        <p:tav tm="0">
                                          <p:val>
                                            <p:fltVal val="90"/>
                                          </p:val>
                                        </p:tav>
                                        <p:tav tm="100000">
                                          <p:val>
                                            <p:fltVal val="0"/>
                                          </p:val>
                                        </p:tav>
                                      </p:tavLst>
                                    </p:anim>
                                    <p:animEffect transition="in" filter="fade">
                                      <p:cBhvr>
                                        <p:cTn id="60" dur="1000"/>
                                        <p:tgtEl>
                                          <p:spTgt spid="17"/>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1000" fill="hold"/>
                                        <p:tgtEl>
                                          <p:spTgt spid="16"/>
                                        </p:tgtEl>
                                        <p:attrNameLst>
                                          <p:attrName>ppt_w</p:attrName>
                                        </p:attrNameLst>
                                      </p:cBhvr>
                                      <p:tavLst>
                                        <p:tav tm="0">
                                          <p:val>
                                            <p:fltVal val="0"/>
                                          </p:val>
                                        </p:tav>
                                        <p:tav tm="100000">
                                          <p:val>
                                            <p:strVal val="#ppt_w"/>
                                          </p:val>
                                        </p:tav>
                                      </p:tavLst>
                                    </p:anim>
                                    <p:anim calcmode="lin" valueType="num">
                                      <p:cBhvr>
                                        <p:cTn id="64" dur="1000" fill="hold"/>
                                        <p:tgtEl>
                                          <p:spTgt spid="16"/>
                                        </p:tgtEl>
                                        <p:attrNameLst>
                                          <p:attrName>ppt_h</p:attrName>
                                        </p:attrNameLst>
                                      </p:cBhvr>
                                      <p:tavLst>
                                        <p:tav tm="0">
                                          <p:val>
                                            <p:fltVal val="0"/>
                                          </p:val>
                                        </p:tav>
                                        <p:tav tm="100000">
                                          <p:val>
                                            <p:strVal val="#ppt_h"/>
                                          </p:val>
                                        </p:tav>
                                      </p:tavLst>
                                    </p:anim>
                                    <p:anim calcmode="lin" valueType="num">
                                      <p:cBhvr>
                                        <p:cTn id="65" dur="1000" fill="hold"/>
                                        <p:tgtEl>
                                          <p:spTgt spid="16"/>
                                        </p:tgtEl>
                                        <p:attrNameLst>
                                          <p:attrName>style.rotation</p:attrName>
                                        </p:attrNameLst>
                                      </p:cBhvr>
                                      <p:tavLst>
                                        <p:tav tm="0">
                                          <p:val>
                                            <p:fltVal val="90"/>
                                          </p:val>
                                        </p:tav>
                                        <p:tav tm="100000">
                                          <p:val>
                                            <p:fltVal val="0"/>
                                          </p:val>
                                        </p:tav>
                                      </p:tavLst>
                                    </p:anim>
                                    <p:animEffect transition="in" filter="fade">
                                      <p:cBhvr>
                                        <p:cTn id="6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2"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CD3F6F2-8736-428D-8FD2-4FF132D668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35" y="205740"/>
            <a:ext cx="9015130" cy="6233545"/>
          </a:xfrm>
          <a:prstGeom prst="rect">
            <a:avLst/>
          </a:prstGeom>
        </p:spPr>
      </p:pic>
    </p:spTree>
    <p:extLst>
      <p:ext uri="{BB962C8B-B14F-4D97-AF65-F5344CB8AC3E}">
        <p14:creationId xmlns:p14="http://schemas.microsoft.com/office/powerpoint/2010/main" val="122164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E0CE11-B87B-40FD-8C99-B59E1A68A468}"/>
              </a:ext>
            </a:extLst>
          </p:cNvPr>
          <p:cNvSpPr txBox="1"/>
          <p:nvPr/>
        </p:nvSpPr>
        <p:spPr>
          <a:xfrm>
            <a:off x="172878" y="147066"/>
            <a:ext cx="4650582"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 l’art de vivre méditerranéen </a:t>
            </a:r>
          </a:p>
        </p:txBody>
      </p:sp>
      <p:sp>
        <p:nvSpPr>
          <p:cNvPr id="3" name="ZoneTexte 2">
            <a:extLst>
              <a:ext uri="{FF2B5EF4-FFF2-40B4-BE49-F238E27FC236}">
                <a16:creationId xmlns:a16="http://schemas.microsoft.com/office/drawing/2014/main" id="{822DD10F-9A4B-45D0-86DB-BE21E44B9D97}"/>
              </a:ext>
            </a:extLst>
          </p:cNvPr>
          <p:cNvSpPr txBox="1"/>
          <p:nvPr/>
        </p:nvSpPr>
        <p:spPr>
          <a:xfrm>
            <a:off x="172878" y="1145286"/>
            <a:ext cx="3507582" cy="400110"/>
          </a:xfrm>
          <a:prstGeom prst="rect">
            <a:avLst/>
          </a:prstGeom>
          <a:solidFill>
            <a:srgbClr val="DDDDDD"/>
          </a:solidFill>
        </p:spPr>
        <p:txBody>
          <a:bodyPr wrap="square" rtlCol="0">
            <a:spAutoFit/>
          </a:bodyPr>
          <a:lstStyle/>
          <a:p>
            <a:r>
              <a:rPr lang="fr-FR" sz="2000" b="1" dirty="0">
                <a:latin typeface="Verdana" panose="020B0604030504040204" pitchFamily="34" charset="0"/>
                <a:ea typeface="Verdana" panose="020B0604030504040204" pitchFamily="34" charset="0"/>
              </a:rPr>
              <a:t>Imaginaire du touriste</a:t>
            </a:r>
          </a:p>
        </p:txBody>
      </p:sp>
      <p:pic>
        <p:nvPicPr>
          <p:cNvPr id="7" name="Image 6">
            <a:extLst>
              <a:ext uri="{FF2B5EF4-FFF2-40B4-BE49-F238E27FC236}">
                <a16:creationId xmlns:a16="http://schemas.microsoft.com/office/drawing/2014/main" id="{25D0F60B-9FED-4369-830F-3C01A922D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52" y="1912070"/>
            <a:ext cx="8482318" cy="2854240"/>
          </a:xfrm>
          <a:prstGeom prst="rect">
            <a:avLst/>
          </a:prstGeom>
        </p:spPr>
      </p:pic>
      <p:sp>
        <p:nvSpPr>
          <p:cNvPr id="4" name="ZoneTexte 3">
            <a:extLst>
              <a:ext uri="{FF2B5EF4-FFF2-40B4-BE49-F238E27FC236}">
                <a16:creationId xmlns:a16="http://schemas.microsoft.com/office/drawing/2014/main" id="{0965D75E-7387-4E55-9C82-968D11839CD6}"/>
              </a:ext>
            </a:extLst>
          </p:cNvPr>
          <p:cNvSpPr txBox="1"/>
          <p:nvPr/>
        </p:nvSpPr>
        <p:spPr>
          <a:xfrm>
            <a:off x="85725" y="5115541"/>
            <a:ext cx="8972550" cy="1015663"/>
          </a:xfrm>
          <a:prstGeom prst="rect">
            <a:avLst/>
          </a:prstGeom>
          <a:solidFill>
            <a:schemeClr val="bg1"/>
          </a:solidFill>
        </p:spPr>
        <p:txBody>
          <a:bodyPr wrap="square" rtlCol="0">
            <a:spAutoFit/>
          </a:bodyPr>
          <a:lstStyle/>
          <a:p>
            <a:r>
              <a:rPr lang="fr-FR" sz="2000" b="1" dirty="0">
                <a:solidFill>
                  <a:srgbClr val="FF0000"/>
                </a:solidFill>
                <a:latin typeface="Verdana" panose="020B0604030504040204" pitchFamily="34" charset="0"/>
                <a:ea typeface="Verdana" panose="020B0604030504040204" pitchFamily="34" charset="0"/>
              </a:rPr>
              <a:t>Vidéo le régime crétois est un modèle pour vivre longtemps et en bonne santé</a:t>
            </a:r>
          </a:p>
          <a:p>
            <a:r>
              <a:rPr lang="fr-FR" sz="2000" b="1" dirty="0">
                <a:solidFill>
                  <a:srgbClr val="FF0000"/>
                </a:solidFill>
                <a:latin typeface="Verdana" panose="020B0604030504040204" pitchFamily="34" charset="0"/>
                <a:ea typeface="Verdana" panose="020B0604030504040204" pitchFamily="34" charset="0"/>
              </a:rPr>
              <a:t>https://www.youtube.com/watch?v=SL3LoNrEJWo&amp;t=618s</a:t>
            </a:r>
          </a:p>
        </p:txBody>
      </p:sp>
    </p:spTree>
    <p:extLst>
      <p:ext uri="{BB962C8B-B14F-4D97-AF65-F5344CB8AC3E}">
        <p14:creationId xmlns:p14="http://schemas.microsoft.com/office/powerpoint/2010/main" val="354239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06BBBDE-4257-4F0C-BC69-F2AF145D3FA4}"/>
              </a:ext>
            </a:extLst>
          </p:cNvPr>
          <p:cNvSpPr txBox="1"/>
          <p:nvPr/>
        </p:nvSpPr>
        <p:spPr>
          <a:xfrm>
            <a:off x="205740" y="122605"/>
            <a:ext cx="6755130" cy="830997"/>
          </a:xfrm>
          <a:prstGeom prst="rect">
            <a:avLst/>
          </a:prstGeom>
          <a:solidFill>
            <a:schemeClr val="bg1"/>
          </a:solidFill>
        </p:spPr>
        <p:txBody>
          <a:bodyPr wrap="square">
            <a:spAutoFit/>
          </a:bodyPr>
          <a:lstStyle/>
          <a:p>
            <a:r>
              <a:rPr lang="fr-FR" sz="2400" dirty="0">
                <a:solidFill>
                  <a:srgbClr val="7030A0"/>
                </a:solidFill>
                <a:latin typeface="Arial Black" panose="020B0A04020102020204" pitchFamily="34" charset="0"/>
                <a:ea typeface="Verdana" panose="020B0604030504040204" pitchFamily="34" charset="0"/>
              </a:rPr>
              <a:t>II Des flux massifs provenant d’Europe essentiellement </a:t>
            </a:r>
          </a:p>
        </p:txBody>
      </p:sp>
      <p:sp>
        <p:nvSpPr>
          <p:cNvPr id="3" name="ZoneTexte 2">
            <a:extLst>
              <a:ext uri="{FF2B5EF4-FFF2-40B4-BE49-F238E27FC236}">
                <a16:creationId xmlns:a16="http://schemas.microsoft.com/office/drawing/2014/main" id="{8B72C55B-5D83-490D-A635-151CEC9B59FE}"/>
              </a:ext>
            </a:extLst>
          </p:cNvPr>
          <p:cNvSpPr txBox="1"/>
          <p:nvPr/>
        </p:nvSpPr>
        <p:spPr>
          <a:xfrm>
            <a:off x="369570" y="1177975"/>
            <a:ext cx="6755130" cy="430887"/>
          </a:xfrm>
          <a:prstGeom prst="rect">
            <a:avLst/>
          </a:prstGeom>
          <a:solidFill>
            <a:schemeClr val="bg1"/>
          </a:solidFill>
        </p:spPr>
        <p:txBody>
          <a:bodyPr wrap="square">
            <a:spAutoFit/>
          </a:bodyPr>
          <a:lstStyle/>
          <a:p>
            <a:r>
              <a:rPr lang="fr-FR" sz="2200" dirty="0">
                <a:solidFill>
                  <a:srgbClr val="7030A0"/>
                </a:solidFill>
                <a:latin typeface="Arial Black" panose="020B0A04020102020204" pitchFamily="34" charset="0"/>
                <a:ea typeface="Verdana" panose="020B0604030504040204" pitchFamily="34" charset="0"/>
              </a:rPr>
              <a:t>1/ La première zone touristique mondiale</a:t>
            </a:r>
          </a:p>
        </p:txBody>
      </p:sp>
      <p:graphicFrame>
        <p:nvGraphicFramePr>
          <p:cNvPr id="4" name="Tableau 3">
            <a:extLst>
              <a:ext uri="{FF2B5EF4-FFF2-40B4-BE49-F238E27FC236}">
                <a16:creationId xmlns:a16="http://schemas.microsoft.com/office/drawing/2014/main" id="{626CDA39-7D39-49BB-A4F1-7FE7C010A317}"/>
              </a:ext>
            </a:extLst>
          </p:cNvPr>
          <p:cNvGraphicFramePr>
            <a:graphicFrameLocks noGrp="1"/>
          </p:cNvGraphicFramePr>
          <p:nvPr>
            <p:extLst>
              <p:ext uri="{D42A27DB-BD31-4B8C-83A1-F6EECF244321}">
                <p14:modId xmlns:p14="http://schemas.microsoft.com/office/powerpoint/2010/main" val="2892282982"/>
              </p:ext>
            </p:extLst>
          </p:nvPr>
        </p:nvGraphicFramePr>
        <p:xfrm>
          <a:off x="706913" y="3341013"/>
          <a:ext cx="6907213" cy="1943104"/>
        </p:xfrm>
        <a:graphic>
          <a:graphicData uri="http://schemas.openxmlformats.org/drawingml/2006/table">
            <a:tbl>
              <a:tblPr firstRow="1" firstCol="1" bandRow="1">
                <a:tableStyleId>{5C22544A-7EE6-4342-B048-85BDC9FD1C3A}</a:tableStyleId>
              </a:tblPr>
              <a:tblGrid>
                <a:gridCol w="6907213">
                  <a:extLst>
                    <a:ext uri="{9D8B030D-6E8A-4147-A177-3AD203B41FA5}">
                      <a16:colId xmlns:a16="http://schemas.microsoft.com/office/drawing/2014/main" val="2172759779"/>
                    </a:ext>
                  </a:extLst>
                </a:gridCol>
              </a:tblGrid>
              <a:tr h="485776">
                <a:tc>
                  <a:txBody>
                    <a:bodyPr/>
                    <a:lstStyle/>
                    <a:p>
                      <a:pPr>
                        <a:lnSpc>
                          <a:spcPct val="150000"/>
                        </a:lnSpc>
                        <a:spcBef>
                          <a:spcPts val="0"/>
                        </a:spcBef>
                        <a:spcAft>
                          <a:spcPts val="800"/>
                        </a:spcAft>
                      </a:pPr>
                      <a:r>
                        <a:rPr lang="fr-FR" sz="2000" dirty="0">
                          <a:solidFill>
                            <a:schemeClr val="tx1"/>
                          </a:solidFill>
                          <a:effectLst/>
                          <a:latin typeface="Arial Black" panose="020B0A04020102020204" pitchFamily="34" charset="0"/>
                        </a:rPr>
                        <a:t>1970 = 58 millions</a:t>
                      </a:r>
                      <a:endParaRPr lang="fr-FR" sz="20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solidFill>
                      <a:srgbClr val="EDCF6D"/>
                    </a:solidFill>
                  </a:tcPr>
                </a:tc>
                <a:extLst>
                  <a:ext uri="{0D108BD9-81ED-4DB2-BD59-A6C34878D82A}">
                    <a16:rowId xmlns:a16="http://schemas.microsoft.com/office/drawing/2014/main" val="1560554216"/>
                  </a:ext>
                </a:extLst>
              </a:tr>
              <a:tr h="485776">
                <a:tc>
                  <a:txBody>
                    <a:bodyPr/>
                    <a:lstStyle/>
                    <a:p>
                      <a:pPr>
                        <a:lnSpc>
                          <a:spcPct val="150000"/>
                        </a:lnSpc>
                        <a:spcBef>
                          <a:spcPts val="1200"/>
                        </a:spcBef>
                        <a:spcAft>
                          <a:spcPts val="800"/>
                        </a:spcAft>
                      </a:pPr>
                      <a:r>
                        <a:rPr lang="fr-FR" sz="2000" dirty="0">
                          <a:solidFill>
                            <a:schemeClr val="tx1"/>
                          </a:solidFill>
                          <a:effectLst/>
                          <a:latin typeface="Arial Black" panose="020B0A04020102020204" pitchFamily="34" charset="0"/>
                        </a:rPr>
                        <a:t>2015 = 310 millions</a:t>
                      </a:r>
                      <a:endParaRPr lang="fr-FR" sz="20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solidFill>
                      <a:srgbClr val="EDCF6D"/>
                    </a:solidFill>
                  </a:tcPr>
                </a:tc>
                <a:extLst>
                  <a:ext uri="{0D108BD9-81ED-4DB2-BD59-A6C34878D82A}">
                    <a16:rowId xmlns:a16="http://schemas.microsoft.com/office/drawing/2014/main" val="1923984549"/>
                  </a:ext>
                </a:extLst>
              </a:tr>
              <a:tr h="485776">
                <a:tc>
                  <a:txBody>
                    <a:bodyPr/>
                    <a:lstStyle/>
                    <a:p>
                      <a:pPr>
                        <a:lnSpc>
                          <a:spcPct val="150000"/>
                        </a:lnSpc>
                        <a:spcBef>
                          <a:spcPts val="1200"/>
                        </a:spcBef>
                        <a:spcAft>
                          <a:spcPts val="800"/>
                        </a:spcAft>
                      </a:pPr>
                      <a:r>
                        <a:rPr lang="fr-FR" sz="2000" dirty="0">
                          <a:solidFill>
                            <a:schemeClr val="tx1"/>
                          </a:solidFill>
                          <a:effectLst/>
                          <a:latin typeface="Arial Black" panose="020B0A04020102020204" pitchFamily="34" charset="0"/>
                        </a:rPr>
                        <a:t>2015 = 28% du tourisme international mondial</a:t>
                      </a:r>
                      <a:endParaRPr lang="fr-FR" sz="20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solidFill>
                      <a:srgbClr val="EDCF6D"/>
                    </a:solidFill>
                  </a:tcPr>
                </a:tc>
                <a:extLst>
                  <a:ext uri="{0D108BD9-81ED-4DB2-BD59-A6C34878D82A}">
                    <a16:rowId xmlns:a16="http://schemas.microsoft.com/office/drawing/2014/main" val="3208426744"/>
                  </a:ext>
                </a:extLst>
              </a:tr>
              <a:tr h="485776">
                <a:tc>
                  <a:txBody>
                    <a:bodyPr/>
                    <a:lstStyle/>
                    <a:p>
                      <a:pPr>
                        <a:lnSpc>
                          <a:spcPct val="150000"/>
                        </a:lnSpc>
                        <a:spcBef>
                          <a:spcPts val="1200"/>
                        </a:spcBef>
                        <a:spcAft>
                          <a:spcPts val="800"/>
                        </a:spcAft>
                      </a:pPr>
                      <a:r>
                        <a:rPr lang="fr-FR" sz="2000" dirty="0">
                          <a:solidFill>
                            <a:schemeClr val="tx1"/>
                          </a:solidFill>
                          <a:effectLst/>
                          <a:latin typeface="Arial Black" panose="020B0A04020102020204" pitchFamily="34" charset="0"/>
                        </a:rPr>
                        <a:t>Europe (Nord de la Méditerranée) = 77% du total</a:t>
                      </a:r>
                      <a:endParaRPr lang="fr-FR" sz="20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solidFill>
                      <a:srgbClr val="EDCF6D"/>
                    </a:solidFill>
                  </a:tcPr>
                </a:tc>
                <a:extLst>
                  <a:ext uri="{0D108BD9-81ED-4DB2-BD59-A6C34878D82A}">
                    <a16:rowId xmlns:a16="http://schemas.microsoft.com/office/drawing/2014/main" val="2100146401"/>
                  </a:ext>
                </a:extLst>
              </a:tr>
            </a:tbl>
          </a:graphicData>
        </a:graphic>
      </p:graphicFrame>
      <p:sp>
        <p:nvSpPr>
          <p:cNvPr id="5" name="ZoneTexte 4">
            <a:extLst>
              <a:ext uri="{FF2B5EF4-FFF2-40B4-BE49-F238E27FC236}">
                <a16:creationId xmlns:a16="http://schemas.microsoft.com/office/drawing/2014/main" id="{274CB252-DF2F-4F9C-ADC5-E000F0FA2090}"/>
              </a:ext>
            </a:extLst>
          </p:cNvPr>
          <p:cNvSpPr txBox="1"/>
          <p:nvPr/>
        </p:nvSpPr>
        <p:spPr>
          <a:xfrm>
            <a:off x="490615" y="2915620"/>
            <a:ext cx="7339807" cy="400110"/>
          </a:xfrm>
          <a:prstGeom prst="rect">
            <a:avLst/>
          </a:prstGeom>
          <a:solidFill>
            <a:schemeClr val="bg1"/>
          </a:solidFill>
        </p:spPr>
        <p:txBody>
          <a:bodyPr wrap="square">
            <a:spAutoFit/>
          </a:bodyPr>
          <a:lstStyle/>
          <a:p>
            <a:r>
              <a:rPr lang="fr-FR" sz="2000" dirty="0">
                <a:latin typeface="Arial" panose="020B0604020202020204" pitchFamily="34" charset="0"/>
                <a:ea typeface="Verdana" panose="020B0604030504040204" pitchFamily="34" charset="0"/>
                <a:cs typeface="Arial" panose="020B0604020202020204" pitchFamily="34" charset="0"/>
              </a:rPr>
              <a:t>Le bassin méditerranéen dans le tourisme international mondial</a:t>
            </a:r>
          </a:p>
        </p:txBody>
      </p:sp>
      <p:sp>
        <p:nvSpPr>
          <p:cNvPr id="7" name="ZoneTexte 6">
            <a:extLst>
              <a:ext uri="{FF2B5EF4-FFF2-40B4-BE49-F238E27FC236}">
                <a16:creationId xmlns:a16="http://schemas.microsoft.com/office/drawing/2014/main" id="{C8404BC2-8C8C-4061-B0AD-A836705F15B6}"/>
              </a:ext>
            </a:extLst>
          </p:cNvPr>
          <p:cNvSpPr txBox="1"/>
          <p:nvPr/>
        </p:nvSpPr>
        <p:spPr>
          <a:xfrm>
            <a:off x="340995" y="1927354"/>
            <a:ext cx="5328285" cy="400110"/>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Arial" panose="020B0604020202020204" pitchFamily="34" charset="0"/>
              </a:rPr>
              <a:t>- Le 1er espace touristique mondial </a:t>
            </a:r>
          </a:p>
        </p:txBody>
      </p:sp>
    </p:spTree>
    <p:extLst>
      <p:ext uri="{BB962C8B-B14F-4D97-AF65-F5344CB8AC3E}">
        <p14:creationId xmlns:p14="http://schemas.microsoft.com/office/powerpoint/2010/main" val="145020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736D7A3-8DF8-4BBB-847C-69BDBC15A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0908"/>
            <a:ext cx="9144000" cy="5856183"/>
          </a:xfrm>
          <a:prstGeom prst="rect">
            <a:avLst/>
          </a:prstGeom>
        </p:spPr>
      </p:pic>
    </p:spTree>
    <p:extLst>
      <p:ext uri="{BB962C8B-B14F-4D97-AF65-F5344CB8AC3E}">
        <p14:creationId xmlns:p14="http://schemas.microsoft.com/office/powerpoint/2010/main" val="1412488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24F65C6-A7C7-41FB-B706-E85929210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761"/>
            <a:ext cx="9144000" cy="6364477"/>
          </a:xfrm>
          <a:prstGeom prst="rect">
            <a:avLst/>
          </a:prstGeom>
        </p:spPr>
      </p:pic>
    </p:spTree>
    <p:extLst>
      <p:ext uri="{BB962C8B-B14F-4D97-AF65-F5344CB8AC3E}">
        <p14:creationId xmlns:p14="http://schemas.microsoft.com/office/powerpoint/2010/main" val="856946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76539DE-CC62-4DDB-9689-9B68C395E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35" y="205740"/>
            <a:ext cx="9015130" cy="6233545"/>
          </a:xfrm>
          <a:prstGeom prst="rect">
            <a:avLst/>
          </a:prstGeom>
        </p:spPr>
      </p:pic>
      <p:sp>
        <p:nvSpPr>
          <p:cNvPr id="2" name="ZoneTexte 1">
            <a:extLst>
              <a:ext uri="{FF2B5EF4-FFF2-40B4-BE49-F238E27FC236}">
                <a16:creationId xmlns:a16="http://schemas.microsoft.com/office/drawing/2014/main" id="{4A4F82C1-D2E6-405C-AAD6-BD6470FFF8FD}"/>
              </a:ext>
            </a:extLst>
          </p:cNvPr>
          <p:cNvSpPr txBox="1"/>
          <p:nvPr/>
        </p:nvSpPr>
        <p:spPr>
          <a:xfrm rot="20237336">
            <a:off x="7014158" y="300759"/>
            <a:ext cx="1638346" cy="400110"/>
          </a:xfrm>
          <a:prstGeom prst="rect">
            <a:avLst/>
          </a:prstGeom>
          <a:solidFill>
            <a:srgbClr val="FFCC00"/>
          </a:solidFill>
        </p:spPr>
        <p:txBody>
          <a:bodyPr wrap="square" rtlCol="0">
            <a:spAutoFit/>
          </a:bodyPr>
          <a:lstStyle/>
          <a:p>
            <a:r>
              <a:rPr lang="fr-FR" sz="2000" b="1" dirty="0"/>
              <a:t>Les croisières</a:t>
            </a:r>
          </a:p>
        </p:txBody>
      </p:sp>
    </p:spTree>
    <p:extLst>
      <p:ext uri="{BB962C8B-B14F-4D97-AF65-F5344CB8AC3E}">
        <p14:creationId xmlns:p14="http://schemas.microsoft.com/office/powerpoint/2010/main" val="1371108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0811C3C-1E9A-40DB-AA34-04F64923A88D}"/>
              </a:ext>
            </a:extLst>
          </p:cNvPr>
          <p:cNvSpPr txBox="1"/>
          <p:nvPr/>
        </p:nvSpPr>
        <p:spPr>
          <a:xfrm>
            <a:off x="205740" y="122605"/>
            <a:ext cx="7052310" cy="830997"/>
          </a:xfrm>
          <a:prstGeom prst="rect">
            <a:avLst/>
          </a:prstGeom>
          <a:solidFill>
            <a:schemeClr val="bg1"/>
          </a:solidFill>
        </p:spPr>
        <p:txBody>
          <a:bodyPr wrap="square">
            <a:spAutoFit/>
          </a:bodyPr>
          <a:lstStyle/>
          <a:p>
            <a:r>
              <a:rPr lang="fr-FR" sz="2400" dirty="0">
                <a:solidFill>
                  <a:srgbClr val="7030A0"/>
                </a:solidFill>
                <a:latin typeface="Arial Black" panose="020B0A04020102020204" pitchFamily="34" charset="0"/>
                <a:ea typeface="Verdana" panose="020B0604030504040204" pitchFamily="34" charset="0"/>
              </a:rPr>
              <a:t>I Des atouts géographiques, culturels et patrimoniaux indéniables</a:t>
            </a:r>
          </a:p>
        </p:txBody>
      </p:sp>
      <p:pic>
        <p:nvPicPr>
          <p:cNvPr id="7" name="Image 6">
            <a:extLst>
              <a:ext uri="{FF2B5EF4-FFF2-40B4-BE49-F238E27FC236}">
                <a16:creationId xmlns:a16="http://schemas.microsoft.com/office/drawing/2014/main" id="{9808CCD2-20C5-4AEA-B448-5AEA3B860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 y="1657350"/>
            <a:ext cx="6977346" cy="4998035"/>
          </a:xfrm>
          <a:prstGeom prst="rect">
            <a:avLst/>
          </a:prstGeom>
        </p:spPr>
      </p:pic>
      <p:sp>
        <p:nvSpPr>
          <p:cNvPr id="8" name="ZoneTexte 7">
            <a:extLst>
              <a:ext uri="{FF2B5EF4-FFF2-40B4-BE49-F238E27FC236}">
                <a16:creationId xmlns:a16="http://schemas.microsoft.com/office/drawing/2014/main" id="{A0C29F8F-6B71-472A-8C93-2841ECD9E1C0}"/>
              </a:ext>
            </a:extLst>
          </p:cNvPr>
          <p:cNvSpPr txBox="1"/>
          <p:nvPr/>
        </p:nvSpPr>
        <p:spPr>
          <a:xfrm>
            <a:off x="297180" y="1828800"/>
            <a:ext cx="948690" cy="369332"/>
          </a:xfrm>
          <a:prstGeom prst="rect">
            <a:avLst/>
          </a:prstGeom>
          <a:noFill/>
        </p:spPr>
        <p:txBody>
          <a:bodyPr wrap="square" rtlCol="0">
            <a:spAutoFit/>
          </a:bodyPr>
          <a:lstStyle/>
          <a:p>
            <a:r>
              <a:rPr lang="fr-FR" dirty="0"/>
              <a:t>Temp °c</a:t>
            </a:r>
          </a:p>
        </p:txBody>
      </p:sp>
      <p:sp>
        <p:nvSpPr>
          <p:cNvPr id="9" name="ZoneTexte 8">
            <a:extLst>
              <a:ext uri="{FF2B5EF4-FFF2-40B4-BE49-F238E27FC236}">
                <a16:creationId xmlns:a16="http://schemas.microsoft.com/office/drawing/2014/main" id="{6A352C67-FDBE-4F7A-B2C5-13CB1A51B01C}"/>
              </a:ext>
            </a:extLst>
          </p:cNvPr>
          <p:cNvSpPr txBox="1"/>
          <p:nvPr/>
        </p:nvSpPr>
        <p:spPr>
          <a:xfrm>
            <a:off x="6022272" y="1644134"/>
            <a:ext cx="1252254" cy="369332"/>
          </a:xfrm>
          <a:prstGeom prst="rect">
            <a:avLst/>
          </a:prstGeom>
          <a:noFill/>
        </p:spPr>
        <p:txBody>
          <a:bodyPr wrap="square" rtlCol="0">
            <a:spAutoFit/>
          </a:bodyPr>
          <a:lstStyle/>
          <a:p>
            <a:r>
              <a:rPr lang="fr-FR" dirty="0" err="1"/>
              <a:t>Précip</a:t>
            </a:r>
            <a:r>
              <a:rPr lang="fr-FR" dirty="0"/>
              <a:t> mm</a:t>
            </a:r>
          </a:p>
        </p:txBody>
      </p:sp>
      <p:sp>
        <p:nvSpPr>
          <p:cNvPr id="10" name="ZoneTexte 9">
            <a:extLst>
              <a:ext uri="{FF2B5EF4-FFF2-40B4-BE49-F238E27FC236}">
                <a16:creationId xmlns:a16="http://schemas.microsoft.com/office/drawing/2014/main" id="{BBF8D4CF-9124-4668-84D9-4701EDFC6BF3}"/>
              </a:ext>
            </a:extLst>
          </p:cNvPr>
          <p:cNvSpPr txBox="1"/>
          <p:nvPr/>
        </p:nvSpPr>
        <p:spPr>
          <a:xfrm>
            <a:off x="3319745" y="1678484"/>
            <a:ext cx="1252255" cy="400110"/>
          </a:xfrm>
          <a:prstGeom prst="rect">
            <a:avLst/>
          </a:prstGeom>
          <a:noFill/>
        </p:spPr>
        <p:txBody>
          <a:bodyPr wrap="square" rtlCol="0">
            <a:spAutoFit/>
          </a:bodyPr>
          <a:lstStyle/>
          <a:p>
            <a:r>
              <a:rPr lang="fr-FR" sz="2000" b="1" dirty="0">
                <a:solidFill>
                  <a:srgbClr val="006600"/>
                </a:solidFill>
              </a:rPr>
              <a:t>Grenade</a:t>
            </a:r>
          </a:p>
        </p:txBody>
      </p:sp>
      <p:sp>
        <p:nvSpPr>
          <p:cNvPr id="11" name="ZoneTexte 10">
            <a:extLst>
              <a:ext uri="{FF2B5EF4-FFF2-40B4-BE49-F238E27FC236}">
                <a16:creationId xmlns:a16="http://schemas.microsoft.com/office/drawing/2014/main" id="{E9E06D10-1381-4CB0-BC29-F9D89C04C347}"/>
              </a:ext>
            </a:extLst>
          </p:cNvPr>
          <p:cNvSpPr txBox="1"/>
          <p:nvPr/>
        </p:nvSpPr>
        <p:spPr>
          <a:xfrm>
            <a:off x="205740" y="1083424"/>
            <a:ext cx="3314700" cy="430887"/>
          </a:xfrm>
          <a:prstGeom prst="rect">
            <a:avLst/>
          </a:prstGeom>
          <a:solidFill>
            <a:schemeClr val="bg1"/>
          </a:solidFill>
        </p:spPr>
        <p:txBody>
          <a:bodyPr wrap="square">
            <a:spAutoFit/>
          </a:bodyPr>
          <a:lstStyle/>
          <a:p>
            <a:r>
              <a:rPr lang="fr-FR" sz="2200" dirty="0">
                <a:solidFill>
                  <a:srgbClr val="7030A0"/>
                </a:solidFill>
                <a:latin typeface="Arial Black" panose="020B0A04020102020204" pitchFamily="34" charset="0"/>
                <a:ea typeface="Verdana" panose="020B0604030504040204" pitchFamily="34" charset="0"/>
              </a:rPr>
              <a:t>1/ Un milieu fragile</a:t>
            </a:r>
          </a:p>
        </p:txBody>
      </p:sp>
      <p:sp>
        <p:nvSpPr>
          <p:cNvPr id="12" name="ZoneTexte 11">
            <a:extLst>
              <a:ext uri="{FF2B5EF4-FFF2-40B4-BE49-F238E27FC236}">
                <a16:creationId xmlns:a16="http://schemas.microsoft.com/office/drawing/2014/main" id="{DF46A280-B53E-4586-AA9B-BD759EC4718B}"/>
              </a:ext>
            </a:extLst>
          </p:cNvPr>
          <p:cNvSpPr txBox="1"/>
          <p:nvPr/>
        </p:nvSpPr>
        <p:spPr>
          <a:xfrm>
            <a:off x="6766560" y="1172505"/>
            <a:ext cx="1908810"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 Le climat</a:t>
            </a:r>
          </a:p>
        </p:txBody>
      </p:sp>
    </p:spTree>
    <p:extLst>
      <p:ext uri="{BB962C8B-B14F-4D97-AF65-F5344CB8AC3E}">
        <p14:creationId xmlns:p14="http://schemas.microsoft.com/office/powerpoint/2010/main" val="266601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90"/>
                                          </p:val>
                                        </p:tav>
                                        <p:tav tm="100000">
                                          <p:val>
                                            <p:fltVal val="0"/>
                                          </p:val>
                                        </p:tav>
                                      </p:tavLst>
                                    </p:anim>
                                    <p:animEffect transition="in" filter="fade">
                                      <p:cBhvr>
                                        <p:cTn id="4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P spid="10" grpId="0"/>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E48A9B0-98B3-4FD7-9AB7-829370FF0589}"/>
              </a:ext>
            </a:extLst>
          </p:cNvPr>
          <p:cNvSpPr txBox="1"/>
          <p:nvPr/>
        </p:nvSpPr>
        <p:spPr>
          <a:xfrm>
            <a:off x="1297893" y="6315710"/>
            <a:ext cx="6595110" cy="400110"/>
          </a:xfrm>
          <a:prstGeom prst="rect">
            <a:avLst/>
          </a:prstGeom>
          <a:solidFill>
            <a:schemeClr val="bg1"/>
          </a:solidFill>
        </p:spPr>
        <p:txBody>
          <a:bodyPr wrap="square">
            <a:spAutoFit/>
          </a:bodyPr>
          <a:lstStyle/>
          <a:p>
            <a:r>
              <a:rPr lang="fr-FR" sz="2000" dirty="0">
                <a:latin typeface="Arial" panose="020B0604020202020204" pitchFamily="34" charset="0"/>
                <a:ea typeface="Verdana" panose="020B0604030504040204" pitchFamily="34" charset="0"/>
                <a:cs typeface="Arial" panose="020B0604020202020204" pitchFamily="34" charset="0"/>
              </a:rPr>
              <a:t>Paquebot de croisière amarré dans le centre de Naples</a:t>
            </a:r>
          </a:p>
        </p:txBody>
      </p:sp>
      <p:pic>
        <p:nvPicPr>
          <p:cNvPr id="10" name="Image 9">
            <a:extLst>
              <a:ext uri="{FF2B5EF4-FFF2-40B4-BE49-F238E27FC236}">
                <a16:creationId xmlns:a16="http://schemas.microsoft.com/office/drawing/2014/main" id="{D04998C9-667D-41B1-8660-E08A78DF3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049" y="974367"/>
            <a:ext cx="7983902" cy="5341343"/>
          </a:xfrm>
          <a:prstGeom prst="rect">
            <a:avLst/>
          </a:prstGeom>
        </p:spPr>
      </p:pic>
      <p:sp>
        <p:nvSpPr>
          <p:cNvPr id="5" name="ZoneTexte 4">
            <a:extLst>
              <a:ext uri="{FF2B5EF4-FFF2-40B4-BE49-F238E27FC236}">
                <a16:creationId xmlns:a16="http://schemas.microsoft.com/office/drawing/2014/main" id="{89CC1E49-766D-4850-A429-C88545AF8274}"/>
              </a:ext>
            </a:extLst>
          </p:cNvPr>
          <p:cNvSpPr txBox="1"/>
          <p:nvPr/>
        </p:nvSpPr>
        <p:spPr>
          <a:xfrm>
            <a:off x="257128" y="142180"/>
            <a:ext cx="8271510" cy="707886"/>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Arial" panose="020B0604020202020204" pitchFamily="34" charset="0"/>
              </a:rPr>
              <a:t>- Le bassin méditerranéen = aussi 2e espace du tourisme de croisière après les Caraïbes</a:t>
            </a:r>
          </a:p>
        </p:txBody>
      </p:sp>
    </p:spTree>
    <p:extLst>
      <p:ext uri="{BB962C8B-B14F-4D97-AF65-F5344CB8AC3E}">
        <p14:creationId xmlns:p14="http://schemas.microsoft.com/office/powerpoint/2010/main" val="291282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E38395F-BA50-4BDF-A21C-0F942E7B8C47}"/>
              </a:ext>
            </a:extLst>
          </p:cNvPr>
          <p:cNvSpPr txBox="1"/>
          <p:nvPr/>
        </p:nvSpPr>
        <p:spPr>
          <a:xfrm>
            <a:off x="335280" y="194995"/>
            <a:ext cx="7357110" cy="430887"/>
          </a:xfrm>
          <a:prstGeom prst="rect">
            <a:avLst/>
          </a:prstGeom>
          <a:solidFill>
            <a:schemeClr val="bg1"/>
          </a:solidFill>
        </p:spPr>
        <p:txBody>
          <a:bodyPr wrap="square">
            <a:spAutoFit/>
          </a:bodyPr>
          <a:lstStyle/>
          <a:p>
            <a:r>
              <a:rPr lang="fr-FR" sz="2200" dirty="0">
                <a:solidFill>
                  <a:srgbClr val="7030A0"/>
                </a:solidFill>
                <a:latin typeface="Arial Black" panose="020B0A04020102020204" pitchFamily="34" charset="0"/>
                <a:ea typeface="Verdana" panose="020B0604030504040204" pitchFamily="34" charset="0"/>
              </a:rPr>
              <a:t>2/ Les causes de ces flux touristiques massifs</a:t>
            </a:r>
          </a:p>
        </p:txBody>
      </p:sp>
      <p:sp>
        <p:nvSpPr>
          <p:cNvPr id="5" name="ZoneTexte 4">
            <a:extLst>
              <a:ext uri="{FF2B5EF4-FFF2-40B4-BE49-F238E27FC236}">
                <a16:creationId xmlns:a16="http://schemas.microsoft.com/office/drawing/2014/main" id="{4674F875-55A9-45DD-83D7-EFB74E17442D}"/>
              </a:ext>
            </a:extLst>
          </p:cNvPr>
          <p:cNvSpPr txBox="1"/>
          <p:nvPr/>
        </p:nvSpPr>
        <p:spPr>
          <a:xfrm>
            <a:off x="335280" y="1015746"/>
            <a:ext cx="5859780"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	La proximité immédiate de l’Europe</a:t>
            </a:r>
          </a:p>
        </p:txBody>
      </p:sp>
      <p:sp>
        <p:nvSpPr>
          <p:cNvPr id="6" name="ZoneTexte 5">
            <a:extLst>
              <a:ext uri="{FF2B5EF4-FFF2-40B4-BE49-F238E27FC236}">
                <a16:creationId xmlns:a16="http://schemas.microsoft.com/office/drawing/2014/main" id="{17EC50F6-7F48-4B23-84C4-6A2C9C229D39}"/>
              </a:ext>
            </a:extLst>
          </p:cNvPr>
          <p:cNvSpPr txBox="1"/>
          <p:nvPr/>
        </p:nvSpPr>
        <p:spPr>
          <a:xfrm>
            <a:off x="335280" y="1734061"/>
            <a:ext cx="4236720" cy="400110"/>
          </a:xfrm>
          <a:prstGeom prst="rect">
            <a:avLst/>
          </a:prstGeom>
          <a:solidFill>
            <a:schemeClr val="bg1"/>
          </a:solidFill>
        </p:spPr>
        <p:txBody>
          <a:bodyPr wrap="square" rtlCol="0">
            <a:spAutoFit/>
          </a:bodyPr>
          <a:lstStyle/>
          <a:p>
            <a:r>
              <a:rPr lang="fr-FR" sz="2000" b="1">
                <a:latin typeface="Verdana" panose="020B0604030504040204" pitchFamily="34" charset="0"/>
                <a:ea typeface="Verdana" panose="020B0604030504040204" pitchFamily="34" charset="0"/>
              </a:rPr>
              <a:t>•	Une bonne accessibilité </a:t>
            </a:r>
            <a:endParaRPr lang="fr-FR" sz="2000" b="1" dirty="0">
              <a:latin typeface="Verdana" panose="020B0604030504040204" pitchFamily="34" charset="0"/>
              <a:ea typeface="Verdana" panose="020B0604030504040204" pitchFamily="34" charset="0"/>
            </a:endParaRPr>
          </a:p>
        </p:txBody>
      </p:sp>
      <p:sp>
        <p:nvSpPr>
          <p:cNvPr id="7" name="ZoneTexte 6">
            <a:extLst>
              <a:ext uri="{FF2B5EF4-FFF2-40B4-BE49-F238E27FC236}">
                <a16:creationId xmlns:a16="http://schemas.microsoft.com/office/drawing/2014/main" id="{AF1F95A2-54F0-4FC8-A4E5-BCAABC12B175}"/>
              </a:ext>
            </a:extLst>
          </p:cNvPr>
          <p:cNvSpPr txBox="1"/>
          <p:nvPr/>
        </p:nvSpPr>
        <p:spPr>
          <a:xfrm>
            <a:off x="335280" y="2644803"/>
            <a:ext cx="8100060" cy="707886"/>
          </a:xfrm>
          <a:prstGeom prst="rect">
            <a:avLst/>
          </a:prstGeom>
          <a:solidFill>
            <a:schemeClr val="bg1"/>
          </a:solidFill>
        </p:spPr>
        <p:txBody>
          <a:bodyPr wrap="square" rtlCol="0">
            <a:spAutoFit/>
          </a:bodyPr>
          <a:lstStyle/>
          <a:p>
            <a:r>
              <a:rPr lang="fr-FR" sz="2000" b="1">
                <a:latin typeface="Verdana" panose="020B0604030504040204" pitchFamily="34" charset="0"/>
                <a:ea typeface="Verdana" panose="020B0604030504040204" pitchFamily="34" charset="0"/>
              </a:rPr>
              <a:t>•	Les infrastructures d’accueil sont adaptées à toutes demandes </a:t>
            </a:r>
            <a:endParaRPr lang="fr-FR" sz="2000" b="1" dirty="0">
              <a:latin typeface="Verdana" panose="020B0604030504040204" pitchFamily="34" charset="0"/>
              <a:ea typeface="Verdana" panose="020B0604030504040204" pitchFamily="34" charset="0"/>
            </a:endParaRPr>
          </a:p>
        </p:txBody>
      </p:sp>
      <p:sp>
        <p:nvSpPr>
          <p:cNvPr id="8" name="ZoneTexte 7">
            <a:extLst>
              <a:ext uri="{FF2B5EF4-FFF2-40B4-BE49-F238E27FC236}">
                <a16:creationId xmlns:a16="http://schemas.microsoft.com/office/drawing/2014/main" id="{0E6F6600-1F80-4968-B54B-0B0BE1D71C4A}"/>
              </a:ext>
            </a:extLst>
          </p:cNvPr>
          <p:cNvSpPr txBox="1"/>
          <p:nvPr/>
        </p:nvSpPr>
        <p:spPr>
          <a:xfrm>
            <a:off x="335280" y="3768707"/>
            <a:ext cx="8385810" cy="707886"/>
          </a:xfrm>
          <a:prstGeom prst="rect">
            <a:avLst/>
          </a:prstGeom>
          <a:solidFill>
            <a:schemeClr val="bg1"/>
          </a:solidFill>
        </p:spPr>
        <p:txBody>
          <a:bodyPr wrap="square" rtlCol="0">
            <a:spAutoFit/>
          </a:bodyPr>
          <a:lstStyle/>
          <a:p>
            <a:r>
              <a:rPr lang="fr-FR" sz="2000" b="1">
                <a:latin typeface="Verdana" panose="020B0604030504040204" pitchFamily="34" charset="0"/>
                <a:ea typeface="Verdana" panose="020B0604030504040204" pitchFamily="34" charset="0"/>
              </a:rPr>
              <a:t>•	Des prix relativement modestes par rapport à ceux d’Europe du Nord</a:t>
            </a:r>
            <a:endParaRPr lang="fr-FR" sz="2000" b="1" dirty="0">
              <a:latin typeface="Verdana" panose="020B0604030504040204" pitchFamily="34" charset="0"/>
              <a:ea typeface="Verdana" panose="020B0604030504040204" pitchFamily="34" charset="0"/>
            </a:endParaRPr>
          </a:p>
        </p:txBody>
      </p:sp>
      <p:sp>
        <p:nvSpPr>
          <p:cNvPr id="9" name="ZoneTexte 8">
            <a:extLst>
              <a:ext uri="{FF2B5EF4-FFF2-40B4-BE49-F238E27FC236}">
                <a16:creationId xmlns:a16="http://schemas.microsoft.com/office/drawing/2014/main" id="{C5A3D8E0-AED6-4EF8-98B4-32644FB00954}"/>
              </a:ext>
            </a:extLst>
          </p:cNvPr>
          <p:cNvSpPr txBox="1"/>
          <p:nvPr/>
        </p:nvSpPr>
        <p:spPr>
          <a:xfrm>
            <a:off x="335280" y="4971500"/>
            <a:ext cx="5050632" cy="400110"/>
          </a:xfrm>
          <a:prstGeom prst="rect">
            <a:avLst/>
          </a:prstGeom>
          <a:solidFill>
            <a:schemeClr val="bg1"/>
          </a:solidFill>
        </p:spPr>
        <p:txBody>
          <a:bodyPr wrap="square" rtlCol="0">
            <a:spAutoFit/>
          </a:bodyPr>
          <a:lstStyle/>
          <a:p>
            <a:r>
              <a:rPr lang="fr-FR" sz="2000" b="1">
                <a:latin typeface="Verdana" panose="020B0604030504040204" pitchFamily="34" charset="0"/>
                <a:ea typeface="Verdana" panose="020B0604030504040204" pitchFamily="34" charset="0"/>
              </a:rPr>
              <a:t>•	Des facilités administratives </a:t>
            </a:r>
            <a:endParaRPr lang="fr-FR" sz="20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8997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9E58FB4-4D2E-453C-8C46-65A58F6CA1B4}"/>
              </a:ext>
            </a:extLst>
          </p:cNvPr>
          <p:cNvSpPr txBox="1"/>
          <p:nvPr/>
        </p:nvSpPr>
        <p:spPr>
          <a:xfrm>
            <a:off x="205740" y="122605"/>
            <a:ext cx="7075170" cy="461665"/>
          </a:xfrm>
          <a:prstGeom prst="rect">
            <a:avLst/>
          </a:prstGeom>
          <a:solidFill>
            <a:schemeClr val="bg1"/>
          </a:solidFill>
        </p:spPr>
        <p:txBody>
          <a:bodyPr wrap="square">
            <a:spAutoFit/>
          </a:bodyPr>
          <a:lstStyle/>
          <a:p>
            <a:r>
              <a:rPr lang="fr-FR" sz="2400" dirty="0">
                <a:solidFill>
                  <a:srgbClr val="7030A0"/>
                </a:solidFill>
                <a:latin typeface="Arial Black" panose="020B0A04020102020204" pitchFamily="34" charset="0"/>
                <a:ea typeface="Verdana" panose="020B0604030504040204" pitchFamily="34" charset="0"/>
              </a:rPr>
              <a:t>III Les impacts ambivalents du tourisme</a:t>
            </a:r>
          </a:p>
        </p:txBody>
      </p:sp>
      <p:sp>
        <p:nvSpPr>
          <p:cNvPr id="4" name="ZoneTexte 3">
            <a:extLst>
              <a:ext uri="{FF2B5EF4-FFF2-40B4-BE49-F238E27FC236}">
                <a16:creationId xmlns:a16="http://schemas.microsoft.com/office/drawing/2014/main" id="{536EEC06-CA8A-4C2E-9887-A3558230306C}"/>
              </a:ext>
            </a:extLst>
          </p:cNvPr>
          <p:cNvSpPr txBox="1"/>
          <p:nvPr/>
        </p:nvSpPr>
        <p:spPr>
          <a:xfrm>
            <a:off x="365760" y="789355"/>
            <a:ext cx="3669030" cy="430887"/>
          </a:xfrm>
          <a:prstGeom prst="rect">
            <a:avLst/>
          </a:prstGeom>
          <a:solidFill>
            <a:schemeClr val="bg1"/>
          </a:solidFill>
        </p:spPr>
        <p:txBody>
          <a:bodyPr wrap="square">
            <a:spAutoFit/>
          </a:bodyPr>
          <a:lstStyle/>
          <a:p>
            <a:r>
              <a:rPr lang="fr-FR" sz="2200">
                <a:solidFill>
                  <a:srgbClr val="7030A0"/>
                </a:solidFill>
                <a:latin typeface="Arial Black" panose="020B0A04020102020204" pitchFamily="34" charset="0"/>
                <a:ea typeface="Verdana" panose="020B0604030504040204" pitchFamily="34" charset="0"/>
              </a:rPr>
              <a:t>1/ Les apports positifs</a:t>
            </a:r>
            <a:endParaRPr lang="fr-FR" sz="2200" dirty="0">
              <a:solidFill>
                <a:srgbClr val="7030A0"/>
              </a:solidFill>
              <a:latin typeface="Arial Black" panose="020B0A04020102020204" pitchFamily="34" charset="0"/>
              <a:ea typeface="Verdana" panose="020B0604030504040204" pitchFamily="34" charset="0"/>
            </a:endParaRPr>
          </a:p>
        </p:txBody>
      </p:sp>
      <p:sp>
        <p:nvSpPr>
          <p:cNvPr id="5" name="ZoneTexte 4">
            <a:extLst>
              <a:ext uri="{FF2B5EF4-FFF2-40B4-BE49-F238E27FC236}">
                <a16:creationId xmlns:a16="http://schemas.microsoft.com/office/drawing/2014/main" id="{23E5C006-4DE1-49B4-8EED-F44674AFC954}"/>
              </a:ext>
            </a:extLst>
          </p:cNvPr>
          <p:cNvSpPr txBox="1"/>
          <p:nvPr/>
        </p:nvSpPr>
        <p:spPr>
          <a:xfrm>
            <a:off x="365760" y="1425327"/>
            <a:ext cx="6915150" cy="400110"/>
          </a:xfrm>
          <a:prstGeom prst="rect">
            <a:avLst/>
          </a:prstGeom>
          <a:solidFill>
            <a:schemeClr val="bg1"/>
          </a:solidFill>
        </p:spPr>
        <p:txBody>
          <a:bodyPr wrap="square">
            <a:spAutoFit/>
          </a:bodyPr>
          <a:lstStyle/>
          <a:p>
            <a:r>
              <a:rPr lang="fr-FR" sz="2000" b="1">
                <a:latin typeface="Verdana" panose="020B0604030504040204" pitchFamily="34" charset="0"/>
                <a:ea typeface="Verdana" panose="020B0604030504040204" pitchFamily="34" charset="0"/>
                <a:cs typeface="Arial" panose="020B0604020202020204" pitchFamily="34" charset="0"/>
              </a:rPr>
              <a:t>- Tourisme = apport économique incontestable</a:t>
            </a:r>
            <a:endParaRPr lang="fr-FR" sz="2000" b="1" dirty="0">
              <a:latin typeface="Verdana" panose="020B0604030504040204" pitchFamily="34" charset="0"/>
              <a:ea typeface="Verdana" panose="020B060403050404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94AC0EBB-FFF5-467F-A2DD-C6E3B6CC8C1E}"/>
              </a:ext>
            </a:extLst>
          </p:cNvPr>
          <p:cNvSpPr txBox="1"/>
          <p:nvPr/>
        </p:nvSpPr>
        <p:spPr>
          <a:xfrm>
            <a:off x="365760" y="2266384"/>
            <a:ext cx="8686800" cy="707886"/>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Arial" panose="020B0604020202020204" pitchFamily="34" charset="0"/>
              </a:rPr>
              <a:t>- Tourisme = un des moteurs de l’investissement des côtes basses et des côtes à lido</a:t>
            </a:r>
          </a:p>
        </p:txBody>
      </p:sp>
      <p:sp>
        <p:nvSpPr>
          <p:cNvPr id="7" name="ZoneTexte 6">
            <a:extLst>
              <a:ext uri="{FF2B5EF4-FFF2-40B4-BE49-F238E27FC236}">
                <a16:creationId xmlns:a16="http://schemas.microsoft.com/office/drawing/2014/main" id="{785A646D-D6B8-40A9-9E33-459F37AECDED}"/>
              </a:ext>
            </a:extLst>
          </p:cNvPr>
          <p:cNvSpPr txBox="1"/>
          <p:nvPr/>
        </p:nvSpPr>
        <p:spPr>
          <a:xfrm>
            <a:off x="365760" y="3333069"/>
            <a:ext cx="8595360" cy="1323439"/>
          </a:xfrm>
          <a:prstGeom prst="rect">
            <a:avLst/>
          </a:prstGeom>
          <a:solidFill>
            <a:schemeClr val="bg1"/>
          </a:solidFill>
        </p:spPr>
        <p:txBody>
          <a:bodyPr wrap="square" rtlCol="0">
            <a:spAutoFit/>
          </a:bodyPr>
          <a:lstStyle/>
          <a:p>
            <a:pPr>
              <a:spcAft>
                <a:spcPts val="800"/>
              </a:spcAft>
            </a:pPr>
            <a:r>
              <a:rPr lang="fr-FR" sz="2000" b="1" u="sng"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Lido</a:t>
            </a:r>
            <a:r>
              <a:rPr lang="fr-FR" sz="2000" b="1"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 : cordon littoral fermant une lagune. Le terme, principalement utilisé en Italie et parfois dans l'espace méditerranéen, provient du plus célèbre d'entre eux, celui de Venise qui ferme la lagune du même nom.</a:t>
            </a:r>
            <a:endParaRPr lang="fr-FR" sz="2000"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8373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7DFE72C-931E-4A6B-A587-7665F08B4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37" y="295275"/>
            <a:ext cx="6344603" cy="5844020"/>
          </a:xfrm>
          <a:prstGeom prst="rect">
            <a:avLst/>
          </a:prstGeom>
        </p:spPr>
      </p:pic>
      <p:sp>
        <p:nvSpPr>
          <p:cNvPr id="6" name="ZoneTexte 5">
            <a:extLst>
              <a:ext uri="{FF2B5EF4-FFF2-40B4-BE49-F238E27FC236}">
                <a16:creationId xmlns:a16="http://schemas.microsoft.com/office/drawing/2014/main" id="{A55B383F-6B0F-45C2-92E1-382336ED7E6E}"/>
              </a:ext>
            </a:extLst>
          </p:cNvPr>
          <p:cNvSpPr txBox="1"/>
          <p:nvPr/>
        </p:nvSpPr>
        <p:spPr>
          <a:xfrm>
            <a:off x="6606540" y="5149850"/>
            <a:ext cx="1852613" cy="707886"/>
          </a:xfrm>
          <a:prstGeom prst="rect">
            <a:avLst/>
          </a:prstGeom>
          <a:solidFill>
            <a:schemeClr val="bg1"/>
          </a:solidFill>
        </p:spPr>
        <p:txBody>
          <a:bodyPr wrap="square">
            <a:spAutoFit/>
          </a:bodyPr>
          <a:lstStyle/>
          <a:p>
            <a:r>
              <a:rPr lang="fr-FR" sz="2000" dirty="0">
                <a:latin typeface="Arial" panose="020B0604020202020204" pitchFamily="34" charset="0"/>
                <a:ea typeface="Verdana" panose="020B0604030504040204" pitchFamily="34" charset="0"/>
                <a:cs typeface="Arial" panose="020B0604020202020204" pitchFamily="34" charset="0"/>
              </a:rPr>
              <a:t>Lido et lagune de Venise</a:t>
            </a:r>
          </a:p>
        </p:txBody>
      </p:sp>
      <p:cxnSp>
        <p:nvCxnSpPr>
          <p:cNvPr id="8" name="Connecteur droit 7">
            <a:extLst>
              <a:ext uri="{FF2B5EF4-FFF2-40B4-BE49-F238E27FC236}">
                <a16:creationId xmlns:a16="http://schemas.microsoft.com/office/drawing/2014/main" id="{FD3FCD7F-A791-492B-9627-E29D474E6E76}"/>
              </a:ext>
            </a:extLst>
          </p:cNvPr>
          <p:cNvCxnSpPr/>
          <p:nvPr/>
        </p:nvCxnSpPr>
        <p:spPr>
          <a:xfrm flipV="1">
            <a:off x="4263390" y="3348990"/>
            <a:ext cx="3246120" cy="754380"/>
          </a:xfrm>
          <a:prstGeom prst="line">
            <a:avLst/>
          </a:prstGeom>
          <a:ln w="38100"/>
        </p:spPr>
        <p:style>
          <a:lnRef idx="1">
            <a:schemeClr val="dk1"/>
          </a:lnRef>
          <a:fillRef idx="0">
            <a:schemeClr val="dk1"/>
          </a:fillRef>
          <a:effectRef idx="0">
            <a:schemeClr val="dk1"/>
          </a:effectRef>
          <a:fontRef idx="minor">
            <a:schemeClr val="tx1"/>
          </a:fontRef>
        </p:style>
      </p:cxnSp>
      <p:sp>
        <p:nvSpPr>
          <p:cNvPr id="9" name="ZoneTexte 8">
            <a:extLst>
              <a:ext uri="{FF2B5EF4-FFF2-40B4-BE49-F238E27FC236}">
                <a16:creationId xmlns:a16="http://schemas.microsoft.com/office/drawing/2014/main" id="{536566E9-5819-4E22-BFD4-262A339D51DC}"/>
              </a:ext>
            </a:extLst>
          </p:cNvPr>
          <p:cNvSpPr txBox="1"/>
          <p:nvPr/>
        </p:nvSpPr>
        <p:spPr>
          <a:xfrm>
            <a:off x="7627621" y="2995047"/>
            <a:ext cx="693420" cy="400110"/>
          </a:xfrm>
          <a:prstGeom prst="rect">
            <a:avLst/>
          </a:prstGeom>
          <a:solidFill>
            <a:schemeClr val="bg1"/>
          </a:solidFill>
        </p:spPr>
        <p:txBody>
          <a:bodyPr wrap="square">
            <a:spAutoFit/>
          </a:bodyPr>
          <a:lstStyle/>
          <a:p>
            <a:r>
              <a:rPr lang="fr-FR" sz="2000" dirty="0">
                <a:latin typeface="Arial" panose="020B0604020202020204" pitchFamily="34" charset="0"/>
                <a:ea typeface="Verdana" panose="020B0604030504040204" pitchFamily="34" charset="0"/>
                <a:cs typeface="Arial" panose="020B0604020202020204" pitchFamily="34" charset="0"/>
              </a:rPr>
              <a:t>Lido</a:t>
            </a:r>
          </a:p>
        </p:txBody>
      </p:sp>
      <p:sp>
        <p:nvSpPr>
          <p:cNvPr id="10" name="ZoneTexte 9">
            <a:extLst>
              <a:ext uri="{FF2B5EF4-FFF2-40B4-BE49-F238E27FC236}">
                <a16:creationId xmlns:a16="http://schemas.microsoft.com/office/drawing/2014/main" id="{19185F4A-2CE7-429B-AD17-F7B2B125D1EB}"/>
              </a:ext>
            </a:extLst>
          </p:cNvPr>
          <p:cNvSpPr txBox="1"/>
          <p:nvPr/>
        </p:nvSpPr>
        <p:spPr>
          <a:xfrm>
            <a:off x="7230904" y="1500485"/>
            <a:ext cx="1330165" cy="707886"/>
          </a:xfrm>
          <a:prstGeom prst="rect">
            <a:avLst/>
          </a:prstGeom>
          <a:solidFill>
            <a:schemeClr val="bg1"/>
          </a:solidFill>
        </p:spPr>
        <p:txBody>
          <a:bodyPr wrap="square">
            <a:spAutoFit/>
          </a:bodyPr>
          <a:lstStyle/>
          <a:p>
            <a:r>
              <a:rPr lang="fr-FR" sz="2000" dirty="0">
                <a:latin typeface="Arial" panose="020B0604020202020204" pitchFamily="34" charset="0"/>
                <a:ea typeface="Verdana" panose="020B0604030504040204" pitchFamily="34" charset="0"/>
                <a:cs typeface="Arial" panose="020B0604020202020204" pitchFamily="34" charset="0"/>
              </a:rPr>
              <a:t>Îles de la lagune</a:t>
            </a:r>
          </a:p>
        </p:txBody>
      </p:sp>
      <p:cxnSp>
        <p:nvCxnSpPr>
          <p:cNvPr id="11" name="Connecteur droit 10">
            <a:extLst>
              <a:ext uri="{FF2B5EF4-FFF2-40B4-BE49-F238E27FC236}">
                <a16:creationId xmlns:a16="http://schemas.microsoft.com/office/drawing/2014/main" id="{F4FB95D6-9B8D-4873-A67C-F6ECABCDAE5E}"/>
              </a:ext>
            </a:extLst>
          </p:cNvPr>
          <p:cNvCxnSpPr/>
          <p:nvPr/>
        </p:nvCxnSpPr>
        <p:spPr>
          <a:xfrm flipV="1">
            <a:off x="3811905" y="1700540"/>
            <a:ext cx="3246120" cy="75438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4553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82FA125-0E6F-4217-BB31-9CE084843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650" y="182880"/>
            <a:ext cx="4706690" cy="6583680"/>
          </a:xfrm>
          <a:prstGeom prst="rect">
            <a:avLst/>
          </a:prstGeom>
        </p:spPr>
      </p:pic>
      <p:sp>
        <p:nvSpPr>
          <p:cNvPr id="4" name="ZoneTexte 3">
            <a:extLst>
              <a:ext uri="{FF2B5EF4-FFF2-40B4-BE49-F238E27FC236}">
                <a16:creationId xmlns:a16="http://schemas.microsoft.com/office/drawing/2014/main" id="{44A06B7C-2651-40DC-B2D5-80B300BE4594}"/>
              </a:ext>
            </a:extLst>
          </p:cNvPr>
          <p:cNvSpPr txBox="1"/>
          <p:nvPr/>
        </p:nvSpPr>
        <p:spPr>
          <a:xfrm>
            <a:off x="5166360" y="326390"/>
            <a:ext cx="3851911" cy="1631216"/>
          </a:xfrm>
          <a:prstGeom prst="rect">
            <a:avLst/>
          </a:prstGeom>
          <a:solidFill>
            <a:schemeClr val="bg1"/>
          </a:solidFill>
        </p:spPr>
        <p:txBody>
          <a:bodyPr wrap="square">
            <a:spAutoFit/>
          </a:bodyPr>
          <a:lstStyle/>
          <a:p>
            <a:r>
              <a:rPr lang="fr-FR" sz="2000" dirty="0">
                <a:latin typeface="Arial" panose="020B0604020202020204" pitchFamily="34" charset="0"/>
                <a:ea typeface="Verdana" panose="020B0604030504040204" pitchFamily="34" charset="0"/>
                <a:cs typeface="Arial" panose="020B0604020202020204" pitchFamily="34" charset="0"/>
              </a:rPr>
              <a:t>La Manga ou Manga </a:t>
            </a:r>
            <a:r>
              <a:rPr lang="fr-FR" sz="2000" dirty="0" err="1">
                <a:latin typeface="Arial" panose="020B0604020202020204" pitchFamily="34" charset="0"/>
                <a:ea typeface="Verdana" panose="020B0604030504040204" pitchFamily="34" charset="0"/>
                <a:cs typeface="Arial" panose="020B0604020202020204" pitchFamily="34" charset="0"/>
              </a:rPr>
              <a:t>del</a:t>
            </a:r>
            <a:r>
              <a:rPr lang="fr-FR" sz="2000" dirty="0">
                <a:latin typeface="Arial" panose="020B0604020202020204" pitchFamily="34" charset="0"/>
                <a:ea typeface="Verdana" panose="020B0604030504040204" pitchFamily="34" charset="0"/>
                <a:cs typeface="Arial" panose="020B0604020202020204" pitchFamily="34" charset="0"/>
              </a:rPr>
              <a:t> Mar </a:t>
            </a:r>
            <a:r>
              <a:rPr lang="fr-FR" sz="2000" dirty="0" err="1">
                <a:latin typeface="Arial" panose="020B0604020202020204" pitchFamily="34" charset="0"/>
                <a:ea typeface="Verdana" panose="020B0604030504040204" pitchFamily="34" charset="0"/>
                <a:cs typeface="Arial" panose="020B0604020202020204" pitchFamily="34" charset="0"/>
              </a:rPr>
              <a:t>Menor</a:t>
            </a:r>
            <a:r>
              <a:rPr lang="fr-FR" sz="2000" dirty="0">
                <a:latin typeface="Arial" panose="020B0604020202020204" pitchFamily="34" charset="0"/>
                <a:ea typeface="Verdana" panose="020B0604030504040204" pitchFamily="34" charset="0"/>
                <a:cs typeface="Arial" panose="020B0604020202020204" pitchFamily="34" charset="0"/>
              </a:rPr>
              <a:t> est un cordon littoral (lido) de 21 km de long, situé au sud de l'Espagne à proximité de Murcie</a:t>
            </a:r>
          </a:p>
        </p:txBody>
      </p:sp>
    </p:spTree>
    <p:extLst>
      <p:ext uri="{BB962C8B-B14F-4D97-AF65-F5344CB8AC3E}">
        <p14:creationId xmlns:p14="http://schemas.microsoft.com/office/powerpoint/2010/main" val="204322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39525DC-DFD2-45E7-B77C-83C3DF9C096F}"/>
              </a:ext>
            </a:extLst>
          </p:cNvPr>
          <p:cNvSpPr txBox="1"/>
          <p:nvPr/>
        </p:nvSpPr>
        <p:spPr>
          <a:xfrm>
            <a:off x="217170" y="248037"/>
            <a:ext cx="7703820" cy="707886"/>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Arial" panose="020B0604020202020204" pitchFamily="34" charset="0"/>
              </a:rPr>
              <a:t>- En parallèle, développement des infrastructures de transport</a:t>
            </a:r>
          </a:p>
        </p:txBody>
      </p:sp>
      <p:graphicFrame>
        <p:nvGraphicFramePr>
          <p:cNvPr id="6" name="Tableau 5">
            <a:extLst>
              <a:ext uri="{FF2B5EF4-FFF2-40B4-BE49-F238E27FC236}">
                <a16:creationId xmlns:a16="http://schemas.microsoft.com/office/drawing/2014/main" id="{B176C812-7971-46E1-BDC1-11FC189D0636}"/>
              </a:ext>
            </a:extLst>
          </p:cNvPr>
          <p:cNvGraphicFramePr>
            <a:graphicFrameLocks noGrp="1"/>
          </p:cNvGraphicFramePr>
          <p:nvPr>
            <p:extLst>
              <p:ext uri="{D42A27DB-BD31-4B8C-83A1-F6EECF244321}">
                <p14:modId xmlns:p14="http://schemas.microsoft.com/office/powerpoint/2010/main" val="4225763477"/>
              </p:ext>
            </p:extLst>
          </p:nvPr>
        </p:nvGraphicFramePr>
        <p:xfrm>
          <a:off x="406400" y="1880930"/>
          <a:ext cx="6639560" cy="2868803"/>
        </p:xfrm>
        <a:graphic>
          <a:graphicData uri="http://schemas.openxmlformats.org/drawingml/2006/table">
            <a:tbl>
              <a:tblPr>
                <a:tableStyleId>{5C22544A-7EE6-4342-B048-85BDC9FD1C3A}</a:tableStyleId>
              </a:tblPr>
              <a:tblGrid>
                <a:gridCol w="3319780">
                  <a:extLst>
                    <a:ext uri="{9D8B030D-6E8A-4147-A177-3AD203B41FA5}">
                      <a16:colId xmlns:a16="http://schemas.microsoft.com/office/drawing/2014/main" val="3803989882"/>
                    </a:ext>
                  </a:extLst>
                </a:gridCol>
                <a:gridCol w="3319780">
                  <a:extLst>
                    <a:ext uri="{9D8B030D-6E8A-4147-A177-3AD203B41FA5}">
                      <a16:colId xmlns:a16="http://schemas.microsoft.com/office/drawing/2014/main" val="60073160"/>
                    </a:ext>
                  </a:extLst>
                </a:gridCol>
              </a:tblGrid>
              <a:tr h="0">
                <a:tc>
                  <a:txBody>
                    <a:bodyPr/>
                    <a:lstStyle/>
                    <a:p>
                      <a:pPr>
                        <a:lnSpc>
                          <a:spcPct val="150000"/>
                        </a:lnSpc>
                        <a:spcAft>
                          <a:spcPts val="800"/>
                        </a:spcAft>
                      </a:pPr>
                      <a:r>
                        <a:rPr lang="fr-FR" sz="2000" b="1">
                          <a:effectLst/>
                          <a:latin typeface="Arial Black" panose="020B0A04020102020204" pitchFamily="34" charset="0"/>
                        </a:rPr>
                        <a:t>Athènes</a:t>
                      </a:r>
                      <a:endParaRPr lang="fr-FR" sz="2000" b="1">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50000"/>
                        </a:lnSpc>
                        <a:spcAft>
                          <a:spcPts val="800"/>
                        </a:spcAft>
                      </a:pPr>
                      <a:r>
                        <a:rPr lang="fr-FR" sz="2000" b="1">
                          <a:effectLst/>
                          <a:latin typeface="Arial Black" panose="020B0A04020102020204" pitchFamily="34" charset="0"/>
                        </a:rPr>
                        <a:t>25 millions</a:t>
                      </a:r>
                      <a:endParaRPr lang="fr-FR" sz="2000" b="1">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4204337531"/>
                  </a:ext>
                </a:extLst>
              </a:tr>
              <a:tr h="0">
                <a:tc>
                  <a:txBody>
                    <a:bodyPr/>
                    <a:lstStyle/>
                    <a:p>
                      <a:pPr>
                        <a:lnSpc>
                          <a:spcPct val="150000"/>
                        </a:lnSpc>
                        <a:spcAft>
                          <a:spcPts val="800"/>
                        </a:spcAft>
                      </a:pPr>
                      <a:r>
                        <a:rPr lang="fr-FR" sz="2000" b="1">
                          <a:effectLst/>
                          <a:latin typeface="Arial Black" panose="020B0A04020102020204" pitchFamily="34" charset="0"/>
                        </a:rPr>
                        <a:t>Héraklion (Crète)</a:t>
                      </a:r>
                      <a:endParaRPr lang="fr-FR" sz="2000" b="1">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50000"/>
                        </a:lnSpc>
                        <a:spcAft>
                          <a:spcPts val="800"/>
                        </a:spcAft>
                      </a:pPr>
                      <a:r>
                        <a:rPr lang="fr-FR" sz="2000" b="1" dirty="0">
                          <a:effectLst/>
                          <a:latin typeface="Arial Black" panose="020B0A04020102020204" pitchFamily="34" charset="0"/>
                        </a:rPr>
                        <a:t>8 millions</a:t>
                      </a:r>
                      <a:endParaRPr lang="fr-FR" sz="20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1391667538"/>
                  </a:ext>
                </a:extLst>
              </a:tr>
              <a:tr h="0">
                <a:tc>
                  <a:txBody>
                    <a:bodyPr/>
                    <a:lstStyle/>
                    <a:p>
                      <a:pPr>
                        <a:lnSpc>
                          <a:spcPct val="150000"/>
                        </a:lnSpc>
                        <a:spcAft>
                          <a:spcPts val="800"/>
                        </a:spcAft>
                      </a:pPr>
                      <a:r>
                        <a:rPr lang="fr-FR" sz="2000" b="1">
                          <a:effectLst/>
                          <a:latin typeface="Arial Black" panose="020B0A04020102020204" pitchFamily="34" charset="0"/>
                        </a:rPr>
                        <a:t>Thessalonique</a:t>
                      </a:r>
                      <a:endParaRPr lang="fr-FR" sz="2000" b="1">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50000"/>
                        </a:lnSpc>
                        <a:spcAft>
                          <a:spcPts val="800"/>
                        </a:spcAft>
                      </a:pPr>
                      <a:r>
                        <a:rPr lang="fr-FR" sz="2000" b="1">
                          <a:effectLst/>
                          <a:latin typeface="Arial Black" panose="020B0A04020102020204" pitchFamily="34" charset="0"/>
                        </a:rPr>
                        <a:t>7 millions</a:t>
                      </a:r>
                      <a:endParaRPr lang="fr-FR" sz="2000" b="1">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576576798"/>
                  </a:ext>
                </a:extLst>
              </a:tr>
              <a:tr h="0">
                <a:tc>
                  <a:txBody>
                    <a:bodyPr/>
                    <a:lstStyle/>
                    <a:p>
                      <a:pPr>
                        <a:lnSpc>
                          <a:spcPct val="150000"/>
                        </a:lnSpc>
                        <a:spcAft>
                          <a:spcPts val="800"/>
                        </a:spcAft>
                      </a:pPr>
                      <a:r>
                        <a:rPr lang="fr-FR" sz="2000" b="1">
                          <a:effectLst/>
                          <a:latin typeface="Arial Black" panose="020B0A04020102020204" pitchFamily="34" charset="0"/>
                        </a:rPr>
                        <a:t>Rhodes</a:t>
                      </a:r>
                      <a:endParaRPr lang="fr-FR" sz="2000" b="1">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50000"/>
                        </a:lnSpc>
                        <a:spcAft>
                          <a:spcPts val="800"/>
                        </a:spcAft>
                      </a:pPr>
                      <a:r>
                        <a:rPr lang="fr-FR" sz="2000" b="1">
                          <a:effectLst/>
                          <a:latin typeface="Arial Black" panose="020B0A04020102020204" pitchFamily="34" charset="0"/>
                        </a:rPr>
                        <a:t>5,5 millions</a:t>
                      </a:r>
                      <a:endParaRPr lang="fr-FR" sz="2000" b="1">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440985833"/>
                  </a:ext>
                </a:extLst>
              </a:tr>
              <a:tr h="0">
                <a:tc>
                  <a:txBody>
                    <a:bodyPr/>
                    <a:lstStyle/>
                    <a:p>
                      <a:pPr>
                        <a:lnSpc>
                          <a:spcPct val="150000"/>
                        </a:lnSpc>
                        <a:spcAft>
                          <a:spcPts val="800"/>
                        </a:spcAft>
                      </a:pPr>
                      <a:r>
                        <a:rPr lang="fr-FR" sz="2000" b="1">
                          <a:effectLst/>
                          <a:latin typeface="Arial Black" panose="020B0A04020102020204" pitchFamily="34" charset="0"/>
                        </a:rPr>
                        <a:t>Corfou</a:t>
                      </a:r>
                      <a:endParaRPr lang="fr-FR" sz="2000" b="1">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50000"/>
                        </a:lnSpc>
                        <a:spcAft>
                          <a:spcPts val="800"/>
                        </a:spcAft>
                      </a:pPr>
                      <a:r>
                        <a:rPr lang="fr-FR" sz="2000" b="1">
                          <a:effectLst/>
                          <a:latin typeface="Arial Black" panose="020B0A04020102020204" pitchFamily="34" charset="0"/>
                        </a:rPr>
                        <a:t>3 millions</a:t>
                      </a:r>
                      <a:endParaRPr lang="fr-FR" sz="2000" b="1">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444210222"/>
                  </a:ext>
                </a:extLst>
              </a:tr>
              <a:tr h="0">
                <a:tc>
                  <a:txBody>
                    <a:bodyPr/>
                    <a:lstStyle/>
                    <a:p>
                      <a:pPr>
                        <a:lnSpc>
                          <a:spcPct val="150000"/>
                        </a:lnSpc>
                        <a:spcAft>
                          <a:spcPts val="800"/>
                        </a:spcAft>
                      </a:pPr>
                      <a:r>
                        <a:rPr lang="fr-FR" sz="2000" b="1">
                          <a:effectLst/>
                          <a:latin typeface="Arial Black" panose="020B0A04020102020204" pitchFamily="34" charset="0"/>
                        </a:rPr>
                        <a:t>Kos</a:t>
                      </a:r>
                      <a:endParaRPr lang="fr-FR" sz="2000" b="1">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50000"/>
                        </a:lnSpc>
                        <a:spcAft>
                          <a:spcPts val="800"/>
                        </a:spcAft>
                      </a:pPr>
                      <a:r>
                        <a:rPr lang="fr-FR" sz="2000" b="1">
                          <a:effectLst/>
                          <a:latin typeface="Arial Black" panose="020B0A04020102020204" pitchFamily="34" charset="0"/>
                        </a:rPr>
                        <a:t>2,6 millions</a:t>
                      </a:r>
                      <a:endParaRPr lang="fr-FR" sz="2000" b="1">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731236361"/>
                  </a:ext>
                </a:extLst>
              </a:tr>
              <a:tr h="0">
                <a:tc>
                  <a:txBody>
                    <a:bodyPr/>
                    <a:lstStyle/>
                    <a:p>
                      <a:pPr>
                        <a:lnSpc>
                          <a:spcPct val="150000"/>
                        </a:lnSpc>
                        <a:spcAft>
                          <a:spcPts val="800"/>
                        </a:spcAft>
                      </a:pPr>
                      <a:r>
                        <a:rPr lang="fr-FR" sz="2000" b="1">
                          <a:effectLst/>
                          <a:latin typeface="Arial Black" panose="020B0A04020102020204" pitchFamily="34" charset="0"/>
                        </a:rPr>
                        <a:t>Santorin</a:t>
                      </a:r>
                      <a:endParaRPr lang="fr-FR" sz="2000" b="1">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50000"/>
                        </a:lnSpc>
                        <a:spcAft>
                          <a:spcPts val="800"/>
                        </a:spcAft>
                      </a:pPr>
                      <a:r>
                        <a:rPr lang="fr-FR" sz="2000" b="1" dirty="0">
                          <a:effectLst/>
                          <a:latin typeface="Arial Black" panose="020B0A04020102020204" pitchFamily="34" charset="0"/>
                        </a:rPr>
                        <a:t>2,3 millions</a:t>
                      </a:r>
                      <a:endParaRPr lang="fr-FR" sz="20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3757311331"/>
                  </a:ext>
                </a:extLst>
              </a:tr>
            </a:tbl>
          </a:graphicData>
        </a:graphic>
      </p:graphicFrame>
      <p:sp>
        <p:nvSpPr>
          <p:cNvPr id="7" name="ZoneTexte 6">
            <a:extLst>
              <a:ext uri="{FF2B5EF4-FFF2-40B4-BE49-F238E27FC236}">
                <a16:creationId xmlns:a16="http://schemas.microsoft.com/office/drawing/2014/main" id="{9FB98765-3089-40B8-B304-36BFDCF84E77}"/>
              </a:ext>
            </a:extLst>
          </p:cNvPr>
          <p:cNvSpPr txBox="1"/>
          <p:nvPr/>
        </p:nvSpPr>
        <p:spPr>
          <a:xfrm>
            <a:off x="450850" y="1480820"/>
            <a:ext cx="6595110" cy="400110"/>
          </a:xfrm>
          <a:prstGeom prst="rect">
            <a:avLst/>
          </a:prstGeom>
          <a:solidFill>
            <a:schemeClr val="bg1"/>
          </a:solidFill>
        </p:spPr>
        <p:txBody>
          <a:bodyPr wrap="square">
            <a:spAutoFit/>
          </a:bodyPr>
          <a:lstStyle/>
          <a:p>
            <a:pPr algn="ctr"/>
            <a:r>
              <a:rPr lang="fr-FR" sz="2000" b="1" dirty="0">
                <a:solidFill>
                  <a:srgbClr val="FF0000"/>
                </a:solidFill>
                <a:latin typeface="Arial" panose="020B0604020202020204" pitchFamily="34" charset="0"/>
                <a:ea typeface="Verdana" panose="020B0604030504040204" pitchFamily="34" charset="0"/>
                <a:cs typeface="Arial" panose="020B0604020202020204" pitchFamily="34" charset="0"/>
              </a:rPr>
              <a:t>Classement </a:t>
            </a:r>
            <a:r>
              <a:rPr lang="fr-FR" sz="2000" b="1">
                <a:solidFill>
                  <a:srgbClr val="FF0000"/>
                </a:solidFill>
                <a:latin typeface="Arial" panose="020B0604020202020204" pitchFamily="34" charset="0"/>
                <a:ea typeface="Verdana" panose="020B0604030504040204" pitchFamily="34" charset="0"/>
                <a:cs typeface="Arial" panose="020B0604020202020204" pitchFamily="34" charset="0"/>
              </a:rPr>
              <a:t>aéroports grecs (2019)</a:t>
            </a:r>
            <a:endParaRPr lang="fr-FR" sz="2000" b="1" dirty="0">
              <a:solidFill>
                <a:srgbClr val="FF0000"/>
              </a:solidFill>
              <a:latin typeface="Arial" panose="020B0604020202020204" pitchFamily="34" charset="0"/>
              <a:ea typeface="Verdana" panose="020B060403050404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546AB84F-132B-4018-8786-B07746FBD7A2}"/>
              </a:ext>
            </a:extLst>
          </p:cNvPr>
          <p:cNvSpPr txBox="1"/>
          <p:nvPr/>
        </p:nvSpPr>
        <p:spPr>
          <a:xfrm>
            <a:off x="406400" y="5161736"/>
            <a:ext cx="7857490" cy="430887"/>
          </a:xfrm>
          <a:prstGeom prst="rect">
            <a:avLst/>
          </a:prstGeom>
          <a:solidFill>
            <a:schemeClr val="bg1"/>
          </a:solidFill>
        </p:spPr>
        <p:txBody>
          <a:bodyPr wrap="square">
            <a:spAutoFit/>
          </a:bodyPr>
          <a:lstStyle/>
          <a:p>
            <a:r>
              <a:rPr lang="fr-FR" sz="2200">
                <a:solidFill>
                  <a:srgbClr val="7030A0"/>
                </a:solidFill>
                <a:latin typeface="Arial Black" panose="020B0A04020102020204" pitchFamily="34" charset="0"/>
                <a:ea typeface="Verdana" panose="020B0604030504040204" pitchFamily="34" charset="0"/>
              </a:rPr>
              <a:t>2/ La croissance du tourisme a des effets pervers </a:t>
            </a:r>
            <a:endParaRPr lang="fr-FR" sz="2200" dirty="0">
              <a:solidFill>
                <a:srgbClr val="7030A0"/>
              </a:solidFill>
              <a:latin typeface="Arial Black" panose="020B0A04020102020204" pitchFamily="34" charset="0"/>
              <a:ea typeface="Verdana" panose="020B0604030504040204" pitchFamily="34" charset="0"/>
            </a:endParaRPr>
          </a:p>
        </p:txBody>
      </p:sp>
      <p:sp>
        <p:nvSpPr>
          <p:cNvPr id="8" name="ZoneTexte 7">
            <a:extLst>
              <a:ext uri="{FF2B5EF4-FFF2-40B4-BE49-F238E27FC236}">
                <a16:creationId xmlns:a16="http://schemas.microsoft.com/office/drawing/2014/main" id="{B9D7C259-1DE5-464C-B0F9-83C135BE726A}"/>
              </a:ext>
            </a:extLst>
          </p:cNvPr>
          <p:cNvSpPr txBox="1"/>
          <p:nvPr/>
        </p:nvSpPr>
        <p:spPr>
          <a:xfrm>
            <a:off x="406400" y="5902077"/>
            <a:ext cx="5754370" cy="400110"/>
          </a:xfrm>
          <a:prstGeom prst="rect">
            <a:avLst/>
          </a:prstGeom>
          <a:solidFill>
            <a:schemeClr val="bg1"/>
          </a:solidFill>
        </p:spPr>
        <p:txBody>
          <a:bodyPr wrap="square">
            <a:spAutoFit/>
          </a:bodyPr>
          <a:lstStyle/>
          <a:p>
            <a:r>
              <a:rPr lang="fr-FR" sz="2000" b="1">
                <a:latin typeface="Verdana" panose="020B0604030504040204" pitchFamily="34" charset="0"/>
                <a:ea typeface="Verdana" panose="020B0604030504040204" pitchFamily="34" charset="0"/>
                <a:cs typeface="Arial" panose="020B0604020202020204" pitchFamily="34" charset="0"/>
              </a:rPr>
              <a:t>- insécurité et instabilité géopolitique </a:t>
            </a:r>
            <a:endParaRPr lang="fr-FR" sz="2000" b="1" dirty="0">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09243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par>
                                <p:cTn id="15" presetID="3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5"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038AF21-D3D7-451E-A3ED-2E930E5D1E97}"/>
              </a:ext>
            </a:extLst>
          </p:cNvPr>
          <p:cNvSpPr txBox="1"/>
          <p:nvPr/>
        </p:nvSpPr>
        <p:spPr>
          <a:xfrm>
            <a:off x="200660" y="198507"/>
            <a:ext cx="4234180" cy="400110"/>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Arial" panose="020B0604020202020204" pitchFamily="34" charset="0"/>
              </a:rPr>
              <a:t>- effets environnementaux</a:t>
            </a:r>
          </a:p>
        </p:txBody>
      </p:sp>
      <p:sp>
        <p:nvSpPr>
          <p:cNvPr id="11" name="ZoneTexte 10">
            <a:extLst>
              <a:ext uri="{FF2B5EF4-FFF2-40B4-BE49-F238E27FC236}">
                <a16:creationId xmlns:a16="http://schemas.microsoft.com/office/drawing/2014/main" id="{9B785431-B12F-497B-B50F-ED59230D226A}"/>
              </a:ext>
            </a:extLst>
          </p:cNvPr>
          <p:cNvSpPr txBox="1"/>
          <p:nvPr/>
        </p:nvSpPr>
        <p:spPr>
          <a:xfrm>
            <a:off x="200659" y="1062930"/>
            <a:ext cx="4060531" cy="400110"/>
          </a:xfrm>
          <a:prstGeom prst="rect">
            <a:avLst/>
          </a:prstGeom>
          <a:solidFill>
            <a:schemeClr val="bg1"/>
          </a:solidFill>
        </p:spPr>
        <p:txBody>
          <a:bodyPr wrap="square">
            <a:spAutoFit/>
          </a:bodyPr>
          <a:lstStyle/>
          <a:p>
            <a:r>
              <a:rPr lang="fr-FR" sz="2000" b="1" dirty="0">
                <a:solidFill>
                  <a:srgbClr val="FF0000"/>
                </a:solidFill>
                <a:latin typeface="Verdana" panose="020B0604030504040204" pitchFamily="34" charset="0"/>
                <a:ea typeface="Verdana" panose="020B0604030504040204" pitchFamily="34" charset="0"/>
                <a:cs typeface="Arial" panose="020B0604020202020204" pitchFamily="34" charset="0"/>
              </a:rPr>
              <a:t>Exercice baléarisation</a:t>
            </a:r>
          </a:p>
        </p:txBody>
      </p:sp>
      <p:pic>
        <p:nvPicPr>
          <p:cNvPr id="13" name="Image 12">
            <a:extLst>
              <a:ext uri="{FF2B5EF4-FFF2-40B4-BE49-F238E27FC236}">
                <a16:creationId xmlns:a16="http://schemas.microsoft.com/office/drawing/2014/main" id="{34722874-829F-4BF2-8707-D004BEA69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97" y="1927353"/>
            <a:ext cx="8455885" cy="3956647"/>
          </a:xfrm>
          <a:prstGeom prst="rect">
            <a:avLst/>
          </a:prstGeom>
        </p:spPr>
      </p:pic>
    </p:spTree>
    <p:extLst>
      <p:ext uri="{BB962C8B-B14F-4D97-AF65-F5344CB8AC3E}">
        <p14:creationId xmlns:p14="http://schemas.microsoft.com/office/powerpoint/2010/main" val="269168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E0E271A-2DF5-44E5-8C4A-599386C1E147}"/>
              </a:ext>
            </a:extLst>
          </p:cNvPr>
          <p:cNvSpPr txBox="1"/>
          <p:nvPr/>
        </p:nvSpPr>
        <p:spPr>
          <a:xfrm>
            <a:off x="214630" y="2788659"/>
            <a:ext cx="5728970" cy="400110"/>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Arial" panose="020B0604020202020204" pitchFamily="34" charset="0"/>
              </a:rPr>
              <a:t>- menaces du changement climatique </a:t>
            </a:r>
          </a:p>
        </p:txBody>
      </p:sp>
      <p:sp>
        <p:nvSpPr>
          <p:cNvPr id="3" name="ZoneTexte 2">
            <a:extLst>
              <a:ext uri="{FF2B5EF4-FFF2-40B4-BE49-F238E27FC236}">
                <a16:creationId xmlns:a16="http://schemas.microsoft.com/office/drawing/2014/main" id="{4B0C0687-DCC9-44C9-97B9-FD3184CF950B}"/>
              </a:ext>
            </a:extLst>
          </p:cNvPr>
          <p:cNvSpPr txBox="1"/>
          <p:nvPr/>
        </p:nvSpPr>
        <p:spPr>
          <a:xfrm>
            <a:off x="214630" y="3476158"/>
            <a:ext cx="6755130" cy="461665"/>
          </a:xfrm>
          <a:prstGeom prst="rect">
            <a:avLst/>
          </a:prstGeom>
          <a:solidFill>
            <a:schemeClr val="bg1"/>
          </a:solidFill>
        </p:spPr>
        <p:txBody>
          <a:bodyPr wrap="square">
            <a:spAutoFit/>
          </a:bodyPr>
          <a:lstStyle/>
          <a:p>
            <a:r>
              <a:rPr lang="fr-FR" sz="2400">
                <a:solidFill>
                  <a:srgbClr val="7030A0"/>
                </a:solidFill>
                <a:latin typeface="Arial Black" panose="020B0A04020102020204" pitchFamily="34" charset="0"/>
                <a:ea typeface="Verdana" panose="020B0604030504040204" pitchFamily="34" charset="0"/>
              </a:rPr>
              <a:t>IV Évolutions, enjeux et dynamiques</a:t>
            </a:r>
            <a:endParaRPr lang="fr-FR" sz="2400" dirty="0">
              <a:solidFill>
                <a:srgbClr val="7030A0"/>
              </a:solidFill>
              <a:latin typeface="Arial Black" panose="020B0A04020102020204" pitchFamily="34" charset="0"/>
              <a:ea typeface="Verdana" panose="020B0604030504040204" pitchFamily="34" charset="0"/>
            </a:endParaRPr>
          </a:p>
        </p:txBody>
      </p:sp>
      <p:sp>
        <p:nvSpPr>
          <p:cNvPr id="4" name="ZoneTexte 3">
            <a:extLst>
              <a:ext uri="{FF2B5EF4-FFF2-40B4-BE49-F238E27FC236}">
                <a16:creationId xmlns:a16="http://schemas.microsoft.com/office/drawing/2014/main" id="{EF91ED18-9894-4CE4-8B9B-A827F29A9A2D}"/>
              </a:ext>
            </a:extLst>
          </p:cNvPr>
          <p:cNvSpPr txBox="1"/>
          <p:nvPr/>
        </p:nvSpPr>
        <p:spPr>
          <a:xfrm>
            <a:off x="378460" y="4254343"/>
            <a:ext cx="6755130" cy="430887"/>
          </a:xfrm>
          <a:prstGeom prst="rect">
            <a:avLst/>
          </a:prstGeom>
          <a:solidFill>
            <a:schemeClr val="bg1"/>
          </a:solidFill>
        </p:spPr>
        <p:txBody>
          <a:bodyPr wrap="square">
            <a:spAutoFit/>
          </a:bodyPr>
          <a:lstStyle/>
          <a:p>
            <a:r>
              <a:rPr lang="fr-FR" sz="2200">
                <a:solidFill>
                  <a:srgbClr val="7030A0"/>
                </a:solidFill>
                <a:latin typeface="Arial Black" panose="020B0A04020102020204" pitchFamily="34" charset="0"/>
                <a:ea typeface="Verdana" panose="020B0604030504040204" pitchFamily="34" charset="0"/>
              </a:rPr>
              <a:t>1/ Une mutation de l’offre touristique</a:t>
            </a:r>
            <a:endParaRPr lang="fr-FR" sz="2200" dirty="0">
              <a:solidFill>
                <a:srgbClr val="7030A0"/>
              </a:solidFill>
              <a:latin typeface="Arial Black" panose="020B0A04020102020204" pitchFamily="34" charset="0"/>
              <a:ea typeface="Verdana" panose="020B0604030504040204" pitchFamily="34" charset="0"/>
            </a:endParaRPr>
          </a:p>
        </p:txBody>
      </p:sp>
      <p:sp>
        <p:nvSpPr>
          <p:cNvPr id="5" name="ZoneTexte 4">
            <a:extLst>
              <a:ext uri="{FF2B5EF4-FFF2-40B4-BE49-F238E27FC236}">
                <a16:creationId xmlns:a16="http://schemas.microsoft.com/office/drawing/2014/main" id="{2EE1C2F6-3CA0-4264-9639-2296B0A57543}"/>
              </a:ext>
            </a:extLst>
          </p:cNvPr>
          <p:cNvSpPr txBox="1"/>
          <p:nvPr/>
        </p:nvSpPr>
        <p:spPr>
          <a:xfrm>
            <a:off x="378460" y="5001750"/>
            <a:ext cx="7592060" cy="400110"/>
          </a:xfrm>
          <a:prstGeom prst="rect">
            <a:avLst/>
          </a:prstGeom>
          <a:solidFill>
            <a:srgbClr val="DDDDDD"/>
          </a:solidFill>
        </p:spPr>
        <p:txBody>
          <a:bodyPr wrap="square">
            <a:spAutoFit/>
          </a:bodyPr>
          <a:lstStyle/>
          <a:p>
            <a:r>
              <a:rPr lang="fr-FR" sz="2000" b="1" dirty="0">
                <a:latin typeface="Verdana" panose="020B0604030504040204" pitchFamily="34" charset="0"/>
                <a:ea typeface="Verdana" panose="020B0604030504040204" pitchFamily="34" charset="0"/>
                <a:cs typeface="Arial" panose="020B0604020202020204" pitchFamily="34" charset="0"/>
              </a:rPr>
              <a:t>Déséquilibre régions côtières / régions intérieures</a:t>
            </a:r>
          </a:p>
        </p:txBody>
      </p:sp>
      <p:sp>
        <p:nvSpPr>
          <p:cNvPr id="6" name="ZoneTexte 5">
            <a:extLst>
              <a:ext uri="{FF2B5EF4-FFF2-40B4-BE49-F238E27FC236}">
                <a16:creationId xmlns:a16="http://schemas.microsoft.com/office/drawing/2014/main" id="{D6732DC0-A241-46E8-B015-659B6D15E029}"/>
              </a:ext>
            </a:extLst>
          </p:cNvPr>
          <p:cNvSpPr txBox="1"/>
          <p:nvPr/>
        </p:nvSpPr>
        <p:spPr>
          <a:xfrm>
            <a:off x="403225" y="5864647"/>
            <a:ext cx="3294380" cy="400110"/>
          </a:xfrm>
          <a:prstGeom prst="rect">
            <a:avLst/>
          </a:prstGeom>
          <a:solidFill>
            <a:srgbClr val="DDDDDD"/>
          </a:solidFill>
        </p:spPr>
        <p:txBody>
          <a:bodyPr wrap="square">
            <a:spAutoFit/>
          </a:bodyPr>
          <a:lstStyle/>
          <a:p>
            <a:r>
              <a:rPr lang="fr-FR" sz="2000" b="1" dirty="0">
                <a:latin typeface="Verdana" panose="020B0604030504040204" pitchFamily="34" charset="0"/>
                <a:ea typeface="Verdana" panose="020B0604030504040204" pitchFamily="34" charset="0"/>
                <a:cs typeface="Arial" panose="020B0604020202020204" pitchFamily="34" charset="0"/>
              </a:rPr>
              <a:t>Tourisme d’aventure</a:t>
            </a:r>
          </a:p>
        </p:txBody>
      </p:sp>
      <p:sp>
        <p:nvSpPr>
          <p:cNvPr id="7" name="ZoneTexte 6">
            <a:extLst>
              <a:ext uri="{FF2B5EF4-FFF2-40B4-BE49-F238E27FC236}">
                <a16:creationId xmlns:a16="http://schemas.microsoft.com/office/drawing/2014/main" id="{B8CFAD79-B57A-4BD7-B39B-1EF61F34D2B8}"/>
              </a:ext>
            </a:extLst>
          </p:cNvPr>
          <p:cNvSpPr txBox="1"/>
          <p:nvPr/>
        </p:nvSpPr>
        <p:spPr>
          <a:xfrm>
            <a:off x="200660" y="288180"/>
            <a:ext cx="8714740" cy="707886"/>
          </a:xfrm>
          <a:prstGeom prst="rect">
            <a:avLst/>
          </a:prstGeom>
          <a:solidFill>
            <a:schemeClr val="bg1"/>
          </a:solidFill>
        </p:spPr>
        <p:txBody>
          <a:bodyPr wrap="square" rtlCol="0">
            <a:spAutoFit/>
          </a:bodyPr>
          <a:lstStyle/>
          <a:p>
            <a:pPr>
              <a:spcAft>
                <a:spcPts val="800"/>
              </a:spcAft>
            </a:pPr>
            <a:r>
              <a:rPr lang="fr-FR" sz="2000" b="1" u="sng"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Artificialisation du sol ou d’un milieu, d’un habitat naturel</a:t>
            </a:r>
            <a:r>
              <a:rPr lang="fr-FR" sz="2000" b="1"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 : perte des qualités qui sont celles d’un milieu naturel.</a:t>
            </a:r>
            <a:endParaRPr lang="fr-FR" sz="20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93DF7E42-9A7D-4F4C-AEF3-58AB33982017}"/>
              </a:ext>
            </a:extLst>
          </p:cNvPr>
          <p:cNvSpPr txBox="1"/>
          <p:nvPr/>
        </p:nvSpPr>
        <p:spPr>
          <a:xfrm>
            <a:off x="214630" y="1394921"/>
            <a:ext cx="8714740" cy="1015663"/>
          </a:xfrm>
          <a:prstGeom prst="rect">
            <a:avLst/>
          </a:prstGeom>
          <a:solidFill>
            <a:schemeClr val="bg1"/>
          </a:solidFill>
        </p:spPr>
        <p:txBody>
          <a:bodyPr wrap="square" rtlCol="0">
            <a:spAutoFit/>
          </a:bodyPr>
          <a:lstStyle/>
          <a:p>
            <a:pPr>
              <a:spcAft>
                <a:spcPts val="800"/>
              </a:spcAft>
            </a:pPr>
            <a:r>
              <a:rPr lang="fr-FR" sz="2000" b="1" u="sng"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Baléarisation</a:t>
            </a:r>
            <a:r>
              <a:rPr lang="fr-FR" sz="2000" b="1"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 (</a:t>
            </a:r>
            <a:r>
              <a:rPr lang="fr-FR" sz="2000" b="1" u="sng"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vient du nom Baléares en Espagne</a:t>
            </a:r>
            <a:r>
              <a:rPr lang="fr-FR" sz="2000" b="1"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 : </a:t>
            </a:r>
            <a:r>
              <a:rPr lang="fr-FR" sz="2000" b="1" dirty="0">
                <a:solidFill>
                  <a:srgbClr val="0070C0"/>
                </a:solidFill>
                <a:latin typeface="Verdana" panose="020B0604030504040204" pitchFamily="34" charset="0"/>
                <a:ea typeface="Verdana" panose="020B0604030504040204" pitchFamily="34" charset="0"/>
                <a:cs typeface="Times New Roman" panose="02020603050405020304" pitchFamily="18" charset="0"/>
              </a:rPr>
              <a:t>b</a:t>
            </a:r>
            <a:r>
              <a:rPr lang="fr-FR" sz="2000" b="1"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étonnage du littoral pour construire hôtels et gratte-ciel afin d’accueillir les touristes.</a:t>
            </a:r>
            <a:endParaRPr lang="fr-FR" sz="2000"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61520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4E7954B-89C2-4D88-9507-0F14B3E326DC}"/>
              </a:ext>
            </a:extLst>
          </p:cNvPr>
          <p:cNvSpPr txBox="1"/>
          <p:nvPr/>
        </p:nvSpPr>
        <p:spPr>
          <a:xfrm>
            <a:off x="252730" y="302785"/>
            <a:ext cx="4410710" cy="430887"/>
          </a:xfrm>
          <a:prstGeom prst="rect">
            <a:avLst/>
          </a:prstGeom>
          <a:solidFill>
            <a:schemeClr val="bg1"/>
          </a:solidFill>
        </p:spPr>
        <p:txBody>
          <a:bodyPr wrap="square">
            <a:spAutoFit/>
          </a:bodyPr>
          <a:lstStyle/>
          <a:p>
            <a:r>
              <a:rPr lang="fr-FR" sz="2200">
                <a:solidFill>
                  <a:srgbClr val="7030A0"/>
                </a:solidFill>
                <a:latin typeface="Arial Black" panose="020B0A04020102020204" pitchFamily="34" charset="0"/>
                <a:ea typeface="Verdana" panose="020B0604030504040204" pitchFamily="34" charset="0"/>
              </a:rPr>
              <a:t>2/ Et le tourisme durable ?</a:t>
            </a:r>
            <a:endParaRPr lang="fr-FR" sz="2200" dirty="0">
              <a:solidFill>
                <a:srgbClr val="7030A0"/>
              </a:solidFill>
              <a:latin typeface="Arial Black" panose="020B0A04020102020204" pitchFamily="34" charset="0"/>
              <a:ea typeface="Verdana" panose="020B0604030504040204" pitchFamily="34" charset="0"/>
            </a:endParaRPr>
          </a:p>
        </p:txBody>
      </p:sp>
      <p:sp>
        <p:nvSpPr>
          <p:cNvPr id="3" name="ZoneTexte 2">
            <a:extLst>
              <a:ext uri="{FF2B5EF4-FFF2-40B4-BE49-F238E27FC236}">
                <a16:creationId xmlns:a16="http://schemas.microsoft.com/office/drawing/2014/main" id="{3927B0B8-7D83-416D-A2BB-87CF9D822F6D}"/>
              </a:ext>
            </a:extLst>
          </p:cNvPr>
          <p:cNvSpPr txBox="1"/>
          <p:nvPr/>
        </p:nvSpPr>
        <p:spPr>
          <a:xfrm>
            <a:off x="252730" y="1112907"/>
            <a:ext cx="8719820" cy="707886"/>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Arial" panose="020B0604020202020204" pitchFamily="34" charset="0"/>
              </a:rPr>
              <a:t>- Le développement durable est mis en avant par les acteurs publics et privés </a:t>
            </a:r>
          </a:p>
        </p:txBody>
      </p:sp>
      <p:sp>
        <p:nvSpPr>
          <p:cNvPr id="5" name="ZoneTexte 4">
            <a:extLst>
              <a:ext uri="{FF2B5EF4-FFF2-40B4-BE49-F238E27FC236}">
                <a16:creationId xmlns:a16="http://schemas.microsoft.com/office/drawing/2014/main" id="{D16ECBED-2D40-4113-8211-1AC093BB5D50}"/>
              </a:ext>
            </a:extLst>
          </p:cNvPr>
          <p:cNvSpPr txBox="1"/>
          <p:nvPr/>
        </p:nvSpPr>
        <p:spPr>
          <a:xfrm>
            <a:off x="209072" y="2952223"/>
            <a:ext cx="8523447" cy="400110"/>
          </a:xfrm>
          <a:prstGeom prst="rect">
            <a:avLst/>
          </a:prstGeom>
          <a:solidFill>
            <a:schemeClr val="bg1"/>
          </a:solidFill>
        </p:spPr>
        <p:txBody>
          <a:bodyPr wrap="square">
            <a:spAutoFit/>
          </a:bodyPr>
          <a:lstStyle/>
          <a:p>
            <a:r>
              <a:rPr lang="fr-FR" sz="2000" b="1" dirty="0">
                <a:solidFill>
                  <a:srgbClr val="FF0000"/>
                </a:solidFill>
                <a:latin typeface="Verdana" panose="020B0604030504040204" pitchFamily="34" charset="0"/>
                <a:ea typeface="Verdana" panose="020B0604030504040204" pitchFamily="34" charset="0"/>
              </a:rPr>
              <a:t>Vidéo https://www.youtube.com/watch?v=Atq09-TcZAc</a:t>
            </a:r>
          </a:p>
        </p:txBody>
      </p:sp>
      <p:sp>
        <p:nvSpPr>
          <p:cNvPr id="6" name="ZoneTexte 5">
            <a:extLst>
              <a:ext uri="{FF2B5EF4-FFF2-40B4-BE49-F238E27FC236}">
                <a16:creationId xmlns:a16="http://schemas.microsoft.com/office/drawing/2014/main" id="{FBDE5AFF-5201-4054-8260-39A130604A2F}"/>
              </a:ext>
            </a:extLst>
          </p:cNvPr>
          <p:cNvSpPr txBox="1"/>
          <p:nvPr/>
        </p:nvSpPr>
        <p:spPr>
          <a:xfrm>
            <a:off x="252730" y="1995740"/>
            <a:ext cx="3244850" cy="400110"/>
          </a:xfrm>
          <a:prstGeom prst="rect">
            <a:avLst/>
          </a:prstGeom>
          <a:solidFill>
            <a:schemeClr val="bg1"/>
          </a:solidFill>
        </p:spPr>
        <p:txBody>
          <a:bodyPr wrap="square">
            <a:spAutoFit/>
          </a:bodyPr>
          <a:lstStyle/>
          <a:p>
            <a:r>
              <a:rPr lang="fr-FR" sz="2000" dirty="0">
                <a:latin typeface="Arial" panose="020B0604020202020204" pitchFamily="34" charset="0"/>
                <a:ea typeface="Verdana" panose="020B0604030504040204" pitchFamily="34" charset="0"/>
                <a:cs typeface="Arial" panose="020B0604020202020204" pitchFamily="34" charset="0"/>
              </a:rPr>
              <a:t>Ex : le projet </a:t>
            </a:r>
            <a:r>
              <a:rPr lang="fr-FR" sz="2000" dirty="0" err="1">
                <a:latin typeface="Arial" panose="020B0604020202020204" pitchFamily="34" charset="0"/>
                <a:ea typeface="Verdana" panose="020B0604030504040204" pitchFamily="34" charset="0"/>
                <a:cs typeface="Arial" panose="020B0604020202020204" pitchFamily="34" charset="0"/>
              </a:rPr>
              <a:t>BleuTourMed</a:t>
            </a:r>
            <a:endParaRPr lang="fr-FR" sz="2000" dirty="0">
              <a:latin typeface="Arial" panose="020B0604020202020204" pitchFamily="34" charset="0"/>
              <a:ea typeface="Verdana" panose="020B0604030504040204" pitchFamily="34" charset="0"/>
              <a:cs typeface="Arial" panose="020B0604020202020204" pitchFamily="34" charset="0"/>
            </a:endParaRPr>
          </a:p>
        </p:txBody>
      </p:sp>
      <p:pic>
        <p:nvPicPr>
          <p:cNvPr id="10" name="Image 9">
            <a:extLst>
              <a:ext uri="{FF2B5EF4-FFF2-40B4-BE49-F238E27FC236}">
                <a16:creationId xmlns:a16="http://schemas.microsoft.com/office/drawing/2014/main" id="{4CE5C670-AC1A-408C-BDAC-48965270D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116" y="3352333"/>
            <a:ext cx="6188394" cy="3029193"/>
          </a:xfrm>
          <a:prstGeom prst="rect">
            <a:avLst/>
          </a:prstGeom>
        </p:spPr>
      </p:pic>
    </p:spTree>
    <p:extLst>
      <p:ext uri="{BB962C8B-B14F-4D97-AF65-F5344CB8AC3E}">
        <p14:creationId xmlns:p14="http://schemas.microsoft.com/office/powerpoint/2010/main" val="50738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106E6D4-05BC-4D18-854C-391890E7D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 y="659904"/>
            <a:ext cx="7059570" cy="5062924"/>
          </a:xfrm>
          <a:prstGeom prst="rect">
            <a:avLst/>
          </a:prstGeom>
        </p:spPr>
      </p:pic>
      <p:sp>
        <p:nvSpPr>
          <p:cNvPr id="6" name="ZoneTexte 5">
            <a:extLst>
              <a:ext uri="{FF2B5EF4-FFF2-40B4-BE49-F238E27FC236}">
                <a16:creationId xmlns:a16="http://schemas.microsoft.com/office/drawing/2014/main" id="{451D99EB-592E-41B5-BB02-440F69B12610}"/>
              </a:ext>
            </a:extLst>
          </p:cNvPr>
          <p:cNvSpPr txBox="1"/>
          <p:nvPr/>
        </p:nvSpPr>
        <p:spPr>
          <a:xfrm>
            <a:off x="185555" y="171450"/>
            <a:ext cx="2283325" cy="384721"/>
          </a:xfrm>
          <a:prstGeom prst="rect">
            <a:avLst/>
          </a:prstGeom>
          <a:solidFill>
            <a:schemeClr val="bg1"/>
          </a:solidFill>
        </p:spPr>
        <p:txBody>
          <a:bodyPr wrap="square" rtlCol="0">
            <a:spAutoFit/>
          </a:bodyPr>
          <a:lstStyle/>
          <a:p>
            <a:r>
              <a:rPr lang="fr-FR" sz="1900" dirty="0">
                <a:latin typeface="Arial Black" panose="020B0A04020102020204" pitchFamily="34" charset="0"/>
                <a:cs typeface="Arial" panose="020B0604020202020204" pitchFamily="34" charset="0"/>
              </a:rPr>
              <a:t>Dakhla - Maroc</a:t>
            </a:r>
          </a:p>
        </p:txBody>
      </p:sp>
      <p:sp>
        <p:nvSpPr>
          <p:cNvPr id="7" name="ZoneTexte 6">
            <a:extLst>
              <a:ext uri="{FF2B5EF4-FFF2-40B4-BE49-F238E27FC236}">
                <a16:creationId xmlns:a16="http://schemas.microsoft.com/office/drawing/2014/main" id="{D0D0B23D-083F-40DA-B43F-C6B653CD27A3}"/>
              </a:ext>
            </a:extLst>
          </p:cNvPr>
          <p:cNvSpPr txBox="1"/>
          <p:nvPr/>
        </p:nvSpPr>
        <p:spPr>
          <a:xfrm>
            <a:off x="7246620" y="171450"/>
            <a:ext cx="1794510" cy="5940088"/>
          </a:xfrm>
          <a:prstGeom prst="rect">
            <a:avLst/>
          </a:prstGeom>
          <a:solidFill>
            <a:schemeClr val="bg1"/>
          </a:solidFill>
        </p:spPr>
        <p:txBody>
          <a:bodyPr wrap="square" rtlCol="0">
            <a:spAutoFit/>
          </a:bodyPr>
          <a:lstStyle/>
          <a:p>
            <a:r>
              <a:rPr lang="fr-FR" sz="1900" dirty="0">
                <a:latin typeface="Arial" panose="020B0604020202020204" pitchFamily="34" charset="0"/>
                <a:cs typeface="Arial" panose="020B0604020202020204" pitchFamily="34" charset="0"/>
              </a:rPr>
              <a:t>La ville est connue surtout pour ses atouts touristiques, et classée depuis 2014 en tête des spots de sports nautiques à l'échelle mondiale.</a:t>
            </a:r>
          </a:p>
          <a:p>
            <a:r>
              <a:rPr lang="fr-FR" sz="1900" dirty="0">
                <a:latin typeface="Arial" panose="020B0604020202020204" pitchFamily="34" charset="0"/>
                <a:cs typeface="Arial" panose="020B0604020202020204" pitchFamily="34" charset="0"/>
              </a:rPr>
              <a:t>La région, appréciée pour la douceur du climat et le mariage de la mer et du désert, </a:t>
            </a:r>
          </a:p>
        </p:txBody>
      </p:sp>
      <p:sp>
        <p:nvSpPr>
          <p:cNvPr id="8" name="ZoneTexte 7">
            <a:extLst>
              <a:ext uri="{FF2B5EF4-FFF2-40B4-BE49-F238E27FC236}">
                <a16:creationId xmlns:a16="http://schemas.microsoft.com/office/drawing/2014/main" id="{BE034881-754B-4004-B8F2-0DE403754B36}"/>
              </a:ext>
            </a:extLst>
          </p:cNvPr>
          <p:cNvSpPr txBox="1"/>
          <p:nvPr/>
        </p:nvSpPr>
        <p:spPr>
          <a:xfrm>
            <a:off x="102870" y="5799326"/>
            <a:ext cx="6938010" cy="969496"/>
          </a:xfrm>
          <a:prstGeom prst="rect">
            <a:avLst/>
          </a:prstGeom>
          <a:solidFill>
            <a:schemeClr val="bg1"/>
          </a:solidFill>
        </p:spPr>
        <p:txBody>
          <a:bodyPr wrap="square" rtlCol="0">
            <a:spAutoFit/>
          </a:bodyPr>
          <a:lstStyle/>
          <a:p>
            <a:r>
              <a:rPr lang="fr-FR" sz="1900" dirty="0">
                <a:latin typeface="Arial" panose="020B0604020202020204" pitchFamily="34" charset="0"/>
                <a:cs typeface="Arial" panose="020B0604020202020204" pitchFamily="34" charset="0"/>
              </a:rPr>
              <a:t>accueille tous les hivers des milliers de camping-caristes de toute l'Europe. La ville se développe beaucoup notamment grâce à l'apparition d'hôtels et de surf-camps de qualité.</a:t>
            </a:r>
          </a:p>
        </p:txBody>
      </p:sp>
    </p:spTree>
    <p:extLst>
      <p:ext uri="{BB962C8B-B14F-4D97-AF65-F5344CB8AC3E}">
        <p14:creationId xmlns:p14="http://schemas.microsoft.com/office/powerpoint/2010/main" val="84319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51B095CD-1DAE-46E8-8AAC-C725E3B45BBC}"/>
              </a:ext>
            </a:extLst>
          </p:cNvPr>
          <p:cNvGraphicFramePr>
            <a:graphicFrameLocks noGrp="1"/>
          </p:cNvGraphicFramePr>
          <p:nvPr>
            <p:extLst>
              <p:ext uri="{D42A27DB-BD31-4B8C-83A1-F6EECF244321}">
                <p14:modId xmlns:p14="http://schemas.microsoft.com/office/powerpoint/2010/main" val="4112631293"/>
              </p:ext>
            </p:extLst>
          </p:nvPr>
        </p:nvGraphicFramePr>
        <p:xfrm>
          <a:off x="1524486" y="499746"/>
          <a:ext cx="6255048" cy="5476950"/>
        </p:xfrm>
        <a:graphic>
          <a:graphicData uri="http://schemas.openxmlformats.org/drawingml/2006/table">
            <a:tbl>
              <a:tblPr/>
              <a:tblGrid>
                <a:gridCol w="2085016">
                  <a:extLst>
                    <a:ext uri="{9D8B030D-6E8A-4147-A177-3AD203B41FA5}">
                      <a16:colId xmlns:a16="http://schemas.microsoft.com/office/drawing/2014/main" val="2302676308"/>
                    </a:ext>
                  </a:extLst>
                </a:gridCol>
                <a:gridCol w="2085016">
                  <a:extLst>
                    <a:ext uri="{9D8B030D-6E8A-4147-A177-3AD203B41FA5}">
                      <a16:colId xmlns:a16="http://schemas.microsoft.com/office/drawing/2014/main" val="475350414"/>
                    </a:ext>
                  </a:extLst>
                </a:gridCol>
                <a:gridCol w="2085016">
                  <a:extLst>
                    <a:ext uri="{9D8B030D-6E8A-4147-A177-3AD203B41FA5}">
                      <a16:colId xmlns:a16="http://schemas.microsoft.com/office/drawing/2014/main" val="3459286403"/>
                    </a:ext>
                  </a:extLst>
                </a:gridCol>
              </a:tblGrid>
              <a:tr h="290089">
                <a:tc gridSpan="3">
                  <a:txBody>
                    <a:bodyPr/>
                    <a:lstStyle/>
                    <a:p>
                      <a:r>
                        <a:rPr lang="fr-FR" sz="1800" b="1" dirty="0">
                          <a:solidFill>
                            <a:schemeClr val="bg2">
                              <a:lumMod val="50000"/>
                            </a:schemeClr>
                          </a:solidFill>
                          <a:latin typeface="Arial" panose="020B0604020202020204" pitchFamily="34" charset="0"/>
                          <a:cs typeface="Arial" panose="020B0604020202020204" pitchFamily="34" charset="0"/>
                        </a:rPr>
                        <a:t>Grenade - Heures d'ensoleillement</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403589"/>
                  </a:ext>
                </a:extLst>
              </a:tr>
              <a:tr h="290089">
                <a:tc>
                  <a:txBody>
                    <a:bodyPr/>
                    <a:lstStyle/>
                    <a:p>
                      <a:r>
                        <a:rPr lang="fr-FR" sz="1800">
                          <a:latin typeface="Arial" panose="020B0604020202020204" pitchFamily="34" charset="0"/>
                          <a:cs typeface="Arial" panose="020B0604020202020204" pitchFamily="34" charset="0"/>
                        </a:rPr>
                        <a:t>Mois</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Moyenne quotidienne</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Total Mois</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8655070"/>
                  </a:ext>
                </a:extLst>
              </a:tr>
              <a:tr h="290089">
                <a:tc>
                  <a:txBody>
                    <a:bodyPr/>
                    <a:lstStyle/>
                    <a:p>
                      <a:r>
                        <a:rPr lang="fr-FR" sz="1800">
                          <a:latin typeface="Arial" panose="020B0604020202020204" pitchFamily="34" charset="0"/>
                          <a:cs typeface="Arial" panose="020B0604020202020204" pitchFamily="34" charset="0"/>
                        </a:rPr>
                        <a:t>Janvier</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5,5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dirty="0">
                          <a:latin typeface="Arial" panose="020B0604020202020204" pitchFamily="34" charset="0"/>
                          <a:cs typeface="Arial" panose="020B0604020202020204" pitchFamily="34" charset="0"/>
                        </a:rPr>
                        <a:t>170</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9949456"/>
                  </a:ext>
                </a:extLst>
              </a:tr>
              <a:tr h="290089">
                <a:tc>
                  <a:txBody>
                    <a:bodyPr/>
                    <a:lstStyle/>
                    <a:p>
                      <a:r>
                        <a:rPr lang="fr-FR" sz="1800" dirty="0">
                          <a:latin typeface="Arial" panose="020B0604020202020204" pitchFamily="34" charset="0"/>
                          <a:cs typeface="Arial" panose="020B0604020202020204" pitchFamily="34" charset="0"/>
                        </a:rPr>
                        <a:t>Février</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6</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170</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952989"/>
                  </a:ext>
                </a:extLst>
              </a:tr>
              <a:tr h="290089">
                <a:tc>
                  <a:txBody>
                    <a:bodyPr/>
                    <a:lstStyle/>
                    <a:p>
                      <a:r>
                        <a:rPr lang="fr-FR" sz="1800">
                          <a:latin typeface="Arial" panose="020B0604020202020204" pitchFamily="34" charset="0"/>
                          <a:cs typeface="Arial" panose="020B0604020202020204" pitchFamily="34" charset="0"/>
                        </a:rPr>
                        <a:t>Mars</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7</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220</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13729625"/>
                  </a:ext>
                </a:extLst>
              </a:tr>
              <a:tr h="290089">
                <a:tc>
                  <a:txBody>
                    <a:bodyPr/>
                    <a:lstStyle/>
                    <a:p>
                      <a:r>
                        <a:rPr lang="fr-FR" sz="1800">
                          <a:latin typeface="Arial" panose="020B0604020202020204" pitchFamily="34" charset="0"/>
                          <a:cs typeface="Arial" panose="020B0604020202020204" pitchFamily="34" charset="0"/>
                        </a:rPr>
                        <a:t>Avril</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8</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235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0818677"/>
                  </a:ext>
                </a:extLst>
              </a:tr>
              <a:tr h="290089">
                <a:tc>
                  <a:txBody>
                    <a:bodyPr/>
                    <a:lstStyle/>
                    <a:p>
                      <a:r>
                        <a:rPr lang="fr-FR" sz="1800">
                          <a:latin typeface="Arial" panose="020B0604020202020204" pitchFamily="34" charset="0"/>
                          <a:cs typeface="Arial" panose="020B0604020202020204" pitchFamily="34" charset="0"/>
                        </a:rPr>
                        <a:t>Mai</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9</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280</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5223308"/>
                  </a:ext>
                </a:extLst>
              </a:tr>
              <a:tr h="290089">
                <a:tc>
                  <a:txBody>
                    <a:bodyPr/>
                    <a:lstStyle/>
                    <a:p>
                      <a:r>
                        <a:rPr lang="fr-FR" sz="1800">
                          <a:latin typeface="Arial" panose="020B0604020202020204" pitchFamily="34" charset="0"/>
                          <a:cs typeface="Arial" panose="020B0604020202020204" pitchFamily="34" charset="0"/>
                        </a:rPr>
                        <a:t>Juin</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11</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330</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6315829"/>
                  </a:ext>
                </a:extLst>
              </a:tr>
              <a:tr h="290089">
                <a:tc>
                  <a:txBody>
                    <a:bodyPr/>
                    <a:lstStyle/>
                    <a:p>
                      <a:r>
                        <a:rPr lang="fr-FR" sz="1800">
                          <a:latin typeface="Arial" panose="020B0604020202020204" pitchFamily="34" charset="0"/>
                          <a:cs typeface="Arial" panose="020B0604020202020204" pitchFamily="34" charset="0"/>
                        </a:rPr>
                        <a:t>Juillet</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11,5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360</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4492332"/>
                  </a:ext>
                </a:extLst>
              </a:tr>
              <a:tr h="290089">
                <a:tc>
                  <a:txBody>
                    <a:bodyPr/>
                    <a:lstStyle/>
                    <a:p>
                      <a:r>
                        <a:rPr lang="fr-FR" sz="1800">
                          <a:latin typeface="Arial" panose="020B0604020202020204" pitchFamily="34" charset="0"/>
                          <a:cs typeface="Arial" panose="020B0604020202020204" pitchFamily="34" charset="0"/>
                        </a:rPr>
                        <a:t>Août</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10,5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330</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26063029"/>
                  </a:ext>
                </a:extLst>
              </a:tr>
              <a:tr h="290089">
                <a:tc>
                  <a:txBody>
                    <a:bodyPr/>
                    <a:lstStyle/>
                    <a:p>
                      <a:r>
                        <a:rPr lang="fr-FR" sz="1800">
                          <a:latin typeface="Arial" panose="020B0604020202020204" pitchFamily="34" charset="0"/>
                          <a:cs typeface="Arial" panose="020B0604020202020204" pitchFamily="34" charset="0"/>
                        </a:rPr>
                        <a:t>Septembre</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8,5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255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2214322"/>
                  </a:ext>
                </a:extLst>
              </a:tr>
              <a:tr h="290089">
                <a:tc>
                  <a:txBody>
                    <a:bodyPr/>
                    <a:lstStyle/>
                    <a:p>
                      <a:r>
                        <a:rPr lang="fr-FR" sz="1800">
                          <a:latin typeface="Arial" panose="020B0604020202020204" pitchFamily="34" charset="0"/>
                          <a:cs typeface="Arial" panose="020B0604020202020204" pitchFamily="34" charset="0"/>
                        </a:rPr>
                        <a:t>Octobre</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7</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210</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3147223"/>
                  </a:ext>
                </a:extLst>
              </a:tr>
              <a:tr h="290089">
                <a:tc>
                  <a:txBody>
                    <a:bodyPr/>
                    <a:lstStyle/>
                    <a:p>
                      <a:r>
                        <a:rPr lang="fr-FR" sz="1800">
                          <a:latin typeface="Arial" panose="020B0604020202020204" pitchFamily="34" charset="0"/>
                          <a:cs typeface="Arial" panose="020B0604020202020204" pitchFamily="34" charset="0"/>
                        </a:rPr>
                        <a:t>Novembre</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5,5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165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707952"/>
                  </a:ext>
                </a:extLst>
              </a:tr>
              <a:tr h="290089">
                <a:tc>
                  <a:txBody>
                    <a:bodyPr/>
                    <a:lstStyle/>
                    <a:p>
                      <a:r>
                        <a:rPr lang="fr-FR" sz="1800">
                          <a:latin typeface="Arial" panose="020B0604020202020204" pitchFamily="34" charset="0"/>
                          <a:cs typeface="Arial" panose="020B0604020202020204" pitchFamily="34" charset="0"/>
                        </a:rPr>
                        <a:t>Décembre</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dirty="0">
                          <a:latin typeface="Arial" panose="020B0604020202020204" pitchFamily="34" charset="0"/>
                          <a:cs typeface="Arial" panose="020B0604020202020204" pitchFamily="34" charset="0"/>
                        </a:rPr>
                        <a:t>150</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6317639"/>
                  </a:ext>
                </a:extLst>
              </a:tr>
              <a:tr h="290089">
                <a:tc>
                  <a:txBody>
                    <a:bodyPr/>
                    <a:lstStyle/>
                    <a:p>
                      <a:r>
                        <a:rPr lang="fr-FR" sz="1800" dirty="0">
                          <a:latin typeface="Arial" panose="020B0604020202020204" pitchFamily="34" charset="0"/>
                          <a:cs typeface="Arial" panose="020B0604020202020204" pitchFamily="34" charset="0"/>
                        </a:rPr>
                        <a:t>Année</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dirty="0">
                          <a:latin typeface="Arial" panose="020B0604020202020204" pitchFamily="34" charset="0"/>
                          <a:cs typeface="Arial" panose="020B0604020202020204" pitchFamily="34" charset="0"/>
                        </a:rPr>
                        <a:t>7,9</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dirty="0">
                          <a:latin typeface="Arial" panose="020B0604020202020204" pitchFamily="34" charset="0"/>
                          <a:cs typeface="Arial" panose="020B0604020202020204" pitchFamily="34" charset="0"/>
                        </a:rPr>
                        <a:t>2875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4095945"/>
                  </a:ext>
                </a:extLst>
              </a:tr>
            </a:tbl>
          </a:graphicData>
        </a:graphic>
      </p:graphicFrame>
    </p:spTree>
    <p:extLst>
      <p:ext uri="{BB962C8B-B14F-4D97-AF65-F5344CB8AC3E}">
        <p14:creationId xmlns:p14="http://schemas.microsoft.com/office/powerpoint/2010/main" val="1083964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012115D-C529-43D8-9B83-3C83B6779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31" y="2966195"/>
            <a:ext cx="8064460" cy="3815734"/>
          </a:xfrm>
          <a:prstGeom prst="rect">
            <a:avLst/>
          </a:prstGeom>
        </p:spPr>
      </p:pic>
      <p:pic>
        <p:nvPicPr>
          <p:cNvPr id="4" name="Image 3">
            <a:extLst>
              <a:ext uri="{FF2B5EF4-FFF2-40B4-BE49-F238E27FC236}">
                <a16:creationId xmlns:a16="http://schemas.microsoft.com/office/drawing/2014/main" id="{4EBA8556-DA28-4A1A-9DA3-6EAC8F8F6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110" y="76071"/>
            <a:ext cx="6276781" cy="3352929"/>
          </a:xfrm>
          <a:prstGeom prst="rect">
            <a:avLst/>
          </a:prstGeom>
        </p:spPr>
      </p:pic>
    </p:spTree>
    <p:extLst>
      <p:ext uri="{BB962C8B-B14F-4D97-AF65-F5344CB8AC3E}">
        <p14:creationId xmlns:p14="http://schemas.microsoft.com/office/powerpoint/2010/main" val="3466592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94BDE8-2F46-40FC-B2A8-F04DD7FA1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45" y="114300"/>
            <a:ext cx="8967710" cy="6320789"/>
          </a:xfrm>
          <a:prstGeom prst="rect">
            <a:avLst/>
          </a:prstGeom>
        </p:spPr>
      </p:pic>
    </p:spTree>
    <p:extLst>
      <p:ext uri="{BB962C8B-B14F-4D97-AF65-F5344CB8AC3E}">
        <p14:creationId xmlns:p14="http://schemas.microsoft.com/office/powerpoint/2010/main" val="598953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059738-BCEB-42A2-A912-B5AABBEA3FFD}"/>
              </a:ext>
            </a:extLst>
          </p:cNvPr>
          <p:cNvSpPr txBox="1"/>
          <p:nvPr/>
        </p:nvSpPr>
        <p:spPr>
          <a:xfrm>
            <a:off x="212090" y="198507"/>
            <a:ext cx="7228840" cy="400110"/>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Arial" panose="020B0604020202020204" pitchFamily="34" charset="0"/>
              </a:rPr>
              <a:t>- la protection et le respect des zones naturelles</a:t>
            </a:r>
          </a:p>
        </p:txBody>
      </p:sp>
      <p:sp>
        <p:nvSpPr>
          <p:cNvPr id="3" name="ZoneTexte 2">
            <a:extLst>
              <a:ext uri="{FF2B5EF4-FFF2-40B4-BE49-F238E27FC236}">
                <a16:creationId xmlns:a16="http://schemas.microsoft.com/office/drawing/2014/main" id="{89426699-4FF3-4E4B-B691-53F5FA8096B3}"/>
              </a:ext>
            </a:extLst>
          </p:cNvPr>
          <p:cNvSpPr txBox="1"/>
          <p:nvPr/>
        </p:nvSpPr>
        <p:spPr>
          <a:xfrm>
            <a:off x="212090" y="1162437"/>
            <a:ext cx="1856740" cy="1323439"/>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Arial" panose="020B0604020202020204" pitchFamily="34" charset="0"/>
              </a:rPr>
              <a:t>- Mais tout cela est fragile et ponctuel</a:t>
            </a:r>
          </a:p>
        </p:txBody>
      </p:sp>
      <p:pic>
        <p:nvPicPr>
          <p:cNvPr id="5" name="Image 4">
            <a:extLst>
              <a:ext uri="{FF2B5EF4-FFF2-40B4-BE49-F238E27FC236}">
                <a16:creationId xmlns:a16="http://schemas.microsoft.com/office/drawing/2014/main" id="{09D78075-2D42-4D30-B81A-57184ACBC4D7}"/>
              </a:ext>
            </a:extLst>
          </p:cNvPr>
          <p:cNvPicPr>
            <a:picLocks noChangeAspect="1"/>
          </p:cNvPicPr>
          <p:nvPr/>
        </p:nvPicPr>
        <p:blipFill>
          <a:blip r:embed="rId2"/>
          <a:stretch>
            <a:fillRect/>
          </a:stretch>
        </p:blipFill>
        <p:spPr>
          <a:xfrm>
            <a:off x="2915037" y="708660"/>
            <a:ext cx="5950833" cy="5950833"/>
          </a:xfrm>
          <a:prstGeom prst="rect">
            <a:avLst/>
          </a:prstGeom>
        </p:spPr>
      </p:pic>
      <p:sp>
        <p:nvSpPr>
          <p:cNvPr id="6" name="Ellipse 5">
            <a:extLst>
              <a:ext uri="{FF2B5EF4-FFF2-40B4-BE49-F238E27FC236}">
                <a16:creationId xmlns:a16="http://schemas.microsoft.com/office/drawing/2014/main" id="{AF8F82F4-B040-409A-A492-2D1204203A84}"/>
              </a:ext>
            </a:extLst>
          </p:cNvPr>
          <p:cNvSpPr/>
          <p:nvPr/>
        </p:nvSpPr>
        <p:spPr>
          <a:xfrm>
            <a:off x="4320540" y="2971800"/>
            <a:ext cx="251460" cy="228600"/>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83324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par>
                                <p:cTn id="19" presetID="3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83AB140-79FB-495B-86B8-C18582A4D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625" y="488359"/>
            <a:ext cx="8592749" cy="3915321"/>
          </a:xfrm>
          <a:prstGeom prst="rect">
            <a:avLst/>
          </a:prstGeom>
        </p:spPr>
      </p:pic>
      <p:sp>
        <p:nvSpPr>
          <p:cNvPr id="8" name="ZoneTexte 7">
            <a:extLst>
              <a:ext uri="{FF2B5EF4-FFF2-40B4-BE49-F238E27FC236}">
                <a16:creationId xmlns:a16="http://schemas.microsoft.com/office/drawing/2014/main" id="{16DC4D5D-6B41-487B-8AAF-3E443EABD21B}"/>
              </a:ext>
            </a:extLst>
          </p:cNvPr>
          <p:cNvSpPr txBox="1"/>
          <p:nvPr/>
        </p:nvSpPr>
        <p:spPr>
          <a:xfrm>
            <a:off x="275625" y="4716080"/>
            <a:ext cx="8592749" cy="707886"/>
          </a:xfrm>
          <a:prstGeom prst="rect">
            <a:avLst/>
          </a:prstGeom>
          <a:solidFill>
            <a:schemeClr val="bg1"/>
          </a:solidFill>
        </p:spPr>
        <p:txBody>
          <a:bodyPr wrap="square">
            <a:spAutoFit/>
          </a:bodyPr>
          <a:lstStyle/>
          <a:p>
            <a:r>
              <a:rPr lang="fr-FR" sz="2000" dirty="0" err="1">
                <a:latin typeface="Arial" panose="020B0604020202020204" pitchFamily="34" charset="0"/>
                <a:ea typeface="Verdana" panose="020B0604030504040204" pitchFamily="34" charset="0"/>
                <a:cs typeface="Arial" panose="020B0604020202020204" pitchFamily="34" charset="0"/>
              </a:rPr>
              <a:t>Baska</a:t>
            </a:r>
            <a:r>
              <a:rPr lang="fr-FR" sz="2000" dirty="0">
                <a:latin typeface="Arial" panose="020B0604020202020204" pitchFamily="34" charset="0"/>
                <a:ea typeface="Verdana" panose="020B0604030504040204" pitchFamily="34" charset="0"/>
                <a:cs typeface="Arial" panose="020B0604020202020204" pitchFamily="34" charset="0"/>
              </a:rPr>
              <a:t> </a:t>
            </a:r>
            <a:r>
              <a:rPr lang="fr-FR" sz="2000" dirty="0" err="1">
                <a:latin typeface="Arial" panose="020B0604020202020204" pitchFamily="34" charset="0"/>
                <a:ea typeface="Verdana" panose="020B0604030504040204" pitchFamily="34" charset="0"/>
                <a:cs typeface="Arial" panose="020B0604020202020204" pitchFamily="34" charset="0"/>
              </a:rPr>
              <a:t>Voda</a:t>
            </a:r>
            <a:r>
              <a:rPr lang="fr-FR" sz="2000" dirty="0">
                <a:latin typeface="Arial" panose="020B0604020202020204" pitchFamily="34" charset="0"/>
                <a:ea typeface="Verdana" panose="020B0604030504040204" pitchFamily="34" charset="0"/>
                <a:cs typeface="Arial" panose="020B0604020202020204" pitchFamily="34" charset="0"/>
              </a:rPr>
              <a:t> – Croatie</a:t>
            </a:r>
          </a:p>
          <a:p>
            <a:r>
              <a:rPr lang="fr-FR" sz="2000" b="1" dirty="0">
                <a:solidFill>
                  <a:srgbClr val="FF0000"/>
                </a:solidFill>
                <a:latin typeface="Arial" panose="020B0604020202020204" pitchFamily="34" charset="0"/>
                <a:ea typeface="Verdana" panose="020B0604030504040204" pitchFamily="34" charset="0"/>
                <a:cs typeface="Arial" panose="020B0604020202020204" pitchFamily="34" charset="0"/>
              </a:rPr>
              <a:t>Vidéo https://www.youtube.com/watch?v=wRpI1rdCeK0</a:t>
            </a:r>
          </a:p>
        </p:txBody>
      </p:sp>
    </p:spTree>
    <p:extLst>
      <p:ext uri="{BB962C8B-B14F-4D97-AF65-F5344CB8AC3E}">
        <p14:creationId xmlns:p14="http://schemas.microsoft.com/office/powerpoint/2010/main" val="3479797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4E4A338-F335-466C-B936-B49BBD245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831" y="386657"/>
            <a:ext cx="8066338" cy="6084686"/>
          </a:xfrm>
          <a:prstGeom prst="rect">
            <a:avLst/>
          </a:prstGeom>
        </p:spPr>
      </p:pic>
      <p:sp>
        <p:nvSpPr>
          <p:cNvPr id="6" name="ZoneTexte 5">
            <a:extLst>
              <a:ext uri="{FF2B5EF4-FFF2-40B4-BE49-F238E27FC236}">
                <a16:creationId xmlns:a16="http://schemas.microsoft.com/office/drawing/2014/main" id="{5D601857-845A-4589-A3B0-AA3C6A67F4A5}"/>
              </a:ext>
            </a:extLst>
          </p:cNvPr>
          <p:cNvSpPr txBox="1"/>
          <p:nvPr/>
        </p:nvSpPr>
        <p:spPr>
          <a:xfrm>
            <a:off x="982980" y="617220"/>
            <a:ext cx="948690" cy="369332"/>
          </a:xfrm>
          <a:prstGeom prst="rect">
            <a:avLst/>
          </a:prstGeom>
          <a:noFill/>
        </p:spPr>
        <p:txBody>
          <a:bodyPr wrap="square" rtlCol="0">
            <a:spAutoFit/>
          </a:bodyPr>
          <a:lstStyle/>
          <a:p>
            <a:r>
              <a:rPr lang="fr-FR" dirty="0"/>
              <a:t>Temp °c</a:t>
            </a:r>
          </a:p>
        </p:txBody>
      </p:sp>
      <p:sp>
        <p:nvSpPr>
          <p:cNvPr id="7" name="ZoneTexte 6">
            <a:extLst>
              <a:ext uri="{FF2B5EF4-FFF2-40B4-BE49-F238E27FC236}">
                <a16:creationId xmlns:a16="http://schemas.microsoft.com/office/drawing/2014/main" id="{49636FAE-83B9-49C8-8424-E7A8B53D4160}"/>
              </a:ext>
            </a:extLst>
          </p:cNvPr>
          <p:cNvSpPr txBox="1"/>
          <p:nvPr/>
        </p:nvSpPr>
        <p:spPr>
          <a:xfrm>
            <a:off x="6776652" y="432554"/>
            <a:ext cx="1252254" cy="369332"/>
          </a:xfrm>
          <a:prstGeom prst="rect">
            <a:avLst/>
          </a:prstGeom>
          <a:noFill/>
        </p:spPr>
        <p:txBody>
          <a:bodyPr wrap="square" rtlCol="0">
            <a:spAutoFit/>
          </a:bodyPr>
          <a:lstStyle/>
          <a:p>
            <a:r>
              <a:rPr lang="fr-FR" dirty="0" err="1"/>
              <a:t>Précip</a:t>
            </a:r>
            <a:r>
              <a:rPr lang="fr-FR" dirty="0"/>
              <a:t> mm</a:t>
            </a:r>
          </a:p>
        </p:txBody>
      </p:sp>
      <p:sp>
        <p:nvSpPr>
          <p:cNvPr id="8" name="ZoneTexte 7">
            <a:extLst>
              <a:ext uri="{FF2B5EF4-FFF2-40B4-BE49-F238E27FC236}">
                <a16:creationId xmlns:a16="http://schemas.microsoft.com/office/drawing/2014/main" id="{6681A983-21FC-4FAC-BDB7-F1567117CD63}"/>
              </a:ext>
            </a:extLst>
          </p:cNvPr>
          <p:cNvSpPr txBox="1"/>
          <p:nvPr/>
        </p:nvSpPr>
        <p:spPr>
          <a:xfrm>
            <a:off x="4222715" y="601831"/>
            <a:ext cx="1252255" cy="400110"/>
          </a:xfrm>
          <a:prstGeom prst="rect">
            <a:avLst/>
          </a:prstGeom>
          <a:noFill/>
        </p:spPr>
        <p:txBody>
          <a:bodyPr wrap="square" rtlCol="0">
            <a:spAutoFit/>
          </a:bodyPr>
          <a:lstStyle/>
          <a:p>
            <a:r>
              <a:rPr lang="fr-FR" sz="2000" b="1" dirty="0">
                <a:solidFill>
                  <a:srgbClr val="006600"/>
                </a:solidFill>
              </a:rPr>
              <a:t>Athènes</a:t>
            </a:r>
          </a:p>
        </p:txBody>
      </p:sp>
    </p:spTree>
    <p:extLst>
      <p:ext uri="{BB962C8B-B14F-4D97-AF65-F5344CB8AC3E}">
        <p14:creationId xmlns:p14="http://schemas.microsoft.com/office/powerpoint/2010/main" val="3552008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50A2351-B05C-42B9-BBE2-9C8E0B1FE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70" y="467082"/>
            <a:ext cx="7795260" cy="5923835"/>
          </a:xfrm>
          <a:prstGeom prst="rect">
            <a:avLst/>
          </a:prstGeom>
        </p:spPr>
      </p:pic>
      <p:sp>
        <p:nvSpPr>
          <p:cNvPr id="6" name="ZoneTexte 5">
            <a:extLst>
              <a:ext uri="{FF2B5EF4-FFF2-40B4-BE49-F238E27FC236}">
                <a16:creationId xmlns:a16="http://schemas.microsoft.com/office/drawing/2014/main" id="{77499CA0-C4C2-49E8-97ED-DB5B681AA65C}"/>
              </a:ext>
            </a:extLst>
          </p:cNvPr>
          <p:cNvSpPr txBox="1"/>
          <p:nvPr/>
        </p:nvSpPr>
        <p:spPr>
          <a:xfrm>
            <a:off x="982980" y="661630"/>
            <a:ext cx="948690" cy="369332"/>
          </a:xfrm>
          <a:prstGeom prst="rect">
            <a:avLst/>
          </a:prstGeom>
          <a:noFill/>
        </p:spPr>
        <p:txBody>
          <a:bodyPr wrap="square" rtlCol="0">
            <a:spAutoFit/>
          </a:bodyPr>
          <a:lstStyle/>
          <a:p>
            <a:r>
              <a:rPr lang="fr-FR" dirty="0"/>
              <a:t>Temp °c</a:t>
            </a:r>
          </a:p>
        </p:txBody>
      </p:sp>
      <p:sp>
        <p:nvSpPr>
          <p:cNvPr id="7" name="ZoneTexte 6">
            <a:extLst>
              <a:ext uri="{FF2B5EF4-FFF2-40B4-BE49-F238E27FC236}">
                <a16:creationId xmlns:a16="http://schemas.microsoft.com/office/drawing/2014/main" id="{D1639E8A-4F15-48CF-B9CC-85C822BE4D5E}"/>
              </a:ext>
            </a:extLst>
          </p:cNvPr>
          <p:cNvSpPr txBox="1"/>
          <p:nvPr/>
        </p:nvSpPr>
        <p:spPr>
          <a:xfrm>
            <a:off x="6788082" y="646241"/>
            <a:ext cx="1252254" cy="369332"/>
          </a:xfrm>
          <a:prstGeom prst="rect">
            <a:avLst/>
          </a:prstGeom>
          <a:noFill/>
        </p:spPr>
        <p:txBody>
          <a:bodyPr wrap="square" rtlCol="0">
            <a:spAutoFit/>
          </a:bodyPr>
          <a:lstStyle/>
          <a:p>
            <a:r>
              <a:rPr lang="fr-FR" dirty="0" err="1"/>
              <a:t>Précip</a:t>
            </a:r>
            <a:r>
              <a:rPr lang="fr-FR" dirty="0"/>
              <a:t> mm</a:t>
            </a:r>
          </a:p>
        </p:txBody>
      </p:sp>
      <p:sp>
        <p:nvSpPr>
          <p:cNvPr id="8" name="ZoneTexte 7">
            <a:extLst>
              <a:ext uri="{FF2B5EF4-FFF2-40B4-BE49-F238E27FC236}">
                <a16:creationId xmlns:a16="http://schemas.microsoft.com/office/drawing/2014/main" id="{28274368-A464-4BF4-BFE0-111EBCBD9B04}"/>
              </a:ext>
            </a:extLst>
          </p:cNvPr>
          <p:cNvSpPr txBox="1"/>
          <p:nvPr/>
        </p:nvSpPr>
        <p:spPr>
          <a:xfrm>
            <a:off x="3257550" y="646241"/>
            <a:ext cx="2571749" cy="400110"/>
          </a:xfrm>
          <a:prstGeom prst="rect">
            <a:avLst/>
          </a:prstGeom>
          <a:noFill/>
        </p:spPr>
        <p:txBody>
          <a:bodyPr wrap="square" rtlCol="0">
            <a:spAutoFit/>
          </a:bodyPr>
          <a:lstStyle/>
          <a:p>
            <a:r>
              <a:rPr lang="fr-FR" sz="2000" b="1" dirty="0">
                <a:solidFill>
                  <a:srgbClr val="006600"/>
                </a:solidFill>
              </a:rPr>
              <a:t>Hammamet (Tunisie)</a:t>
            </a:r>
          </a:p>
        </p:txBody>
      </p:sp>
    </p:spTree>
    <p:extLst>
      <p:ext uri="{BB962C8B-B14F-4D97-AF65-F5344CB8AC3E}">
        <p14:creationId xmlns:p14="http://schemas.microsoft.com/office/powerpoint/2010/main" val="116622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3563FBD4-1D5B-4CAB-9BEF-E14844597B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266" y="512984"/>
            <a:ext cx="8044384" cy="6072582"/>
          </a:xfrm>
          <a:prstGeom prst="rect">
            <a:avLst/>
          </a:prstGeom>
        </p:spPr>
      </p:pic>
      <p:sp>
        <p:nvSpPr>
          <p:cNvPr id="6" name="ZoneTexte 5">
            <a:extLst>
              <a:ext uri="{FF2B5EF4-FFF2-40B4-BE49-F238E27FC236}">
                <a16:creationId xmlns:a16="http://schemas.microsoft.com/office/drawing/2014/main" id="{75B02470-1B55-41A0-856D-714EF4DAFADC}"/>
              </a:ext>
            </a:extLst>
          </p:cNvPr>
          <p:cNvSpPr txBox="1"/>
          <p:nvPr/>
        </p:nvSpPr>
        <p:spPr>
          <a:xfrm>
            <a:off x="982980" y="661630"/>
            <a:ext cx="948690" cy="369332"/>
          </a:xfrm>
          <a:prstGeom prst="rect">
            <a:avLst/>
          </a:prstGeom>
          <a:noFill/>
        </p:spPr>
        <p:txBody>
          <a:bodyPr wrap="square" rtlCol="0">
            <a:spAutoFit/>
          </a:bodyPr>
          <a:lstStyle/>
          <a:p>
            <a:r>
              <a:rPr lang="fr-FR" dirty="0"/>
              <a:t>Temp °c</a:t>
            </a:r>
          </a:p>
        </p:txBody>
      </p:sp>
      <p:sp>
        <p:nvSpPr>
          <p:cNvPr id="7" name="ZoneTexte 6">
            <a:extLst>
              <a:ext uri="{FF2B5EF4-FFF2-40B4-BE49-F238E27FC236}">
                <a16:creationId xmlns:a16="http://schemas.microsoft.com/office/drawing/2014/main" id="{808F42EC-5CE5-4E80-A901-FF7EFA8CEF46}"/>
              </a:ext>
            </a:extLst>
          </p:cNvPr>
          <p:cNvSpPr txBox="1"/>
          <p:nvPr/>
        </p:nvSpPr>
        <p:spPr>
          <a:xfrm>
            <a:off x="6822372" y="512984"/>
            <a:ext cx="1252254" cy="369332"/>
          </a:xfrm>
          <a:prstGeom prst="rect">
            <a:avLst/>
          </a:prstGeom>
          <a:noFill/>
        </p:spPr>
        <p:txBody>
          <a:bodyPr wrap="square" rtlCol="0">
            <a:spAutoFit/>
          </a:bodyPr>
          <a:lstStyle/>
          <a:p>
            <a:r>
              <a:rPr lang="fr-FR" dirty="0" err="1"/>
              <a:t>Précip</a:t>
            </a:r>
            <a:r>
              <a:rPr lang="fr-FR" dirty="0"/>
              <a:t> mm</a:t>
            </a:r>
          </a:p>
        </p:txBody>
      </p:sp>
      <p:sp>
        <p:nvSpPr>
          <p:cNvPr id="8" name="ZoneTexte 7">
            <a:extLst>
              <a:ext uri="{FF2B5EF4-FFF2-40B4-BE49-F238E27FC236}">
                <a16:creationId xmlns:a16="http://schemas.microsoft.com/office/drawing/2014/main" id="{4130889E-679E-42E0-AD80-4EA6C488F6B9}"/>
              </a:ext>
            </a:extLst>
          </p:cNvPr>
          <p:cNvSpPr txBox="1"/>
          <p:nvPr/>
        </p:nvSpPr>
        <p:spPr>
          <a:xfrm>
            <a:off x="3554730" y="630852"/>
            <a:ext cx="1817370" cy="400110"/>
          </a:xfrm>
          <a:prstGeom prst="rect">
            <a:avLst/>
          </a:prstGeom>
          <a:noFill/>
        </p:spPr>
        <p:txBody>
          <a:bodyPr wrap="square" rtlCol="0">
            <a:spAutoFit/>
          </a:bodyPr>
          <a:lstStyle/>
          <a:p>
            <a:r>
              <a:rPr lang="fr-FR" sz="2000" b="1" dirty="0">
                <a:solidFill>
                  <a:srgbClr val="006600"/>
                </a:solidFill>
              </a:rPr>
              <a:t>Split (Croatie)</a:t>
            </a:r>
          </a:p>
        </p:txBody>
      </p:sp>
    </p:spTree>
    <p:extLst>
      <p:ext uri="{BB962C8B-B14F-4D97-AF65-F5344CB8AC3E}">
        <p14:creationId xmlns:p14="http://schemas.microsoft.com/office/powerpoint/2010/main" val="2459141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273F766-A7C1-4A43-870C-235153263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940" y="558146"/>
            <a:ext cx="7990120" cy="5741708"/>
          </a:xfrm>
          <a:prstGeom prst="rect">
            <a:avLst/>
          </a:prstGeom>
        </p:spPr>
      </p:pic>
      <p:sp>
        <p:nvSpPr>
          <p:cNvPr id="6" name="ZoneTexte 5">
            <a:extLst>
              <a:ext uri="{FF2B5EF4-FFF2-40B4-BE49-F238E27FC236}">
                <a16:creationId xmlns:a16="http://schemas.microsoft.com/office/drawing/2014/main" id="{828359D6-36E7-4C20-9CE7-BD3E2C3E030D}"/>
              </a:ext>
            </a:extLst>
          </p:cNvPr>
          <p:cNvSpPr txBox="1"/>
          <p:nvPr/>
        </p:nvSpPr>
        <p:spPr>
          <a:xfrm>
            <a:off x="982980" y="661630"/>
            <a:ext cx="948690" cy="369332"/>
          </a:xfrm>
          <a:prstGeom prst="rect">
            <a:avLst/>
          </a:prstGeom>
          <a:noFill/>
        </p:spPr>
        <p:txBody>
          <a:bodyPr wrap="square" rtlCol="0">
            <a:spAutoFit/>
          </a:bodyPr>
          <a:lstStyle/>
          <a:p>
            <a:r>
              <a:rPr lang="fr-FR" dirty="0"/>
              <a:t>Temp °c</a:t>
            </a:r>
          </a:p>
        </p:txBody>
      </p:sp>
      <p:sp>
        <p:nvSpPr>
          <p:cNvPr id="7" name="ZoneTexte 6">
            <a:extLst>
              <a:ext uri="{FF2B5EF4-FFF2-40B4-BE49-F238E27FC236}">
                <a16:creationId xmlns:a16="http://schemas.microsoft.com/office/drawing/2014/main" id="{524D73FB-B6BB-4412-B8CA-00E0A6675BD5}"/>
              </a:ext>
            </a:extLst>
          </p:cNvPr>
          <p:cNvSpPr txBox="1"/>
          <p:nvPr/>
        </p:nvSpPr>
        <p:spPr>
          <a:xfrm>
            <a:off x="6788082" y="646241"/>
            <a:ext cx="1252254" cy="369332"/>
          </a:xfrm>
          <a:prstGeom prst="rect">
            <a:avLst/>
          </a:prstGeom>
          <a:noFill/>
        </p:spPr>
        <p:txBody>
          <a:bodyPr wrap="square" rtlCol="0">
            <a:spAutoFit/>
          </a:bodyPr>
          <a:lstStyle/>
          <a:p>
            <a:r>
              <a:rPr lang="fr-FR" dirty="0" err="1"/>
              <a:t>Précip</a:t>
            </a:r>
            <a:r>
              <a:rPr lang="fr-FR" dirty="0"/>
              <a:t> mm</a:t>
            </a:r>
          </a:p>
        </p:txBody>
      </p:sp>
      <p:sp>
        <p:nvSpPr>
          <p:cNvPr id="8" name="ZoneTexte 7">
            <a:extLst>
              <a:ext uri="{FF2B5EF4-FFF2-40B4-BE49-F238E27FC236}">
                <a16:creationId xmlns:a16="http://schemas.microsoft.com/office/drawing/2014/main" id="{4DE6CEC3-F1E6-4695-88B1-9B93D3134995}"/>
              </a:ext>
            </a:extLst>
          </p:cNvPr>
          <p:cNvSpPr txBox="1"/>
          <p:nvPr/>
        </p:nvSpPr>
        <p:spPr>
          <a:xfrm>
            <a:off x="3257550" y="646241"/>
            <a:ext cx="3003808" cy="400110"/>
          </a:xfrm>
          <a:prstGeom prst="rect">
            <a:avLst/>
          </a:prstGeom>
          <a:noFill/>
        </p:spPr>
        <p:txBody>
          <a:bodyPr wrap="square" rtlCol="0">
            <a:spAutoFit/>
          </a:bodyPr>
          <a:lstStyle/>
          <a:p>
            <a:r>
              <a:rPr lang="fr-FR" sz="2000" b="1" dirty="0" err="1">
                <a:solidFill>
                  <a:srgbClr val="006600"/>
                </a:solidFill>
              </a:rPr>
              <a:t>Charm</a:t>
            </a:r>
            <a:r>
              <a:rPr lang="fr-FR" sz="2000" b="1" dirty="0">
                <a:solidFill>
                  <a:srgbClr val="006600"/>
                </a:solidFill>
              </a:rPr>
              <a:t>-el-Cheikh (Egypte)</a:t>
            </a:r>
          </a:p>
        </p:txBody>
      </p:sp>
    </p:spTree>
    <p:extLst>
      <p:ext uri="{BB962C8B-B14F-4D97-AF65-F5344CB8AC3E}">
        <p14:creationId xmlns:p14="http://schemas.microsoft.com/office/powerpoint/2010/main" val="3867001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6C61F5A-0C42-462A-AACC-0DC5AFBA4BDE}"/>
              </a:ext>
            </a:extLst>
          </p:cNvPr>
          <p:cNvSpPr txBox="1"/>
          <p:nvPr/>
        </p:nvSpPr>
        <p:spPr>
          <a:xfrm>
            <a:off x="217170" y="269535"/>
            <a:ext cx="2571750"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 Les paysages</a:t>
            </a:r>
          </a:p>
        </p:txBody>
      </p:sp>
      <p:pic>
        <p:nvPicPr>
          <p:cNvPr id="4" name="Image 3">
            <a:extLst>
              <a:ext uri="{FF2B5EF4-FFF2-40B4-BE49-F238E27FC236}">
                <a16:creationId xmlns:a16="http://schemas.microsoft.com/office/drawing/2014/main" id="{377E7C47-1B20-4927-8336-86D8E0AF2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90" y="1196180"/>
            <a:ext cx="7395210" cy="4924235"/>
          </a:xfrm>
          <a:prstGeom prst="rect">
            <a:avLst/>
          </a:prstGeom>
        </p:spPr>
      </p:pic>
      <p:sp>
        <p:nvSpPr>
          <p:cNvPr id="5" name="ZoneTexte 4">
            <a:extLst>
              <a:ext uri="{FF2B5EF4-FFF2-40B4-BE49-F238E27FC236}">
                <a16:creationId xmlns:a16="http://schemas.microsoft.com/office/drawing/2014/main" id="{FA6C1A54-CF2A-4A9A-A59C-14E48BDCFB11}"/>
              </a:ext>
            </a:extLst>
          </p:cNvPr>
          <p:cNvSpPr txBox="1"/>
          <p:nvPr/>
        </p:nvSpPr>
        <p:spPr>
          <a:xfrm>
            <a:off x="720090" y="6155025"/>
            <a:ext cx="3474720" cy="400110"/>
          </a:xfrm>
          <a:prstGeom prst="rect">
            <a:avLst/>
          </a:prstGeom>
          <a:solidFill>
            <a:schemeClr val="bg1"/>
          </a:solidFill>
        </p:spPr>
        <p:txBody>
          <a:bodyPr wrap="square" rtlCol="0">
            <a:spAutoFit/>
          </a:bodyPr>
          <a:lstStyle/>
          <a:p>
            <a:r>
              <a:rPr lang="fr-FR" sz="2000">
                <a:latin typeface="Arial" panose="020B0604020202020204" pitchFamily="34" charset="0"/>
                <a:cs typeface="Arial" panose="020B0604020202020204" pitchFamily="34" charset="0"/>
              </a:rPr>
              <a:t>Les Cinque Terre, Italie</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124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theme/theme1.xml><?xml version="1.0" encoding="utf-8"?>
<a:theme xmlns:a="http://schemas.openxmlformats.org/drawingml/2006/main" name="Thème Office">
  <a:themeElements>
    <a:clrScheme name="Personnalisé 1">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1380</TotalTime>
  <Words>1056</Words>
  <Application>Microsoft Office PowerPoint</Application>
  <PresentationFormat>Affichage à l'écran (4:3)</PresentationFormat>
  <Paragraphs>185</Paragraphs>
  <Slides>43</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43</vt:i4>
      </vt:variant>
    </vt:vector>
  </HeadingPairs>
  <TitlesOfParts>
    <vt:vector size="49" baseType="lpstr">
      <vt:lpstr>Arial</vt:lpstr>
      <vt:lpstr>Arial Black</vt:lpstr>
      <vt:lpstr>Calibri</vt:lpstr>
      <vt:lpstr>Calibri Light</vt:lpstr>
      <vt:lpstr>Verdana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tperisse932@gmail.com</dc:creator>
  <cp:lastModifiedBy>tperisse932@gmail.com</cp:lastModifiedBy>
  <cp:revision>100</cp:revision>
  <dcterms:created xsi:type="dcterms:W3CDTF">2021-06-20T21:01:33Z</dcterms:created>
  <dcterms:modified xsi:type="dcterms:W3CDTF">2021-07-29T14:06:17Z</dcterms:modified>
</cp:coreProperties>
</file>