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7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0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3F772-DCC1-4D02-AE90-58093322C1AB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A9A94-54C6-481F-A144-820C194CEA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736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5AF-EA5E-4ECF-916F-BB37AD480E8A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8EE1-6532-4680-A9DD-018795E7E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1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5AF-EA5E-4ECF-916F-BB37AD480E8A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8EE1-6532-4680-A9DD-018795E7E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01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5AF-EA5E-4ECF-916F-BB37AD480E8A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8EE1-6532-4680-A9DD-018795E7E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79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5AF-EA5E-4ECF-916F-BB37AD480E8A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8EE1-6532-4680-A9DD-018795E7E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9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5AF-EA5E-4ECF-916F-BB37AD480E8A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8EE1-6532-4680-A9DD-018795E7E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73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5AF-EA5E-4ECF-916F-BB37AD480E8A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8EE1-6532-4680-A9DD-018795E7E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73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5AF-EA5E-4ECF-916F-BB37AD480E8A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8EE1-6532-4680-A9DD-018795E7E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099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5AF-EA5E-4ECF-916F-BB37AD480E8A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8EE1-6532-4680-A9DD-018795E7E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19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5AF-EA5E-4ECF-916F-BB37AD480E8A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8EE1-6532-4680-A9DD-018795E7E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09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5AF-EA5E-4ECF-916F-BB37AD480E8A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8EE1-6532-4680-A9DD-018795E7E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28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5AF-EA5E-4ECF-916F-BB37AD480E8A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8EE1-6532-4680-A9DD-018795E7E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34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F85AF-EA5E-4ECF-916F-BB37AD480E8A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78EE1-6532-4680-A9DD-018795E7E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89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>
            <a:extLst>
              <a:ext uri="{FF2B5EF4-FFF2-40B4-BE49-F238E27FC236}">
                <a16:creationId xmlns:a16="http://schemas.microsoft.com/office/drawing/2014/main" id="{49F3C293-1CD2-4ABF-9BDF-9609AF2D1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8925" y="450850"/>
            <a:ext cx="4517528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Ctr="1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fr-FR" altLang="fr-FR" sz="3600" b="1" dirty="0">
                <a:latin typeface="Arial Black" panose="020B0A04020102020204" pitchFamily="34" charset="0"/>
              </a:rPr>
              <a:t>TOURISME ET TERRITOIRES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BCAD8712-ECC6-43FF-A072-40E643A625FD}"/>
              </a:ext>
            </a:extLst>
          </p:cNvPr>
          <p:cNvSpPr txBox="1">
            <a:spLocks noChangeArrowheads="1"/>
          </p:cNvSpPr>
          <p:nvPr/>
        </p:nvSpPr>
        <p:spPr bwMode="auto">
          <a:xfrm rot="20220000">
            <a:off x="781217" y="998442"/>
            <a:ext cx="1378197" cy="584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 sz="3200" dirty="0">
                <a:solidFill>
                  <a:srgbClr val="FF0000"/>
                </a:solidFill>
                <a:latin typeface="Bahnschrift" panose="020B0502040204020203" pitchFamily="34" charset="0"/>
              </a:rPr>
              <a:t>BTS 2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448FD516-9D69-48E4-84A1-4A0F70481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175" y="2457450"/>
            <a:ext cx="7255424" cy="20113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/>
          <a:lstStyle>
            <a:lvl1pPr marL="571500" indent="-5699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dirty="0">
                <a:latin typeface="Verdana" panose="020B0604030504040204" pitchFamily="34" charset="0"/>
              </a:rPr>
              <a:t>Un programme</a:t>
            </a:r>
          </a:p>
          <a:p>
            <a:pPr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dirty="0">
                <a:latin typeface="Verdana" panose="020B0604030504040204" pitchFamily="34" charset="0"/>
              </a:rPr>
              <a:t>Des méthodes et des compétences</a:t>
            </a:r>
          </a:p>
          <a:p>
            <a:pPr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dirty="0">
                <a:latin typeface="Verdana" panose="020B0604030504040204" pitchFamily="34" charset="0"/>
              </a:rPr>
              <a:t>2 BTS blancs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1B785124-9905-4915-B63A-F28B1EA89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175" y="5027613"/>
            <a:ext cx="7255423" cy="81760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/>
          <a:lstStyle>
            <a:lvl1pPr marL="914400" indent="-9128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458787" indent="-4572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dirty="0">
                <a:latin typeface="Verdana" panose="020B0604030504040204" pitchFamily="34" charset="0"/>
              </a:rPr>
              <a:t>4 heures de cours par semaine</a:t>
            </a:r>
          </a:p>
        </p:txBody>
      </p:sp>
    </p:spTree>
    <p:extLst>
      <p:ext uri="{BB962C8B-B14F-4D97-AF65-F5344CB8AC3E}">
        <p14:creationId xmlns:p14="http://schemas.microsoft.com/office/powerpoint/2010/main" val="214244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reeform 7">
            <a:extLst>
              <a:ext uri="{FF2B5EF4-FFF2-40B4-BE49-F238E27FC236}">
                <a16:creationId xmlns:a16="http://schemas.microsoft.com/office/drawing/2014/main" id="{578D878F-EB6C-4583-9F82-3E41A9AB1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4778" y="3868003"/>
            <a:ext cx="2051790" cy="1814631"/>
          </a:xfrm>
          <a:custGeom>
            <a:avLst/>
            <a:gdLst>
              <a:gd name="G0" fmla="+- 32767 0 0"/>
              <a:gd name="G1" fmla="+- 32767 0 0"/>
              <a:gd name="G2" fmla="+- 10800 0 0"/>
              <a:gd name="G3" fmla="+- 21600 0 0"/>
              <a:gd name="G4" fmla="+- 10800 0 0"/>
              <a:gd name="G5" fmla="+- 21600 0 0"/>
              <a:gd name="G6" fmla="+- G5 0 G4"/>
              <a:gd name="G7" fmla="+- G3 0 G2"/>
              <a:gd name="G8" fmla="min G7 G6"/>
              <a:gd name="G9" fmla="*/ 1 48365 11520"/>
              <a:gd name="G10" fmla="+- 32767 0 0"/>
              <a:gd name="G11" fmla="+- 0 0 0"/>
              <a:gd name="G12" fmla="+- 32767 G1 0"/>
              <a:gd name="G13" fmla="*/ G7 1 21600"/>
              <a:gd name="G14" fmla="*/ G6 1 21600"/>
              <a:gd name="G15" fmla="*/ 21600 G7 1"/>
              <a:gd name="G16" fmla="*/ 21600 G6 1"/>
              <a:gd name="G17" fmla="min G14 G13"/>
              <a:gd name="G18" fmla="*/ G15 1 G8"/>
              <a:gd name="G19" fmla="*/ G16 1 G8"/>
              <a:gd name="G20" fmla="+- G19 0 G11"/>
              <a:gd name="G21" fmla="+- G18 0 G11"/>
              <a:gd name="G22" fmla="*/ G20 1 2"/>
              <a:gd name="G23" fmla="*/ G21 1 2"/>
              <a:gd name="G24" fmla="+- G11 G22 0"/>
              <a:gd name="G25" fmla="+- G11 G23 0"/>
              <a:gd name="G26" fmla="+- G12 0 G1"/>
              <a:gd name="G27" fmla="*/ G23 G17 1"/>
              <a:gd name="G28" fmla="*/ G22 G17 1"/>
              <a:gd name="G29" fmla="+- G26 G1 0"/>
              <a:gd name="G30" fmla="*/ G29 G9 1"/>
              <a:gd name="G31" fmla="*/ G30 1 G0"/>
              <a:gd name="G32" fmla="+- 0 0 G31"/>
              <a:gd name="G33" fmla="sin 1 G32"/>
              <a:gd name="G34" fmla="+- 0 0 G33"/>
              <a:gd name="G35" fmla="cos 1 G32"/>
              <a:gd name="G36" fmla="+- 0 0 G35"/>
              <a:gd name="G37" fmla="*/ G34 G23 1"/>
              <a:gd name="G38" fmla="*/ G36 G22 1"/>
              <a:gd name="G39" fmla="+- G25 0 G37"/>
              <a:gd name="G40" fmla="+- G25 G37 0"/>
              <a:gd name="G41" fmla="+- G24 0 G38"/>
              <a:gd name="G42" fmla="+- G24 G38 0"/>
              <a:gd name="G43" fmla="+- 32767 0 G10"/>
              <a:gd name="G44" fmla="?: G43 G10 32767"/>
              <a:gd name="G45" fmla="+- 32768 0 G44"/>
              <a:gd name="G46" fmla="?: G45 32768 G44"/>
              <a:gd name="G47" fmla="+- G0 G46 0"/>
              <a:gd name="G48" fmla="+- G0 G1 0"/>
              <a:gd name="G49" fmla="*/ G48 G9 1"/>
              <a:gd name="G50" fmla="*/ G49 1 G0"/>
              <a:gd name="G51" fmla="+- 0 0 G50"/>
              <a:gd name="G52" fmla="cos 1 G51"/>
              <a:gd name="G53" fmla="+- 0 0 G52"/>
              <a:gd name="G54" fmla="*/ G53 G27 1"/>
              <a:gd name="G55" fmla="sin 1 G51"/>
              <a:gd name="G56" fmla="+- 0 0 G55"/>
              <a:gd name="G57" fmla="*/ G56 G28 1"/>
              <a:gd name="G58" fmla="*/ G54 G54 1"/>
              <a:gd name="G59" fmla="*/ G57 G57 1"/>
              <a:gd name="G60" fmla="+- G58 G59 0"/>
              <a:gd name="G61" fmla="sqrt G60"/>
              <a:gd name="G62" fmla="*/ G27 G28 1"/>
              <a:gd name="G63" fmla="*/ G62 1 G61"/>
              <a:gd name="G64" fmla="*/ G56 G63 1"/>
              <a:gd name="G65" fmla="+- G11 0 G64"/>
              <a:gd name="G66" fmla="*/ G53 G63 1"/>
              <a:gd name="G67" fmla="+- G24 0 G66"/>
              <a:gd name="G68" fmla="+- G65 0 G27"/>
              <a:gd name="G69" fmla="+- G67 0 G28"/>
              <a:gd name="G70" fmla="+- G65 G27 0"/>
              <a:gd name="G71" fmla="+- G67 G28 0"/>
              <a:gd name="G72" fmla="+- G47 G1 0"/>
              <a:gd name="G73" fmla="*/ G72 G9 1"/>
              <a:gd name="G74" fmla="*/ G73 1 G0"/>
              <a:gd name="G75" fmla="+- 0 0 G74"/>
              <a:gd name="G76" fmla="cos 1 G75"/>
              <a:gd name="G77" fmla="+- 0 0 G76"/>
              <a:gd name="G78" fmla="*/ G77 G27 1"/>
              <a:gd name="G79" fmla="sin 1 G75"/>
              <a:gd name="G80" fmla="+- 0 0 G79"/>
              <a:gd name="G81" fmla="*/ G80 G28 1"/>
              <a:gd name="G82" fmla="*/ G78 G78 1"/>
              <a:gd name="G83" fmla="*/ G81 G81 1"/>
              <a:gd name="G84" fmla="+- G82 G83 0"/>
              <a:gd name="G85" fmla="sqrt G84"/>
              <a:gd name="G86" fmla="*/ G27 G28 1"/>
              <a:gd name="G87" fmla="*/ G86 1 G85"/>
              <a:gd name="G88" fmla="*/ G80 G87 1"/>
              <a:gd name="G89" fmla="+- G65 G88 0"/>
              <a:gd name="G90" fmla="*/ G77 G87 1"/>
              <a:gd name="G91" fmla="+- G67 G90 0"/>
              <a:gd name="G92" fmla="?: G46 G11 G68"/>
              <a:gd name="G93" fmla="?: G46 G24 G69"/>
              <a:gd name="G94" fmla="?: G46 G11 G70"/>
              <a:gd name="G95" fmla="?: G46 G24 G71"/>
              <a:gd name="G96" fmla="?: G46 G68 G89"/>
              <a:gd name="G97" fmla="?: G46 G69 G91"/>
              <a:gd name="G98" fmla="?: G46 G70 G89"/>
              <a:gd name="G99" fmla="?: G46 G71 G91"/>
              <a:gd name="T0" fmla="*/ 0 w 21600"/>
              <a:gd name="T1" fmla="*/ 10800 h 21600"/>
              <a:gd name="T2" fmla="*/ 0 w 21600"/>
              <a:gd name="T3" fmla="*/ 10800 h 21600"/>
              <a:gd name="T4" fmla="*/ 0 w 21600"/>
              <a:gd name="T5" fmla="*/ 10800 h 21600"/>
              <a:gd name="T6" fmla="*/ 0 w 21600"/>
              <a:gd name="T7" fmla="*/ 10800 h 21600"/>
              <a:gd name="T8" fmla="*/ 0 w 21600"/>
              <a:gd name="T9" fmla="*/ 10800 h 21600"/>
              <a:gd name="T10" fmla="*/ 0 w 21600"/>
              <a:gd name="T11" fmla="*/ 10800 h 21600"/>
              <a:gd name="T12" fmla="*/ 0 w 21600"/>
              <a:gd name="T13" fmla="*/ 10800 h 21600"/>
              <a:gd name="T14" fmla="*/ -11403 w 21600"/>
              <a:gd name="T15" fmla="*/ 21600 h 21600"/>
              <a:gd name="T16" fmla="*/ -22806 w 21600"/>
              <a:gd name="T17" fmla="*/ 10800 h 21600"/>
              <a:gd name="T18" fmla="*/ -11403 w 21600"/>
              <a:gd name="T19" fmla="*/ 0 h 21600"/>
              <a:gd name="T20" fmla="*/ -1 w 21600"/>
              <a:gd name="T21" fmla="*/ 10799 h 21600"/>
              <a:gd name="T22" fmla="*/ G39 w 21600"/>
              <a:gd name="T23" fmla="*/ G41 h 21600"/>
              <a:gd name="T24" fmla="*/ G40 w 21600"/>
              <a:gd name="T25" fmla="*/ G4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21600" h="21600">
                <a:moveTo>
                  <a:pt x="0" y="10800"/>
                </a:moveTo>
                <a:lnTo>
                  <a:pt x="0" y="10800"/>
                </a:ln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6764"/>
                  <a:pt x="-5106" y="21600"/>
                  <a:pt x="-11403" y="21600"/>
                </a:cubicBezTo>
                <a:cubicBezTo>
                  <a:pt x="-17701" y="21600"/>
                  <a:pt x="-22806" y="16764"/>
                  <a:pt x="-22806" y="10800"/>
                </a:cubicBezTo>
                <a:cubicBezTo>
                  <a:pt x="-22806" y="4835"/>
                  <a:pt x="-17701" y="0"/>
                  <a:pt x="-11403" y="0"/>
                </a:cubicBezTo>
                <a:cubicBezTo>
                  <a:pt x="-5106" y="0"/>
                  <a:pt x="-1" y="4835"/>
                  <a:pt x="-1" y="10799"/>
                </a:cubicBezTo>
                <a:close/>
              </a:path>
            </a:pathLst>
          </a:custGeom>
          <a:solidFill>
            <a:srgbClr val="7030A0"/>
          </a:solidFill>
          <a:ln w="28440" cap="flat">
            <a:solidFill>
              <a:srgbClr val="73902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" name="Freeform 6">
            <a:extLst>
              <a:ext uri="{FF2B5EF4-FFF2-40B4-BE49-F238E27FC236}">
                <a16:creationId xmlns:a16="http://schemas.microsoft.com/office/drawing/2014/main" id="{31AEF97B-9FDE-4D89-BF92-F42B53128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6310" y="5183036"/>
            <a:ext cx="2051790" cy="1496882"/>
          </a:xfrm>
          <a:custGeom>
            <a:avLst/>
            <a:gdLst>
              <a:gd name="G0" fmla="+- 32767 0 0"/>
              <a:gd name="G1" fmla="+- 32767 0 0"/>
              <a:gd name="G2" fmla="+- 10800 0 0"/>
              <a:gd name="G3" fmla="+- 21600 0 0"/>
              <a:gd name="G4" fmla="+- 10800 0 0"/>
              <a:gd name="G5" fmla="+- 21600 0 0"/>
              <a:gd name="G6" fmla="+- G5 0 G4"/>
              <a:gd name="G7" fmla="+- G3 0 G2"/>
              <a:gd name="G8" fmla="min G7 G6"/>
              <a:gd name="G9" fmla="*/ 1 48365 11520"/>
              <a:gd name="G10" fmla="+- 32767 0 0"/>
              <a:gd name="G11" fmla="+- 0 0 0"/>
              <a:gd name="G12" fmla="+- 32767 G1 0"/>
              <a:gd name="G13" fmla="*/ G7 1 21600"/>
              <a:gd name="G14" fmla="*/ G6 1 21600"/>
              <a:gd name="G15" fmla="*/ 21600 G7 1"/>
              <a:gd name="G16" fmla="*/ 21600 G6 1"/>
              <a:gd name="G17" fmla="min G14 G13"/>
              <a:gd name="G18" fmla="*/ G15 1 G8"/>
              <a:gd name="G19" fmla="*/ G16 1 G8"/>
              <a:gd name="G20" fmla="+- G19 0 G11"/>
              <a:gd name="G21" fmla="+- G18 0 G11"/>
              <a:gd name="G22" fmla="*/ G20 1 2"/>
              <a:gd name="G23" fmla="*/ G21 1 2"/>
              <a:gd name="G24" fmla="+- G11 G22 0"/>
              <a:gd name="G25" fmla="+- G11 G23 0"/>
              <a:gd name="G26" fmla="+- G12 0 G1"/>
              <a:gd name="G27" fmla="*/ G23 G17 1"/>
              <a:gd name="G28" fmla="*/ G22 G17 1"/>
              <a:gd name="G29" fmla="+- G26 G1 0"/>
              <a:gd name="G30" fmla="*/ G29 G9 1"/>
              <a:gd name="G31" fmla="*/ G30 1 G0"/>
              <a:gd name="G32" fmla="+- 0 0 G31"/>
              <a:gd name="G33" fmla="sin 1 G32"/>
              <a:gd name="G34" fmla="+- 0 0 G33"/>
              <a:gd name="G35" fmla="cos 1 G32"/>
              <a:gd name="G36" fmla="+- 0 0 G35"/>
              <a:gd name="G37" fmla="*/ G34 G23 1"/>
              <a:gd name="G38" fmla="*/ G36 G22 1"/>
              <a:gd name="G39" fmla="+- G25 0 G37"/>
              <a:gd name="G40" fmla="+- G25 G37 0"/>
              <a:gd name="G41" fmla="+- G24 0 G38"/>
              <a:gd name="G42" fmla="+- G24 G38 0"/>
              <a:gd name="G43" fmla="+- 32767 0 G10"/>
              <a:gd name="G44" fmla="?: G43 G10 32767"/>
              <a:gd name="G45" fmla="+- 32768 0 G44"/>
              <a:gd name="G46" fmla="?: G45 32768 G44"/>
              <a:gd name="G47" fmla="+- G0 G46 0"/>
              <a:gd name="G48" fmla="+- G0 G1 0"/>
              <a:gd name="G49" fmla="*/ G48 G9 1"/>
              <a:gd name="G50" fmla="*/ G49 1 G0"/>
              <a:gd name="G51" fmla="+- 0 0 G50"/>
              <a:gd name="G52" fmla="cos 1 G51"/>
              <a:gd name="G53" fmla="+- 0 0 G52"/>
              <a:gd name="G54" fmla="*/ G53 G27 1"/>
              <a:gd name="G55" fmla="sin 1 G51"/>
              <a:gd name="G56" fmla="+- 0 0 G55"/>
              <a:gd name="G57" fmla="*/ G56 G28 1"/>
              <a:gd name="G58" fmla="*/ G54 G54 1"/>
              <a:gd name="G59" fmla="*/ G57 G57 1"/>
              <a:gd name="G60" fmla="+- G58 G59 0"/>
              <a:gd name="G61" fmla="sqrt G60"/>
              <a:gd name="G62" fmla="*/ G27 G28 1"/>
              <a:gd name="G63" fmla="*/ G62 1 G61"/>
              <a:gd name="G64" fmla="*/ G56 G63 1"/>
              <a:gd name="G65" fmla="+- G11 0 G64"/>
              <a:gd name="G66" fmla="*/ G53 G63 1"/>
              <a:gd name="G67" fmla="+- G24 0 G66"/>
              <a:gd name="G68" fmla="+- G65 0 G27"/>
              <a:gd name="G69" fmla="+- G67 0 G28"/>
              <a:gd name="G70" fmla="+- G65 G27 0"/>
              <a:gd name="G71" fmla="+- G67 G28 0"/>
              <a:gd name="G72" fmla="+- G47 G1 0"/>
              <a:gd name="G73" fmla="*/ G72 G9 1"/>
              <a:gd name="G74" fmla="*/ G73 1 G0"/>
              <a:gd name="G75" fmla="+- 0 0 G74"/>
              <a:gd name="G76" fmla="cos 1 G75"/>
              <a:gd name="G77" fmla="+- 0 0 G76"/>
              <a:gd name="G78" fmla="*/ G77 G27 1"/>
              <a:gd name="G79" fmla="sin 1 G75"/>
              <a:gd name="G80" fmla="+- 0 0 G79"/>
              <a:gd name="G81" fmla="*/ G80 G28 1"/>
              <a:gd name="G82" fmla="*/ G78 G78 1"/>
              <a:gd name="G83" fmla="*/ G81 G81 1"/>
              <a:gd name="G84" fmla="+- G82 G83 0"/>
              <a:gd name="G85" fmla="sqrt G84"/>
              <a:gd name="G86" fmla="*/ G27 G28 1"/>
              <a:gd name="G87" fmla="*/ G86 1 G85"/>
              <a:gd name="G88" fmla="*/ G80 G87 1"/>
              <a:gd name="G89" fmla="+- G65 G88 0"/>
              <a:gd name="G90" fmla="*/ G77 G87 1"/>
              <a:gd name="G91" fmla="+- G67 G90 0"/>
              <a:gd name="G92" fmla="?: G46 G11 G68"/>
              <a:gd name="G93" fmla="?: G46 G24 G69"/>
              <a:gd name="G94" fmla="?: G46 G11 G70"/>
              <a:gd name="G95" fmla="?: G46 G24 G71"/>
              <a:gd name="G96" fmla="?: G46 G68 G89"/>
              <a:gd name="G97" fmla="?: G46 G69 G91"/>
              <a:gd name="G98" fmla="?: G46 G70 G89"/>
              <a:gd name="G99" fmla="?: G46 G71 G91"/>
              <a:gd name="T0" fmla="*/ 0 w 21600"/>
              <a:gd name="T1" fmla="*/ 10800 h 21600"/>
              <a:gd name="T2" fmla="*/ 0 w 21600"/>
              <a:gd name="T3" fmla="*/ 10800 h 21600"/>
              <a:gd name="T4" fmla="*/ 0 w 21600"/>
              <a:gd name="T5" fmla="*/ 10800 h 21600"/>
              <a:gd name="T6" fmla="*/ 0 w 21600"/>
              <a:gd name="T7" fmla="*/ 10800 h 21600"/>
              <a:gd name="T8" fmla="*/ 0 w 21600"/>
              <a:gd name="T9" fmla="*/ 10800 h 21600"/>
              <a:gd name="T10" fmla="*/ 0 w 21600"/>
              <a:gd name="T11" fmla="*/ 10800 h 21600"/>
              <a:gd name="T12" fmla="*/ 0 w 21600"/>
              <a:gd name="T13" fmla="*/ 10800 h 21600"/>
              <a:gd name="T14" fmla="*/ -10810 w 21600"/>
              <a:gd name="T15" fmla="*/ 21600 h 21600"/>
              <a:gd name="T16" fmla="*/ -21620 w 21600"/>
              <a:gd name="T17" fmla="*/ 10800 h 21600"/>
              <a:gd name="T18" fmla="*/ -10810 w 21600"/>
              <a:gd name="T19" fmla="*/ 0 h 21600"/>
              <a:gd name="T20" fmla="*/ -1 w 21600"/>
              <a:gd name="T21" fmla="*/ 10799 h 21600"/>
              <a:gd name="T22" fmla="*/ G39 w 21600"/>
              <a:gd name="T23" fmla="*/ G41 h 21600"/>
              <a:gd name="T24" fmla="*/ G40 w 21600"/>
              <a:gd name="T25" fmla="*/ G4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21600" h="21600">
                <a:moveTo>
                  <a:pt x="0" y="10800"/>
                </a:moveTo>
                <a:lnTo>
                  <a:pt x="0" y="10800"/>
                </a:ln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6764"/>
                  <a:pt x="-4840" y="21600"/>
                  <a:pt x="-10810" y="21600"/>
                </a:cubicBezTo>
                <a:cubicBezTo>
                  <a:pt x="-16781" y="21600"/>
                  <a:pt x="-21620" y="16764"/>
                  <a:pt x="-21620" y="10800"/>
                </a:cubicBezTo>
                <a:cubicBezTo>
                  <a:pt x="-21620" y="4835"/>
                  <a:pt x="-16781" y="0"/>
                  <a:pt x="-10810" y="0"/>
                </a:cubicBezTo>
                <a:cubicBezTo>
                  <a:pt x="-4840" y="0"/>
                  <a:pt x="-1" y="4835"/>
                  <a:pt x="-1" y="10799"/>
                </a:cubicBezTo>
                <a:close/>
              </a:path>
            </a:pathLst>
          </a:custGeom>
          <a:solidFill>
            <a:srgbClr val="7030A0"/>
          </a:solidFill>
          <a:ln w="28440" cap="flat">
            <a:solidFill>
              <a:srgbClr val="73902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9DC2A37B-1BA9-4A0C-BE05-2705AD206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8282" y="4254676"/>
            <a:ext cx="1668461" cy="1728788"/>
          </a:xfrm>
          <a:custGeom>
            <a:avLst/>
            <a:gdLst>
              <a:gd name="G0" fmla="+- 32767 0 0"/>
              <a:gd name="G1" fmla="+- 32767 0 0"/>
              <a:gd name="G2" fmla="+- 10800 0 0"/>
              <a:gd name="G3" fmla="+- 21600 0 0"/>
              <a:gd name="G4" fmla="+- 10800 0 0"/>
              <a:gd name="G5" fmla="+- 21600 0 0"/>
              <a:gd name="G6" fmla="+- G5 0 G4"/>
              <a:gd name="G7" fmla="+- G3 0 G2"/>
              <a:gd name="G8" fmla="min G7 G6"/>
              <a:gd name="G9" fmla="*/ 1 48365 11520"/>
              <a:gd name="G10" fmla="+- 32767 0 0"/>
              <a:gd name="G11" fmla="+- 0 0 0"/>
              <a:gd name="G12" fmla="+- 32767 G1 0"/>
              <a:gd name="G13" fmla="*/ G7 1 21600"/>
              <a:gd name="G14" fmla="*/ G6 1 21600"/>
              <a:gd name="G15" fmla="*/ 21600 G7 1"/>
              <a:gd name="G16" fmla="*/ 21600 G6 1"/>
              <a:gd name="G17" fmla="min G14 G13"/>
              <a:gd name="G18" fmla="*/ G15 1 G8"/>
              <a:gd name="G19" fmla="*/ G16 1 G8"/>
              <a:gd name="G20" fmla="+- G19 0 G11"/>
              <a:gd name="G21" fmla="+- G18 0 G11"/>
              <a:gd name="G22" fmla="*/ G20 1 2"/>
              <a:gd name="G23" fmla="*/ G21 1 2"/>
              <a:gd name="G24" fmla="+- G11 G22 0"/>
              <a:gd name="G25" fmla="+- G11 G23 0"/>
              <a:gd name="G26" fmla="+- G12 0 G1"/>
              <a:gd name="G27" fmla="*/ G23 G17 1"/>
              <a:gd name="G28" fmla="*/ G22 G17 1"/>
              <a:gd name="G29" fmla="+- G26 G1 0"/>
              <a:gd name="G30" fmla="*/ G29 G9 1"/>
              <a:gd name="G31" fmla="*/ G30 1 G0"/>
              <a:gd name="G32" fmla="+- 0 0 G31"/>
              <a:gd name="G33" fmla="sin 1 G32"/>
              <a:gd name="G34" fmla="+- 0 0 G33"/>
              <a:gd name="G35" fmla="cos 1 G32"/>
              <a:gd name="G36" fmla="+- 0 0 G35"/>
              <a:gd name="G37" fmla="*/ G34 G23 1"/>
              <a:gd name="G38" fmla="*/ G36 G22 1"/>
              <a:gd name="G39" fmla="+- G25 0 G37"/>
              <a:gd name="G40" fmla="+- G25 G37 0"/>
              <a:gd name="G41" fmla="+- G24 0 G38"/>
              <a:gd name="G42" fmla="+- G24 G38 0"/>
              <a:gd name="G43" fmla="+- 32767 0 G10"/>
              <a:gd name="G44" fmla="?: G43 G10 32767"/>
              <a:gd name="G45" fmla="+- 32768 0 G44"/>
              <a:gd name="G46" fmla="?: G45 32768 G44"/>
              <a:gd name="G47" fmla="+- G0 G46 0"/>
              <a:gd name="G48" fmla="+- G0 G1 0"/>
              <a:gd name="G49" fmla="*/ G48 G9 1"/>
              <a:gd name="G50" fmla="*/ G49 1 G0"/>
              <a:gd name="G51" fmla="+- 0 0 G50"/>
              <a:gd name="G52" fmla="cos 1 G51"/>
              <a:gd name="G53" fmla="+- 0 0 G52"/>
              <a:gd name="G54" fmla="*/ G53 G27 1"/>
              <a:gd name="G55" fmla="sin 1 G51"/>
              <a:gd name="G56" fmla="+- 0 0 G55"/>
              <a:gd name="G57" fmla="*/ G56 G28 1"/>
              <a:gd name="G58" fmla="*/ G54 G54 1"/>
              <a:gd name="G59" fmla="*/ G57 G57 1"/>
              <a:gd name="G60" fmla="+- G58 G59 0"/>
              <a:gd name="G61" fmla="sqrt G60"/>
              <a:gd name="G62" fmla="*/ G27 G28 1"/>
              <a:gd name="G63" fmla="*/ G62 1 G61"/>
              <a:gd name="G64" fmla="*/ G56 G63 1"/>
              <a:gd name="G65" fmla="+- G11 0 G64"/>
              <a:gd name="G66" fmla="*/ G53 G63 1"/>
              <a:gd name="G67" fmla="+- G24 0 G66"/>
              <a:gd name="G68" fmla="+- G65 0 G27"/>
              <a:gd name="G69" fmla="+- G67 0 G28"/>
              <a:gd name="G70" fmla="+- G65 G27 0"/>
              <a:gd name="G71" fmla="+- G67 G28 0"/>
              <a:gd name="G72" fmla="+- G47 G1 0"/>
              <a:gd name="G73" fmla="*/ G72 G9 1"/>
              <a:gd name="G74" fmla="*/ G73 1 G0"/>
              <a:gd name="G75" fmla="+- 0 0 G74"/>
              <a:gd name="G76" fmla="cos 1 G75"/>
              <a:gd name="G77" fmla="+- 0 0 G76"/>
              <a:gd name="G78" fmla="*/ G77 G27 1"/>
              <a:gd name="G79" fmla="sin 1 G75"/>
              <a:gd name="G80" fmla="+- 0 0 G79"/>
              <a:gd name="G81" fmla="*/ G80 G28 1"/>
              <a:gd name="G82" fmla="*/ G78 G78 1"/>
              <a:gd name="G83" fmla="*/ G81 G81 1"/>
              <a:gd name="G84" fmla="+- G82 G83 0"/>
              <a:gd name="G85" fmla="sqrt G84"/>
              <a:gd name="G86" fmla="*/ G27 G28 1"/>
              <a:gd name="G87" fmla="*/ G86 1 G85"/>
              <a:gd name="G88" fmla="*/ G80 G87 1"/>
              <a:gd name="G89" fmla="+- G65 G88 0"/>
              <a:gd name="G90" fmla="*/ G77 G87 1"/>
              <a:gd name="G91" fmla="+- G67 G90 0"/>
              <a:gd name="G92" fmla="?: G46 G11 G68"/>
              <a:gd name="G93" fmla="?: G46 G24 G69"/>
              <a:gd name="G94" fmla="?: G46 G11 G70"/>
              <a:gd name="G95" fmla="?: G46 G24 G71"/>
              <a:gd name="G96" fmla="?: G46 G68 G89"/>
              <a:gd name="G97" fmla="?: G46 G69 G91"/>
              <a:gd name="G98" fmla="?: G46 G70 G89"/>
              <a:gd name="G99" fmla="?: G46 G71 G91"/>
              <a:gd name="T0" fmla="*/ 0 w 21600"/>
              <a:gd name="T1" fmla="*/ 10800 h 21600"/>
              <a:gd name="T2" fmla="*/ 0 w 21600"/>
              <a:gd name="T3" fmla="*/ 10800 h 21600"/>
              <a:gd name="T4" fmla="*/ 0 w 21600"/>
              <a:gd name="T5" fmla="*/ 10800 h 21600"/>
              <a:gd name="T6" fmla="*/ 0 w 21600"/>
              <a:gd name="T7" fmla="*/ 10800 h 21600"/>
              <a:gd name="T8" fmla="*/ 0 w 21600"/>
              <a:gd name="T9" fmla="*/ 10800 h 21600"/>
              <a:gd name="T10" fmla="*/ 0 w 21600"/>
              <a:gd name="T11" fmla="*/ 10800 h 21600"/>
              <a:gd name="T12" fmla="*/ 0 w 21600"/>
              <a:gd name="T13" fmla="*/ 10800 h 21600"/>
              <a:gd name="T14" fmla="*/ -13815 w 21600"/>
              <a:gd name="T15" fmla="*/ 21600 h 21600"/>
              <a:gd name="T16" fmla="*/ -27630 w 21600"/>
              <a:gd name="T17" fmla="*/ 10800 h 21600"/>
              <a:gd name="T18" fmla="*/ -13815 w 21600"/>
              <a:gd name="T19" fmla="*/ 0 h 21600"/>
              <a:gd name="T20" fmla="*/ -1 w 21600"/>
              <a:gd name="T21" fmla="*/ 10799 h 21600"/>
              <a:gd name="T22" fmla="*/ G39 w 21600"/>
              <a:gd name="T23" fmla="*/ G41 h 21600"/>
              <a:gd name="T24" fmla="*/ G40 w 21600"/>
              <a:gd name="T25" fmla="*/ G4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21600" h="21600">
                <a:moveTo>
                  <a:pt x="0" y="10800"/>
                </a:moveTo>
                <a:lnTo>
                  <a:pt x="0" y="10800"/>
                </a:ln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6764"/>
                  <a:pt x="-6186" y="21600"/>
                  <a:pt x="-13815" y="21600"/>
                </a:cubicBezTo>
                <a:cubicBezTo>
                  <a:pt x="-21445" y="21600"/>
                  <a:pt x="-27630" y="16764"/>
                  <a:pt x="-27630" y="10800"/>
                </a:cubicBezTo>
                <a:cubicBezTo>
                  <a:pt x="-27630" y="4835"/>
                  <a:pt x="-21445" y="0"/>
                  <a:pt x="-13815" y="0"/>
                </a:cubicBezTo>
                <a:cubicBezTo>
                  <a:pt x="-6186" y="0"/>
                  <a:pt x="-1" y="4835"/>
                  <a:pt x="-1" y="10799"/>
                </a:cubicBezTo>
                <a:close/>
              </a:path>
            </a:pathLst>
          </a:custGeom>
          <a:solidFill>
            <a:srgbClr val="7030A0"/>
          </a:solidFill>
          <a:ln w="28440" cap="flat">
            <a:solidFill>
              <a:srgbClr val="73902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E2FDC244-E47B-4845-BC40-6EC9A85D8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4361" y="83672"/>
            <a:ext cx="1668461" cy="1578294"/>
          </a:xfrm>
          <a:custGeom>
            <a:avLst/>
            <a:gdLst>
              <a:gd name="G0" fmla="+- 32767 0 0"/>
              <a:gd name="G1" fmla="+- 32767 0 0"/>
              <a:gd name="G2" fmla="+- 10800 0 0"/>
              <a:gd name="G3" fmla="+- 21600 0 0"/>
              <a:gd name="G4" fmla="+- 10800 0 0"/>
              <a:gd name="G5" fmla="+- 21600 0 0"/>
              <a:gd name="G6" fmla="+- G5 0 G4"/>
              <a:gd name="G7" fmla="+- G3 0 G2"/>
              <a:gd name="G8" fmla="min G7 G6"/>
              <a:gd name="G9" fmla="*/ 1 48365 11520"/>
              <a:gd name="G10" fmla="+- 32767 0 0"/>
              <a:gd name="G11" fmla="+- 0 0 0"/>
              <a:gd name="G12" fmla="+- 32767 G1 0"/>
              <a:gd name="G13" fmla="*/ G7 1 21600"/>
              <a:gd name="G14" fmla="*/ G6 1 21600"/>
              <a:gd name="G15" fmla="*/ 21600 G7 1"/>
              <a:gd name="G16" fmla="*/ 21600 G6 1"/>
              <a:gd name="G17" fmla="min G14 G13"/>
              <a:gd name="G18" fmla="*/ G15 1 G8"/>
              <a:gd name="G19" fmla="*/ G16 1 G8"/>
              <a:gd name="G20" fmla="+- G19 0 G11"/>
              <a:gd name="G21" fmla="+- G18 0 G11"/>
              <a:gd name="G22" fmla="*/ G20 1 2"/>
              <a:gd name="G23" fmla="*/ G21 1 2"/>
              <a:gd name="G24" fmla="+- G11 G22 0"/>
              <a:gd name="G25" fmla="+- G11 G23 0"/>
              <a:gd name="G26" fmla="+- G12 0 G1"/>
              <a:gd name="G27" fmla="*/ G23 G17 1"/>
              <a:gd name="G28" fmla="*/ G22 G17 1"/>
              <a:gd name="G29" fmla="+- G26 G1 0"/>
              <a:gd name="G30" fmla="*/ G29 G9 1"/>
              <a:gd name="G31" fmla="*/ G30 1 G0"/>
              <a:gd name="G32" fmla="+- 0 0 G31"/>
              <a:gd name="G33" fmla="sin 1 G32"/>
              <a:gd name="G34" fmla="+- 0 0 G33"/>
              <a:gd name="G35" fmla="cos 1 G32"/>
              <a:gd name="G36" fmla="+- 0 0 G35"/>
              <a:gd name="G37" fmla="*/ G34 G23 1"/>
              <a:gd name="G38" fmla="*/ G36 G22 1"/>
              <a:gd name="G39" fmla="+- G25 0 G37"/>
              <a:gd name="G40" fmla="+- G25 G37 0"/>
              <a:gd name="G41" fmla="+- G24 0 G38"/>
              <a:gd name="G42" fmla="+- G24 G38 0"/>
              <a:gd name="G43" fmla="+- 32767 0 G10"/>
              <a:gd name="G44" fmla="?: G43 G10 32767"/>
              <a:gd name="G45" fmla="+- 32768 0 G44"/>
              <a:gd name="G46" fmla="?: G45 32768 G44"/>
              <a:gd name="G47" fmla="+- G0 G46 0"/>
              <a:gd name="G48" fmla="+- G0 G1 0"/>
              <a:gd name="G49" fmla="*/ G48 G9 1"/>
              <a:gd name="G50" fmla="*/ G49 1 G0"/>
              <a:gd name="G51" fmla="+- 0 0 G50"/>
              <a:gd name="G52" fmla="cos 1 G51"/>
              <a:gd name="G53" fmla="+- 0 0 G52"/>
              <a:gd name="G54" fmla="*/ G53 G27 1"/>
              <a:gd name="G55" fmla="sin 1 G51"/>
              <a:gd name="G56" fmla="+- 0 0 G55"/>
              <a:gd name="G57" fmla="*/ G56 G28 1"/>
              <a:gd name="G58" fmla="*/ G54 G54 1"/>
              <a:gd name="G59" fmla="*/ G57 G57 1"/>
              <a:gd name="G60" fmla="+- G58 G59 0"/>
              <a:gd name="G61" fmla="sqrt G60"/>
              <a:gd name="G62" fmla="*/ G27 G28 1"/>
              <a:gd name="G63" fmla="*/ G62 1 G61"/>
              <a:gd name="G64" fmla="*/ G56 G63 1"/>
              <a:gd name="G65" fmla="+- G11 0 G64"/>
              <a:gd name="G66" fmla="*/ G53 G63 1"/>
              <a:gd name="G67" fmla="+- G24 0 G66"/>
              <a:gd name="G68" fmla="+- G65 0 G27"/>
              <a:gd name="G69" fmla="+- G67 0 G28"/>
              <a:gd name="G70" fmla="+- G65 G27 0"/>
              <a:gd name="G71" fmla="+- G67 G28 0"/>
              <a:gd name="G72" fmla="+- G47 G1 0"/>
              <a:gd name="G73" fmla="*/ G72 G9 1"/>
              <a:gd name="G74" fmla="*/ G73 1 G0"/>
              <a:gd name="G75" fmla="+- 0 0 G74"/>
              <a:gd name="G76" fmla="cos 1 G75"/>
              <a:gd name="G77" fmla="+- 0 0 G76"/>
              <a:gd name="G78" fmla="*/ G77 G27 1"/>
              <a:gd name="G79" fmla="sin 1 G75"/>
              <a:gd name="G80" fmla="+- 0 0 G79"/>
              <a:gd name="G81" fmla="*/ G80 G28 1"/>
              <a:gd name="G82" fmla="*/ G78 G78 1"/>
              <a:gd name="G83" fmla="*/ G81 G81 1"/>
              <a:gd name="G84" fmla="+- G82 G83 0"/>
              <a:gd name="G85" fmla="sqrt G84"/>
              <a:gd name="G86" fmla="*/ G27 G28 1"/>
              <a:gd name="G87" fmla="*/ G86 1 G85"/>
              <a:gd name="G88" fmla="*/ G80 G87 1"/>
              <a:gd name="G89" fmla="+- G65 G88 0"/>
              <a:gd name="G90" fmla="*/ G77 G87 1"/>
              <a:gd name="G91" fmla="+- G67 G90 0"/>
              <a:gd name="G92" fmla="?: G46 G11 G68"/>
              <a:gd name="G93" fmla="?: G46 G24 G69"/>
              <a:gd name="G94" fmla="?: G46 G11 G70"/>
              <a:gd name="G95" fmla="?: G46 G24 G71"/>
              <a:gd name="G96" fmla="?: G46 G68 G89"/>
              <a:gd name="G97" fmla="?: G46 G69 G91"/>
              <a:gd name="G98" fmla="?: G46 G70 G89"/>
              <a:gd name="G99" fmla="?: G46 G71 G91"/>
              <a:gd name="T0" fmla="*/ 0 w 21600"/>
              <a:gd name="T1" fmla="*/ 10800 h 21600"/>
              <a:gd name="T2" fmla="*/ 0 w 21600"/>
              <a:gd name="T3" fmla="*/ 10800 h 21600"/>
              <a:gd name="T4" fmla="*/ 0 w 21600"/>
              <a:gd name="T5" fmla="*/ 10800 h 21600"/>
              <a:gd name="T6" fmla="*/ 0 w 21600"/>
              <a:gd name="T7" fmla="*/ 10800 h 21600"/>
              <a:gd name="T8" fmla="*/ 0 w 21600"/>
              <a:gd name="T9" fmla="*/ 10800 h 21600"/>
              <a:gd name="T10" fmla="*/ 0 w 21600"/>
              <a:gd name="T11" fmla="*/ 10800 h 21600"/>
              <a:gd name="T12" fmla="*/ 0 w 21600"/>
              <a:gd name="T13" fmla="*/ 10800 h 21600"/>
              <a:gd name="T14" fmla="*/ -14953 w 21600"/>
              <a:gd name="T15" fmla="*/ 21600 h 21600"/>
              <a:gd name="T16" fmla="*/ -29906 w 21600"/>
              <a:gd name="T17" fmla="*/ 10800 h 21600"/>
              <a:gd name="T18" fmla="*/ -14953 w 21600"/>
              <a:gd name="T19" fmla="*/ 0 h 21600"/>
              <a:gd name="T20" fmla="*/ -1 w 21600"/>
              <a:gd name="T21" fmla="*/ 10799 h 21600"/>
              <a:gd name="T22" fmla="*/ G39 w 21600"/>
              <a:gd name="T23" fmla="*/ G41 h 21600"/>
              <a:gd name="T24" fmla="*/ G40 w 21600"/>
              <a:gd name="T25" fmla="*/ G4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21600" h="21600">
                <a:moveTo>
                  <a:pt x="0" y="10800"/>
                </a:moveTo>
                <a:lnTo>
                  <a:pt x="0" y="10800"/>
                </a:ln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6764"/>
                  <a:pt x="-6695" y="21600"/>
                  <a:pt x="-14953" y="21600"/>
                </a:cubicBezTo>
                <a:cubicBezTo>
                  <a:pt x="-23212" y="21600"/>
                  <a:pt x="-29906" y="16764"/>
                  <a:pt x="-29906" y="10800"/>
                </a:cubicBezTo>
                <a:cubicBezTo>
                  <a:pt x="-29906" y="4835"/>
                  <a:pt x="-23212" y="0"/>
                  <a:pt x="-14953" y="0"/>
                </a:cubicBezTo>
                <a:cubicBezTo>
                  <a:pt x="-6695" y="0"/>
                  <a:pt x="-1" y="4835"/>
                  <a:pt x="-1" y="10799"/>
                </a:cubicBezTo>
                <a:close/>
              </a:path>
            </a:pathLst>
          </a:custGeom>
          <a:solidFill>
            <a:srgbClr val="7030A0"/>
          </a:solidFill>
          <a:ln w="28440" cap="flat">
            <a:solidFill>
              <a:srgbClr val="73902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32EDE457-D36B-463B-8ECD-0A32BCC80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5762" y="4160946"/>
            <a:ext cx="1831975" cy="121648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61722" anchorCtr="1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/>
            <a:r>
              <a:rPr lang="fr-FR" altLang="fr-FR" b="1" dirty="0">
                <a:solidFill>
                  <a:srgbClr val="FFC000"/>
                </a:solidFill>
              </a:rPr>
              <a:t>CHAPITRE 3 </a:t>
            </a:r>
          </a:p>
          <a:p>
            <a:pPr algn="ctr" hangingPunct="1"/>
            <a:r>
              <a:rPr lang="fr-FR" altLang="fr-FR" b="1" dirty="0">
                <a:solidFill>
                  <a:srgbClr val="FFFFFF"/>
                </a:solidFill>
              </a:rPr>
              <a:t>Les Caraïbes et les îles de l’océan indien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320A4D2E-4F8B-4C9C-A6F8-148749D40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5933" y="327772"/>
            <a:ext cx="2095500" cy="939488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61722" anchorCtr="1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/>
            <a:r>
              <a:rPr lang="fr-FR" altLang="fr-FR" b="1" dirty="0">
                <a:solidFill>
                  <a:srgbClr val="FFC000"/>
                </a:solidFill>
              </a:rPr>
              <a:t>CHAPITRE  1</a:t>
            </a:r>
          </a:p>
          <a:p>
            <a:pPr algn="ctr" hangingPunct="1"/>
            <a:r>
              <a:rPr lang="fr-FR" altLang="fr-FR" b="1" dirty="0">
                <a:solidFill>
                  <a:srgbClr val="FFFFFF"/>
                </a:solidFill>
              </a:rPr>
              <a:t> Le bassin méditerranéen</a:t>
            </a:r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A82AAEF2-E45C-4B56-B35F-C674CEE00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628" y="4568848"/>
            <a:ext cx="1930684" cy="939488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tIns="61722" anchorCtr="1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/>
            <a:r>
              <a:rPr lang="fr-FR" altLang="fr-FR" b="1" dirty="0">
                <a:solidFill>
                  <a:srgbClr val="FFC000"/>
                </a:solidFill>
              </a:rPr>
              <a:t>CHAPITRE 5</a:t>
            </a:r>
          </a:p>
          <a:p>
            <a:pPr algn="ctr" hangingPunct="1"/>
            <a:r>
              <a:rPr lang="fr-FR" altLang="fr-FR" b="1" dirty="0">
                <a:solidFill>
                  <a:srgbClr val="FFFFFF"/>
                </a:solidFill>
              </a:rPr>
              <a:t>Les pays du Golfe persique</a:t>
            </a:r>
          </a:p>
        </p:txBody>
      </p:sp>
      <p:cxnSp>
        <p:nvCxnSpPr>
          <p:cNvPr id="10" name="AutoShape 11">
            <a:extLst>
              <a:ext uri="{FF2B5EF4-FFF2-40B4-BE49-F238E27FC236}">
                <a16:creationId xmlns:a16="http://schemas.microsoft.com/office/drawing/2014/main" id="{5F68F7C1-B0F1-46CB-A3F7-08C5E660607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229641" y="2487631"/>
            <a:ext cx="448951" cy="366265"/>
          </a:xfrm>
          <a:prstGeom prst="straightConnector1">
            <a:avLst/>
          </a:prstGeom>
          <a:noFill/>
          <a:ln w="5724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12">
            <a:extLst>
              <a:ext uri="{FF2B5EF4-FFF2-40B4-BE49-F238E27FC236}">
                <a16:creationId xmlns:a16="http://schemas.microsoft.com/office/drawing/2014/main" id="{7980BE87-A483-468B-AF3B-8E301D533A2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614283" y="4160946"/>
            <a:ext cx="779214" cy="318680"/>
          </a:xfrm>
          <a:prstGeom prst="straightConnector1">
            <a:avLst/>
          </a:prstGeom>
          <a:noFill/>
          <a:ln w="5724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3">
            <a:extLst>
              <a:ext uri="{FF2B5EF4-FFF2-40B4-BE49-F238E27FC236}">
                <a16:creationId xmlns:a16="http://schemas.microsoft.com/office/drawing/2014/main" id="{6F7A750F-CA4F-4521-8B3C-9CBF7D24FCF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39136" y="4183165"/>
            <a:ext cx="0" cy="622485"/>
          </a:xfrm>
          <a:prstGeom prst="straightConnector1">
            <a:avLst/>
          </a:prstGeom>
          <a:noFill/>
          <a:ln w="5724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9" name="Text Box 1">
            <a:extLst>
              <a:ext uri="{FF2B5EF4-FFF2-40B4-BE49-F238E27FC236}">
                <a16:creationId xmlns:a16="http://schemas.microsoft.com/office/drawing/2014/main" id="{327ACF83-26C5-414F-AB73-9953067C7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808" y="2358933"/>
            <a:ext cx="2859087" cy="1578293"/>
          </a:xfrm>
          <a:prstGeom prst="rect">
            <a:avLst/>
          </a:prstGeom>
          <a:solidFill>
            <a:srgbClr val="DAE3F3"/>
          </a:solidFill>
          <a:ln w="19080" cap="flat">
            <a:solidFill>
              <a:srgbClr val="73902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Ctr="1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16000"/>
              </a:lnSpc>
              <a:spcBef>
                <a:spcPts val="1350"/>
              </a:spcBef>
            </a:pPr>
            <a:r>
              <a:rPr lang="fr-FR" altLang="fr-FR" sz="2200" b="1" dirty="0">
                <a:latin typeface="Comic Sans MS" panose="030F0702030302020204" pitchFamily="66" charset="0"/>
              </a:rPr>
              <a:t>LES PRINCIPAUX TERRITOIRES TOURISTIQUES MONDIAUX</a:t>
            </a:r>
          </a:p>
        </p:txBody>
      </p:sp>
      <p:cxnSp>
        <p:nvCxnSpPr>
          <p:cNvPr id="34" name="AutoShape 10">
            <a:extLst>
              <a:ext uri="{FF2B5EF4-FFF2-40B4-BE49-F238E27FC236}">
                <a16:creationId xmlns:a16="http://schemas.microsoft.com/office/drawing/2014/main" id="{1E3D4630-8857-499C-B315-9E0C62178A6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96073" y="1773107"/>
            <a:ext cx="0" cy="393954"/>
          </a:xfrm>
          <a:prstGeom prst="straightConnector1">
            <a:avLst/>
          </a:prstGeom>
          <a:noFill/>
          <a:ln w="5724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8" name="Freeform 6">
            <a:extLst>
              <a:ext uri="{FF2B5EF4-FFF2-40B4-BE49-F238E27FC236}">
                <a16:creationId xmlns:a16="http://schemas.microsoft.com/office/drawing/2014/main" id="{BFF4F14C-0ED8-4794-9D7A-642745DB2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7302" y="1062373"/>
            <a:ext cx="2186743" cy="1728788"/>
          </a:xfrm>
          <a:custGeom>
            <a:avLst/>
            <a:gdLst>
              <a:gd name="G0" fmla="+- 32767 0 0"/>
              <a:gd name="G1" fmla="+- 32767 0 0"/>
              <a:gd name="G2" fmla="+- 10800 0 0"/>
              <a:gd name="G3" fmla="+- 21600 0 0"/>
              <a:gd name="G4" fmla="+- 10800 0 0"/>
              <a:gd name="G5" fmla="+- 21600 0 0"/>
              <a:gd name="G6" fmla="+- G5 0 G4"/>
              <a:gd name="G7" fmla="+- G3 0 G2"/>
              <a:gd name="G8" fmla="min G7 G6"/>
              <a:gd name="G9" fmla="*/ 1 48365 11520"/>
              <a:gd name="G10" fmla="+- 32767 0 0"/>
              <a:gd name="G11" fmla="+- 0 0 0"/>
              <a:gd name="G12" fmla="+- 32767 G1 0"/>
              <a:gd name="G13" fmla="*/ G7 1 21600"/>
              <a:gd name="G14" fmla="*/ G6 1 21600"/>
              <a:gd name="G15" fmla="*/ 21600 G7 1"/>
              <a:gd name="G16" fmla="*/ 21600 G6 1"/>
              <a:gd name="G17" fmla="min G14 G13"/>
              <a:gd name="G18" fmla="*/ G15 1 G8"/>
              <a:gd name="G19" fmla="*/ G16 1 G8"/>
              <a:gd name="G20" fmla="+- G19 0 G11"/>
              <a:gd name="G21" fmla="+- G18 0 G11"/>
              <a:gd name="G22" fmla="*/ G20 1 2"/>
              <a:gd name="G23" fmla="*/ G21 1 2"/>
              <a:gd name="G24" fmla="+- G11 G22 0"/>
              <a:gd name="G25" fmla="+- G11 G23 0"/>
              <a:gd name="G26" fmla="+- G12 0 G1"/>
              <a:gd name="G27" fmla="*/ G23 G17 1"/>
              <a:gd name="G28" fmla="*/ G22 G17 1"/>
              <a:gd name="G29" fmla="+- G26 G1 0"/>
              <a:gd name="G30" fmla="*/ G29 G9 1"/>
              <a:gd name="G31" fmla="*/ G30 1 G0"/>
              <a:gd name="G32" fmla="+- 0 0 G31"/>
              <a:gd name="G33" fmla="sin 1 G32"/>
              <a:gd name="G34" fmla="+- 0 0 G33"/>
              <a:gd name="G35" fmla="cos 1 G32"/>
              <a:gd name="G36" fmla="+- 0 0 G35"/>
              <a:gd name="G37" fmla="*/ G34 G23 1"/>
              <a:gd name="G38" fmla="*/ G36 G22 1"/>
              <a:gd name="G39" fmla="+- G25 0 G37"/>
              <a:gd name="G40" fmla="+- G25 G37 0"/>
              <a:gd name="G41" fmla="+- G24 0 G38"/>
              <a:gd name="G42" fmla="+- G24 G38 0"/>
              <a:gd name="G43" fmla="+- 32767 0 G10"/>
              <a:gd name="G44" fmla="?: G43 G10 32767"/>
              <a:gd name="G45" fmla="+- 32768 0 G44"/>
              <a:gd name="G46" fmla="?: G45 32768 G44"/>
              <a:gd name="G47" fmla="+- G0 G46 0"/>
              <a:gd name="G48" fmla="+- G0 G1 0"/>
              <a:gd name="G49" fmla="*/ G48 G9 1"/>
              <a:gd name="G50" fmla="*/ G49 1 G0"/>
              <a:gd name="G51" fmla="+- 0 0 G50"/>
              <a:gd name="G52" fmla="cos 1 G51"/>
              <a:gd name="G53" fmla="+- 0 0 G52"/>
              <a:gd name="G54" fmla="*/ G53 G27 1"/>
              <a:gd name="G55" fmla="sin 1 G51"/>
              <a:gd name="G56" fmla="+- 0 0 G55"/>
              <a:gd name="G57" fmla="*/ G56 G28 1"/>
              <a:gd name="G58" fmla="*/ G54 G54 1"/>
              <a:gd name="G59" fmla="*/ G57 G57 1"/>
              <a:gd name="G60" fmla="+- G58 G59 0"/>
              <a:gd name="G61" fmla="sqrt G60"/>
              <a:gd name="G62" fmla="*/ G27 G28 1"/>
              <a:gd name="G63" fmla="*/ G62 1 G61"/>
              <a:gd name="G64" fmla="*/ G56 G63 1"/>
              <a:gd name="G65" fmla="+- G11 0 G64"/>
              <a:gd name="G66" fmla="*/ G53 G63 1"/>
              <a:gd name="G67" fmla="+- G24 0 G66"/>
              <a:gd name="G68" fmla="+- G65 0 G27"/>
              <a:gd name="G69" fmla="+- G67 0 G28"/>
              <a:gd name="G70" fmla="+- G65 G27 0"/>
              <a:gd name="G71" fmla="+- G67 G28 0"/>
              <a:gd name="G72" fmla="+- G47 G1 0"/>
              <a:gd name="G73" fmla="*/ G72 G9 1"/>
              <a:gd name="G74" fmla="*/ G73 1 G0"/>
              <a:gd name="G75" fmla="+- 0 0 G74"/>
              <a:gd name="G76" fmla="cos 1 G75"/>
              <a:gd name="G77" fmla="+- 0 0 G76"/>
              <a:gd name="G78" fmla="*/ G77 G27 1"/>
              <a:gd name="G79" fmla="sin 1 G75"/>
              <a:gd name="G80" fmla="+- 0 0 G79"/>
              <a:gd name="G81" fmla="*/ G80 G28 1"/>
              <a:gd name="G82" fmla="*/ G78 G78 1"/>
              <a:gd name="G83" fmla="*/ G81 G81 1"/>
              <a:gd name="G84" fmla="+- G82 G83 0"/>
              <a:gd name="G85" fmla="sqrt G84"/>
              <a:gd name="G86" fmla="*/ G27 G28 1"/>
              <a:gd name="G87" fmla="*/ G86 1 G85"/>
              <a:gd name="G88" fmla="*/ G80 G87 1"/>
              <a:gd name="G89" fmla="+- G65 G88 0"/>
              <a:gd name="G90" fmla="*/ G77 G87 1"/>
              <a:gd name="G91" fmla="+- G67 G90 0"/>
              <a:gd name="G92" fmla="?: G46 G11 G68"/>
              <a:gd name="G93" fmla="?: G46 G24 G69"/>
              <a:gd name="G94" fmla="?: G46 G11 G70"/>
              <a:gd name="G95" fmla="?: G46 G24 G71"/>
              <a:gd name="G96" fmla="?: G46 G68 G89"/>
              <a:gd name="G97" fmla="?: G46 G69 G91"/>
              <a:gd name="G98" fmla="?: G46 G70 G89"/>
              <a:gd name="G99" fmla="?: G46 G71 G91"/>
              <a:gd name="T0" fmla="*/ 0 w 21600"/>
              <a:gd name="T1" fmla="*/ 10800 h 21600"/>
              <a:gd name="T2" fmla="*/ 0 w 21600"/>
              <a:gd name="T3" fmla="*/ 10800 h 21600"/>
              <a:gd name="T4" fmla="*/ 0 w 21600"/>
              <a:gd name="T5" fmla="*/ 10800 h 21600"/>
              <a:gd name="T6" fmla="*/ 0 w 21600"/>
              <a:gd name="T7" fmla="*/ 10800 h 21600"/>
              <a:gd name="T8" fmla="*/ 0 w 21600"/>
              <a:gd name="T9" fmla="*/ 10800 h 21600"/>
              <a:gd name="T10" fmla="*/ 0 w 21600"/>
              <a:gd name="T11" fmla="*/ 10800 h 21600"/>
              <a:gd name="T12" fmla="*/ 0 w 21600"/>
              <a:gd name="T13" fmla="*/ 10800 h 21600"/>
              <a:gd name="T14" fmla="*/ -10810 w 21600"/>
              <a:gd name="T15" fmla="*/ 21600 h 21600"/>
              <a:gd name="T16" fmla="*/ -21620 w 21600"/>
              <a:gd name="T17" fmla="*/ 10800 h 21600"/>
              <a:gd name="T18" fmla="*/ -10810 w 21600"/>
              <a:gd name="T19" fmla="*/ 0 h 21600"/>
              <a:gd name="T20" fmla="*/ -1 w 21600"/>
              <a:gd name="T21" fmla="*/ 10799 h 21600"/>
              <a:gd name="T22" fmla="*/ G39 w 21600"/>
              <a:gd name="T23" fmla="*/ G41 h 21600"/>
              <a:gd name="T24" fmla="*/ G40 w 21600"/>
              <a:gd name="T25" fmla="*/ G4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21600" h="21600">
                <a:moveTo>
                  <a:pt x="0" y="10800"/>
                </a:moveTo>
                <a:lnTo>
                  <a:pt x="0" y="10800"/>
                </a:ln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6764"/>
                  <a:pt x="-4840" y="21600"/>
                  <a:pt x="-10810" y="21600"/>
                </a:cubicBezTo>
                <a:cubicBezTo>
                  <a:pt x="-16781" y="21600"/>
                  <a:pt x="-21620" y="16764"/>
                  <a:pt x="-21620" y="10800"/>
                </a:cubicBezTo>
                <a:cubicBezTo>
                  <a:pt x="-21620" y="4835"/>
                  <a:pt x="-16781" y="0"/>
                  <a:pt x="-10810" y="0"/>
                </a:cubicBezTo>
                <a:cubicBezTo>
                  <a:pt x="-4840" y="0"/>
                  <a:pt x="-1" y="4835"/>
                  <a:pt x="-1" y="10799"/>
                </a:cubicBezTo>
                <a:close/>
              </a:path>
            </a:pathLst>
          </a:custGeom>
          <a:solidFill>
            <a:srgbClr val="7030A0"/>
          </a:solidFill>
          <a:ln w="28440" cap="flat">
            <a:solidFill>
              <a:srgbClr val="73902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9" name="Freeform 8">
            <a:extLst>
              <a:ext uri="{FF2B5EF4-FFF2-40B4-BE49-F238E27FC236}">
                <a16:creationId xmlns:a16="http://schemas.microsoft.com/office/drawing/2014/main" id="{D2B6AAAA-E530-4502-9712-3796BEBD7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5775" y="1292586"/>
            <a:ext cx="1731962" cy="121648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61722" anchorCtr="1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/>
            <a:r>
              <a:rPr lang="fr-FR" altLang="fr-FR" b="1" dirty="0">
                <a:solidFill>
                  <a:srgbClr val="FFC000"/>
                </a:solidFill>
              </a:rPr>
              <a:t>CHAPITRE 2</a:t>
            </a:r>
          </a:p>
          <a:p>
            <a:pPr algn="ctr" hangingPunct="1"/>
            <a:r>
              <a:rPr lang="fr-FR" altLang="fr-FR" b="1" dirty="0">
                <a:solidFill>
                  <a:srgbClr val="FFFFFF"/>
                </a:solidFill>
              </a:rPr>
              <a:t>L’Europe (en-dehors de la France)</a:t>
            </a:r>
          </a:p>
        </p:txBody>
      </p:sp>
      <p:cxnSp>
        <p:nvCxnSpPr>
          <p:cNvPr id="40" name="AutoShape 13">
            <a:extLst>
              <a:ext uri="{FF2B5EF4-FFF2-40B4-BE49-F238E27FC236}">
                <a16:creationId xmlns:a16="http://schemas.microsoft.com/office/drawing/2014/main" id="{D77D6653-E2A2-4BDB-9EDB-A722174B43E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29641" y="3620738"/>
            <a:ext cx="692564" cy="351967"/>
          </a:xfrm>
          <a:prstGeom prst="straightConnector1">
            <a:avLst/>
          </a:prstGeom>
          <a:noFill/>
          <a:ln w="5724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5" name="Freeform 3">
            <a:extLst>
              <a:ext uri="{FF2B5EF4-FFF2-40B4-BE49-F238E27FC236}">
                <a16:creationId xmlns:a16="http://schemas.microsoft.com/office/drawing/2014/main" id="{C5CA3401-71FC-4994-B7B6-0AD5EA8A3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065" y="1256240"/>
            <a:ext cx="1668461" cy="1286025"/>
          </a:xfrm>
          <a:custGeom>
            <a:avLst/>
            <a:gdLst>
              <a:gd name="G0" fmla="+- 32767 0 0"/>
              <a:gd name="G1" fmla="+- 32767 0 0"/>
              <a:gd name="G2" fmla="+- 10800 0 0"/>
              <a:gd name="G3" fmla="+- 21600 0 0"/>
              <a:gd name="G4" fmla="+- 10800 0 0"/>
              <a:gd name="G5" fmla="+- 21600 0 0"/>
              <a:gd name="G6" fmla="+- G5 0 G4"/>
              <a:gd name="G7" fmla="+- G3 0 G2"/>
              <a:gd name="G8" fmla="min G7 G6"/>
              <a:gd name="G9" fmla="*/ 1 48365 11520"/>
              <a:gd name="G10" fmla="+- 32767 0 0"/>
              <a:gd name="G11" fmla="+- 0 0 0"/>
              <a:gd name="G12" fmla="+- 32767 G1 0"/>
              <a:gd name="G13" fmla="*/ G7 1 21600"/>
              <a:gd name="G14" fmla="*/ G6 1 21600"/>
              <a:gd name="G15" fmla="*/ 21600 G7 1"/>
              <a:gd name="G16" fmla="*/ 21600 G6 1"/>
              <a:gd name="G17" fmla="min G14 G13"/>
              <a:gd name="G18" fmla="*/ G15 1 G8"/>
              <a:gd name="G19" fmla="*/ G16 1 G8"/>
              <a:gd name="G20" fmla="+- G19 0 G11"/>
              <a:gd name="G21" fmla="+- G18 0 G11"/>
              <a:gd name="G22" fmla="*/ G20 1 2"/>
              <a:gd name="G23" fmla="*/ G21 1 2"/>
              <a:gd name="G24" fmla="+- G11 G22 0"/>
              <a:gd name="G25" fmla="+- G11 G23 0"/>
              <a:gd name="G26" fmla="+- G12 0 G1"/>
              <a:gd name="G27" fmla="*/ G23 G17 1"/>
              <a:gd name="G28" fmla="*/ G22 G17 1"/>
              <a:gd name="G29" fmla="+- G26 G1 0"/>
              <a:gd name="G30" fmla="*/ G29 G9 1"/>
              <a:gd name="G31" fmla="*/ G30 1 G0"/>
              <a:gd name="G32" fmla="+- 0 0 G31"/>
              <a:gd name="G33" fmla="sin 1 G32"/>
              <a:gd name="G34" fmla="+- 0 0 G33"/>
              <a:gd name="G35" fmla="cos 1 G32"/>
              <a:gd name="G36" fmla="+- 0 0 G35"/>
              <a:gd name="G37" fmla="*/ G34 G23 1"/>
              <a:gd name="G38" fmla="*/ G36 G22 1"/>
              <a:gd name="G39" fmla="+- G25 0 G37"/>
              <a:gd name="G40" fmla="+- G25 G37 0"/>
              <a:gd name="G41" fmla="+- G24 0 G38"/>
              <a:gd name="G42" fmla="+- G24 G38 0"/>
              <a:gd name="G43" fmla="+- 32767 0 G10"/>
              <a:gd name="G44" fmla="?: G43 G10 32767"/>
              <a:gd name="G45" fmla="+- 32768 0 G44"/>
              <a:gd name="G46" fmla="?: G45 32768 G44"/>
              <a:gd name="G47" fmla="+- G0 G46 0"/>
              <a:gd name="G48" fmla="+- G0 G1 0"/>
              <a:gd name="G49" fmla="*/ G48 G9 1"/>
              <a:gd name="G50" fmla="*/ G49 1 G0"/>
              <a:gd name="G51" fmla="+- 0 0 G50"/>
              <a:gd name="G52" fmla="cos 1 G51"/>
              <a:gd name="G53" fmla="+- 0 0 G52"/>
              <a:gd name="G54" fmla="*/ G53 G27 1"/>
              <a:gd name="G55" fmla="sin 1 G51"/>
              <a:gd name="G56" fmla="+- 0 0 G55"/>
              <a:gd name="G57" fmla="*/ G56 G28 1"/>
              <a:gd name="G58" fmla="*/ G54 G54 1"/>
              <a:gd name="G59" fmla="*/ G57 G57 1"/>
              <a:gd name="G60" fmla="+- G58 G59 0"/>
              <a:gd name="G61" fmla="sqrt G60"/>
              <a:gd name="G62" fmla="*/ G27 G28 1"/>
              <a:gd name="G63" fmla="*/ G62 1 G61"/>
              <a:gd name="G64" fmla="*/ G56 G63 1"/>
              <a:gd name="G65" fmla="+- G11 0 G64"/>
              <a:gd name="G66" fmla="*/ G53 G63 1"/>
              <a:gd name="G67" fmla="+- G24 0 G66"/>
              <a:gd name="G68" fmla="+- G65 0 G27"/>
              <a:gd name="G69" fmla="+- G67 0 G28"/>
              <a:gd name="G70" fmla="+- G65 G27 0"/>
              <a:gd name="G71" fmla="+- G67 G28 0"/>
              <a:gd name="G72" fmla="+- G47 G1 0"/>
              <a:gd name="G73" fmla="*/ G72 G9 1"/>
              <a:gd name="G74" fmla="*/ G73 1 G0"/>
              <a:gd name="G75" fmla="+- 0 0 G74"/>
              <a:gd name="G76" fmla="cos 1 G75"/>
              <a:gd name="G77" fmla="+- 0 0 G76"/>
              <a:gd name="G78" fmla="*/ G77 G27 1"/>
              <a:gd name="G79" fmla="sin 1 G75"/>
              <a:gd name="G80" fmla="+- 0 0 G79"/>
              <a:gd name="G81" fmla="*/ G80 G28 1"/>
              <a:gd name="G82" fmla="*/ G78 G78 1"/>
              <a:gd name="G83" fmla="*/ G81 G81 1"/>
              <a:gd name="G84" fmla="+- G82 G83 0"/>
              <a:gd name="G85" fmla="sqrt G84"/>
              <a:gd name="G86" fmla="*/ G27 G28 1"/>
              <a:gd name="G87" fmla="*/ G86 1 G85"/>
              <a:gd name="G88" fmla="*/ G80 G87 1"/>
              <a:gd name="G89" fmla="+- G65 G88 0"/>
              <a:gd name="G90" fmla="*/ G77 G87 1"/>
              <a:gd name="G91" fmla="+- G67 G90 0"/>
              <a:gd name="G92" fmla="?: G46 G11 G68"/>
              <a:gd name="G93" fmla="?: G46 G24 G69"/>
              <a:gd name="G94" fmla="?: G46 G11 G70"/>
              <a:gd name="G95" fmla="?: G46 G24 G71"/>
              <a:gd name="G96" fmla="?: G46 G68 G89"/>
              <a:gd name="G97" fmla="?: G46 G69 G91"/>
              <a:gd name="G98" fmla="?: G46 G70 G89"/>
              <a:gd name="G99" fmla="?: G46 G71 G91"/>
              <a:gd name="T0" fmla="*/ 0 w 21600"/>
              <a:gd name="T1" fmla="*/ 10800 h 21600"/>
              <a:gd name="T2" fmla="*/ 0 w 21600"/>
              <a:gd name="T3" fmla="*/ 10800 h 21600"/>
              <a:gd name="T4" fmla="*/ 0 w 21600"/>
              <a:gd name="T5" fmla="*/ 10800 h 21600"/>
              <a:gd name="T6" fmla="*/ 0 w 21600"/>
              <a:gd name="T7" fmla="*/ 10800 h 21600"/>
              <a:gd name="T8" fmla="*/ 0 w 21600"/>
              <a:gd name="T9" fmla="*/ 10800 h 21600"/>
              <a:gd name="T10" fmla="*/ 0 w 21600"/>
              <a:gd name="T11" fmla="*/ 10800 h 21600"/>
              <a:gd name="T12" fmla="*/ 0 w 21600"/>
              <a:gd name="T13" fmla="*/ 10800 h 21600"/>
              <a:gd name="T14" fmla="*/ -14953 w 21600"/>
              <a:gd name="T15" fmla="*/ 21600 h 21600"/>
              <a:gd name="T16" fmla="*/ -29906 w 21600"/>
              <a:gd name="T17" fmla="*/ 10800 h 21600"/>
              <a:gd name="T18" fmla="*/ -14953 w 21600"/>
              <a:gd name="T19" fmla="*/ 0 h 21600"/>
              <a:gd name="T20" fmla="*/ -1 w 21600"/>
              <a:gd name="T21" fmla="*/ 10799 h 21600"/>
              <a:gd name="T22" fmla="*/ G39 w 21600"/>
              <a:gd name="T23" fmla="*/ G41 h 21600"/>
              <a:gd name="T24" fmla="*/ G40 w 21600"/>
              <a:gd name="T25" fmla="*/ G4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21600" h="21600">
                <a:moveTo>
                  <a:pt x="0" y="10800"/>
                </a:moveTo>
                <a:lnTo>
                  <a:pt x="0" y="10800"/>
                </a:ln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6764"/>
                  <a:pt x="-6695" y="21600"/>
                  <a:pt x="-14953" y="21600"/>
                </a:cubicBezTo>
                <a:cubicBezTo>
                  <a:pt x="-23212" y="21600"/>
                  <a:pt x="-29906" y="16764"/>
                  <a:pt x="-29906" y="10800"/>
                </a:cubicBezTo>
                <a:cubicBezTo>
                  <a:pt x="-29906" y="4835"/>
                  <a:pt x="-23212" y="0"/>
                  <a:pt x="-14953" y="0"/>
                </a:cubicBezTo>
                <a:cubicBezTo>
                  <a:pt x="-6695" y="0"/>
                  <a:pt x="-1" y="4835"/>
                  <a:pt x="-1" y="10799"/>
                </a:cubicBezTo>
                <a:close/>
              </a:path>
            </a:pathLst>
          </a:custGeom>
          <a:solidFill>
            <a:srgbClr val="7030A0"/>
          </a:solidFill>
          <a:ln w="28440" cap="flat">
            <a:solidFill>
              <a:srgbClr val="73902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6" name="Freeform 5">
            <a:extLst>
              <a:ext uri="{FF2B5EF4-FFF2-40B4-BE49-F238E27FC236}">
                <a16:creationId xmlns:a16="http://schemas.microsoft.com/office/drawing/2014/main" id="{44408E59-930F-4B7A-89B0-37EF9952B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637" y="1500340"/>
            <a:ext cx="2095500" cy="939488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61722" anchorCtr="1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/>
            <a:r>
              <a:rPr lang="fr-FR" altLang="fr-FR" b="1" dirty="0">
                <a:solidFill>
                  <a:srgbClr val="FFC000"/>
                </a:solidFill>
              </a:rPr>
              <a:t>CHAPITRE  6</a:t>
            </a:r>
          </a:p>
          <a:p>
            <a:pPr algn="ctr" hangingPunct="1"/>
            <a:r>
              <a:rPr lang="fr-FR" altLang="fr-FR" b="1" dirty="0">
                <a:solidFill>
                  <a:srgbClr val="FFFFFF"/>
                </a:solidFill>
              </a:rPr>
              <a:t> L’Asie de l’Est et du Sud-Est</a:t>
            </a:r>
          </a:p>
        </p:txBody>
      </p:sp>
      <p:cxnSp>
        <p:nvCxnSpPr>
          <p:cNvPr id="47" name="AutoShape 10">
            <a:extLst>
              <a:ext uri="{FF2B5EF4-FFF2-40B4-BE49-F238E27FC236}">
                <a16:creationId xmlns:a16="http://schemas.microsoft.com/office/drawing/2014/main" id="{15A3E73C-3941-4FB5-8287-83CC147DC36F}"/>
              </a:ext>
            </a:extLst>
          </p:cNvPr>
          <p:cNvCxnSpPr>
            <a:cxnSpLocks noChangeShapeType="1"/>
            <a:stCxn id="46" idx="2"/>
          </p:cNvCxnSpPr>
          <p:nvPr/>
        </p:nvCxnSpPr>
        <p:spPr bwMode="auto">
          <a:xfrm>
            <a:off x="2342137" y="2439828"/>
            <a:ext cx="764925" cy="486180"/>
          </a:xfrm>
          <a:prstGeom prst="straightConnector1">
            <a:avLst/>
          </a:prstGeom>
          <a:noFill/>
          <a:ln w="5724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" name="Freeform 9">
            <a:extLst>
              <a:ext uri="{FF2B5EF4-FFF2-40B4-BE49-F238E27FC236}">
                <a16:creationId xmlns:a16="http://schemas.microsoft.com/office/drawing/2014/main" id="{7BDC0FF0-E3BA-4BA5-9300-6AEA2311D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5703" y="5323233"/>
            <a:ext cx="2043112" cy="121648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61722" anchorCtr="1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/>
            <a:r>
              <a:rPr lang="fr-FR" altLang="fr-FR" b="1" dirty="0">
                <a:solidFill>
                  <a:srgbClr val="FFC000"/>
                </a:solidFill>
              </a:rPr>
              <a:t>CHAPITRE 4</a:t>
            </a:r>
          </a:p>
          <a:p>
            <a:pPr algn="ctr" hangingPunct="1"/>
            <a:r>
              <a:rPr lang="fr-FR" altLang="fr-FR" b="1" dirty="0">
                <a:solidFill>
                  <a:srgbClr val="FFFFFF"/>
                </a:solidFill>
              </a:rPr>
              <a:t>L’Amérique du Nord (Mexique inclus)</a:t>
            </a:r>
          </a:p>
        </p:txBody>
      </p:sp>
    </p:spTree>
    <p:extLst>
      <p:ext uri="{BB962C8B-B14F-4D97-AF65-F5344CB8AC3E}">
        <p14:creationId xmlns:p14="http://schemas.microsoft.com/office/powerpoint/2010/main" val="34624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30" grpId="0" animBg="1"/>
      <p:bldP spid="3" grpId="0" animBg="1"/>
      <p:bldP spid="4" grpId="0" animBg="1"/>
      <p:bldP spid="5" grpId="0"/>
      <p:bldP spid="6" grpId="0"/>
      <p:bldP spid="8" grpId="0"/>
      <p:bldP spid="38" grpId="0" animBg="1"/>
      <p:bldP spid="39" grpId="0"/>
      <p:bldP spid="45" grpId="0" animBg="1"/>
      <p:bldP spid="46" grpId="0"/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AEC6A2D1-8A14-41D0-AA82-F5196147D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98" y="292418"/>
            <a:ext cx="8729663" cy="7080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 sz="2000" b="1">
                <a:latin typeface="Verdana" panose="020B0604030504040204" pitchFamily="34" charset="0"/>
              </a:rPr>
              <a:t>Objectif : présenter et expliquer les potentialités et les dynamiques d’un territoire touristique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D45F62CB-4D41-4A2C-B370-14E6AEA07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99" y="1463835"/>
            <a:ext cx="8729663" cy="5492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50000"/>
              </a:lnSpc>
            </a:pPr>
            <a:r>
              <a:rPr lang="fr-FR" altLang="fr-FR" sz="2000" b="1" dirty="0">
                <a:latin typeface="Verdana" panose="020B0604030504040204" pitchFamily="34" charset="0"/>
              </a:rPr>
              <a:t>Comment ? En maîtrisant 5 compétences :</a:t>
            </a:r>
            <a:r>
              <a:rPr lang="fr-FR" altLang="fr-FR" sz="2000" dirty="0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22729E49-4A73-4DD9-8FC2-0181D2AC2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67306"/>
            <a:ext cx="8729663" cy="21990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85800" indent="-6842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87" indent="0" hangingPunct="1">
              <a:lnSpc>
                <a:spcPct val="150000"/>
              </a:lnSpc>
            </a:pPr>
            <a:r>
              <a:rPr lang="fr-FR" altLang="fr-FR" sz="2000" b="1" dirty="0">
                <a:solidFill>
                  <a:srgbClr val="0070C0"/>
                </a:solidFill>
                <a:latin typeface="Verdana" panose="020B0604030504040204" pitchFamily="34" charset="0"/>
              </a:rPr>
              <a:t>Mobiliser des connaissances et des repères</a:t>
            </a:r>
          </a:p>
          <a:p>
            <a:pPr marL="344487" indent="-342900">
              <a:buFont typeface="Arial" panose="020B0604020202020204" pitchFamily="34" charset="0"/>
              <a:buChar char="•"/>
            </a:pPr>
            <a:r>
              <a:rPr lang="fr-FR" altLang="fr-FR" sz="2000" dirty="0">
                <a:latin typeface="Verdana" panose="020B0604030504040204" pitchFamily="34" charset="0"/>
              </a:rPr>
              <a:t>Des connaissances sur un territoire touristique : historiques, géographiques, géopolitiques, économiques et patrimoniales</a:t>
            </a:r>
          </a:p>
          <a:p>
            <a:pPr marL="344487" indent="-3429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000" dirty="0">
                <a:latin typeface="Verdana" panose="020B0604030504040204" pitchFamily="34" charset="0"/>
              </a:rPr>
              <a:t>Utiliser un vocabulaire spécifique</a:t>
            </a:r>
          </a:p>
          <a:p>
            <a:pPr marL="344487" indent="-3429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000" dirty="0">
                <a:latin typeface="Verdana" panose="020B0604030504040204" pitchFamily="34" charset="0"/>
              </a:rPr>
              <a:t>Des localisations précises</a:t>
            </a:r>
          </a:p>
        </p:txBody>
      </p:sp>
    </p:spTree>
    <p:extLst>
      <p:ext uri="{BB962C8B-B14F-4D97-AF65-F5344CB8AC3E}">
        <p14:creationId xmlns:p14="http://schemas.microsoft.com/office/powerpoint/2010/main" val="425258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7C18E3ED-D0EA-460D-82D8-840F00F7C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" y="3509964"/>
            <a:ext cx="8729663" cy="23764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85800" indent="-6842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87" indent="0" hangingPunct="1">
              <a:lnSpc>
                <a:spcPct val="150000"/>
              </a:lnSpc>
            </a:pPr>
            <a:r>
              <a:rPr lang="fr-FR" altLang="fr-FR" sz="2000" b="1" dirty="0">
                <a:solidFill>
                  <a:srgbClr val="0070C0"/>
                </a:solidFill>
                <a:latin typeface="Verdana" panose="020B0604030504040204" pitchFamily="34" charset="0"/>
              </a:rPr>
              <a:t>Mettre en relation les documents</a:t>
            </a:r>
          </a:p>
          <a:p>
            <a:pPr marL="344487" indent="-3429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000" dirty="0">
                <a:latin typeface="Verdana" panose="020B0604030504040204" pitchFamily="34" charset="0"/>
              </a:rPr>
              <a:t>Croiser les documents</a:t>
            </a:r>
          </a:p>
          <a:p>
            <a:pPr marL="344487" indent="-3429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000" dirty="0">
                <a:latin typeface="Verdana" panose="020B0604030504040204" pitchFamily="34" charset="0"/>
              </a:rPr>
              <a:t>Les documents sont mis en relation avec des connaissances</a:t>
            </a:r>
          </a:p>
          <a:p>
            <a:pPr marL="344487" indent="-3429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000" dirty="0">
                <a:latin typeface="Verdana" panose="020B0604030504040204" pitchFamily="34" charset="0"/>
              </a:rPr>
              <a:t>Différentes échelles sont exploitées</a:t>
            </a:r>
          </a:p>
          <a:p>
            <a:pPr marL="344487" indent="-3429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000" dirty="0">
                <a:latin typeface="Verdana" panose="020B0604030504040204" pitchFamily="34" charset="0"/>
              </a:rPr>
              <a:t>Les documents sont critiqués si nécessaire</a:t>
            </a:r>
          </a:p>
          <a:p>
            <a:pPr marL="344487" indent="-3429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altLang="fr-FR" sz="2000" dirty="0">
              <a:latin typeface="Verdana" panose="020B0604030504040204" pitchFamily="34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9AF70758-EE5C-49E8-924B-E54FFF645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" y="297180"/>
            <a:ext cx="8729663" cy="29038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85800" indent="-6842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87" indent="0" hangingPunct="1"/>
            <a:r>
              <a:rPr lang="fr-FR" altLang="fr-FR" sz="2000" b="1" dirty="0">
                <a:solidFill>
                  <a:srgbClr val="0070C0"/>
                </a:solidFill>
                <a:latin typeface="Verdana" panose="020B0604030504040204" pitchFamily="34" charset="0"/>
              </a:rPr>
              <a:t>Trier, classer, hiérarchiser des informations d’un ensemble documentaire</a:t>
            </a:r>
          </a:p>
          <a:p>
            <a:pPr marL="344487" indent="-3429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000" dirty="0">
                <a:latin typeface="Verdana" panose="020B0604030504040204" pitchFamily="34" charset="0"/>
              </a:rPr>
              <a:t>Comprendre le sens global des documents</a:t>
            </a:r>
          </a:p>
          <a:p>
            <a:pPr marL="344487" indent="-3429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000" dirty="0">
                <a:latin typeface="Verdana" panose="020B0604030504040204" pitchFamily="34" charset="0"/>
              </a:rPr>
              <a:t>Classer les informations selon un plan précis comprenant des idées-forces</a:t>
            </a:r>
          </a:p>
          <a:p>
            <a:pPr marL="344487" indent="-3429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000" dirty="0">
                <a:latin typeface="Verdana" panose="020B0604030504040204" pitchFamily="34" charset="0"/>
              </a:rPr>
              <a:t>Réaliser des paragraphes argumentés</a:t>
            </a:r>
          </a:p>
          <a:p>
            <a:pPr marL="344487" indent="-3429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altLang="fr-FR" sz="20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51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CF82F588-5741-4080-8645-9D9A88FD8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7" y="4108134"/>
            <a:ext cx="8729663" cy="23764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85800" indent="-6842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87" indent="0"/>
            <a:r>
              <a:rPr lang="fr-FR" altLang="fr-FR" sz="2000" b="1" dirty="0">
                <a:solidFill>
                  <a:srgbClr val="0070C0"/>
                </a:solidFill>
                <a:latin typeface="Verdana" panose="020B0604030504040204" pitchFamily="34" charset="0"/>
              </a:rPr>
              <a:t>Réaliser un croquis ou un schéma de géographie d’un</a:t>
            </a:r>
          </a:p>
          <a:p>
            <a:pPr marL="1587" indent="0"/>
            <a:r>
              <a:rPr lang="fr-FR" altLang="fr-FR" sz="2000" b="1" dirty="0">
                <a:solidFill>
                  <a:srgbClr val="0070C0"/>
                </a:solidFill>
                <a:latin typeface="Verdana" panose="020B0604030504040204" pitchFamily="34" charset="0"/>
              </a:rPr>
              <a:t>territoire touristique, de son organisation et de ses</a:t>
            </a:r>
          </a:p>
          <a:p>
            <a:pPr marL="1587" indent="0"/>
            <a:r>
              <a:rPr lang="fr-FR" altLang="fr-FR" sz="2000" b="1" dirty="0">
                <a:solidFill>
                  <a:srgbClr val="0070C0"/>
                </a:solidFill>
                <a:latin typeface="Verdana" panose="020B0604030504040204" pitchFamily="34" charset="0"/>
              </a:rPr>
              <a:t>Dynamiques</a:t>
            </a:r>
          </a:p>
          <a:p>
            <a:pPr marL="344487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000" dirty="0">
                <a:latin typeface="Verdana" panose="020B0604030504040204" pitchFamily="34" charset="0"/>
              </a:rPr>
              <a:t>Maîtriser les figurés pour représenter des informations</a:t>
            </a:r>
          </a:p>
          <a:p>
            <a:pPr marL="344487" indent="-3429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000" dirty="0">
                <a:latin typeface="Verdana" panose="020B0604030504040204" pitchFamily="34" charset="0"/>
              </a:rPr>
              <a:t>Organiser la légende et trouver un </a:t>
            </a:r>
            <a:r>
              <a:rPr lang="fr-FR" altLang="fr-FR" sz="2000">
                <a:latin typeface="Verdana" panose="020B0604030504040204" pitchFamily="34" charset="0"/>
              </a:rPr>
              <a:t>titre adapté</a:t>
            </a:r>
            <a:endParaRPr lang="fr-FR" altLang="fr-FR" sz="2000" dirty="0">
              <a:latin typeface="Verdana" panose="020B0604030504040204" pitchFamily="34" charset="0"/>
            </a:endParaRPr>
          </a:p>
          <a:p>
            <a:pPr marL="344487" indent="-3429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000" dirty="0">
                <a:latin typeface="Verdana" panose="020B0604030504040204" pitchFamily="34" charset="0"/>
              </a:rPr>
              <a:t>Les informations sont précises et en lien avec le sujet traité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F1FB4E56-20C4-4847-81E1-F8078249C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7" y="164784"/>
            <a:ext cx="8729663" cy="35042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85800" indent="-6842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87" indent="0" hangingPunct="1">
              <a:lnSpc>
                <a:spcPct val="150000"/>
              </a:lnSpc>
            </a:pPr>
            <a:r>
              <a:rPr lang="fr-FR" altLang="fr-FR" sz="2000" b="1" dirty="0">
                <a:solidFill>
                  <a:srgbClr val="0070C0"/>
                </a:solidFill>
                <a:latin typeface="Verdana" panose="020B0604030504040204" pitchFamily="34" charset="0"/>
              </a:rPr>
              <a:t>Mener un diagnostic territorial</a:t>
            </a:r>
          </a:p>
          <a:p>
            <a:pPr marL="344487" indent="-3429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000" dirty="0">
                <a:latin typeface="Verdana" panose="020B0604030504040204" pitchFamily="34" charset="0"/>
              </a:rPr>
              <a:t>Les principaux atouts du territoire sont expliqués</a:t>
            </a:r>
          </a:p>
          <a:p>
            <a:pPr marL="344487" indent="-3429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000" dirty="0">
                <a:latin typeface="Verdana" panose="020B0604030504040204" pitchFamily="34" charset="0"/>
              </a:rPr>
              <a:t>Les contraintes du territoire sont présentées</a:t>
            </a:r>
          </a:p>
          <a:p>
            <a:pPr marL="344487" indent="-342900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altLang="fr-FR" sz="2000" dirty="0">
                <a:latin typeface="Verdana" panose="020B0604030504040204" pitchFamily="34" charset="0"/>
              </a:rPr>
              <a:t>Les dynamiques du territoire sont évoquées : évolution touristique (tourisme de masse / tourisme durable ; nouveaux espaces touristiques, évolution des pratiques, etc.)</a:t>
            </a:r>
          </a:p>
          <a:p>
            <a:pPr marL="344487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altLang="fr-FR" sz="2000" dirty="0">
                <a:latin typeface="Verdana" panose="020B0604030504040204" pitchFamily="34" charset="0"/>
              </a:rPr>
              <a:t>Les acteurs et leurs compétences sont identifiés à toutes les échelles (internationale, nationale, locale) : acteurs publics / privés</a:t>
            </a:r>
          </a:p>
        </p:txBody>
      </p:sp>
    </p:spTree>
    <p:extLst>
      <p:ext uri="{BB962C8B-B14F-4D97-AF65-F5344CB8AC3E}">
        <p14:creationId xmlns:p14="http://schemas.microsoft.com/office/powerpoint/2010/main" val="253831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6E85A09A-74ED-4183-915F-EDDCF7FCE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749" y="269240"/>
            <a:ext cx="5668963" cy="8842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Ctr="1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fr-FR" altLang="fr-FR" sz="2000" b="1" dirty="0">
                <a:solidFill>
                  <a:srgbClr val="FF0000"/>
                </a:solidFill>
                <a:latin typeface="Verdana" panose="020B0604030504040204" pitchFamily="34" charset="0"/>
              </a:rPr>
              <a:t>Des exercices, des travaux dirigés (études de cas) et des BTS blancs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A628C825-3894-456D-BD35-454617E0B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51000"/>
            <a:ext cx="8729663" cy="7080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fr-FR" altLang="fr-FR" sz="2000" b="1">
                <a:latin typeface="Verdana" panose="020B0604030504040204" pitchFamily="34" charset="0"/>
              </a:rPr>
              <a:t>Une épreuve écrite de 3 heures et de coefficient 3 à partir d’un ensemble documentaire et d’une consigne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2EB89C18-4AF4-45A6-9754-B46663C4D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281" y="2828925"/>
            <a:ext cx="6565900" cy="23780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85800" indent="-6842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50000"/>
              </a:lnSpc>
            </a:pPr>
            <a:r>
              <a:rPr lang="fr-FR" altLang="fr-FR" sz="2000" b="1">
                <a:solidFill>
                  <a:srgbClr val="0070C0"/>
                </a:solidFill>
                <a:latin typeface="Verdana" panose="020B0604030504040204" pitchFamily="34" charset="0"/>
              </a:rPr>
              <a:t>Voir les fiches-méthodes :</a:t>
            </a:r>
          </a:p>
          <a:p>
            <a:pPr hangingPunct="1">
              <a:lnSpc>
                <a:spcPct val="150000"/>
              </a:lnSpc>
              <a:buFont typeface="Times New Roman" panose="02020603050405020304" pitchFamily="18" charset="0"/>
              <a:buChar char="•"/>
            </a:pPr>
            <a:r>
              <a:rPr lang="fr-FR" altLang="fr-FR" sz="2000" b="1">
                <a:solidFill>
                  <a:srgbClr val="0070C0"/>
                </a:solidFill>
                <a:latin typeface="Verdana" panose="020B0604030504040204" pitchFamily="34" charset="0"/>
              </a:rPr>
              <a:t>Réaliser une synthèse</a:t>
            </a:r>
          </a:p>
          <a:p>
            <a:pPr hangingPunct="1">
              <a:lnSpc>
                <a:spcPct val="150000"/>
              </a:lnSpc>
              <a:buFont typeface="Times New Roman" panose="02020603050405020304" pitchFamily="18" charset="0"/>
              <a:buChar char="•"/>
            </a:pPr>
            <a:r>
              <a:rPr lang="fr-FR" altLang="fr-FR" sz="2000" b="1">
                <a:solidFill>
                  <a:srgbClr val="0070C0"/>
                </a:solidFill>
                <a:latin typeface="Verdana" panose="020B0604030504040204" pitchFamily="34" charset="0"/>
              </a:rPr>
              <a:t>Initiation au croquis</a:t>
            </a:r>
          </a:p>
          <a:p>
            <a:pPr hangingPunct="1">
              <a:lnSpc>
                <a:spcPct val="150000"/>
              </a:lnSpc>
              <a:buFont typeface="Times New Roman" panose="02020603050405020304" pitchFamily="18" charset="0"/>
              <a:buChar char="•"/>
            </a:pPr>
            <a:r>
              <a:rPr lang="fr-FR" altLang="fr-FR" sz="2000" b="1">
                <a:solidFill>
                  <a:srgbClr val="0070C0"/>
                </a:solidFill>
                <a:latin typeface="Verdana" panose="020B0604030504040204" pitchFamily="34" charset="0"/>
              </a:rPr>
              <a:t>Croquis et schéma de géographie : les différences</a:t>
            </a:r>
          </a:p>
        </p:txBody>
      </p:sp>
    </p:spTree>
    <p:extLst>
      <p:ext uri="{BB962C8B-B14F-4D97-AF65-F5344CB8AC3E}">
        <p14:creationId xmlns:p14="http://schemas.microsoft.com/office/powerpoint/2010/main" val="204640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481</TotalTime>
  <Words>345</Words>
  <Application>Microsoft Office PowerPoint</Application>
  <PresentationFormat>Affichage à l'écran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Bahnschrift</vt:lpstr>
      <vt:lpstr>Calibri</vt:lpstr>
      <vt:lpstr>Calibri Light</vt:lpstr>
      <vt:lpstr>Comic Sans MS</vt:lpstr>
      <vt:lpstr>Times New Roman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asus</dc:creator>
  <cp:lastModifiedBy>tperisse932@gmail.com</cp:lastModifiedBy>
  <cp:revision>37</cp:revision>
  <dcterms:created xsi:type="dcterms:W3CDTF">2020-08-05T11:29:26Z</dcterms:created>
  <dcterms:modified xsi:type="dcterms:W3CDTF">2023-09-04T21:22:14Z</dcterms:modified>
</cp:coreProperties>
</file>