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71" r:id="rId7"/>
    <p:sldId id="258" r:id="rId8"/>
    <p:sldId id="262" r:id="rId9"/>
    <p:sldId id="263" r:id="rId10"/>
    <p:sldId id="264" r:id="rId11"/>
    <p:sldId id="265" r:id="rId12"/>
    <p:sldId id="266" r:id="rId13"/>
    <p:sldId id="268" r:id="rId14"/>
    <p:sldId id="270" r:id="rId15"/>
    <p:sldId id="267"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perisse932@gmail.com" initials="t" lastIdx="2" clrIdx="0">
    <p:extLst>
      <p:ext uri="{19B8F6BF-5375-455C-9EA6-DF929625EA0E}">
        <p15:presenceInfo xmlns:p15="http://schemas.microsoft.com/office/powerpoint/2012/main" userId="ff8f6676cd6e71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12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69703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174909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272755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88861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F0CBB1D-EE24-4879-A92B-EB12367F7021}" type="datetimeFigureOut">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71913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F0CBB1D-EE24-4879-A92B-EB12367F7021}" type="datetimeFigureOut">
              <a:rPr lang="fr-FR" smtClean="0"/>
              <a:t>20/01/2022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8591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F0CBB1D-EE24-4879-A92B-EB12367F7021}" type="datetimeFigureOut">
              <a:rPr lang="fr-FR" smtClean="0"/>
              <a:t>20/01/2022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28210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F0CBB1D-EE24-4879-A92B-EB12367F7021}" type="datetimeFigureOut">
              <a:rPr lang="fr-FR" smtClean="0"/>
              <a:t>20/01/2022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41916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CBB1D-EE24-4879-A92B-EB12367F7021}" type="datetimeFigureOut">
              <a:rPr lang="fr-FR" smtClean="0"/>
              <a:t>20/01/2022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189399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F0CBB1D-EE24-4879-A92B-EB12367F7021}" type="datetimeFigureOut">
              <a:rPr lang="fr-FR" smtClean="0"/>
              <a:t>20/01/2022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6083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F0CBB1D-EE24-4879-A92B-EB12367F7021}" type="datetimeFigureOut">
              <a:rPr lang="fr-FR" smtClean="0"/>
              <a:t>20/01/2022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295664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CBB1D-EE24-4879-A92B-EB12367F7021}" type="datetimeFigureOut">
              <a:rPr lang="fr-FR" smtClean="0"/>
              <a:t>20/01/2022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47795-F136-4CAE-B2D4-1155D1A32A2D}" type="slidenum">
              <a:rPr lang="fr-FR" smtClean="0"/>
              <a:t>‹N°›</a:t>
            </a:fld>
            <a:endParaRPr lang="fr-FR"/>
          </a:p>
        </p:txBody>
      </p:sp>
    </p:spTree>
    <p:extLst>
      <p:ext uri="{BB962C8B-B14F-4D97-AF65-F5344CB8AC3E}">
        <p14:creationId xmlns:p14="http://schemas.microsoft.com/office/powerpoint/2010/main" val="4189468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6271798-21F3-4FA8-BA75-F36A7F3F1D83}"/>
              </a:ext>
            </a:extLst>
          </p:cNvPr>
          <p:cNvSpPr txBox="1"/>
          <p:nvPr/>
        </p:nvSpPr>
        <p:spPr>
          <a:xfrm>
            <a:off x="788670" y="354330"/>
            <a:ext cx="7829550" cy="1754326"/>
          </a:xfrm>
          <a:prstGeom prst="rect">
            <a:avLst/>
          </a:prstGeom>
          <a:noFill/>
        </p:spPr>
        <p:txBody>
          <a:bodyPr wrap="square" rtlCol="0">
            <a:spAutoFit/>
          </a:bodyPr>
          <a:lstStyle/>
          <a:p>
            <a:pPr algn="ctr"/>
            <a:r>
              <a:rPr lang="fr-FR" sz="3600" dirty="0">
                <a:latin typeface="Arial Black" panose="020B0A04020102020204" pitchFamily="34" charset="0"/>
              </a:rPr>
              <a:t>Etude de cas</a:t>
            </a:r>
          </a:p>
          <a:p>
            <a:pPr algn="ctr"/>
            <a:r>
              <a:rPr lang="fr-FR" sz="3600" dirty="0">
                <a:latin typeface="Arial Black" panose="020B0A04020102020204" pitchFamily="34" charset="0"/>
              </a:rPr>
              <a:t>Le Costa-Rica : un modèle de tourisme durable ?</a:t>
            </a:r>
          </a:p>
        </p:txBody>
      </p:sp>
      <p:sp>
        <p:nvSpPr>
          <p:cNvPr id="5" name="ZoneTexte 4">
            <a:extLst>
              <a:ext uri="{FF2B5EF4-FFF2-40B4-BE49-F238E27FC236}">
                <a16:creationId xmlns:a16="http://schemas.microsoft.com/office/drawing/2014/main" id="{4F0CABEA-C7BF-46D1-88E1-2B452272D2D4}"/>
              </a:ext>
            </a:extLst>
          </p:cNvPr>
          <p:cNvSpPr txBox="1"/>
          <p:nvPr/>
        </p:nvSpPr>
        <p:spPr>
          <a:xfrm>
            <a:off x="354330" y="2297430"/>
            <a:ext cx="8583930" cy="3693319"/>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Consigne</a:t>
            </a:r>
            <a:r>
              <a:rPr lang="fr-FR" dirty="0">
                <a:latin typeface="Verdana" panose="020B0604030504040204" pitchFamily="34" charset="0"/>
                <a:ea typeface="Verdana" panose="020B0604030504040204" pitchFamily="34" charset="0"/>
              </a:rPr>
              <a:t> : Travaillant dans un TUI Store, vous êtes chargé(e) par votre responsable de rédiger un rapport technique sur la destination Costa Rica, destiné à la formation de l’équipe, afin de répondre aux questions de la clientèle.</a:t>
            </a:r>
          </a:p>
          <a:p>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Vous montrerez les atouts et les contraintes du territoire. </a:t>
            </a:r>
          </a:p>
          <a:p>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Vous expliquerez ensuite pourquoi on peut parler d’une mise en tourisme douce, basée sur l'écotourisme. </a:t>
            </a:r>
          </a:p>
          <a:p>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Un croquis accompagnera votre rapport en montrant la mise en tourisme du Costa Rica.</a:t>
            </a:r>
          </a:p>
          <a:p>
            <a:endParaRPr lang="fr-FR" dirty="0"/>
          </a:p>
        </p:txBody>
      </p:sp>
    </p:spTree>
    <p:extLst>
      <p:ext uri="{BB962C8B-B14F-4D97-AF65-F5344CB8AC3E}">
        <p14:creationId xmlns:p14="http://schemas.microsoft.com/office/powerpoint/2010/main" val="318685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9F9F4FBA-F2F1-4A86-8311-0625816C3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35" y="558876"/>
            <a:ext cx="6792735" cy="617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a:extLst>
              <a:ext uri="{FF2B5EF4-FFF2-40B4-BE49-F238E27FC236}">
                <a16:creationId xmlns:a16="http://schemas.microsoft.com/office/drawing/2014/main" id="{27B37BFD-7ECD-4881-B33F-3CFA49E9ED3D}"/>
              </a:ext>
            </a:extLst>
          </p:cNvPr>
          <p:cNvSpPr txBox="1"/>
          <p:nvPr/>
        </p:nvSpPr>
        <p:spPr>
          <a:xfrm>
            <a:off x="81619" y="64910"/>
            <a:ext cx="37588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4</a:t>
            </a:r>
            <a:r>
              <a:rPr lang="fr-FR" sz="2000" dirty="0">
                <a:latin typeface="Arial" panose="020B0604020202020204" pitchFamily="34" charset="0"/>
                <a:cs typeface="Arial" panose="020B0604020202020204" pitchFamily="34" charset="0"/>
              </a:rPr>
              <a:t> : la biodiversité</a:t>
            </a:r>
          </a:p>
        </p:txBody>
      </p:sp>
      <p:sp>
        <p:nvSpPr>
          <p:cNvPr id="21" name="ZoneTexte 20">
            <a:extLst>
              <a:ext uri="{FF2B5EF4-FFF2-40B4-BE49-F238E27FC236}">
                <a16:creationId xmlns:a16="http://schemas.microsoft.com/office/drawing/2014/main" id="{69579ED4-AD7C-4956-8F97-198212E15461}"/>
              </a:ext>
            </a:extLst>
          </p:cNvPr>
          <p:cNvSpPr txBox="1"/>
          <p:nvPr/>
        </p:nvSpPr>
        <p:spPr>
          <a:xfrm>
            <a:off x="3840480" y="85695"/>
            <a:ext cx="4469130"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4 a</a:t>
            </a:r>
            <a:r>
              <a:rPr lang="fr-FR" sz="2000" dirty="0">
                <a:latin typeface="Arial" panose="020B0604020202020204" pitchFamily="34" charset="0"/>
                <a:cs typeface="Arial" panose="020B0604020202020204" pitchFamily="34" charset="0"/>
              </a:rPr>
              <a:t> : les parcs nationaux</a:t>
            </a:r>
          </a:p>
        </p:txBody>
      </p:sp>
    </p:spTree>
    <p:extLst>
      <p:ext uri="{BB962C8B-B14F-4D97-AF65-F5344CB8AC3E}">
        <p14:creationId xmlns:p14="http://schemas.microsoft.com/office/powerpoint/2010/main" val="251882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1B8235-39EB-4F5F-AD37-675A9862929F}"/>
              </a:ext>
            </a:extLst>
          </p:cNvPr>
          <p:cNvSpPr/>
          <p:nvPr/>
        </p:nvSpPr>
        <p:spPr>
          <a:xfrm>
            <a:off x="325755" y="640080"/>
            <a:ext cx="8492490" cy="5257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Arial" panose="020B0604020202020204" pitchFamily="34" charset="0"/>
                <a:cs typeface="Arial" panose="020B0604020202020204" pitchFamily="34" charset="0"/>
              </a:rPr>
              <a:t>6 % de la biodiversité mondiale se trouve au Costa Rica ; le pays a déclaré 25 % de son territoire en parcs nationaux, zones protégées ou réserves. Il existe 27 parcs nationaux dont 2 font partie du patrimoine Mondial de L’Unesco : le parc national de l’Isla </a:t>
            </a:r>
            <a:r>
              <a:rPr lang="fr-FR" sz="2000" dirty="0" err="1">
                <a:latin typeface="Arial" panose="020B0604020202020204" pitchFamily="34" charset="0"/>
                <a:cs typeface="Arial" panose="020B0604020202020204" pitchFamily="34" charset="0"/>
              </a:rPr>
              <a:t>del</a:t>
            </a:r>
            <a:r>
              <a:rPr lang="fr-FR" sz="2000" dirty="0">
                <a:latin typeface="Arial" panose="020B0604020202020204" pitchFamily="34" charset="0"/>
                <a:cs typeface="Arial" panose="020B0604020202020204" pitchFamily="34" charset="0"/>
              </a:rPr>
              <a:t> Coco (1997) et le Parc National du Guanacaste (1999). Les administrations, publiques ou privées, ont en charge la protection de cette incroyable richesse.</a:t>
            </a:r>
          </a:p>
          <a:p>
            <a:r>
              <a:rPr lang="fr-FR" sz="2000" dirty="0">
                <a:latin typeface="Arial" panose="020B0604020202020204" pitchFamily="34" charset="0"/>
                <a:cs typeface="Arial" panose="020B0604020202020204" pitchFamily="34" charset="0"/>
              </a:rPr>
              <a:t>58 refuges, 32 zones protégées, 15 zones humides marécageuses, 11 réserves forestières et 8 réserves biologiques complètent le tableau. La Réserve de la </a:t>
            </a:r>
            <a:r>
              <a:rPr lang="fr-FR" sz="2000" dirty="0" err="1">
                <a:latin typeface="Arial" panose="020B0604020202020204" pitchFamily="34" charset="0"/>
                <a:cs typeface="Arial" panose="020B0604020202020204" pitchFamily="34" charset="0"/>
              </a:rPr>
              <a:t>Amistad</a:t>
            </a:r>
            <a:r>
              <a:rPr lang="fr-FR" sz="2000" dirty="0">
                <a:latin typeface="Arial" panose="020B0604020202020204" pitchFamily="34" charset="0"/>
                <a:cs typeface="Arial" panose="020B0604020202020204" pitchFamily="34" charset="0"/>
              </a:rPr>
              <a:t> (1983) partagée avec le Panama est également déclarée Patrimoine Mondial de l’Unesco. Le Costa Rica protège ainsi plus de 13 000 km² d’aires naturelles terrestres ou marines. La faune et la</a:t>
            </a:r>
          </a:p>
          <a:p>
            <a:r>
              <a:rPr lang="fr-FR" sz="2000" dirty="0">
                <a:latin typeface="Arial" panose="020B0604020202020204" pitchFamily="34" charset="0"/>
                <a:cs typeface="Arial" panose="020B0604020202020204" pitchFamily="34" charset="0"/>
              </a:rPr>
              <a:t>flore en chiffres : 10 000 plantes et arbres, 850 espèces d’oiseaux sédentaires ou migrateurs, 205 mammifères 35 000 espèces d’insectes, 160 espèces d’amphibiens, 220 espèces de reptiles, 1 013 espèces de poissons</a:t>
            </a:r>
          </a:p>
          <a:p>
            <a:pPr algn="r"/>
            <a:r>
              <a:rPr lang="fr-FR" sz="2000" dirty="0">
                <a:latin typeface="Arial" panose="020B0604020202020204" pitchFamily="34" charset="0"/>
                <a:cs typeface="Arial" panose="020B0604020202020204" pitchFamily="34" charset="0"/>
              </a:rPr>
              <a:t>https://costarica-decouverte.com/parcs/</a:t>
            </a:r>
          </a:p>
          <a:p>
            <a:endParaRPr lang="fr-FR" sz="20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23D75DA-09C9-40E9-B1FA-44FFEE7474E0}"/>
              </a:ext>
            </a:extLst>
          </p:cNvPr>
          <p:cNvSpPr txBox="1"/>
          <p:nvPr/>
        </p:nvSpPr>
        <p:spPr>
          <a:xfrm>
            <a:off x="325755" y="112514"/>
            <a:ext cx="4572000"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4 b</a:t>
            </a:r>
            <a:r>
              <a:rPr lang="fr-FR" sz="1800" dirty="0">
                <a:latin typeface="Arial" panose="020B0604020202020204" pitchFamily="34" charset="0"/>
                <a:cs typeface="Arial" panose="020B0604020202020204" pitchFamily="34" charset="0"/>
              </a:rPr>
              <a:t> : la biodiversité</a:t>
            </a:r>
          </a:p>
        </p:txBody>
      </p:sp>
    </p:spTree>
    <p:extLst>
      <p:ext uri="{BB962C8B-B14F-4D97-AF65-F5344CB8AC3E}">
        <p14:creationId xmlns:p14="http://schemas.microsoft.com/office/powerpoint/2010/main" val="161747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8F3E248-278D-4BCE-91D4-59E0B2046169}"/>
              </a:ext>
            </a:extLst>
          </p:cNvPr>
          <p:cNvSpPr txBox="1"/>
          <p:nvPr/>
        </p:nvSpPr>
        <p:spPr>
          <a:xfrm>
            <a:off x="325754" y="628650"/>
            <a:ext cx="7989570" cy="5078313"/>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Le Costa Rica joue la carte du tourisme durable</a:t>
            </a:r>
          </a:p>
          <a:p>
            <a:r>
              <a:rPr lang="fr-FR" dirty="0">
                <a:latin typeface="Arial" panose="020B0604020202020204" pitchFamily="34" charset="0"/>
                <a:cs typeface="Arial" panose="020B0604020202020204" pitchFamily="34" charset="0"/>
              </a:rPr>
              <a:t>A l’heure où les questions environnementales sont devenues si importantes au niveau mondial, avec des répercutions dans le secteur du voyage, le Costa Rica se positionne comme une destination nature et responsable depuis 25 ans. « Dès le début, notre pays s’est engagé sur la voie de l’écotourisme avec une protection forte de la nature. Nous avons choisi d’éviter un tourisme de masse avec, par exemple, 99% de nos hôtels ont moins de 40 chambres », soulignait María Amalia </a:t>
            </a:r>
            <a:r>
              <a:rPr lang="fr-FR" dirty="0" err="1">
                <a:latin typeface="Arial" panose="020B0604020202020204" pitchFamily="34" charset="0"/>
                <a:cs typeface="Arial" panose="020B0604020202020204" pitchFamily="34" charset="0"/>
              </a:rPr>
              <a:t>Revelo</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Raventós</a:t>
            </a:r>
            <a:r>
              <a:rPr lang="fr-FR" dirty="0">
                <a:latin typeface="Arial" panose="020B0604020202020204" pitchFamily="34" charset="0"/>
                <a:cs typeface="Arial" panose="020B0604020202020204" pitchFamily="34" charset="0"/>
              </a:rPr>
              <a:t>, la ministre du tourisme du Costa Rica sur le dernier salon IFTM Top </a:t>
            </a:r>
            <a:r>
              <a:rPr lang="fr-FR" dirty="0" err="1">
                <a:latin typeface="Arial" panose="020B0604020202020204" pitchFamily="34" charset="0"/>
                <a:cs typeface="Arial" panose="020B0604020202020204" pitchFamily="34" charset="0"/>
              </a:rPr>
              <a:t>Resa</a:t>
            </a:r>
            <a:r>
              <a:rPr lang="fr-FR"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 pays d’Amérique Centrale attire ainsi les chaînes haut de gamme à l’esprit durable à l’image de Six </a:t>
            </a:r>
            <a:r>
              <a:rPr lang="fr-FR" dirty="0" err="1">
                <a:latin typeface="Arial" panose="020B0604020202020204" pitchFamily="34" charset="0"/>
                <a:cs typeface="Arial" panose="020B0604020202020204" pitchFamily="34" charset="0"/>
              </a:rPr>
              <a:t>Senses</a:t>
            </a:r>
            <a:r>
              <a:rPr lang="fr-FR" dirty="0">
                <a:latin typeface="Arial" panose="020B0604020202020204" pitchFamily="34" charset="0"/>
                <a:cs typeface="Arial" panose="020B0604020202020204" pitchFamily="34" charset="0"/>
              </a:rPr>
              <a:t> qui a annoncé l’ouverture pour 2021 d’un établissement de 41 villas sur la péninsule </a:t>
            </a:r>
            <a:r>
              <a:rPr lang="fr-FR" dirty="0" err="1">
                <a:latin typeface="Arial" panose="020B0604020202020204" pitchFamily="34" charset="0"/>
                <a:cs typeface="Arial" panose="020B0604020202020204" pitchFamily="34" charset="0"/>
              </a:rPr>
              <a:t>Papagayo</a:t>
            </a:r>
            <a:r>
              <a:rPr lang="fr-FR" dirty="0">
                <a:latin typeface="Arial" panose="020B0604020202020204" pitchFamily="34" charset="0"/>
                <a:cs typeface="Arial" panose="020B0604020202020204" pitchFamily="34" charset="0"/>
              </a:rPr>
              <a:t> avec vue sur l’archipel de Guanacaste. Marriott développe également un </a:t>
            </a:r>
            <a:r>
              <a:rPr lang="fr-FR" dirty="0" err="1">
                <a:latin typeface="Arial" panose="020B0604020202020204" pitchFamily="34" charset="0"/>
                <a:cs typeface="Arial" panose="020B0604020202020204" pitchFamily="34" charset="0"/>
              </a:rPr>
              <a:t>resort</a:t>
            </a:r>
            <a:r>
              <a:rPr lang="fr-FR" dirty="0">
                <a:latin typeface="Arial" panose="020B0604020202020204" pitchFamily="34" charset="0"/>
                <a:cs typeface="Arial" panose="020B0604020202020204" pitchFamily="34" charset="0"/>
              </a:rPr>
              <a:t> de luxe pour son enseigne Ritz Carlton sur cette même péninsule. « La destination est de fait chère, mais les clients sont satisfaits de leur voyage et estiment en avoir pour leur argent », reconnait-elle.</a:t>
            </a:r>
          </a:p>
          <a:p>
            <a:pPr algn="r"/>
            <a:r>
              <a:rPr lang="fr-FR" dirty="0">
                <a:latin typeface="Arial" panose="020B0604020202020204" pitchFamily="34" charset="0"/>
                <a:cs typeface="Arial" panose="020B0604020202020204" pitchFamily="34" charset="0"/>
              </a:rPr>
              <a:t>Stéphane </a:t>
            </a:r>
            <a:r>
              <a:rPr lang="fr-FR" dirty="0" err="1">
                <a:latin typeface="Arial" panose="020B0604020202020204" pitchFamily="34" charset="0"/>
                <a:cs typeface="Arial" panose="020B0604020202020204" pitchFamily="34" charset="0"/>
              </a:rPr>
              <a:t>Jaladis</a:t>
            </a:r>
            <a:r>
              <a:rPr lang="fr-FR" dirty="0">
                <a:latin typeface="Arial" panose="020B0604020202020204" pitchFamily="34" charset="0"/>
                <a:cs typeface="Arial" panose="020B0604020202020204" pitchFamily="34" charset="0"/>
              </a:rPr>
              <a:t>, site de L’écho du tourisme – 11 octobre 2019</a:t>
            </a:r>
          </a:p>
        </p:txBody>
      </p:sp>
      <p:sp>
        <p:nvSpPr>
          <p:cNvPr id="3" name="ZoneTexte 2">
            <a:extLst>
              <a:ext uri="{FF2B5EF4-FFF2-40B4-BE49-F238E27FC236}">
                <a16:creationId xmlns:a16="http://schemas.microsoft.com/office/drawing/2014/main" id="{082A6AE4-A04E-451F-AFD6-868490CF5896}"/>
              </a:ext>
            </a:extLst>
          </p:cNvPr>
          <p:cNvSpPr txBox="1"/>
          <p:nvPr/>
        </p:nvSpPr>
        <p:spPr>
          <a:xfrm>
            <a:off x="325754" y="112514"/>
            <a:ext cx="5674995"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a:t>
            </a:r>
            <a:r>
              <a:rPr lang="fr-FR" u="sng" dirty="0">
                <a:latin typeface="Arial" panose="020B0604020202020204" pitchFamily="34" charset="0"/>
                <a:cs typeface="Arial" panose="020B0604020202020204" pitchFamily="34" charset="0"/>
              </a:rPr>
              <a:t>5</a:t>
            </a:r>
            <a:r>
              <a:rPr lang="fr-FR" sz="1800"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tourisme durable et écotourisme</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05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65DB8DE-647E-4A5E-AFD5-B6D24A471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32" y="897255"/>
            <a:ext cx="8867668" cy="5063490"/>
          </a:xfrm>
          <a:prstGeom prst="rect">
            <a:avLst/>
          </a:prstGeom>
        </p:spPr>
      </p:pic>
      <p:sp>
        <p:nvSpPr>
          <p:cNvPr id="11" name="ZoneTexte 10">
            <a:extLst>
              <a:ext uri="{FF2B5EF4-FFF2-40B4-BE49-F238E27FC236}">
                <a16:creationId xmlns:a16="http://schemas.microsoft.com/office/drawing/2014/main" id="{3064BBEE-D2AA-4BFB-A536-9E67F6A60BEC}"/>
              </a:ext>
            </a:extLst>
          </p:cNvPr>
          <p:cNvSpPr txBox="1"/>
          <p:nvPr/>
        </p:nvSpPr>
        <p:spPr>
          <a:xfrm>
            <a:off x="325754" y="112514"/>
            <a:ext cx="6337936"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6</a:t>
            </a:r>
            <a:r>
              <a:rPr lang="fr-FR" sz="1800"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tourisme international – nombre d’arrivées</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60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3C19D6D-03C6-4BDD-B9A6-7C9D7FC6E726}"/>
              </a:ext>
            </a:extLst>
          </p:cNvPr>
          <p:cNvGraphicFramePr>
            <a:graphicFrameLocks noGrp="1"/>
          </p:cNvGraphicFramePr>
          <p:nvPr>
            <p:extLst>
              <p:ext uri="{D42A27DB-BD31-4B8C-83A1-F6EECF244321}">
                <p14:modId xmlns:p14="http://schemas.microsoft.com/office/powerpoint/2010/main" val="3749138178"/>
              </p:ext>
            </p:extLst>
          </p:nvPr>
        </p:nvGraphicFramePr>
        <p:xfrm>
          <a:off x="891540" y="857250"/>
          <a:ext cx="7235190" cy="3748440"/>
        </p:xfrm>
        <a:graphic>
          <a:graphicData uri="http://schemas.openxmlformats.org/drawingml/2006/table">
            <a:tbl>
              <a:tblPr firstRow="1" firstCol="1" bandRow="1">
                <a:tableStyleId>{5C22544A-7EE6-4342-B048-85BDC9FD1C3A}</a:tableStyleId>
              </a:tblPr>
              <a:tblGrid>
                <a:gridCol w="4996773">
                  <a:extLst>
                    <a:ext uri="{9D8B030D-6E8A-4147-A177-3AD203B41FA5}">
                      <a16:colId xmlns:a16="http://schemas.microsoft.com/office/drawing/2014/main" val="856364296"/>
                    </a:ext>
                  </a:extLst>
                </a:gridCol>
                <a:gridCol w="1366753">
                  <a:extLst>
                    <a:ext uri="{9D8B030D-6E8A-4147-A177-3AD203B41FA5}">
                      <a16:colId xmlns:a16="http://schemas.microsoft.com/office/drawing/2014/main" val="2517682536"/>
                    </a:ext>
                  </a:extLst>
                </a:gridCol>
                <a:gridCol w="871664">
                  <a:extLst>
                    <a:ext uri="{9D8B030D-6E8A-4147-A177-3AD203B41FA5}">
                      <a16:colId xmlns:a16="http://schemas.microsoft.com/office/drawing/2014/main" val="2790970150"/>
                    </a:ext>
                  </a:extLst>
                </a:gridCol>
              </a:tblGrid>
              <a:tr h="571500">
                <a:tc>
                  <a:txBody>
                    <a:bodyPr/>
                    <a:lstStyle/>
                    <a:p>
                      <a:pPr>
                        <a:lnSpc>
                          <a:spcPct val="107000"/>
                        </a:lnSpc>
                        <a:spcAft>
                          <a:spcPts val="800"/>
                        </a:spcAft>
                      </a:pPr>
                      <a:r>
                        <a:rPr lang="fr-FR" sz="2000" dirty="0">
                          <a:effectLst/>
                          <a:latin typeface="Arial" panose="020B0604020202020204" pitchFamily="34" charset="0"/>
                          <a:cs typeface="Arial" panose="020B0604020202020204" pitchFamily="34" charset="0"/>
                        </a:rPr>
                        <a:t>TOTAL</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3 139 008</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5549498"/>
                  </a:ext>
                </a:extLst>
              </a:tr>
              <a:tr h="696738">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Amérique du Nord</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1 666 571</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53%</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27489097"/>
                  </a:ext>
                </a:extLst>
              </a:tr>
              <a:tr h="480552">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Dont Etats-Unis</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1 334 777</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42,5%</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023311"/>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Amérique centrale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698 601</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22%</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7746853"/>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Amérique du Sud</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195 581</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6%</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4224973"/>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Caraïbes</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13 510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0,4%</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4095375"/>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Europe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500 602</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16%</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4620474"/>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Asie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59 311</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1,9%</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31643963"/>
                  </a:ext>
                </a:extLst>
              </a:tr>
            </a:tbl>
          </a:graphicData>
        </a:graphic>
      </p:graphicFrame>
      <p:sp>
        <p:nvSpPr>
          <p:cNvPr id="3" name="ZoneTexte 2">
            <a:extLst>
              <a:ext uri="{FF2B5EF4-FFF2-40B4-BE49-F238E27FC236}">
                <a16:creationId xmlns:a16="http://schemas.microsoft.com/office/drawing/2014/main" id="{5134290A-2FB8-432C-AA32-6C2DB03CF482}"/>
              </a:ext>
            </a:extLst>
          </p:cNvPr>
          <p:cNvSpPr txBox="1"/>
          <p:nvPr/>
        </p:nvSpPr>
        <p:spPr>
          <a:xfrm>
            <a:off x="325754" y="112514"/>
            <a:ext cx="6337936"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7</a:t>
            </a:r>
            <a:r>
              <a:rPr lang="fr-FR" sz="1800"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Arrivées de touristes au Costa Rica en 2019</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77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313FC83-5087-4627-9A5C-5A1E2B672085}"/>
              </a:ext>
            </a:extLst>
          </p:cNvPr>
          <p:cNvGrpSpPr>
            <a:grpSpLocks/>
          </p:cNvGrpSpPr>
          <p:nvPr/>
        </p:nvGrpSpPr>
        <p:grpSpPr bwMode="auto">
          <a:xfrm>
            <a:off x="320040" y="560070"/>
            <a:ext cx="8503920" cy="6057900"/>
            <a:chOff x="556" y="271"/>
            <a:chExt cx="17984" cy="10529"/>
          </a:xfrm>
        </p:grpSpPr>
        <p:pic>
          <p:nvPicPr>
            <p:cNvPr id="6147" name="Picture 3">
              <a:extLst>
                <a:ext uri="{FF2B5EF4-FFF2-40B4-BE49-F238E27FC236}">
                  <a16:creationId xmlns:a16="http://schemas.microsoft.com/office/drawing/2014/main" id="{C42B9C58-283F-40F9-8AA5-80769804E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 y="271"/>
              <a:ext cx="9089" cy="1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2D460E04-C3B9-4301-86C2-C22DCE1F8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 y="361"/>
              <a:ext cx="8730" cy="1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3D440324-CAB5-40BC-9D07-C769E1DC0661}"/>
                </a:ext>
              </a:extLst>
            </p:cNvPr>
            <p:cNvSpPr>
              <a:spLocks noChangeArrowheads="1"/>
            </p:cNvSpPr>
            <p:nvPr/>
          </p:nvSpPr>
          <p:spPr bwMode="auto">
            <a:xfrm>
              <a:off x="3960" y="2131"/>
              <a:ext cx="9600" cy="3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ZoneTexte 6">
            <a:extLst>
              <a:ext uri="{FF2B5EF4-FFF2-40B4-BE49-F238E27FC236}">
                <a16:creationId xmlns:a16="http://schemas.microsoft.com/office/drawing/2014/main" id="{77ACB896-DDF8-4358-ADEC-ED857E285D94}"/>
              </a:ext>
            </a:extLst>
          </p:cNvPr>
          <p:cNvSpPr txBox="1"/>
          <p:nvPr/>
        </p:nvSpPr>
        <p:spPr>
          <a:xfrm>
            <a:off x="325755" y="112514"/>
            <a:ext cx="4572000"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8 </a:t>
            </a:r>
            <a:r>
              <a:rPr lang="fr-FR" sz="1800" dirty="0">
                <a:latin typeface="Arial" panose="020B0604020202020204" pitchFamily="34" charset="0"/>
                <a:cs typeface="Arial" panose="020B0604020202020204" pitchFamily="34" charset="0"/>
              </a:rPr>
              <a:t>: les pratiques touristiques</a:t>
            </a:r>
          </a:p>
        </p:txBody>
      </p:sp>
    </p:spTree>
    <p:extLst>
      <p:ext uri="{BB962C8B-B14F-4D97-AF65-F5344CB8AC3E}">
        <p14:creationId xmlns:p14="http://schemas.microsoft.com/office/powerpoint/2010/main" val="8083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D27137-F497-408C-8021-FAB452855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 y="147637"/>
            <a:ext cx="7667625" cy="6562725"/>
          </a:xfrm>
          <a:prstGeom prst="rect">
            <a:avLst/>
          </a:prstGeom>
        </p:spPr>
      </p:pic>
    </p:spTree>
    <p:extLst>
      <p:ext uri="{BB962C8B-B14F-4D97-AF65-F5344CB8AC3E}">
        <p14:creationId xmlns:p14="http://schemas.microsoft.com/office/powerpoint/2010/main" val="338611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jpeg">
            <a:extLst>
              <a:ext uri="{FF2B5EF4-FFF2-40B4-BE49-F238E27FC236}">
                <a16:creationId xmlns:a16="http://schemas.microsoft.com/office/drawing/2014/main" id="{AB4805C3-0002-4FD6-8D74-D9C023203415}"/>
              </a:ext>
            </a:extLst>
          </p:cNvPr>
          <p:cNvPicPr/>
          <p:nvPr/>
        </p:nvPicPr>
        <p:blipFill>
          <a:blip r:embed="rId2" cstate="print"/>
          <a:stretch>
            <a:fillRect/>
          </a:stretch>
        </p:blipFill>
        <p:spPr>
          <a:xfrm>
            <a:off x="1680210" y="125730"/>
            <a:ext cx="7463790" cy="6326346"/>
          </a:xfrm>
          <a:prstGeom prst="rect">
            <a:avLst/>
          </a:prstGeom>
        </p:spPr>
      </p:pic>
      <p:pic>
        <p:nvPicPr>
          <p:cNvPr id="1029" name="Picture 5">
            <a:extLst>
              <a:ext uri="{FF2B5EF4-FFF2-40B4-BE49-F238E27FC236}">
                <a16:creationId xmlns:a16="http://schemas.microsoft.com/office/drawing/2014/main" id="{87C3CD56-1F82-440F-9FB1-DD7276537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 y="4126230"/>
            <a:ext cx="1646585" cy="121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9B8B4F7B-0CDA-4D8B-BE27-59F63C4C9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 y="2113304"/>
            <a:ext cx="1648838" cy="9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74FB8DD6-3C6D-4686-9768-1EBC34B22D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 y="3111593"/>
            <a:ext cx="1676169" cy="10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08F83A94-7870-4937-978C-FBBBE87D55F2}"/>
              </a:ext>
            </a:extLst>
          </p:cNvPr>
          <p:cNvSpPr txBox="1"/>
          <p:nvPr/>
        </p:nvSpPr>
        <p:spPr>
          <a:xfrm>
            <a:off x="13039" y="125730"/>
            <a:ext cx="1635949" cy="707886"/>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1</a:t>
            </a:r>
          </a:p>
          <a:p>
            <a:r>
              <a:rPr lang="fr-FR" sz="2000" dirty="0">
                <a:latin typeface="Arial" panose="020B0604020202020204" pitchFamily="34" charset="0"/>
                <a:cs typeface="Arial" panose="020B0604020202020204" pitchFamily="34" charset="0"/>
              </a:rPr>
              <a:t>Les cartes</a:t>
            </a:r>
          </a:p>
        </p:txBody>
      </p:sp>
      <p:sp>
        <p:nvSpPr>
          <p:cNvPr id="14" name="ZoneTexte 13">
            <a:extLst>
              <a:ext uri="{FF2B5EF4-FFF2-40B4-BE49-F238E27FC236}">
                <a16:creationId xmlns:a16="http://schemas.microsoft.com/office/drawing/2014/main" id="{647F30D6-9315-477F-A4D9-CC1E6AB45058}"/>
              </a:ext>
            </a:extLst>
          </p:cNvPr>
          <p:cNvSpPr txBox="1"/>
          <p:nvPr/>
        </p:nvSpPr>
        <p:spPr>
          <a:xfrm>
            <a:off x="44261" y="934710"/>
            <a:ext cx="1635949" cy="1015663"/>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a:t>
            </a:r>
            <a:r>
              <a:rPr lang="fr-FR" sz="2000" dirty="0">
                <a:latin typeface="Arial" panose="020B0604020202020204" pitchFamily="34" charset="0"/>
                <a:cs typeface="Arial" panose="020B0604020202020204" pitchFamily="34" charset="0"/>
              </a:rPr>
              <a:t>1a – carte physique</a:t>
            </a:r>
          </a:p>
        </p:txBody>
      </p:sp>
    </p:spTree>
    <p:extLst>
      <p:ext uri="{BB962C8B-B14F-4D97-AF65-F5344CB8AC3E}">
        <p14:creationId xmlns:p14="http://schemas.microsoft.com/office/powerpoint/2010/main" val="115277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4253C67-A217-404C-8F7F-D161A0791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51" y="525840"/>
            <a:ext cx="8392878" cy="3776795"/>
          </a:xfrm>
          <a:prstGeom prst="rect">
            <a:avLst/>
          </a:prstGeom>
        </p:spPr>
      </p:pic>
      <p:sp>
        <p:nvSpPr>
          <p:cNvPr id="4" name="ZoneTexte 3">
            <a:extLst>
              <a:ext uri="{FF2B5EF4-FFF2-40B4-BE49-F238E27FC236}">
                <a16:creationId xmlns:a16="http://schemas.microsoft.com/office/drawing/2014/main" id="{D97E1A6A-A2C0-4845-90E8-475BBA3597B0}"/>
              </a:ext>
            </a:extLst>
          </p:cNvPr>
          <p:cNvSpPr txBox="1"/>
          <p:nvPr/>
        </p:nvSpPr>
        <p:spPr>
          <a:xfrm>
            <a:off x="13039" y="125730"/>
            <a:ext cx="46732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Documents 1b</a:t>
            </a:r>
            <a:r>
              <a:rPr lang="fr-FR" sz="2000" dirty="0">
                <a:latin typeface="Arial" panose="020B0604020202020204" pitchFamily="34" charset="0"/>
                <a:cs typeface="Arial" panose="020B0604020202020204" pitchFamily="34" charset="0"/>
              </a:rPr>
              <a:t> – les liaisons aériennes</a:t>
            </a:r>
          </a:p>
        </p:txBody>
      </p:sp>
    </p:spTree>
    <p:extLst>
      <p:ext uri="{BB962C8B-B14F-4D97-AF65-F5344CB8AC3E}">
        <p14:creationId xmlns:p14="http://schemas.microsoft.com/office/powerpoint/2010/main" val="10599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720725-9459-49E9-8855-27EEDCD10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5" y="582930"/>
            <a:ext cx="8939904" cy="5726430"/>
          </a:xfrm>
          <a:prstGeom prst="rect">
            <a:avLst/>
          </a:prstGeom>
        </p:spPr>
      </p:pic>
    </p:spTree>
    <p:extLst>
      <p:ext uri="{BB962C8B-B14F-4D97-AF65-F5344CB8AC3E}">
        <p14:creationId xmlns:p14="http://schemas.microsoft.com/office/powerpoint/2010/main" val="288499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E1D2BD78-F0AA-4887-8409-135B2FAD3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458" y="662940"/>
            <a:ext cx="7335116"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8ADEFC09-2A44-4263-86E5-F4E2C596F774}"/>
              </a:ext>
            </a:extLst>
          </p:cNvPr>
          <p:cNvSpPr txBox="1"/>
          <p:nvPr/>
        </p:nvSpPr>
        <p:spPr>
          <a:xfrm>
            <a:off x="13039" y="125730"/>
            <a:ext cx="46732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Documents 1c</a:t>
            </a:r>
            <a:r>
              <a:rPr lang="fr-FR" sz="2000" dirty="0">
                <a:latin typeface="Arial" panose="020B0604020202020204" pitchFamily="34" charset="0"/>
                <a:cs typeface="Arial" panose="020B0604020202020204" pitchFamily="34" charset="0"/>
              </a:rPr>
              <a:t> – les cyclones</a:t>
            </a:r>
          </a:p>
        </p:txBody>
      </p:sp>
      <p:sp>
        <p:nvSpPr>
          <p:cNvPr id="6" name="ZoneTexte 5">
            <a:extLst>
              <a:ext uri="{FF2B5EF4-FFF2-40B4-BE49-F238E27FC236}">
                <a16:creationId xmlns:a16="http://schemas.microsoft.com/office/drawing/2014/main" id="{D0000C63-B3A7-484E-B337-FE7D26EB5B0A}"/>
              </a:ext>
            </a:extLst>
          </p:cNvPr>
          <p:cNvSpPr txBox="1"/>
          <p:nvPr/>
        </p:nvSpPr>
        <p:spPr>
          <a:xfrm>
            <a:off x="203836" y="4120575"/>
            <a:ext cx="8587738" cy="1477328"/>
          </a:xfrm>
          <a:prstGeom prst="rect">
            <a:avLst/>
          </a:prstGeom>
          <a:solidFill>
            <a:schemeClr val="bg2"/>
          </a:solidFill>
        </p:spPr>
        <p:txBody>
          <a:bodyPr wrap="square" rtlCol="0">
            <a:spAutoFit/>
          </a:bodyPr>
          <a:lstStyle/>
          <a:p>
            <a:r>
              <a:rPr lang="fr-FR" dirty="0">
                <a:latin typeface="Arial" panose="020B0604020202020204" pitchFamily="34" charset="0"/>
                <a:cs typeface="Arial" panose="020B0604020202020204" pitchFamily="34" charset="0"/>
              </a:rPr>
              <a:t>Une nouvelle tempête tropicale a causé la mort d’au moins 22 personnes en Amérique centrale, Jeudi. Au cours du week-end, elle pourrait se transformer en ouragan et se diriger vers les Etats-Unis.</a:t>
            </a:r>
          </a:p>
          <a:p>
            <a:r>
              <a:rPr lang="fr-FR" dirty="0">
                <a:latin typeface="Arial" panose="020B0604020202020204" pitchFamily="34" charset="0"/>
                <a:cs typeface="Arial" panose="020B0604020202020204" pitchFamily="34" charset="0"/>
              </a:rPr>
              <a:t>Au Costa Rica, où les inondations ont poussé quelques 5000 résidents à fuir leur foyer, les autorités rapportent sept morts.</a:t>
            </a:r>
          </a:p>
        </p:txBody>
      </p:sp>
    </p:spTree>
    <p:extLst>
      <p:ext uri="{BB962C8B-B14F-4D97-AF65-F5344CB8AC3E}">
        <p14:creationId xmlns:p14="http://schemas.microsoft.com/office/powerpoint/2010/main" val="393479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54A3BD4-612C-469D-B7D2-D31412CA62CE}"/>
              </a:ext>
            </a:extLst>
          </p:cNvPr>
          <p:cNvSpPr txBox="1"/>
          <p:nvPr/>
        </p:nvSpPr>
        <p:spPr>
          <a:xfrm>
            <a:off x="13039" y="125730"/>
            <a:ext cx="4021751" cy="1015663"/>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Documents 1d : </a:t>
            </a:r>
            <a:r>
              <a:rPr lang="fr-FR" sz="2000" u="sng">
                <a:latin typeface="Arial" panose="020B0604020202020204" pitchFamily="34" charset="0"/>
                <a:cs typeface="Arial" panose="020B0604020202020204" pitchFamily="34" charset="0"/>
              </a:rPr>
              <a:t>aménagement des </a:t>
            </a:r>
            <a:r>
              <a:rPr lang="fr-FR" sz="2000" u="sng" dirty="0">
                <a:latin typeface="Arial" panose="020B0604020202020204" pitchFamily="34" charset="0"/>
                <a:cs typeface="Arial" panose="020B0604020202020204" pitchFamily="34" charset="0"/>
              </a:rPr>
              <a:t>terres</a:t>
            </a:r>
          </a:p>
          <a:p>
            <a:r>
              <a:rPr lang="fr-FR" sz="2000" dirty="0">
                <a:latin typeface="Arial" panose="020B0604020202020204" pitchFamily="34" charset="0"/>
                <a:cs typeface="Arial" panose="020B0604020202020204" pitchFamily="34" charset="0"/>
              </a:rPr>
              <a:t> </a:t>
            </a:r>
          </a:p>
        </p:txBody>
      </p:sp>
      <p:pic>
        <p:nvPicPr>
          <p:cNvPr id="4" name="Image 3">
            <a:extLst>
              <a:ext uri="{FF2B5EF4-FFF2-40B4-BE49-F238E27FC236}">
                <a16:creationId xmlns:a16="http://schemas.microsoft.com/office/drawing/2014/main" id="{246C0053-D02D-4838-8A53-A60DD4281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267" y="133886"/>
            <a:ext cx="4961927" cy="6635362"/>
          </a:xfrm>
          <a:prstGeom prst="rect">
            <a:avLst/>
          </a:prstGeom>
        </p:spPr>
      </p:pic>
      <p:sp>
        <p:nvSpPr>
          <p:cNvPr id="6" name="ZoneTexte 5">
            <a:extLst>
              <a:ext uri="{FF2B5EF4-FFF2-40B4-BE49-F238E27FC236}">
                <a16:creationId xmlns:a16="http://schemas.microsoft.com/office/drawing/2014/main" id="{4375E7F4-6312-430F-A1C8-D70D2AAD1314}"/>
              </a:ext>
            </a:extLst>
          </p:cNvPr>
          <p:cNvSpPr txBox="1"/>
          <p:nvPr/>
        </p:nvSpPr>
        <p:spPr>
          <a:xfrm>
            <a:off x="137160" y="821412"/>
            <a:ext cx="3486150" cy="5555367"/>
          </a:xfrm>
          <a:prstGeom prst="rect">
            <a:avLst/>
          </a:prstGeom>
          <a:noFill/>
        </p:spPr>
        <p:txBody>
          <a:bodyPr wrap="square" rtlCol="0">
            <a:spAutoFit/>
          </a:bodyPr>
          <a:lstStyle/>
          <a:p>
            <a:r>
              <a:rPr lang="en-US" sz="1700" u="sng" dirty="0"/>
              <a:t>Traduction de la </a:t>
            </a:r>
            <a:r>
              <a:rPr lang="en-US" sz="1700" u="sng" dirty="0" err="1"/>
              <a:t>légende</a:t>
            </a:r>
            <a:endParaRPr lang="en-US" sz="1700" u="sng" dirty="0"/>
          </a:p>
          <a:p>
            <a:r>
              <a:rPr lang="en-US" sz="1700" dirty="0"/>
              <a:t>- cultivated area, some upland pasture and grassland : </a:t>
            </a:r>
            <a:r>
              <a:rPr lang="fr-FR" sz="1700" b="1" dirty="0"/>
              <a:t>superficie cultivée, quelques pâturages de montagne et prairies</a:t>
            </a:r>
          </a:p>
          <a:p>
            <a:r>
              <a:rPr lang="fr-FR" sz="1700" dirty="0"/>
              <a:t>- dense broadleaf evergreen forest :</a:t>
            </a:r>
          </a:p>
          <a:p>
            <a:r>
              <a:rPr lang="fr-FR" sz="1700" b="1" dirty="0"/>
              <a:t>forêt dense à feuilles persistantes</a:t>
            </a:r>
          </a:p>
          <a:p>
            <a:r>
              <a:rPr lang="fr-FR" sz="1700" dirty="0"/>
              <a:t>-  </a:t>
            </a:r>
            <a:r>
              <a:rPr lang="en-US" sz="1700" dirty="0"/>
              <a:t>open deciduous forest, savanna and crops : </a:t>
            </a:r>
            <a:r>
              <a:rPr lang="fr-FR" sz="1700" b="1" dirty="0"/>
              <a:t>forêt de feuillus ouverte, savane et cultures </a:t>
            </a:r>
          </a:p>
          <a:p>
            <a:r>
              <a:rPr lang="fr-FR" sz="1700" dirty="0"/>
              <a:t>- scrub, with some grassland : </a:t>
            </a:r>
            <a:r>
              <a:rPr lang="fr-FR" sz="1700" b="1" dirty="0"/>
              <a:t>broussailles, avec quelques prairies </a:t>
            </a:r>
          </a:p>
          <a:p>
            <a:r>
              <a:rPr lang="fr-FR" sz="1700" dirty="0"/>
              <a:t>- swamp-chiefly palm and mangrove : </a:t>
            </a:r>
            <a:r>
              <a:rPr lang="fr-FR" sz="1700" b="1" dirty="0"/>
              <a:t>marais - principalement palmiers et mangroves*</a:t>
            </a:r>
          </a:p>
          <a:p>
            <a:endParaRPr lang="fr-FR" sz="1700" dirty="0"/>
          </a:p>
          <a:p>
            <a:r>
              <a:rPr lang="fr-FR" sz="1700" dirty="0"/>
              <a:t>*mangrove :  Forêt impénétrable à base de palétuviers, poussant dans la vase des littoraux tropicaux.</a:t>
            </a:r>
          </a:p>
          <a:p>
            <a:endParaRPr lang="fr-FR" sz="1600" dirty="0"/>
          </a:p>
          <a:p>
            <a:pPr marL="285750" indent="-285750">
              <a:buFontTx/>
              <a:buChar char="-"/>
            </a:pPr>
            <a:endParaRPr lang="fr-FR" sz="1600" dirty="0"/>
          </a:p>
        </p:txBody>
      </p:sp>
    </p:spTree>
    <p:extLst>
      <p:ext uri="{BB962C8B-B14F-4D97-AF65-F5344CB8AC3E}">
        <p14:creationId xmlns:p14="http://schemas.microsoft.com/office/powerpoint/2010/main" val="387266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262FCB2E-4168-4D5E-B903-2A52EB127AA2}"/>
              </a:ext>
            </a:extLst>
          </p:cNvPr>
          <p:cNvSpPr txBox="1"/>
          <p:nvPr/>
        </p:nvSpPr>
        <p:spPr>
          <a:xfrm>
            <a:off x="81619" y="64910"/>
            <a:ext cx="164431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2</a:t>
            </a:r>
            <a:endParaRPr lang="fr-FR" sz="2000" dirty="0">
              <a:latin typeface="Arial" panose="020B0604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8B43A3BA-18E0-4324-B3D6-48E094BDF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10" y="655091"/>
            <a:ext cx="8474150" cy="5925739"/>
          </a:xfrm>
          <a:prstGeom prst="rect">
            <a:avLst/>
          </a:prstGeom>
        </p:spPr>
      </p:pic>
    </p:spTree>
    <p:extLst>
      <p:ext uri="{BB962C8B-B14F-4D97-AF65-F5344CB8AC3E}">
        <p14:creationId xmlns:p14="http://schemas.microsoft.com/office/powerpoint/2010/main" val="67711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DC15BD-4A0C-404B-BA37-409D14B6AD1E}"/>
              </a:ext>
            </a:extLst>
          </p:cNvPr>
          <p:cNvGrpSpPr>
            <a:grpSpLocks/>
          </p:cNvGrpSpPr>
          <p:nvPr/>
        </p:nvGrpSpPr>
        <p:grpSpPr bwMode="auto">
          <a:xfrm>
            <a:off x="399126" y="3843277"/>
            <a:ext cx="8967285" cy="2776958"/>
            <a:chOff x="13211" y="4099"/>
            <a:chExt cx="10250" cy="3015"/>
          </a:xfrm>
        </p:grpSpPr>
        <p:pic>
          <p:nvPicPr>
            <p:cNvPr id="3076" name="Picture 4" descr="Mer des Caraïbes a Tortuguero">
              <a:extLst>
                <a:ext uri="{FF2B5EF4-FFF2-40B4-BE49-F238E27FC236}">
                  <a16:creationId xmlns:a16="http://schemas.microsoft.com/office/drawing/2014/main" id="{E41A6A15-94FA-4668-B324-FDECB989A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1" y="4099"/>
              <a:ext cx="5362" cy="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FB7945AA-0ABC-4B03-875A-163BF5D14A7F}"/>
                </a:ext>
              </a:extLst>
            </p:cNvPr>
            <p:cNvSpPr txBox="1">
              <a:spLocks noChangeArrowheads="1"/>
            </p:cNvSpPr>
            <p:nvPr/>
          </p:nvSpPr>
          <p:spPr bwMode="auto">
            <a:xfrm>
              <a:off x="18933" y="6356"/>
              <a:ext cx="4528"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44000"/>
                </a:lnSpc>
                <a:spcBef>
                  <a:spcPct val="0"/>
                </a:spcBef>
                <a:spcAft>
                  <a:spcPts val="800"/>
                </a:spcAft>
                <a:buClrTx/>
                <a:buSzTx/>
                <a:buFontTx/>
                <a:buNone/>
                <a:tabLst/>
              </a:pPr>
              <a:r>
                <a:rPr kumimoji="0" lang="fr-FR" altLang="fr-FR" sz="1800" b="0" i="0" u="none" strike="noStrike" cap="none" normalizeH="0" baseline="0" dirty="0">
                  <a:ln>
                    <a:noFill/>
                  </a:ln>
                  <a:solidFill>
                    <a:schemeClr val="tx1"/>
                  </a:solidFill>
                  <a:effectLst/>
                  <a:latin typeface="Calibri" panose="020F0502020204030204" pitchFamily="34" charset="0"/>
                </a:rPr>
                <a:t>Mer des Caraïbes à </a:t>
              </a:r>
              <a:r>
                <a:rPr kumimoji="0" lang="fr-FR" altLang="fr-FR" sz="1800" b="0" i="0" u="none" strike="noStrike" cap="none" normalizeH="0" baseline="0" dirty="0" err="1">
                  <a:ln>
                    <a:noFill/>
                  </a:ln>
                  <a:solidFill>
                    <a:schemeClr val="tx1"/>
                  </a:solidFill>
                  <a:effectLst/>
                  <a:latin typeface="Calibri" panose="020F0502020204030204" pitchFamily="34" charset="0"/>
                </a:rPr>
                <a:t>Tortuguero</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sp>
        <p:nvSpPr>
          <p:cNvPr id="6" name="ZoneTexte 5">
            <a:extLst>
              <a:ext uri="{FF2B5EF4-FFF2-40B4-BE49-F238E27FC236}">
                <a16:creationId xmlns:a16="http://schemas.microsoft.com/office/drawing/2014/main" id="{2934953C-3354-4F88-99FD-6DE70122D4E0}"/>
              </a:ext>
            </a:extLst>
          </p:cNvPr>
          <p:cNvSpPr txBox="1"/>
          <p:nvPr/>
        </p:nvSpPr>
        <p:spPr>
          <a:xfrm>
            <a:off x="81619" y="64910"/>
            <a:ext cx="37588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3</a:t>
            </a:r>
            <a:r>
              <a:rPr lang="fr-FR" sz="2000" dirty="0">
                <a:latin typeface="Arial" panose="020B0604020202020204" pitchFamily="34" charset="0"/>
                <a:cs typeface="Arial" panose="020B0604020202020204" pitchFamily="34" charset="0"/>
              </a:rPr>
              <a:t> : les paysages</a:t>
            </a:r>
          </a:p>
        </p:txBody>
      </p:sp>
      <p:pic>
        <p:nvPicPr>
          <p:cNvPr id="5" name="Image 4">
            <a:extLst>
              <a:ext uri="{FF2B5EF4-FFF2-40B4-BE49-F238E27FC236}">
                <a16:creationId xmlns:a16="http://schemas.microsoft.com/office/drawing/2014/main" id="{474DCE0E-0C32-42A0-B3BC-096D72565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59" y="578219"/>
            <a:ext cx="4334632" cy="3151905"/>
          </a:xfrm>
          <a:prstGeom prst="rect">
            <a:avLst/>
          </a:prstGeom>
        </p:spPr>
      </p:pic>
      <p:sp>
        <p:nvSpPr>
          <p:cNvPr id="7" name="ZoneTexte 6">
            <a:extLst>
              <a:ext uri="{FF2B5EF4-FFF2-40B4-BE49-F238E27FC236}">
                <a16:creationId xmlns:a16="http://schemas.microsoft.com/office/drawing/2014/main" id="{5DB043D3-93A2-4BF8-AA6C-DB00069410CA}"/>
              </a:ext>
            </a:extLst>
          </p:cNvPr>
          <p:cNvSpPr txBox="1"/>
          <p:nvPr/>
        </p:nvSpPr>
        <p:spPr>
          <a:xfrm>
            <a:off x="4972050" y="465020"/>
            <a:ext cx="3863340" cy="3139321"/>
          </a:xfrm>
          <a:prstGeom prst="rect">
            <a:avLst/>
          </a:prstGeom>
          <a:noFill/>
        </p:spPr>
        <p:txBody>
          <a:bodyPr wrap="square" rtlCol="0">
            <a:spAutoFit/>
          </a:bodyPr>
          <a:lstStyle/>
          <a:p>
            <a:r>
              <a:rPr lang="fr-FR"/>
              <a:t>La mangrove Sierpe-Terraba se trouve dans l'estuaire du Rio Sierpe dans le Sud du Costa Rica. C'est la plus grande et surtout la plus sauvage mangrove d'Amérique Centrale, on y trouve 5 espèces de palétuviers et un nombre surprenant d'espèces animales. Encore méconnue du tourisme de masse, il est très aisé de faire de l'observation animalière que ce soit de jour comme de nuit. </a:t>
            </a:r>
            <a:endParaRPr lang="fr-FR" dirty="0"/>
          </a:p>
        </p:txBody>
      </p:sp>
    </p:spTree>
    <p:extLst>
      <p:ext uri="{BB962C8B-B14F-4D97-AF65-F5344CB8AC3E}">
        <p14:creationId xmlns:p14="http://schemas.microsoft.com/office/powerpoint/2010/main" val="97651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DB31453-CE67-488D-8147-35C11380C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56" y="201845"/>
            <a:ext cx="8857956" cy="2404195"/>
          </a:xfrm>
          <a:prstGeom prst="rect">
            <a:avLst/>
          </a:prstGeom>
        </p:spPr>
      </p:pic>
      <p:sp>
        <p:nvSpPr>
          <p:cNvPr id="7" name="ZoneTexte 6">
            <a:extLst>
              <a:ext uri="{FF2B5EF4-FFF2-40B4-BE49-F238E27FC236}">
                <a16:creationId xmlns:a16="http://schemas.microsoft.com/office/drawing/2014/main" id="{6903B4F5-118F-4160-9806-31110EC93558}"/>
              </a:ext>
            </a:extLst>
          </p:cNvPr>
          <p:cNvSpPr txBox="1"/>
          <p:nvPr/>
        </p:nvSpPr>
        <p:spPr>
          <a:xfrm>
            <a:off x="297180" y="2820800"/>
            <a:ext cx="8549640" cy="2862322"/>
          </a:xfrm>
          <a:prstGeom prst="rect">
            <a:avLst/>
          </a:prstGeom>
          <a:noFill/>
          <a:ln>
            <a:noFill/>
          </a:ln>
        </p:spPr>
        <p:txBody>
          <a:bodyPr wrap="square" rtlCol="0">
            <a:spAutoFit/>
          </a:bodyPr>
          <a:lstStyle/>
          <a:p>
            <a:r>
              <a:rPr lang="fr-FR" dirty="0"/>
              <a:t>Le Ministère des affaires étrangères indique dans sa rubrique Conseils aux voyageurs, que "deux volcans sont actuellement en activité dans la zone de la capitale : le </a:t>
            </a:r>
            <a:r>
              <a:rPr lang="fr-FR" dirty="0" err="1"/>
              <a:t>Turrialba</a:t>
            </a:r>
            <a:r>
              <a:rPr lang="fr-FR" dirty="0"/>
              <a:t>, à une trentaine de kilomètres à l’est de San José, et le Poas, à 45 kilomètres au nord-ouest.</a:t>
            </a:r>
          </a:p>
          <a:p>
            <a:r>
              <a:rPr lang="fr-FR" dirty="0"/>
              <a:t>Leur activité est susceptible d’avoir des répercussions sur le trafic aérien de l’aéroport international de Juan </a:t>
            </a:r>
            <a:r>
              <a:rPr lang="fr-FR" dirty="0" err="1"/>
              <a:t>Santamaria</a:t>
            </a:r>
            <a:r>
              <a:rPr lang="fr-FR" dirty="0"/>
              <a:t>."</a:t>
            </a:r>
          </a:p>
          <a:p>
            <a:r>
              <a:rPr lang="fr-FR" dirty="0"/>
              <a:t>Le Parc naturel du Poas a été fermé pour une durée indéfinie le 16 avril compte tenu risques sanitaires et de la dégradation du site (disparition du dôme du volcan, éruption de matière incandescente aux abords du cratère, chute de roches au niveau du mirador principal).</a:t>
            </a:r>
          </a:p>
          <a:p>
            <a:pPr algn="r"/>
            <a:r>
              <a:rPr lang="fr-FR" dirty="0"/>
              <a:t>Rédigé par La Rédaction TourMag.com le Mardi 25 Avril 2017</a:t>
            </a:r>
          </a:p>
        </p:txBody>
      </p:sp>
    </p:spTree>
    <p:extLst>
      <p:ext uri="{BB962C8B-B14F-4D97-AF65-F5344CB8AC3E}">
        <p14:creationId xmlns:p14="http://schemas.microsoft.com/office/powerpoint/2010/main" val="12964300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TotalTime>
  <Words>989</Words>
  <Application>Microsoft Office PowerPoint</Application>
  <PresentationFormat>Affichage à l'écran (4:3)</PresentationFormat>
  <Paragraphs>75</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Arial Black</vt:lpstr>
      <vt:lpstr>Calibri</vt:lpstr>
      <vt:lpstr>Calibri Light</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tperisse932@gmail.com</cp:lastModifiedBy>
  <cp:revision>33</cp:revision>
  <dcterms:created xsi:type="dcterms:W3CDTF">2021-02-03T16:55:02Z</dcterms:created>
  <dcterms:modified xsi:type="dcterms:W3CDTF">2022-01-20T09:42:02Z</dcterms:modified>
</cp:coreProperties>
</file>