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85" r:id="rId5"/>
    <p:sldId id="260" r:id="rId6"/>
    <p:sldId id="286" r:id="rId7"/>
    <p:sldId id="265" r:id="rId8"/>
    <p:sldId id="262" r:id="rId9"/>
    <p:sldId id="263" r:id="rId10"/>
    <p:sldId id="264" r:id="rId11"/>
    <p:sldId id="258" r:id="rId12"/>
    <p:sldId id="268" r:id="rId13"/>
    <p:sldId id="287" r:id="rId14"/>
    <p:sldId id="275" r:id="rId15"/>
    <p:sldId id="269" r:id="rId16"/>
    <p:sldId id="272" r:id="rId17"/>
    <p:sldId id="273" r:id="rId18"/>
    <p:sldId id="270" r:id="rId19"/>
    <p:sldId id="274" r:id="rId20"/>
    <p:sldId id="276" r:id="rId21"/>
    <p:sldId id="279" r:id="rId22"/>
    <p:sldId id="278" r:id="rId23"/>
    <p:sldId id="288" r:id="rId24"/>
    <p:sldId id="289" r:id="rId25"/>
    <p:sldId id="290" r:id="rId26"/>
    <p:sldId id="291" r:id="rId27"/>
    <p:sldId id="292" r:id="rId28"/>
    <p:sldId id="293" r:id="rId29"/>
    <p:sldId id="294" r:id="rId30"/>
    <p:sldId id="295" r:id="rId31"/>
    <p:sldId id="280" r:id="rId32"/>
    <p:sldId id="281" r:id="rId33"/>
    <p:sldId id="283" r:id="rId34"/>
    <p:sldId id="311" r:id="rId35"/>
    <p:sldId id="284" r:id="rId36"/>
    <p:sldId id="296" r:id="rId37"/>
    <p:sldId id="297" r:id="rId38"/>
    <p:sldId id="298" r:id="rId39"/>
    <p:sldId id="299" r:id="rId40"/>
    <p:sldId id="300" r:id="rId41"/>
    <p:sldId id="301" r:id="rId42"/>
    <p:sldId id="302" r:id="rId43"/>
    <p:sldId id="303" r:id="rId44"/>
    <p:sldId id="304" r:id="rId45"/>
    <p:sldId id="305" r:id="rId46"/>
    <p:sldId id="306" r:id="rId47"/>
    <p:sldId id="312" r:id="rId48"/>
    <p:sldId id="313" r:id="rId49"/>
    <p:sldId id="307" r:id="rId50"/>
    <p:sldId id="315" r:id="rId51"/>
    <p:sldId id="309" r:id="rId52"/>
    <p:sldId id="310" r:id="rId53"/>
    <p:sldId id="314" r:id="rId54"/>
    <p:sldId id="316" r:id="rId55"/>
    <p:sldId id="317"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171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3" autoAdjust="0"/>
    <p:restoredTop sz="94660"/>
  </p:normalViewPr>
  <p:slideViewPr>
    <p:cSldViewPr snapToGrid="0">
      <p:cViewPr varScale="1">
        <p:scale>
          <a:sx n="66" d="100"/>
          <a:sy n="66" d="100"/>
        </p:scale>
        <p:origin x="134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4016529-0AFB-480A-AB49-357E29346B28}" type="datetimeFigureOut">
              <a:rPr lang="fr-FR" smtClean="0"/>
              <a:t>24/09/2023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DE94AC-CB4E-4428-B22B-A1639D7DF968}" type="slidenum">
              <a:rPr lang="fr-FR" smtClean="0"/>
              <a:t>‹N°›</a:t>
            </a:fld>
            <a:endParaRPr lang="fr-FR"/>
          </a:p>
        </p:txBody>
      </p:sp>
    </p:spTree>
    <p:extLst>
      <p:ext uri="{BB962C8B-B14F-4D97-AF65-F5344CB8AC3E}">
        <p14:creationId xmlns:p14="http://schemas.microsoft.com/office/powerpoint/2010/main" val="2482903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016529-0AFB-480A-AB49-357E29346B28}" type="datetimeFigureOut">
              <a:rPr lang="fr-FR" smtClean="0"/>
              <a:t>24/09/2023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DE94AC-CB4E-4428-B22B-A1639D7DF968}" type="slidenum">
              <a:rPr lang="fr-FR" smtClean="0"/>
              <a:t>‹N°›</a:t>
            </a:fld>
            <a:endParaRPr lang="fr-FR"/>
          </a:p>
        </p:txBody>
      </p:sp>
    </p:spTree>
    <p:extLst>
      <p:ext uri="{BB962C8B-B14F-4D97-AF65-F5344CB8AC3E}">
        <p14:creationId xmlns:p14="http://schemas.microsoft.com/office/powerpoint/2010/main" val="203002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016529-0AFB-480A-AB49-357E29346B28}" type="datetimeFigureOut">
              <a:rPr lang="fr-FR" smtClean="0"/>
              <a:t>24/09/2023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DE94AC-CB4E-4428-B22B-A1639D7DF968}" type="slidenum">
              <a:rPr lang="fr-FR" smtClean="0"/>
              <a:t>‹N°›</a:t>
            </a:fld>
            <a:endParaRPr lang="fr-FR"/>
          </a:p>
        </p:txBody>
      </p:sp>
    </p:spTree>
    <p:extLst>
      <p:ext uri="{BB962C8B-B14F-4D97-AF65-F5344CB8AC3E}">
        <p14:creationId xmlns:p14="http://schemas.microsoft.com/office/powerpoint/2010/main" val="513816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016529-0AFB-480A-AB49-357E29346B28}" type="datetimeFigureOut">
              <a:rPr lang="fr-FR" smtClean="0"/>
              <a:t>24/09/2023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DE94AC-CB4E-4428-B22B-A1639D7DF968}" type="slidenum">
              <a:rPr lang="fr-FR" smtClean="0"/>
              <a:t>‹N°›</a:t>
            </a:fld>
            <a:endParaRPr lang="fr-FR"/>
          </a:p>
        </p:txBody>
      </p:sp>
    </p:spTree>
    <p:extLst>
      <p:ext uri="{BB962C8B-B14F-4D97-AF65-F5344CB8AC3E}">
        <p14:creationId xmlns:p14="http://schemas.microsoft.com/office/powerpoint/2010/main" val="2601144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4016529-0AFB-480A-AB49-357E29346B28}" type="datetimeFigureOut">
              <a:rPr lang="fr-FR" smtClean="0"/>
              <a:t>24/09/2023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8DE94AC-CB4E-4428-B22B-A1639D7DF968}" type="slidenum">
              <a:rPr lang="fr-FR" smtClean="0"/>
              <a:t>‹N°›</a:t>
            </a:fld>
            <a:endParaRPr lang="fr-FR"/>
          </a:p>
        </p:txBody>
      </p:sp>
    </p:spTree>
    <p:extLst>
      <p:ext uri="{BB962C8B-B14F-4D97-AF65-F5344CB8AC3E}">
        <p14:creationId xmlns:p14="http://schemas.microsoft.com/office/powerpoint/2010/main" val="395217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4016529-0AFB-480A-AB49-357E29346B28}" type="datetimeFigureOut">
              <a:rPr lang="fr-FR" smtClean="0"/>
              <a:t>24/09/2023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8DE94AC-CB4E-4428-B22B-A1639D7DF968}" type="slidenum">
              <a:rPr lang="fr-FR" smtClean="0"/>
              <a:t>‹N°›</a:t>
            </a:fld>
            <a:endParaRPr lang="fr-FR"/>
          </a:p>
        </p:txBody>
      </p:sp>
    </p:spTree>
    <p:extLst>
      <p:ext uri="{BB962C8B-B14F-4D97-AF65-F5344CB8AC3E}">
        <p14:creationId xmlns:p14="http://schemas.microsoft.com/office/powerpoint/2010/main" val="272733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4016529-0AFB-480A-AB49-357E29346B28}" type="datetimeFigureOut">
              <a:rPr lang="fr-FR" smtClean="0"/>
              <a:t>24/09/2023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8DE94AC-CB4E-4428-B22B-A1639D7DF968}" type="slidenum">
              <a:rPr lang="fr-FR" smtClean="0"/>
              <a:t>‹N°›</a:t>
            </a:fld>
            <a:endParaRPr lang="fr-FR"/>
          </a:p>
        </p:txBody>
      </p:sp>
    </p:spTree>
    <p:extLst>
      <p:ext uri="{BB962C8B-B14F-4D97-AF65-F5344CB8AC3E}">
        <p14:creationId xmlns:p14="http://schemas.microsoft.com/office/powerpoint/2010/main" val="2054976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4016529-0AFB-480A-AB49-357E29346B28}" type="datetimeFigureOut">
              <a:rPr lang="fr-FR" smtClean="0"/>
              <a:t>24/09/2023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8DE94AC-CB4E-4428-B22B-A1639D7DF968}" type="slidenum">
              <a:rPr lang="fr-FR" smtClean="0"/>
              <a:t>‹N°›</a:t>
            </a:fld>
            <a:endParaRPr lang="fr-FR"/>
          </a:p>
        </p:txBody>
      </p:sp>
    </p:spTree>
    <p:extLst>
      <p:ext uri="{BB962C8B-B14F-4D97-AF65-F5344CB8AC3E}">
        <p14:creationId xmlns:p14="http://schemas.microsoft.com/office/powerpoint/2010/main" val="549725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16529-0AFB-480A-AB49-357E29346B28}" type="datetimeFigureOut">
              <a:rPr lang="fr-FR" smtClean="0"/>
              <a:t>24/09/2023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8DE94AC-CB4E-4428-B22B-A1639D7DF968}" type="slidenum">
              <a:rPr lang="fr-FR" smtClean="0"/>
              <a:t>‹N°›</a:t>
            </a:fld>
            <a:endParaRPr lang="fr-FR"/>
          </a:p>
        </p:txBody>
      </p:sp>
    </p:spTree>
    <p:extLst>
      <p:ext uri="{BB962C8B-B14F-4D97-AF65-F5344CB8AC3E}">
        <p14:creationId xmlns:p14="http://schemas.microsoft.com/office/powerpoint/2010/main" val="17723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4016529-0AFB-480A-AB49-357E29346B28}" type="datetimeFigureOut">
              <a:rPr lang="fr-FR" smtClean="0"/>
              <a:t>24/09/2023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8DE94AC-CB4E-4428-B22B-A1639D7DF968}" type="slidenum">
              <a:rPr lang="fr-FR" smtClean="0"/>
              <a:t>‹N°›</a:t>
            </a:fld>
            <a:endParaRPr lang="fr-FR"/>
          </a:p>
        </p:txBody>
      </p:sp>
    </p:spTree>
    <p:extLst>
      <p:ext uri="{BB962C8B-B14F-4D97-AF65-F5344CB8AC3E}">
        <p14:creationId xmlns:p14="http://schemas.microsoft.com/office/powerpoint/2010/main" val="2070765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4016529-0AFB-480A-AB49-357E29346B28}" type="datetimeFigureOut">
              <a:rPr lang="fr-FR" smtClean="0"/>
              <a:t>24/09/2023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8DE94AC-CB4E-4428-B22B-A1639D7DF968}" type="slidenum">
              <a:rPr lang="fr-FR" smtClean="0"/>
              <a:t>‹N°›</a:t>
            </a:fld>
            <a:endParaRPr lang="fr-FR"/>
          </a:p>
        </p:txBody>
      </p:sp>
    </p:spTree>
    <p:extLst>
      <p:ext uri="{BB962C8B-B14F-4D97-AF65-F5344CB8AC3E}">
        <p14:creationId xmlns:p14="http://schemas.microsoft.com/office/powerpoint/2010/main" val="3292803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16529-0AFB-480A-AB49-357E29346B28}" type="datetimeFigureOut">
              <a:rPr lang="fr-FR" smtClean="0"/>
              <a:t>24/09/2023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E94AC-CB4E-4428-B22B-A1639D7DF968}" type="slidenum">
              <a:rPr lang="fr-FR" smtClean="0"/>
              <a:t>‹N°›</a:t>
            </a:fld>
            <a:endParaRPr lang="fr-FR"/>
          </a:p>
        </p:txBody>
      </p:sp>
    </p:spTree>
    <p:extLst>
      <p:ext uri="{BB962C8B-B14F-4D97-AF65-F5344CB8AC3E}">
        <p14:creationId xmlns:p14="http://schemas.microsoft.com/office/powerpoint/2010/main" val="3324829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web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webp"/><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webp"/><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8.web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E11C986-B9DC-44F2-98E7-FD0B97FEBDC5}"/>
              </a:ext>
            </a:extLst>
          </p:cNvPr>
          <p:cNvSpPr txBox="1"/>
          <p:nvPr/>
        </p:nvSpPr>
        <p:spPr>
          <a:xfrm>
            <a:off x="1520022" y="235435"/>
            <a:ext cx="7208520" cy="954107"/>
          </a:xfrm>
          <a:prstGeom prst="rect">
            <a:avLst/>
          </a:prstGeom>
          <a:solidFill>
            <a:schemeClr val="bg1"/>
          </a:solidFill>
        </p:spPr>
        <p:txBody>
          <a:bodyPr wrap="square" rtlCol="0">
            <a:spAutoFit/>
          </a:bodyPr>
          <a:lstStyle/>
          <a:p>
            <a:pPr algn="ctr"/>
            <a:r>
              <a:rPr lang="fr-FR" sz="2800" dirty="0">
                <a:solidFill>
                  <a:srgbClr val="0070C0"/>
                </a:solidFill>
                <a:latin typeface="Arial Black" panose="020B0A04020102020204" pitchFamily="34" charset="0"/>
              </a:rPr>
              <a:t>Le tourisme en Europe </a:t>
            </a:r>
          </a:p>
          <a:p>
            <a:pPr algn="ctr"/>
            <a:r>
              <a:rPr lang="fr-FR" sz="2800" dirty="0">
                <a:solidFill>
                  <a:srgbClr val="0070C0"/>
                </a:solidFill>
                <a:latin typeface="Arial" panose="020B0604020202020204" pitchFamily="34" charset="0"/>
                <a:cs typeface="Arial" panose="020B0604020202020204" pitchFamily="34" charset="0"/>
              </a:rPr>
              <a:t>(hors Europe méditerranéenne et France)</a:t>
            </a:r>
          </a:p>
        </p:txBody>
      </p:sp>
      <p:sp>
        <p:nvSpPr>
          <p:cNvPr id="2" name="ZoneTexte 1">
            <a:extLst>
              <a:ext uri="{FF2B5EF4-FFF2-40B4-BE49-F238E27FC236}">
                <a16:creationId xmlns:a16="http://schemas.microsoft.com/office/drawing/2014/main" id="{2FE331C0-EDDF-4E5B-9089-1330AADA26B2}"/>
              </a:ext>
            </a:extLst>
          </p:cNvPr>
          <p:cNvSpPr txBox="1"/>
          <p:nvPr/>
        </p:nvSpPr>
        <p:spPr>
          <a:xfrm rot="19937425">
            <a:off x="251460" y="605790"/>
            <a:ext cx="1691640" cy="400110"/>
          </a:xfrm>
          <a:prstGeom prst="rect">
            <a:avLst/>
          </a:prstGeom>
          <a:solidFill>
            <a:schemeClr val="bg1"/>
          </a:solidFill>
        </p:spPr>
        <p:txBody>
          <a:bodyPr wrap="square" rtlCol="0">
            <a:spAutoFit/>
          </a:bodyPr>
          <a:lstStyle/>
          <a:p>
            <a:r>
              <a:rPr lang="fr-FR" sz="2000" dirty="0">
                <a:solidFill>
                  <a:srgbClr val="FF0000"/>
                </a:solidFill>
                <a:latin typeface="Arial Black" panose="020B0A04020102020204" pitchFamily="34" charset="0"/>
              </a:rPr>
              <a:t>Chapitre 2</a:t>
            </a:r>
          </a:p>
        </p:txBody>
      </p:sp>
      <p:sp>
        <p:nvSpPr>
          <p:cNvPr id="4" name="ZoneTexte 3">
            <a:extLst>
              <a:ext uri="{FF2B5EF4-FFF2-40B4-BE49-F238E27FC236}">
                <a16:creationId xmlns:a16="http://schemas.microsoft.com/office/drawing/2014/main" id="{D022FFC1-D0BC-4FE3-BA0D-4C332DBE3971}"/>
              </a:ext>
            </a:extLst>
          </p:cNvPr>
          <p:cNvSpPr txBox="1"/>
          <p:nvPr/>
        </p:nvSpPr>
        <p:spPr>
          <a:xfrm>
            <a:off x="422910" y="2000250"/>
            <a:ext cx="2583180" cy="400110"/>
          </a:xfrm>
          <a:prstGeom prst="rect">
            <a:avLst/>
          </a:prstGeom>
          <a:noFill/>
        </p:spPr>
        <p:txBody>
          <a:bodyPr wrap="square" rtlCol="0">
            <a:spAutoFit/>
          </a:bodyPr>
          <a:lstStyle/>
          <a:p>
            <a:r>
              <a:rPr lang="fr-FR" sz="2000" b="1" dirty="0">
                <a:latin typeface="Verdana" panose="020B0604030504040204" pitchFamily="34" charset="0"/>
                <a:ea typeface="Verdana" panose="020B0604030504040204" pitchFamily="34" charset="0"/>
              </a:rPr>
              <a:t>INTRODUCTION</a:t>
            </a:r>
          </a:p>
        </p:txBody>
      </p:sp>
      <p:sp>
        <p:nvSpPr>
          <p:cNvPr id="5" name="ZoneTexte 4">
            <a:extLst>
              <a:ext uri="{FF2B5EF4-FFF2-40B4-BE49-F238E27FC236}">
                <a16:creationId xmlns:a16="http://schemas.microsoft.com/office/drawing/2014/main" id="{7C8340C3-6623-4086-B30C-A6BF85583055}"/>
              </a:ext>
            </a:extLst>
          </p:cNvPr>
          <p:cNvSpPr txBox="1"/>
          <p:nvPr/>
        </p:nvSpPr>
        <p:spPr>
          <a:xfrm>
            <a:off x="165735" y="3429000"/>
            <a:ext cx="8812530" cy="400110"/>
          </a:xfrm>
          <a:prstGeom prst="rect">
            <a:avLst/>
          </a:prstGeom>
          <a:solidFill>
            <a:schemeClr val="bg1"/>
          </a:solidFill>
        </p:spPr>
        <p:txBody>
          <a:bodyPr wrap="square" rtlCol="0">
            <a:spAutoFit/>
          </a:bodyPr>
          <a:lstStyle/>
          <a:p>
            <a:r>
              <a:rPr lang="fr-FR" sz="2000" i="1" dirty="0">
                <a:latin typeface="Verdana" panose="020B0604030504040204" pitchFamily="34" charset="0"/>
                <a:ea typeface="Verdana" panose="020B0604030504040204" pitchFamily="34" charset="0"/>
              </a:rPr>
              <a:t>Problématique : Quels sont les atouts du tourisme européen ?</a:t>
            </a:r>
          </a:p>
        </p:txBody>
      </p:sp>
      <p:sp>
        <p:nvSpPr>
          <p:cNvPr id="6" name="ZoneTexte 5">
            <a:extLst>
              <a:ext uri="{FF2B5EF4-FFF2-40B4-BE49-F238E27FC236}">
                <a16:creationId xmlns:a16="http://schemas.microsoft.com/office/drawing/2014/main" id="{4D3EE5C6-D820-46FA-9129-3E8F945144C6}"/>
              </a:ext>
            </a:extLst>
          </p:cNvPr>
          <p:cNvSpPr txBox="1"/>
          <p:nvPr/>
        </p:nvSpPr>
        <p:spPr>
          <a:xfrm>
            <a:off x="331470" y="2600355"/>
            <a:ext cx="3371850" cy="400110"/>
          </a:xfrm>
          <a:prstGeom prst="rect">
            <a:avLst/>
          </a:prstGeom>
          <a:solidFill>
            <a:schemeClr val="bg1"/>
          </a:solidFill>
        </p:spPr>
        <p:txBody>
          <a:bodyPr wrap="square" rtlCol="0">
            <a:spAutoFit/>
          </a:bodyPr>
          <a:lstStyle/>
          <a:p>
            <a:r>
              <a:rPr lang="fr-FR" sz="2000" dirty="0">
                <a:latin typeface="Verdana" panose="020B0604030504040204" pitchFamily="34" charset="0"/>
                <a:ea typeface="Verdana" panose="020B0604030504040204" pitchFamily="34" charset="0"/>
              </a:rPr>
              <a:t>Présentation du chapitre</a:t>
            </a:r>
          </a:p>
        </p:txBody>
      </p:sp>
      <p:sp>
        <p:nvSpPr>
          <p:cNvPr id="7" name="ZoneTexte 6">
            <a:extLst>
              <a:ext uri="{FF2B5EF4-FFF2-40B4-BE49-F238E27FC236}">
                <a16:creationId xmlns:a16="http://schemas.microsoft.com/office/drawing/2014/main" id="{F8BFCC83-9089-4C78-909F-D5EFA6CEA299}"/>
              </a:ext>
            </a:extLst>
          </p:cNvPr>
          <p:cNvSpPr txBox="1"/>
          <p:nvPr/>
        </p:nvSpPr>
        <p:spPr>
          <a:xfrm>
            <a:off x="331470" y="4494343"/>
            <a:ext cx="8641080" cy="1631216"/>
          </a:xfrm>
          <a:prstGeom prst="rect">
            <a:avLst/>
          </a:prstGeom>
          <a:solidFill>
            <a:schemeClr val="bg1"/>
          </a:solidFill>
        </p:spPr>
        <p:txBody>
          <a:bodyPr wrap="square" rtlCol="0">
            <a:spAutoFit/>
          </a:bodyPr>
          <a:lstStyle/>
          <a:p>
            <a:r>
              <a:rPr lang="fr-FR" sz="2000" u="sng" dirty="0">
                <a:latin typeface="Verdana" panose="020B0604030504040204" pitchFamily="34" charset="0"/>
                <a:ea typeface="Verdana" panose="020B0604030504040204" pitchFamily="34" charset="0"/>
              </a:rPr>
              <a:t>Plan</a:t>
            </a:r>
          </a:p>
          <a:p>
            <a:r>
              <a:rPr lang="fr-FR" sz="2000" dirty="0">
                <a:latin typeface="Verdana" panose="020B0604030504040204" pitchFamily="34" charset="0"/>
                <a:ea typeface="Verdana" panose="020B0604030504040204" pitchFamily="34" charset="0"/>
              </a:rPr>
              <a:t>I L’Europe : une forte destination touristique </a:t>
            </a:r>
          </a:p>
          <a:p>
            <a:r>
              <a:rPr lang="fr-FR" sz="2000" dirty="0">
                <a:latin typeface="Verdana" panose="020B0604030504040204" pitchFamily="34" charset="0"/>
                <a:ea typeface="Verdana" panose="020B0604030504040204" pitchFamily="34" charset="0"/>
              </a:rPr>
              <a:t>II Les métropoles européennes sont des destinations touristiques internationales majeures</a:t>
            </a:r>
          </a:p>
          <a:p>
            <a:r>
              <a:rPr lang="fr-FR" sz="2000" dirty="0">
                <a:latin typeface="Verdana" panose="020B0604030504040204" pitchFamily="34" charset="0"/>
                <a:ea typeface="Verdana" panose="020B0604030504040204" pitchFamily="34" charset="0"/>
              </a:rPr>
              <a:t>III La diversité des destinations</a:t>
            </a:r>
          </a:p>
        </p:txBody>
      </p:sp>
    </p:spTree>
    <p:extLst>
      <p:ext uri="{BB962C8B-B14F-4D97-AF65-F5344CB8AC3E}">
        <p14:creationId xmlns:p14="http://schemas.microsoft.com/office/powerpoint/2010/main" val="171786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P spid="5" grpId="0" animBg="1"/>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BF94E70-5763-4540-BEC4-03A5F3C55FAD}"/>
              </a:ext>
            </a:extLst>
          </p:cNvPr>
          <p:cNvSpPr txBox="1"/>
          <p:nvPr/>
        </p:nvSpPr>
        <p:spPr>
          <a:xfrm>
            <a:off x="354330" y="182880"/>
            <a:ext cx="7921962" cy="707886"/>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De nouvelles pratiques qui s’opposent au tourisme de masse</a:t>
            </a:r>
          </a:p>
        </p:txBody>
      </p:sp>
      <p:sp>
        <p:nvSpPr>
          <p:cNvPr id="3" name="ZoneTexte 2">
            <a:extLst>
              <a:ext uri="{FF2B5EF4-FFF2-40B4-BE49-F238E27FC236}">
                <a16:creationId xmlns:a16="http://schemas.microsoft.com/office/drawing/2014/main" id="{855AAADF-09F8-4EF2-9B4D-323294AE1F40}"/>
              </a:ext>
            </a:extLst>
          </p:cNvPr>
          <p:cNvSpPr txBox="1"/>
          <p:nvPr/>
        </p:nvSpPr>
        <p:spPr>
          <a:xfrm>
            <a:off x="480060" y="1074420"/>
            <a:ext cx="7943850" cy="3170099"/>
          </a:xfrm>
          <a:prstGeom prst="rect">
            <a:avLst/>
          </a:prstGeom>
          <a:solidFill>
            <a:schemeClr val="bg1"/>
          </a:solidFill>
        </p:spPr>
        <p:txBody>
          <a:bodyPr wrap="square" rtlCol="0">
            <a:spAutoFit/>
          </a:bodyPr>
          <a:lstStyle/>
          <a:p>
            <a:r>
              <a:rPr lang="fr-FR" sz="2000" b="1" u="sng"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Le couchsurfing </a:t>
            </a:r>
            <a:r>
              <a:rPr lang="fr-FR" sz="2000" b="1" dirty="0">
                <a:solidFill>
                  <a:srgbClr val="0070C0"/>
                </a:solidFill>
                <a:latin typeface="Verdana" panose="020B0604030504040204" pitchFamily="34" charset="0"/>
                <a:ea typeface="Verdana" panose="020B0604030504040204" pitchFamily="34" charset="0"/>
              </a:rPr>
              <a:t>(surfer sur canapé) : il s’agit d’un hébergement gratuit chez un hôte, à l’occasion d’un voyage. Le couchsurfing est basé sur une volonté de rencontrer, d’échanger et de vivre le quotidien d’une ou de plusieurs personnes en étant hébergé pour une nuit ou plus. L’échange d’hospitalité est le maître mot du couchsurfing.</a:t>
            </a:r>
          </a:p>
          <a:p>
            <a:r>
              <a:rPr lang="fr-FR" sz="2000" i="1" dirty="0">
                <a:solidFill>
                  <a:srgbClr val="0070C0"/>
                </a:solidFill>
                <a:latin typeface="Verdana" panose="020B0604030504040204" pitchFamily="34" charset="0"/>
                <a:ea typeface="Verdana" panose="020B0604030504040204" pitchFamily="34" charset="0"/>
              </a:rPr>
              <a:t>Comme le dit un couchsurfeur, « qu’est-ce qu’il y a de mieux : visiter Saint-Paul et le Vatican ou apprendre à faire des pâtes dans une famille italienne ? »</a:t>
            </a:r>
          </a:p>
        </p:txBody>
      </p:sp>
      <p:sp>
        <p:nvSpPr>
          <p:cNvPr id="4" name="ZoneTexte 3">
            <a:extLst>
              <a:ext uri="{FF2B5EF4-FFF2-40B4-BE49-F238E27FC236}">
                <a16:creationId xmlns:a16="http://schemas.microsoft.com/office/drawing/2014/main" id="{53142681-8D40-4C49-98E8-0678B5CD6F13}"/>
              </a:ext>
            </a:extLst>
          </p:cNvPr>
          <p:cNvSpPr txBox="1"/>
          <p:nvPr/>
        </p:nvSpPr>
        <p:spPr>
          <a:xfrm>
            <a:off x="262890" y="4751929"/>
            <a:ext cx="7155180" cy="430887"/>
          </a:xfrm>
          <a:prstGeom prst="rect">
            <a:avLst/>
          </a:prstGeom>
          <a:solidFill>
            <a:schemeClr val="bg1"/>
          </a:solidFill>
        </p:spPr>
        <p:txBody>
          <a:bodyPr wrap="square">
            <a:spAutoFit/>
          </a:bodyPr>
          <a:lstStyle/>
          <a:p>
            <a:r>
              <a:rPr lang="fr-FR" sz="2200" dirty="0">
                <a:solidFill>
                  <a:srgbClr val="C00000"/>
                </a:solidFill>
                <a:latin typeface="Arial Black" panose="020B0A04020102020204" pitchFamily="34" charset="0"/>
                <a:ea typeface="Verdana" panose="020B0604030504040204" pitchFamily="34" charset="0"/>
              </a:rPr>
              <a:t>3/ conséquences : de plus en plus de conflits</a:t>
            </a:r>
          </a:p>
        </p:txBody>
      </p:sp>
    </p:spTree>
    <p:extLst>
      <p:ext uri="{BB962C8B-B14F-4D97-AF65-F5344CB8AC3E}">
        <p14:creationId xmlns:p14="http://schemas.microsoft.com/office/powerpoint/2010/main" val="363144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A68B1D9-D355-4D4B-B6DE-6D15AF014B5F}"/>
              </a:ext>
            </a:extLst>
          </p:cNvPr>
          <p:cNvSpPr txBox="1"/>
          <p:nvPr/>
        </p:nvSpPr>
        <p:spPr>
          <a:xfrm>
            <a:off x="388623" y="40363"/>
            <a:ext cx="8138157" cy="707886"/>
          </a:xfrm>
          <a:prstGeom prst="rect">
            <a:avLst/>
          </a:prstGeom>
          <a:solidFill>
            <a:schemeClr val="accent4">
              <a:lumMod val="40000"/>
              <a:lumOff val="60000"/>
            </a:schemeClr>
          </a:solidFill>
        </p:spPr>
        <p:txBody>
          <a:bodyPr wrap="square" rtlCol="0">
            <a:spAutoFit/>
          </a:bodyPr>
          <a:lstStyle/>
          <a:p>
            <a:pPr algn="ctr"/>
            <a:r>
              <a:rPr lang="fr-FR" sz="2000" dirty="0">
                <a:latin typeface="Arial Black" panose="020B0A04020102020204" pitchFamily="34" charset="0"/>
              </a:rPr>
              <a:t>LES ENJEUX DE LA MISE EN TOURISME DES QUARTIERS CENTRAUX DES MÉTROPOLES EUROPÉENNES</a:t>
            </a:r>
          </a:p>
        </p:txBody>
      </p:sp>
      <p:cxnSp>
        <p:nvCxnSpPr>
          <p:cNvPr id="4" name="Connecteur droit avec flèche 3">
            <a:extLst>
              <a:ext uri="{FF2B5EF4-FFF2-40B4-BE49-F238E27FC236}">
                <a16:creationId xmlns:a16="http://schemas.microsoft.com/office/drawing/2014/main" id="{9AFBA3FB-4E38-4A39-BC26-85C5FD81B5F8}"/>
              </a:ext>
            </a:extLst>
          </p:cNvPr>
          <p:cNvCxnSpPr>
            <a:cxnSpLocks/>
          </p:cNvCxnSpPr>
          <p:nvPr/>
        </p:nvCxnSpPr>
        <p:spPr>
          <a:xfrm>
            <a:off x="4320533" y="852421"/>
            <a:ext cx="0" cy="394751"/>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 name="ZoneTexte 4">
            <a:extLst>
              <a:ext uri="{FF2B5EF4-FFF2-40B4-BE49-F238E27FC236}">
                <a16:creationId xmlns:a16="http://schemas.microsoft.com/office/drawing/2014/main" id="{00C9A6DB-146C-4342-88EE-BFAF5A954049}"/>
              </a:ext>
            </a:extLst>
          </p:cNvPr>
          <p:cNvSpPr txBox="1"/>
          <p:nvPr/>
        </p:nvSpPr>
        <p:spPr>
          <a:xfrm>
            <a:off x="1917376" y="1338365"/>
            <a:ext cx="4806315" cy="707886"/>
          </a:xfrm>
          <a:prstGeom prst="rect">
            <a:avLst/>
          </a:prstGeom>
          <a:solidFill>
            <a:schemeClr val="accent5">
              <a:lumMod val="20000"/>
              <a:lumOff val="80000"/>
            </a:schemeClr>
          </a:solidFill>
        </p:spPr>
        <p:txBody>
          <a:bodyPr wrap="square" rtlCol="0">
            <a:spAutoFit/>
          </a:bodyPr>
          <a:lstStyle/>
          <a:p>
            <a:pPr algn="ctr"/>
            <a:r>
              <a:rPr lang="fr-FR" sz="2000" dirty="0">
                <a:latin typeface="Arial" panose="020B0604020202020204" pitchFamily="34" charset="0"/>
                <a:cs typeface="Arial" panose="020B0604020202020204" pitchFamily="34" charset="0"/>
              </a:rPr>
              <a:t>Rénovation et réhabilitation des rues et piétonisation</a:t>
            </a:r>
          </a:p>
        </p:txBody>
      </p:sp>
      <p:cxnSp>
        <p:nvCxnSpPr>
          <p:cNvPr id="8" name="Connecteur droit avec flèche 7">
            <a:extLst>
              <a:ext uri="{FF2B5EF4-FFF2-40B4-BE49-F238E27FC236}">
                <a16:creationId xmlns:a16="http://schemas.microsoft.com/office/drawing/2014/main" id="{4FAFFD4A-3FAF-4878-8EF2-AECB41D436FC}"/>
              </a:ext>
            </a:extLst>
          </p:cNvPr>
          <p:cNvCxnSpPr>
            <a:cxnSpLocks/>
          </p:cNvCxnSpPr>
          <p:nvPr/>
        </p:nvCxnSpPr>
        <p:spPr>
          <a:xfrm>
            <a:off x="4320539" y="2208930"/>
            <a:ext cx="0" cy="389721"/>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 name="ZoneTexte 8">
            <a:extLst>
              <a:ext uri="{FF2B5EF4-FFF2-40B4-BE49-F238E27FC236}">
                <a16:creationId xmlns:a16="http://schemas.microsoft.com/office/drawing/2014/main" id="{3DDCDAC4-0E96-4941-BBEA-0AA51FDB4EB7}"/>
              </a:ext>
            </a:extLst>
          </p:cNvPr>
          <p:cNvSpPr txBox="1"/>
          <p:nvPr/>
        </p:nvSpPr>
        <p:spPr>
          <a:xfrm>
            <a:off x="1314445" y="2899797"/>
            <a:ext cx="6012177" cy="1323439"/>
          </a:xfrm>
          <a:prstGeom prst="rect">
            <a:avLst/>
          </a:prstGeom>
          <a:solidFill>
            <a:schemeClr val="accent5">
              <a:lumMod val="20000"/>
              <a:lumOff val="80000"/>
            </a:schemeClr>
          </a:solidFill>
        </p:spPr>
        <p:txBody>
          <a:bodyPr wrap="square" rtlCol="0">
            <a:spAutoFit/>
          </a:bodyPr>
          <a:lstStyle/>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Hausse des prix</a:t>
            </a:r>
          </a:p>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Modification de la structure commerciale des quartiers</a:t>
            </a:r>
          </a:p>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Circulation automobile difficile</a:t>
            </a:r>
          </a:p>
        </p:txBody>
      </p:sp>
      <p:cxnSp>
        <p:nvCxnSpPr>
          <p:cNvPr id="10" name="Connecteur droit avec flèche 9">
            <a:extLst>
              <a:ext uri="{FF2B5EF4-FFF2-40B4-BE49-F238E27FC236}">
                <a16:creationId xmlns:a16="http://schemas.microsoft.com/office/drawing/2014/main" id="{9E95BEBC-DB85-4ED4-8610-3EECB5A376BA}"/>
              </a:ext>
            </a:extLst>
          </p:cNvPr>
          <p:cNvCxnSpPr>
            <a:cxnSpLocks/>
          </p:cNvCxnSpPr>
          <p:nvPr/>
        </p:nvCxnSpPr>
        <p:spPr>
          <a:xfrm>
            <a:off x="4234811" y="4385915"/>
            <a:ext cx="0" cy="373141"/>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ZoneTexte 10">
            <a:extLst>
              <a:ext uri="{FF2B5EF4-FFF2-40B4-BE49-F238E27FC236}">
                <a16:creationId xmlns:a16="http://schemas.microsoft.com/office/drawing/2014/main" id="{36C6D52C-2E11-416E-ADD7-F2272A7674C9}"/>
              </a:ext>
            </a:extLst>
          </p:cNvPr>
          <p:cNvSpPr txBox="1"/>
          <p:nvPr/>
        </p:nvSpPr>
        <p:spPr>
          <a:xfrm>
            <a:off x="1120136" y="5160081"/>
            <a:ext cx="7200903" cy="1323439"/>
          </a:xfrm>
          <a:prstGeom prst="rect">
            <a:avLst/>
          </a:prstGeom>
          <a:solidFill>
            <a:schemeClr val="accent5">
              <a:lumMod val="20000"/>
              <a:lumOff val="80000"/>
            </a:schemeClr>
          </a:solidFill>
        </p:spPr>
        <p:txBody>
          <a:bodyPr wrap="square" rtlCol="0">
            <a:spAutoFit/>
          </a:bodyPr>
          <a:lstStyle/>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Départ des urbains et renforcement de la gentrification</a:t>
            </a:r>
          </a:p>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Risque d’étalement urbain</a:t>
            </a:r>
          </a:p>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Vie de quartier moins active : muséification</a:t>
            </a:r>
          </a:p>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Contestation du tourisme</a:t>
            </a:r>
          </a:p>
        </p:txBody>
      </p:sp>
      <p:sp>
        <p:nvSpPr>
          <p:cNvPr id="3" name="ZoneTexte 2">
            <a:extLst>
              <a:ext uri="{FF2B5EF4-FFF2-40B4-BE49-F238E27FC236}">
                <a16:creationId xmlns:a16="http://schemas.microsoft.com/office/drawing/2014/main" id="{DDDE8704-ED6E-3289-1EAE-4A802FD148E0}"/>
              </a:ext>
            </a:extLst>
          </p:cNvPr>
          <p:cNvSpPr txBox="1"/>
          <p:nvPr/>
        </p:nvSpPr>
        <p:spPr>
          <a:xfrm>
            <a:off x="4457701" y="2140713"/>
            <a:ext cx="1665304" cy="400110"/>
          </a:xfrm>
          <a:prstGeom prst="rect">
            <a:avLst/>
          </a:prstGeom>
          <a:noFill/>
        </p:spPr>
        <p:txBody>
          <a:bodyPr wrap="square" rtlCol="0">
            <a:spAutoFit/>
          </a:bodyPr>
          <a:lstStyle/>
          <a:p>
            <a:r>
              <a:rPr lang="fr-FR" sz="2000" i="1" dirty="0"/>
              <a:t>conséquences</a:t>
            </a:r>
          </a:p>
        </p:txBody>
      </p:sp>
      <p:sp>
        <p:nvSpPr>
          <p:cNvPr id="6" name="ZoneTexte 5">
            <a:extLst>
              <a:ext uri="{FF2B5EF4-FFF2-40B4-BE49-F238E27FC236}">
                <a16:creationId xmlns:a16="http://schemas.microsoft.com/office/drawing/2014/main" id="{6E98D1CA-6243-CC6C-3F01-A59A41AE11CB}"/>
              </a:ext>
            </a:extLst>
          </p:cNvPr>
          <p:cNvSpPr txBox="1"/>
          <p:nvPr/>
        </p:nvSpPr>
        <p:spPr>
          <a:xfrm>
            <a:off x="4320534" y="4327909"/>
            <a:ext cx="1665304" cy="400110"/>
          </a:xfrm>
          <a:prstGeom prst="rect">
            <a:avLst/>
          </a:prstGeom>
          <a:noFill/>
        </p:spPr>
        <p:txBody>
          <a:bodyPr wrap="square" rtlCol="0">
            <a:spAutoFit/>
          </a:bodyPr>
          <a:lstStyle/>
          <a:p>
            <a:r>
              <a:rPr lang="fr-FR" sz="2000" i="1" dirty="0"/>
              <a:t>conséquences</a:t>
            </a:r>
          </a:p>
        </p:txBody>
      </p:sp>
    </p:spTree>
    <p:extLst>
      <p:ext uri="{BB962C8B-B14F-4D97-AF65-F5344CB8AC3E}">
        <p14:creationId xmlns:p14="http://schemas.microsoft.com/office/powerpoint/2010/main" val="300194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animBg="1"/>
      <p:bldP spid="11" grpId="0" animBg="1"/>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823A2F1-01C5-4401-AD88-83D9B5F62453}"/>
              </a:ext>
            </a:extLst>
          </p:cNvPr>
          <p:cNvSpPr txBox="1"/>
          <p:nvPr/>
        </p:nvSpPr>
        <p:spPr>
          <a:xfrm>
            <a:off x="274320" y="182880"/>
            <a:ext cx="6503670" cy="461665"/>
          </a:xfrm>
          <a:prstGeom prst="rect">
            <a:avLst/>
          </a:prstGeom>
          <a:solidFill>
            <a:schemeClr val="tx1"/>
          </a:solidFill>
        </p:spPr>
        <p:txBody>
          <a:bodyPr wrap="square" rtlCol="0">
            <a:spAutoFit/>
          </a:bodyPr>
          <a:lstStyle/>
          <a:p>
            <a:r>
              <a:rPr lang="fr-FR" sz="2400">
                <a:solidFill>
                  <a:srgbClr val="FFFF00"/>
                </a:solidFill>
                <a:latin typeface="Arial Black" panose="020B0A04020102020204" pitchFamily="34" charset="0"/>
              </a:rPr>
              <a:t>III </a:t>
            </a:r>
            <a:r>
              <a:rPr lang="fr-FR" sz="2400" dirty="0">
                <a:solidFill>
                  <a:srgbClr val="FFFF00"/>
                </a:solidFill>
                <a:latin typeface="Arial Black" panose="020B0A04020102020204" pitchFamily="34" charset="0"/>
              </a:rPr>
              <a:t>La diversité des destinations</a:t>
            </a:r>
          </a:p>
        </p:txBody>
      </p:sp>
      <p:sp>
        <p:nvSpPr>
          <p:cNvPr id="3" name="ZoneTexte 2">
            <a:extLst>
              <a:ext uri="{FF2B5EF4-FFF2-40B4-BE49-F238E27FC236}">
                <a16:creationId xmlns:a16="http://schemas.microsoft.com/office/drawing/2014/main" id="{F53EE262-E041-42AF-98ED-65958F227995}"/>
              </a:ext>
            </a:extLst>
          </p:cNvPr>
          <p:cNvSpPr txBox="1"/>
          <p:nvPr/>
        </p:nvSpPr>
        <p:spPr>
          <a:xfrm>
            <a:off x="388620" y="824687"/>
            <a:ext cx="3394710" cy="430887"/>
          </a:xfrm>
          <a:prstGeom prst="rect">
            <a:avLst/>
          </a:prstGeom>
          <a:solidFill>
            <a:schemeClr val="tx1"/>
          </a:solidFill>
        </p:spPr>
        <p:txBody>
          <a:bodyPr wrap="square" rtlCol="0">
            <a:spAutoFit/>
          </a:bodyPr>
          <a:lstStyle/>
          <a:p>
            <a:r>
              <a:rPr lang="fr-FR" sz="2200" dirty="0">
                <a:solidFill>
                  <a:srgbClr val="FFFF00"/>
                </a:solidFill>
                <a:latin typeface="Arial Black" panose="020B0A04020102020204" pitchFamily="34" charset="0"/>
              </a:rPr>
              <a:t>1/ L’Europe du Nord</a:t>
            </a:r>
          </a:p>
        </p:txBody>
      </p:sp>
      <p:pic>
        <p:nvPicPr>
          <p:cNvPr id="5" name="Image 4">
            <a:extLst>
              <a:ext uri="{FF2B5EF4-FFF2-40B4-BE49-F238E27FC236}">
                <a16:creationId xmlns:a16="http://schemas.microsoft.com/office/drawing/2014/main" id="{7F66EEE6-D57F-DAEE-E70F-67F74FA26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19" y="1571529"/>
            <a:ext cx="8712767" cy="3868571"/>
          </a:xfrm>
          <a:prstGeom prst="rect">
            <a:avLst/>
          </a:prstGeom>
        </p:spPr>
      </p:pic>
      <p:sp>
        <p:nvSpPr>
          <p:cNvPr id="7" name="ZoneTexte 6">
            <a:extLst>
              <a:ext uri="{FF2B5EF4-FFF2-40B4-BE49-F238E27FC236}">
                <a16:creationId xmlns:a16="http://schemas.microsoft.com/office/drawing/2014/main" id="{DF982FAD-CCC3-EF3F-8289-DA2B2909FF71}"/>
              </a:ext>
            </a:extLst>
          </p:cNvPr>
          <p:cNvSpPr txBox="1"/>
          <p:nvPr/>
        </p:nvSpPr>
        <p:spPr>
          <a:xfrm>
            <a:off x="3102016" y="3807520"/>
            <a:ext cx="5999370" cy="369332"/>
          </a:xfrm>
          <a:prstGeom prst="rect">
            <a:avLst/>
          </a:prstGeom>
          <a:solidFill>
            <a:schemeClr val="bg1"/>
          </a:solidFill>
        </p:spPr>
        <p:txBody>
          <a:bodyPr wrap="square" rtlCol="0">
            <a:spAutoFit/>
          </a:bodyPr>
          <a:lstStyle/>
          <a:p>
            <a:r>
              <a:rPr lang="fr-FR" sz="1200" b="1" dirty="0">
                <a:solidFill>
                  <a:srgbClr val="FF0000"/>
                </a:solidFill>
              </a:rPr>
              <a:t>  </a:t>
            </a:r>
            <a:r>
              <a:rPr lang="fr-FR" b="1" dirty="0">
                <a:solidFill>
                  <a:srgbClr val="FF0000"/>
                </a:solidFill>
              </a:rPr>
              <a:t>487        676.6      716.1      742.3        50.8          5.8        3.7    </a:t>
            </a:r>
          </a:p>
        </p:txBody>
      </p:sp>
      <p:sp>
        <p:nvSpPr>
          <p:cNvPr id="9" name="ZoneTexte 8">
            <a:extLst>
              <a:ext uri="{FF2B5EF4-FFF2-40B4-BE49-F238E27FC236}">
                <a16:creationId xmlns:a16="http://schemas.microsoft.com/office/drawing/2014/main" id="{BB8F33AC-3170-A639-F05D-82076DEEB6AA}"/>
              </a:ext>
            </a:extLst>
          </p:cNvPr>
          <p:cNvSpPr txBox="1"/>
          <p:nvPr/>
        </p:nvSpPr>
        <p:spPr>
          <a:xfrm>
            <a:off x="388618" y="4069897"/>
            <a:ext cx="8712767" cy="422910"/>
          </a:xfrm>
          <a:prstGeom prst="rect">
            <a:avLst/>
          </a:prstGeom>
          <a:solidFill>
            <a:srgbClr val="E9171C">
              <a:alpha val="29804"/>
            </a:srgbClr>
          </a:solidFill>
        </p:spPr>
        <p:txBody>
          <a:bodyPr wrap="square" rtlCol="0">
            <a:spAutoFit/>
          </a:bodyPr>
          <a:lstStyle/>
          <a:p>
            <a:endParaRPr lang="fr-FR" dirty="0"/>
          </a:p>
        </p:txBody>
      </p:sp>
      <p:sp>
        <p:nvSpPr>
          <p:cNvPr id="10" name="ZoneTexte 9">
            <a:extLst>
              <a:ext uri="{FF2B5EF4-FFF2-40B4-BE49-F238E27FC236}">
                <a16:creationId xmlns:a16="http://schemas.microsoft.com/office/drawing/2014/main" id="{88EF4083-4E78-87A0-6B44-94942A2C0C5B}"/>
              </a:ext>
            </a:extLst>
          </p:cNvPr>
          <p:cNvSpPr txBox="1"/>
          <p:nvPr/>
        </p:nvSpPr>
        <p:spPr>
          <a:xfrm>
            <a:off x="5495460" y="1294530"/>
            <a:ext cx="977587" cy="338554"/>
          </a:xfrm>
          <a:prstGeom prst="rect">
            <a:avLst/>
          </a:prstGeom>
          <a:noFill/>
        </p:spPr>
        <p:txBody>
          <a:bodyPr wrap="square" rtlCol="0">
            <a:spAutoFit/>
          </a:bodyPr>
          <a:lstStyle/>
          <a:p>
            <a:r>
              <a:rPr lang="fr-FR" sz="1600" b="1" dirty="0">
                <a:solidFill>
                  <a:schemeClr val="tx1"/>
                </a:solidFill>
              </a:rPr>
              <a:t>(million)</a:t>
            </a:r>
          </a:p>
        </p:txBody>
      </p:sp>
      <p:sp>
        <p:nvSpPr>
          <p:cNvPr id="11" name="ZoneTexte 10">
            <a:extLst>
              <a:ext uri="{FF2B5EF4-FFF2-40B4-BE49-F238E27FC236}">
                <a16:creationId xmlns:a16="http://schemas.microsoft.com/office/drawing/2014/main" id="{A9528FC7-7D74-EB3F-E47B-7CE716150268}"/>
              </a:ext>
            </a:extLst>
          </p:cNvPr>
          <p:cNvSpPr txBox="1"/>
          <p:nvPr/>
        </p:nvSpPr>
        <p:spPr>
          <a:xfrm>
            <a:off x="6473048" y="1294530"/>
            <a:ext cx="525735" cy="338554"/>
          </a:xfrm>
          <a:prstGeom prst="rect">
            <a:avLst/>
          </a:prstGeom>
          <a:noFill/>
        </p:spPr>
        <p:txBody>
          <a:bodyPr wrap="square" rtlCol="0">
            <a:spAutoFit/>
          </a:bodyPr>
          <a:lstStyle/>
          <a:p>
            <a:r>
              <a:rPr lang="fr-FR" sz="1600" b="1" dirty="0">
                <a:solidFill>
                  <a:schemeClr val="tx1"/>
                </a:solidFill>
              </a:rPr>
              <a:t>(%)</a:t>
            </a:r>
          </a:p>
        </p:txBody>
      </p:sp>
      <p:sp>
        <p:nvSpPr>
          <p:cNvPr id="12" name="ZoneTexte 11">
            <a:extLst>
              <a:ext uri="{FF2B5EF4-FFF2-40B4-BE49-F238E27FC236}">
                <a16:creationId xmlns:a16="http://schemas.microsoft.com/office/drawing/2014/main" id="{78942CCE-8AD9-24DB-93EA-BFB7D602A162}"/>
              </a:ext>
            </a:extLst>
          </p:cNvPr>
          <p:cNvSpPr txBox="1"/>
          <p:nvPr/>
        </p:nvSpPr>
        <p:spPr>
          <a:xfrm>
            <a:off x="7344788" y="1294530"/>
            <a:ext cx="1410593" cy="338554"/>
          </a:xfrm>
          <a:prstGeom prst="rect">
            <a:avLst/>
          </a:prstGeom>
          <a:noFill/>
        </p:spPr>
        <p:txBody>
          <a:bodyPr wrap="square" rtlCol="0">
            <a:spAutoFit/>
          </a:bodyPr>
          <a:lstStyle/>
          <a:p>
            <a:r>
              <a:rPr lang="fr-FR" sz="1600" b="1" dirty="0">
                <a:solidFill>
                  <a:schemeClr val="tx1"/>
                </a:solidFill>
              </a:rPr>
              <a:t>(différence %)</a:t>
            </a:r>
          </a:p>
        </p:txBody>
      </p:sp>
      <p:sp>
        <p:nvSpPr>
          <p:cNvPr id="13" name="Rectangle 12">
            <a:extLst>
              <a:ext uri="{FF2B5EF4-FFF2-40B4-BE49-F238E27FC236}">
                <a16:creationId xmlns:a16="http://schemas.microsoft.com/office/drawing/2014/main" id="{515B18D4-20C4-C3EA-2ACC-FD49D3083432}"/>
              </a:ext>
            </a:extLst>
          </p:cNvPr>
          <p:cNvSpPr/>
          <p:nvPr/>
        </p:nvSpPr>
        <p:spPr>
          <a:xfrm>
            <a:off x="6625709" y="4087411"/>
            <a:ext cx="645730" cy="42291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0908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49D561B-1B40-4929-AEDD-096F64316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 y="735806"/>
            <a:ext cx="8935974" cy="5584984"/>
          </a:xfrm>
          <a:prstGeom prst="rect">
            <a:avLst/>
          </a:prstGeom>
        </p:spPr>
      </p:pic>
      <p:sp>
        <p:nvSpPr>
          <p:cNvPr id="3" name="ZoneTexte 2">
            <a:extLst>
              <a:ext uri="{FF2B5EF4-FFF2-40B4-BE49-F238E27FC236}">
                <a16:creationId xmlns:a16="http://schemas.microsoft.com/office/drawing/2014/main" id="{F13814E1-5F53-4CF7-9AE2-62F680B719F5}"/>
              </a:ext>
            </a:extLst>
          </p:cNvPr>
          <p:cNvSpPr txBox="1"/>
          <p:nvPr/>
        </p:nvSpPr>
        <p:spPr>
          <a:xfrm>
            <a:off x="4102411" y="274438"/>
            <a:ext cx="3910020" cy="414862"/>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 un tourisme saisonnier</a:t>
            </a:r>
          </a:p>
        </p:txBody>
      </p:sp>
    </p:spTree>
    <p:extLst>
      <p:ext uri="{BB962C8B-B14F-4D97-AF65-F5344CB8AC3E}">
        <p14:creationId xmlns:p14="http://schemas.microsoft.com/office/powerpoint/2010/main" val="328674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37B1772-65BD-4567-AC35-4C7CA7402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110" y="85402"/>
            <a:ext cx="7276148" cy="6589718"/>
          </a:xfrm>
          <a:prstGeom prst="rect">
            <a:avLst/>
          </a:prstGeom>
        </p:spPr>
      </p:pic>
    </p:spTree>
    <p:extLst>
      <p:ext uri="{BB962C8B-B14F-4D97-AF65-F5344CB8AC3E}">
        <p14:creationId xmlns:p14="http://schemas.microsoft.com/office/powerpoint/2010/main" val="1698602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83E3F30-6AA3-4D55-8A5E-04B1115D8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63" y="571500"/>
            <a:ext cx="8171113" cy="6113090"/>
          </a:xfrm>
          <a:prstGeom prst="rect">
            <a:avLst/>
          </a:prstGeom>
        </p:spPr>
      </p:pic>
      <p:sp>
        <p:nvSpPr>
          <p:cNvPr id="6" name="ZoneTexte 5">
            <a:extLst>
              <a:ext uri="{FF2B5EF4-FFF2-40B4-BE49-F238E27FC236}">
                <a16:creationId xmlns:a16="http://schemas.microsoft.com/office/drawing/2014/main" id="{D675A91A-2DA8-477A-87C7-86D28805D363}"/>
              </a:ext>
            </a:extLst>
          </p:cNvPr>
          <p:cNvSpPr txBox="1"/>
          <p:nvPr/>
        </p:nvSpPr>
        <p:spPr>
          <a:xfrm>
            <a:off x="571500" y="154662"/>
            <a:ext cx="948690" cy="369332"/>
          </a:xfrm>
          <a:prstGeom prst="rect">
            <a:avLst/>
          </a:prstGeom>
          <a:solidFill>
            <a:schemeClr val="bg1"/>
          </a:solidFill>
        </p:spPr>
        <p:txBody>
          <a:bodyPr wrap="square" rtlCol="0">
            <a:spAutoFit/>
          </a:bodyPr>
          <a:lstStyle/>
          <a:p>
            <a:r>
              <a:rPr lang="fr-FR" dirty="0"/>
              <a:t>Temp °c</a:t>
            </a:r>
          </a:p>
        </p:txBody>
      </p:sp>
      <p:sp>
        <p:nvSpPr>
          <p:cNvPr id="7" name="ZoneTexte 6">
            <a:extLst>
              <a:ext uri="{FF2B5EF4-FFF2-40B4-BE49-F238E27FC236}">
                <a16:creationId xmlns:a16="http://schemas.microsoft.com/office/drawing/2014/main" id="{1A5A4373-C86F-4BAE-AD09-550D296D3E43}"/>
              </a:ext>
            </a:extLst>
          </p:cNvPr>
          <p:cNvSpPr txBox="1"/>
          <p:nvPr/>
        </p:nvSpPr>
        <p:spPr>
          <a:xfrm>
            <a:off x="7798710" y="173410"/>
            <a:ext cx="1252254" cy="369332"/>
          </a:xfrm>
          <a:prstGeom prst="rect">
            <a:avLst/>
          </a:prstGeom>
          <a:solidFill>
            <a:schemeClr val="bg1"/>
          </a:solidFill>
        </p:spPr>
        <p:txBody>
          <a:bodyPr wrap="square" rtlCol="0">
            <a:spAutoFit/>
          </a:bodyPr>
          <a:lstStyle/>
          <a:p>
            <a:r>
              <a:rPr lang="fr-FR" dirty="0" err="1"/>
              <a:t>Précip</a:t>
            </a:r>
            <a:r>
              <a:rPr lang="fr-FR" dirty="0"/>
              <a:t> mm</a:t>
            </a:r>
          </a:p>
        </p:txBody>
      </p:sp>
      <p:sp>
        <p:nvSpPr>
          <p:cNvPr id="10" name="ZoneTexte 9">
            <a:extLst>
              <a:ext uri="{FF2B5EF4-FFF2-40B4-BE49-F238E27FC236}">
                <a16:creationId xmlns:a16="http://schemas.microsoft.com/office/drawing/2014/main" id="{FC929376-3096-4365-A798-EE84C3A2D261}"/>
              </a:ext>
            </a:extLst>
          </p:cNvPr>
          <p:cNvSpPr txBox="1"/>
          <p:nvPr/>
        </p:nvSpPr>
        <p:spPr>
          <a:xfrm>
            <a:off x="3873174" y="172164"/>
            <a:ext cx="2276166" cy="369332"/>
          </a:xfrm>
          <a:prstGeom prst="rect">
            <a:avLst/>
          </a:prstGeom>
          <a:solidFill>
            <a:schemeClr val="bg1"/>
          </a:solidFill>
        </p:spPr>
        <p:txBody>
          <a:bodyPr wrap="square" rtlCol="0">
            <a:spAutoFit/>
          </a:bodyPr>
          <a:lstStyle/>
          <a:p>
            <a:r>
              <a:rPr lang="fr-FR" b="1" dirty="0"/>
              <a:t>Stockholm (Suède)</a:t>
            </a:r>
          </a:p>
        </p:txBody>
      </p:sp>
    </p:spTree>
    <p:extLst>
      <p:ext uri="{BB962C8B-B14F-4D97-AF65-F5344CB8AC3E}">
        <p14:creationId xmlns:p14="http://schemas.microsoft.com/office/powerpoint/2010/main" val="3358512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A8149600-7224-474A-897E-483AEC63D44E}"/>
              </a:ext>
            </a:extLst>
          </p:cNvPr>
          <p:cNvSpPr txBox="1"/>
          <p:nvPr/>
        </p:nvSpPr>
        <p:spPr>
          <a:xfrm>
            <a:off x="571500" y="154662"/>
            <a:ext cx="948690" cy="369332"/>
          </a:xfrm>
          <a:prstGeom prst="rect">
            <a:avLst/>
          </a:prstGeom>
          <a:solidFill>
            <a:schemeClr val="bg1"/>
          </a:solidFill>
        </p:spPr>
        <p:txBody>
          <a:bodyPr wrap="square" rtlCol="0">
            <a:spAutoFit/>
          </a:bodyPr>
          <a:lstStyle/>
          <a:p>
            <a:r>
              <a:rPr lang="fr-FR" dirty="0"/>
              <a:t>Temp °c</a:t>
            </a:r>
          </a:p>
        </p:txBody>
      </p:sp>
      <p:sp>
        <p:nvSpPr>
          <p:cNvPr id="7" name="ZoneTexte 6">
            <a:extLst>
              <a:ext uri="{FF2B5EF4-FFF2-40B4-BE49-F238E27FC236}">
                <a16:creationId xmlns:a16="http://schemas.microsoft.com/office/drawing/2014/main" id="{929C99F7-CB9A-4232-B4B7-B86774AEFAD8}"/>
              </a:ext>
            </a:extLst>
          </p:cNvPr>
          <p:cNvSpPr txBox="1"/>
          <p:nvPr/>
        </p:nvSpPr>
        <p:spPr>
          <a:xfrm>
            <a:off x="7798710" y="173410"/>
            <a:ext cx="1252254" cy="369332"/>
          </a:xfrm>
          <a:prstGeom prst="rect">
            <a:avLst/>
          </a:prstGeom>
          <a:solidFill>
            <a:schemeClr val="bg1"/>
          </a:solidFill>
        </p:spPr>
        <p:txBody>
          <a:bodyPr wrap="square" rtlCol="0">
            <a:spAutoFit/>
          </a:bodyPr>
          <a:lstStyle/>
          <a:p>
            <a:r>
              <a:rPr lang="fr-FR" dirty="0" err="1"/>
              <a:t>Précip</a:t>
            </a:r>
            <a:r>
              <a:rPr lang="fr-FR" dirty="0"/>
              <a:t> mm</a:t>
            </a:r>
          </a:p>
        </p:txBody>
      </p:sp>
      <p:sp>
        <p:nvSpPr>
          <p:cNvPr id="8" name="ZoneTexte 7">
            <a:extLst>
              <a:ext uri="{FF2B5EF4-FFF2-40B4-BE49-F238E27FC236}">
                <a16:creationId xmlns:a16="http://schemas.microsoft.com/office/drawing/2014/main" id="{C60DFBB2-0DA5-4764-808B-00C5DC8FC81E}"/>
              </a:ext>
            </a:extLst>
          </p:cNvPr>
          <p:cNvSpPr txBox="1"/>
          <p:nvPr/>
        </p:nvSpPr>
        <p:spPr>
          <a:xfrm>
            <a:off x="3873174" y="172164"/>
            <a:ext cx="2550486" cy="369332"/>
          </a:xfrm>
          <a:prstGeom prst="rect">
            <a:avLst/>
          </a:prstGeom>
          <a:solidFill>
            <a:schemeClr val="bg1"/>
          </a:solidFill>
        </p:spPr>
        <p:txBody>
          <a:bodyPr wrap="square" rtlCol="0">
            <a:spAutoFit/>
          </a:bodyPr>
          <a:lstStyle/>
          <a:p>
            <a:r>
              <a:rPr lang="fr-FR" b="1" dirty="0"/>
              <a:t>Copenhague (Danemark)</a:t>
            </a:r>
          </a:p>
        </p:txBody>
      </p:sp>
      <p:pic>
        <p:nvPicPr>
          <p:cNvPr id="12" name="Image 11">
            <a:extLst>
              <a:ext uri="{FF2B5EF4-FFF2-40B4-BE49-F238E27FC236}">
                <a16:creationId xmlns:a16="http://schemas.microsoft.com/office/drawing/2014/main" id="{BCF93913-958C-44D6-8EFF-44B77668B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76" y="533609"/>
            <a:ext cx="8441343" cy="6324392"/>
          </a:xfrm>
          <a:prstGeom prst="rect">
            <a:avLst/>
          </a:prstGeom>
        </p:spPr>
      </p:pic>
    </p:spTree>
    <p:extLst>
      <p:ext uri="{BB962C8B-B14F-4D97-AF65-F5344CB8AC3E}">
        <p14:creationId xmlns:p14="http://schemas.microsoft.com/office/powerpoint/2010/main" val="3301230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FA11EE9-E797-4F79-9026-760978EDB1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128" y="399360"/>
            <a:ext cx="8091743" cy="6059280"/>
          </a:xfrm>
          <a:prstGeom prst="rect">
            <a:avLst/>
          </a:prstGeom>
        </p:spPr>
      </p:pic>
      <p:sp>
        <p:nvSpPr>
          <p:cNvPr id="8" name="ZoneTexte 7">
            <a:extLst>
              <a:ext uri="{FF2B5EF4-FFF2-40B4-BE49-F238E27FC236}">
                <a16:creationId xmlns:a16="http://schemas.microsoft.com/office/drawing/2014/main" id="{29BEB443-98F4-4617-BCD5-742F415F4EC2}"/>
              </a:ext>
            </a:extLst>
          </p:cNvPr>
          <p:cNvSpPr txBox="1"/>
          <p:nvPr/>
        </p:nvSpPr>
        <p:spPr>
          <a:xfrm>
            <a:off x="571500" y="154662"/>
            <a:ext cx="948690" cy="369332"/>
          </a:xfrm>
          <a:prstGeom prst="rect">
            <a:avLst/>
          </a:prstGeom>
          <a:solidFill>
            <a:schemeClr val="bg1"/>
          </a:solidFill>
        </p:spPr>
        <p:txBody>
          <a:bodyPr wrap="square" rtlCol="0">
            <a:spAutoFit/>
          </a:bodyPr>
          <a:lstStyle/>
          <a:p>
            <a:r>
              <a:rPr lang="fr-FR" dirty="0"/>
              <a:t>Temp °c</a:t>
            </a:r>
          </a:p>
        </p:txBody>
      </p:sp>
      <p:sp>
        <p:nvSpPr>
          <p:cNvPr id="9" name="ZoneTexte 8">
            <a:extLst>
              <a:ext uri="{FF2B5EF4-FFF2-40B4-BE49-F238E27FC236}">
                <a16:creationId xmlns:a16="http://schemas.microsoft.com/office/drawing/2014/main" id="{860E1292-79D0-4A6B-8145-3EF534125D9B}"/>
              </a:ext>
            </a:extLst>
          </p:cNvPr>
          <p:cNvSpPr txBox="1"/>
          <p:nvPr/>
        </p:nvSpPr>
        <p:spPr>
          <a:xfrm>
            <a:off x="7798710" y="173410"/>
            <a:ext cx="1252254" cy="369332"/>
          </a:xfrm>
          <a:prstGeom prst="rect">
            <a:avLst/>
          </a:prstGeom>
          <a:solidFill>
            <a:schemeClr val="bg1"/>
          </a:solidFill>
        </p:spPr>
        <p:txBody>
          <a:bodyPr wrap="square" rtlCol="0">
            <a:spAutoFit/>
          </a:bodyPr>
          <a:lstStyle/>
          <a:p>
            <a:r>
              <a:rPr lang="fr-FR" dirty="0" err="1"/>
              <a:t>Précip</a:t>
            </a:r>
            <a:r>
              <a:rPr lang="fr-FR" dirty="0"/>
              <a:t> mm</a:t>
            </a:r>
          </a:p>
        </p:txBody>
      </p:sp>
      <p:sp>
        <p:nvSpPr>
          <p:cNvPr id="10" name="ZoneTexte 9">
            <a:extLst>
              <a:ext uri="{FF2B5EF4-FFF2-40B4-BE49-F238E27FC236}">
                <a16:creationId xmlns:a16="http://schemas.microsoft.com/office/drawing/2014/main" id="{89443DFA-0E00-42A9-B1CF-55BEE21DAA2C}"/>
              </a:ext>
            </a:extLst>
          </p:cNvPr>
          <p:cNvSpPr txBox="1"/>
          <p:nvPr/>
        </p:nvSpPr>
        <p:spPr>
          <a:xfrm>
            <a:off x="3873174" y="172164"/>
            <a:ext cx="1967556" cy="369332"/>
          </a:xfrm>
          <a:prstGeom prst="rect">
            <a:avLst/>
          </a:prstGeom>
          <a:solidFill>
            <a:schemeClr val="bg1"/>
          </a:solidFill>
        </p:spPr>
        <p:txBody>
          <a:bodyPr wrap="square" rtlCol="0">
            <a:spAutoFit/>
          </a:bodyPr>
          <a:lstStyle/>
          <a:p>
            <a:r>
              <a:rPr lang="fr-FR" b="1" dirty="0"/>
              <a:t>Reykjavik (Islande)</a:t>
            </a:r>
          </a:p>
        </p:txBody>
      </p:sp>
    </p:spTree>
    <p:extLst>
      <p:ext uri="{BB962C8B-B14F-4D97-AF65-F5344CB8AC3E}">
        <p14:creationId xmlns:p14="http://schemas.microsoft.com/office/powerpoint/2010/main" val="1748465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8B18ABA-D356-45D3-9967-8BC7C4F11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665" y="80010"/>
            <a:ext cx="7213065" cy="6603137"/>
          </a:xfrm>
          <a:prstGeom prst="rect">
            <a:avLst/>
          </a:prstGeom>
        </p:spPr>
      </p:pic>
      <p:sp>
        <p:nvSpPr>
          <p:cNvPr id="2" name="ZoneTexte 1">
            <a:extLst>
              <a:ext uri="{FF2B5EF4-FFF2-40B4-BE49-F238E27FC236}">
                <a16:creationId xmlns:a16="http://schemas.microsoft.com/office/drawing/2014/main" id="{EC447A0C-83CB-42F8-BFDE-86C94370255A}"/>
              </a:ext>
            </a:extLst>
          </p:cNvPr>
          <p:cNvSpPr txBox="1"/>
          <p:nvPr/>
        </p:nvSpPr>
        <p:spPr>
          <a:xfrm>
            <a:off x="114300" y="125730"/>
            <a:ext cx="312039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Un ensoleillement réduit</a:t>
            </a:r>
          </a:p>
        </p:txBody>
      </p:sp>
    </p:spTree>
    <p:extLst>
      <p:ext uri="{BB962C8B-B14F-4D97-AF65-F5344CB8AC3E}">
        <p14:creationId xmlns:p14="http://schemas.microsoft.com/office/powerpoint/2010/main" val="3946124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9978F23-DF09-44B6-8F12-5600E48CE991}"/>
              </a:ext>
            </a:extLst>
          </p:cNvPr>
          <p:cNvSpPr txBox="1"/>
          <p:nvPr/>
        </p:nvSpPr>
        <p:spPr>
          <a:xfrm>
            <a:off x="354330" y="182880"/>
            <a:ext cx="4217670"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un tourisme de nature…</a:t>
            </a:r>
          </a:p>
        </p:txBody>
      </p:sp>
      <p:pic>
        <p:nvPicPr>
          <p:cNvPr id="10" name="Image 9">
            <a:extLst>
              <a:ext uri="{FF2B5EF4-FFF2-40B4-BE49-F238E27FC236}">
                <a16:creationId xmlns:a16="http://schemas.microsoft.com/office/drawing/2014/main" id="{3127AF43-2904-48C9-A786-A37FAE3600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09" y="1042710"/>
            <a:ext cx="8821381" cy="3972479"/>
          </a:xfrm>
          <a:prstGeom prst="rect">
            <a:avLst/>
          </a:prstGeom>
        </p:spPr>
      </p:pic>
      <p:sp>
        <p:nvSpPr>
          <p:cNvPr id="11" name="ZoneTexte 10">
            <a:extLst>
              <a:ext uri="{FF2B5EF4-FFF2-40B4-BE49-F238E27FC236}">
                <a16:creationId xmlns:a16="http://schemas.microsoft.com/office/drawing/2014/main" id="{3BC2B182-F2F5-41E2-AB4C-0F30CFA4C524}"/>
              </a:ext>
            </a:extLst>
          </p:cNvPr>
          <p:cNvSpPr txBox="1"/>
          <p:nvPr/>
        </p:nvSpPr>
        <p:spPr>
          <a:xfrm>
            <a:off x="514349" y="5153063"/>
            <a:ext cx="8115300" cy="707886"/>
          </a:xfrm>
          <a:prstGeom prst="rect">
            <a:avLst/>
          </a:prstGeom>
          <a:solidFill>
            <a:schemeClr val="bg1"/>
          </a:solidFill>
        </p:spPr>
        <p:txBody>
          <a:bodyPr wrap="square" rtlCol="0">
            <a:spAutoFit/>
          </a:bodyPr>
          <a:lstStyle/>
          <a:p>
            <a:r>
              <a:rPr lang="fr-FR" sz="2000" b="1" dirty="0">
                <a:solidFill>
                  <a:srgbClr val="FF0000"/>
                </a:solidFill>
                <a:latin typeface="Verdana" panose="020B0604030504040204" pitchFamily="34" charset="0"/>
                <a:ea typeface="Verdana" panose="020B0604030504040204" pitchFamily="34" charset="0"/>
              </a:rPr>
              <a:t>Vidéo L’Islande, le pays du feu et de la glace</a:t>
            </a:r>
          </a:p>
          <a:p>
            <a:r>
              <a:rPr lang="fr-FR" sz="2000" b="1" dirty="0">
                <a:solidFill>
                  <a:srgbClr val="FF0000"/>
                </a:solidFill>
                <a:latin typeface="Verdana" panose="020B0604030504040204" pitchFamily="34" charset="0"/>
                <a:ea typeface="Verdana" panose="020B0604030504040204" pitchFamily="34" charset="0"/>
              </a:rPr>
              <a:t>https://www.youtube.com/watch?v=7i_kLFuCUnA</a:t>
            </a:r>
          </a:p>
        </p:txBody>
      </p:sp>
    </p:spTree>
    <p:extLst>
      <p:ext uri="{BB962C8B-B14F-4D97-AF65-F5344CB8AC3E}">
        <p14:creationId xmlns:p14="http://schemas.microsoft.com/office/powerpoint/2010/main" val="150268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EE71018-FD68-4790-B6EF-FE10942879C6}"/>
              </a:ext>
            </a:extLst>
          </p:cNvPr>
          <p:cNvSpPr txBox="1"/>
          <p:nvPr/>
        </p:nvSpPr>
        <p:spPr>
          <a:xfrm>
            <a:off x="205740" y="122605"/>
            <a:ext cx="7863840" cy="461665"/>
          </a:xfrm>
          <a:prstGeom prst="rect">
            <a:avLst/>
          </a:prstGeom>
          <a:solidFill>
            <a:schemeClr val="bg1"/>
          </a:solidFill>
        </p:spPr>
        <p:txBody>
          <a:bodyPr wrap="square">
            <a:spAutoFit/>
          </a:bodyPr>
          <a:lstStyle/>
          <a:p>
            <a:r>
              <a:rPr lang="fr-FR" sz="2400" dirty="0">
                <a:solidFill>
                  <a:srgbClr val="C00000"/>
                </a:solidFill>
                <a:latin typeface="Arial Black" panose="020B0A04020102020204" pitchFamily="34" charset="0"/>
                <a:ea typeface="Verdana" panose="020B0604030504040204" pitchFamily="34" charset="0"/>
              </a:rPr>
              <a:t>I L’Europe : une forte destination touristique </a:t>
            </a:r>
          </a:p>
        </p:txBody>
      </p:sp>
      <p:sp>
        <p:nvSpPr>
          <p:cNvPr id="3" name="ZoneTexte 2">
            <a:extLst>
              <a:ext uri="{FF2B5EF4-FFF2-40B4-BE49-F238E27FC236}">
                <a16:creationId xmlns:a16="http://schemas.microsoft.com/office/drawing/2014/main" id="{2AA67147-9AD5-4167-8A8B-37FBC47DE147}"/>
              </a:ext>
            </a:extLst>
          </p:cNvPr>
          <p:cNvSpPr txBox="1"/>
          <p:nvPr/>
        </p:nvSpPr>
        <p:spPr>
          <a:xfrm>
            <a:off x="205740" y="831964"/>
            <a:ext cx="5863590" cy="430887"/>
          </a:xfrm>
          <a:prstGeom prst="rect">
            <a:avLst/>
          </a:prstGeom>
          <a:solidFill>
            <a:schemeClr val="bg1"/>
          </a:solidFill>
        </p:spPr>
        <p:txBody>
          <a:bodyPr wrap="square">
            <a:spAutoFit/>
          </a:bodyPr>
          <a:lstStyle/>
          <a:p>
            <a:r>
              <a:rPr lang="fr-FR" sz="2200" dirty="0">
                <a:solidFill>
                  <a:srgbClr val="C00000"/>
                </a:solidFill>
                <a:latin typeface="Arial Black" panose="020B0A04020102020204" pitchFamily="34" charset="0"/>
                <a:ea typeface="Verdana" panose="020B0604030504040204" pitchFamily="34" charset="0"/>
              </a:rPr>
              <a:t>1/ Les atouts du tourisme européen</a:t>
            </a:r>
          </a:p>
        </p:txBody>
      </p:sp>
      <p:sp>
        <p:nvSpPr>
          <p:cNvPr id="4" name="ZoneTexte 3">
            <a:extLst>
              <a:ext uri="{FF2B5EF4-FFF2-40B4-BE49-F238E27FC236}">
                <a16:creationId xmlns:a16="http://schemas.microsoft.com/office/drawing/2014/main" id="{69D06765-F83F-4311-9F57-42CE2C773820}"/>
              </a:ext>
            </a:extLst>
          </p:cNvPr>
          <p:cNvSpPr txBox="1"/>
          <p:nvPr/>
        </p:nvSpPr>
        <p:spPr>
          <a:xfrm>
            <a:off x="552009" y="1408478"/>
            <a:ext cx="2273416" cy="1015663"/>
          </a:xfrm>
          <a:prstGeom prst="rect">
            <a:avLst/>
          </a:prstGeom>
          <a:solidFill>
            <a:schemeClr val="bg1"/>
          </a:solidFill>
        </p:spPr>
        <p:txBody>
          <a:bodyPr wrap="square" rtlCol="0">
            <a:spAutoFit/>
          </a:bodyPr>
          <a:lstStyle/>
          <a:p>
            <a:r>
              <a:rPr lang="fr-FR" sz="2000" b="1" dirty="0">
                <a:solidFill>
                  <a:srgbClr val="7030A0"/>
                </a:solidFill>
                <a:latin typeface="Verdana" panose="020B0604030504040204" pitchFamily="34" charset="0"/>
                <a:ea typeface="Verdana" panose="020B0604030504040204" pitchFamily="34" charset="0"/>
              </a:rPr>
              <a:t>ancienneté du phénomène touristique</a:t>
            </a:r>
          </a:p>
        </p:txBody>
      </p:sp>
      <p:cxnSp>
        <p:nvCxnSpPr>
          <p:cNvPr id="6" name="Connecteur droit 5">
            <a:extLst>
              <a:ext uri="{FF2B5EF4-FFF2-40B4-BE49-F238E27FC236}">
                <a16:creationId xmlns:a16="http://schemas.microsoft.com/office/drawing/2014/main" id="{E80BEE2C-0539-402E-8D50-44BFCC3B17BA}"/>
              </a:ext>
            </a:extLst>
          </p:cNvPr>
          <p:cNvCxnSpPr>
            <a:cxnSpLocks/>
          </p:cNvCxnSpPr>
          <p:nvPr/>
        </p:nvCxnSpPr>
        <p:spPr>
          <a:xfrm>
            <a:off x="2987503" y="2069741"/>
            <a:ext cx="1023615" cy="370217"/>
          </a:xfrm>
          <a:prstGeom prst="line">
            <a:avLst/>
          </a:prstGeom>
          <a:ln w="57150"/>
        </p:spPr>
        <p:style>
          <a:lnRef idx="1">
            <a:schemeClr val="dk1"/>
          </a:lnRef>
          <a:fillRef idx="0">
            <a:schemeClr val="dk1"/>
          </a:fillRef>
          <a:effectRef idx="0">
            <a:schemeClr val="dk1"/>
          </a:effectRef>
          <a:fontRef idx="minor">
            <a:schemeClr val="tx1"/>
          </a:fontRef>
        </p:style>
      </p:cxnSp>
      <p:sp>
        <p:nvSpPr>
          <p:cNvPr id="7" name="Ellipse 6">
            <a:extLst>
              <a:ext uri="{FF2B5EF4-FFF2-40B4-BE49-F238E27FC236}">
                <a16:creationId xmlns:a16="http://schemas.microsoft.com/office/drawing/2014/main" id="{9F0F403E-D7F9-400F-8D52-E875FC212BE3}"/>
              </a:ext>
            </a:extLst>
          </p:cNvPr>
          <p:cNvSpPr/>
          <p:nvPr/>
        </p:nvSpPr>
        <p:spPr>
          <a:xfrm>
            <a:off x="3424700" y="2357306"/>
            <a:ext cx="2833487" cy="182914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Verdana" panose="020B0604030504040204" pitchFamily="34" charset="0"/>
                <a:ea typeface="Verdana" panose="020B0604030504040204" pitchFamily="34" charset="0"/>
              </a:rPr>
              <a:t>causes des nombreuses arrivées de touristes </a:t>
            </a:r>
          </a:p>
        </p:txBody>
      </p:sp>
      <p:cxnSp>
        <p:nvCxnSpPr>
          <p:cNvPr id="8" name="Connecteur droit 7">
            <a:extLst>
              <a:ext uri="{FF2B5EF4-FFF2-40B4-BE49-F238E27FC236}">
                <a16:creationId xmlns:a16="http://schemas.microsoft.com/office/drawing/2014/main" id="{98A7BC2D-2B97-4AC9-8837-759A99EB0DC7}"/>
              </a:ext>
            </a:extLst>
          </p:cNvPr>
          <p:cNvCxnSpPr>
            <a:cxnSpLocks/>
          </p:cNvCxnSpPr>
          <p:nvPr/>
        </p:nvCxnSpPr>
        <p:spPr>
          <a:xfrm flipH="1">
            <a:off x="5456934" y="2069741"/>
            <a:ext cx="365132" cy="286094"/>
          </a:xfrm>
          <a:prstGeom prst="line">
            <a:avLst/>
          </a:prstGeom>
          <a:ln w="57150"/>
        </p:spPr>
        <p:style>
          <a:lnRef idx="1">
            <a:schemeClr val="dk1"/>
          </a:lnRef>
          <a:fillRef idx="0">
            <a:schemeClr val="dk1"/>
          </a:fillRef>
          <a:effectRef idx="0">
            <a:schemeClr val="dk1"/>
          </a:effectRef>
          <a:fontRef idx="minor">
            <a:schemeClr val="tx1"/>
          </a:fontRef>
        </p:style>
      </p:cxnSp>
      <p:cxnSp>
        <p:nvCxnSpPr>
          <p:cNvPr id="9" name="Connecteur droit 8">
            <a:extLst>
              <a:ext uri="{FF2B5EF4-FFF2-40B4-BE49-F238E27FC236}">
                <a16:creationId xmlns:a16="http://schemas.microsoft.com/office/drawing/2014/main" id="{28DA2714-D286-4B63-ABA9-8EEDABCF8C8A}"/>
              </a:ext>
            </a:extLst>
          </p:cNvPr>
          <p:cNvCxnSpPr>
            <a:cxnSpLocks/>
          </p:cNvCxnSpPr>
          <p:nvPr/>
        </p:nvCxnSpPr>
        <p:spPr>
          <a:xfrm>
            <a:off x="6309490" y="3624391"/>
            <a:ext cx="779207" cy="337409"/>
          </a:xfrm>
          <a:prstGeom prst="line">
            <a:avLst/>
          </a:prstGeom>
          <a:ln w="57150"/>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7F7F736A-8691-4048-B3D4-A5C551099711}"/>
              </a:ext>
            </a:extLst>
          </p:cNvPr>
          <p:cNvCxnSpPr>
            <a:cxnSpLocks/>
          </p:cNvCxnSpPr>
          <p:nvPr/>
        </p:nvCxnSpPr>
        <p:spPr>
          <a:xfrm flipV="1">
            <a:off x="2474752" y="3485378"/>
            <a:ext cx="847341" cy="476422"/>
          </a:xfrm>
          <a:prstGeom prst="line">
            <a:avLst/>
          </a:prstGeom>
          <a:ln w="57150"/>
        </p:spPr>
        <p:style>
          <a:lnRef idx="1">
            <a:schemeClr val="dk1"/>
          </a:lnRef>
          <a:fillRef idx="0">
            <a:schemeClr val="dk1"/>
          </a:fillRef>
          <a:effectRef idx="0">
            <a:schemeClr val="dk1"/>
          </a:effectRef>
          <a:fontRef idx="minor">
            <a:schemeClr val="tx1"/>
          </a:fontRef>
        </p:style>
      </p:cxnSp>
      <p:sp>
        <p:nvSpPr>
          <p:cNvPr id="11" name="ZoneTexte 10">
            <a:extLst>
              <a:ext uri="{FF2B5EF4-FFF2-40B4-BE49-F238E27FC236}">
                <a16:creationId xmlns:a16="http://schemas.microsoft.com/office/drawing/2014/main" id="{6C8515A1-8D1E-4EDC-87BE-5CC549429FA0}"/>
              </a:ext>
            </a:extLst>
          </p:cNvPr>
          <p:cNvSpPr txBox="1"/>
          <p:nvPr/>
        </p:nvSpPr>
        <p:spPr>
          <a:xfrm>
            <a:off x="6069330" y="4167514"/>
            <a:ext cx="2833487" cy="707886"/>
          </a:xfrm>
          <a:prstGeom prst="rect">
            <a:avLst/>
          </a:prstGeom>
          <a:solidFill>
            <a:schemeClr val="bg1"/>
          </a:solidFill>
        </p:spPr>
        <p:txBody>
          <a:bodyPr wrap="square" rtlCol="0">
            <a:spAutoFit/>
          </a:bodyPr>
          <a:lstStyle/>
          <a:p>
            <a:r>
              <a:rPr lang="fr-FR" sz="2000" b="1" dirty="0">
                <a:solidFill>
                  <a:srgbClr val="7030A0"/>
                </a:solidFill>
                <a:latin typeface="Verdana" panose="020B0604030504040204" pitchFamily="34" charset="0"/>
                <a:ea typeface="Verdana" panose="020B0604030504040204" pitchFamily="34" charset="0"/>
              </a:rPr>
              <a:t>le développement des vols low cost </a:t>
            </a:r>
          </a:p>
        </p:txBody>
      </p:sp>
      <p:sp>
        <p:nvSpPr>
          <p:cNvPr id="12" name="ZoneTexte 11">
            <a:extLst>
              <a:ext uri="{FF2B5EF4-FFF2-40B4-BE49-F238E27FC236}">
                <a16:creationId xmlns:a16="http://schemas.microsoft.com/office/drawing/2014/main" id="{9E7C2DD0-3511-4208-85CB-348C0EF79949}"/>
              </a:ext>
            </a:extLst>
          </p:cNvPr>
          <p:cNvSpPr txBox="1"/>
          <p:nvPr/>
        </p:nvSpPr>
        <p:spPr>
          <a:xfrm>
            <a:off x="5456934" y="1311871"/>
            <a:ext cx="3135057" cy="707886"/>
          </a:xfrm>
          <a:prstGeom prst="rect">
            <a:avLst/>
          </a:prstGeom>
          <a:solidFill>
            <a:schemeClr val="bg1"/>
          </a:solidFill>
        </p:spPr>
        <p:txBody>
          <a:bodyPr wrap="square" rtlCol="0">
            <a:spAutoFit/>
          </a:bodyPr>
          <a:lstStyle/>
          <a:p>
            <a:r>
              <a:rPr lang="fr-FR" sz="2000" b="1" dirty="0">
                <a:solidFill>
                  <a:srgbClr val="7030A0"/>
                </a:solidFill>
                <a:latin typeface="Verdana" panose="020B0604030504040204" pitchFamily="34" charset="0"/>
                <a:ea typeface="Verdana" panose="020B0604030504040204" pitchFamily="34" charset="0"/>
              </a:rPr>
              <a:t>patrimoine culturel exceptionnel</a:t>
            </a:r>
          </a:p>
        </p:txBody>
      </p:sp>
      <p:sp>
        <p:nvSpPr>
          <p:cNvPr id="13" name="ZoneTexte 12">
            <a:extLst>
              <a:ext uri="{FF2B5EF4-FFF2-40B4-BE49-F238E27FC236}">
                <a16:creationId xmlns:a16="http://schemas.microsoft.com/office/drawing/2014/main" id="{7FA97B39-C300-4F7C-91C5-4CCB705B78F2}"/>
              </a:ext>
            </a:extLst>
          </p:cNvPr>
          <p:cNvSpPr txBox="1"/>
          <p:nvPr/>
        </p:nvSpPr>
        <p:spPr>
          <a:xfrm>
            <a:off x="3709521" y="4856460"/>
            <a:ext cx="1587616" cy="707886"/>
          </a:xfrm>
          <a:prstGeom prst="rect">
            <a:avLst/>
          </a:prstGeom>
          <a:solidFill>
            <a:schemeClr val="bg1"/>
          </a:solidFill>
        </p:spPr>
        <p:txBody>
          <a:bodyPr wrap="square" rtlCol="0">
            <a:spAutoFit/>
          </a:bodyPr>
          <a:lstStyle/>
          <a:p>
            <a:r>
              <a:rPr lang="fr-FR" sz="2000" b="1" dirty="0">
                <a:solidFill>
                  <a:srgbClr val="7030A0"/>
                </a:solidFill>
                <a:latin typeface="Verdana" panose="020B0604030504040204" pitchFamily="34" charset="0"/>
                <a:ea typeface="Verdana" panose="020B0604030504040204" pitchFamily="34" charset="0"/>
              </a:rPr>
              <a:t>stabilité politique</a:t>
            </a:r>
          </a:p>
        </p:txBody>
      </p:sp>
      <p:sp>
        <p:nvSpPr>
          <p:cNvPr id="14" name="ZoneTexte 13">
            <a:extLst>
              <a:ext uri="{FF2B5EF4-FFF2-40B4-BE49-F238E27FC236}">
                <a16:creationId xmlns:a16="http://schemas.microsoft.com/office/drawing/2014/main" id="{6E6CB480-43CE-448D-B92D-C5F6270FA676}"/>
              </a:ext>
            </a:extLst>
          </p:cNvPr>
          <p:cNvSpPr txBox="1"/>
          <p:nvPr/>
        </p:nvSpPr>
        <p:spPr>
          <a:xfrm>
            <a:off x="268448" y="5978606"/>
            <a:ext cx="7474591" cy="707886"/>
          </a:xfrm>
          <a:prstGeom prst="rect">
            <a:avLst/>
          </a:prstGeom>
          <a:solidFill>
            <a:schemeClr val="bg1"/>
          </a:solidFill>
        </p:spPr>
        <p:txBody>
          <a:bodyPr wrap="square" rtlCol="0">
            <a:spAutoFit/>
          </a:bodyPr>
          <a:lstStyle/>
          <a:p>
            <a:r>
              <a:rPr lang="fr-FR" sz="2000" b="1" u="sng"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City break </a:t>
            </a:r>
            <a:r>
              <a:rPr lang="fr-FR" sz="2000" b="1" dirty="0">
                <a:solidFill>
                  <a:srgbClr val="0070C0"/>
                </a:solidFill>
                <a:latin typeface="Verdana" panose="020B0604030504040204" pitchFamily="34" charset="0"/>
                <a:ea typeface="Verdana" panose="020B0604030504040204" pitchFamily="34" charset="0"/>
              </a:rPr>
              <a:t>: voyage de courte durée (de deux à cinq jours environ) pour une destination urbaine.</a:t>
            </a:r>
          </a:p>
        </p:txBody>
      </p:sp>
      <p:sp>
        <p:nvSpPr>
          <p:cNvPr id="18" name="ZoneTexte 17">
            <a:extLst>
              <a:ext uri="{FF2B5EF4-FFF2-40B4-BE49-F238E27FC236}">
                <a16:creationId xmlns:a16="http://schemas.microsoft.com/office/drawing/2014/main" id="{9958E6E4-F542-4AAA-A6B3-19149D8721FC}"/>
              </a:ext>
            </a:extLst>
          </p:cNvPr>
          <p:cNvSpPr txBox="1"/>
          <p:nvPr/>
        </p:nvSpPr>
        <p:spPr>
          <a:xfrm>
            <a:off x="251722" y="3496788"/>
            <a:ext cx="1962972" cy="1015663"/>
          </a:xfrm>
          <a:prstGeom prst="rect">
            <a:avLst/>
          </a:prstGeom>
          <a:solidFill>
            <a:schemeClr val="bg1"/>
          </a:solidFill>
        </p:spPr>
        <p:txBody>
          <a:bodyPr wrap="square" rtlCol="0">
            <a:spAutoFit/>
          </a:bodyPr>
          <a:lstStyle/>
          <a:p>
            <a:r>
              <a:rPr lang="fr-FR" sz="2000" b="1" dirty="0">
                <a:solidFill>
                  <a:srgbClr val="7030A0"/>
                </a:solidFill>
                <a:latin typeface="Verdana" panose="020B0604030504040204" pitchFamily="34" charset="0"/>
                <a:ea typeface="Verdana" panose="020B0604030504040204" pitchFamily="34" charset="0"/>
              </a:rPr>
              <a:t>Temps libre et niveau de vie élevés</a:t>
            </a:r>
          </a:p>
        </p:txBody>
      </p:sp>
      <p:cxnSp>
        <p:nvCxnSpPr>
          <p:cNvPr id="19" name="Connecteur droit 18">
            <a:extLst>
              <a:ext uri="{FF2B5EF4-FFF2-40B4-BE49-F238E27FC236}">
                <a16:creationId xmlns:a16="http://schemas.microsoft.com/office/drawing/2014/main" id="{B26D1461-7F21-49C9-83BA-8A2361EE2A57}"/>
              </a:ext>
            </a:extLst>
          </p:cNvPr>
          <p:cNvCxnSpPr>
            <a:cxnSpLocks/>
          </p:cNvCxnSpPr>
          <p:nvPr/>
        </p:nvCxnSpPr>
        <p:spPr>
          <a:xfrm flipV="1">
            <a:off x="4572000" y="4285651"/>
            <a:ext cx="0" cy="362841"/>
          </a:xfrm>
          <a:prstGeom prst="line">
            <a:avLst/>
          </a:prstGeom>
          <a:ln w="57150"/>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D2BDF2E4-B413-D382-5A2A-535251A24C41}"/>
              </a:ext>
            </a:extLst>
          </p:cNvPr>
          <p:cNvCxnSpPr>
            <a:cxnSpLocks/>
          </p:cNvCxnSpPr>
          <p:nvPr/>
        </p:nvCxnSpPr>
        <p:spPr>
          <a:xfrm flipH="1">
            <a:off x="6126924" y="2747358"/>
            <a:ext cx="459071" cy="127716"/>
          </a:xfrm>
          <a:prstGeom prst="line">
            <a:avLst/>
          </a:prstGeom>
          <a:ln w="57150"/>
        </p:spPr>
        <p:style>
          <a:lnRef idx="1">
            <a:schemeClr val="dk1"/>
          </a:lnRef>
          <a:fillRef idx="0">
            <a:schemeClr val="dk1"/>
          </a:fillRef>
          <a:effectRef idx="0">
            <a:schemeClr val="dk1"/>
          </a:effectRef>
          <a:fontRef idx="minor">
            <a:schemeClr val="tx1"/>
          </a:fontRef>
        </p:style>
      </p:cxnSp>
      <p:sp>
        <p:nvSpPr>
          <p:cNvPr id="22" name="ZoneTexte 21">
            <a:extLst>
              <a:ext uri="{FF2B5EF4-FFF2-40B4-BE49-F238E27FC236}">
                <a16:creationId xmlns:a16="http://schemas.microsoft.com/office/drawing/2014/main" id="{B828ED56-A984-4DA3-08D9-816691D96753}"/>
              </a:ext>
            </a:extLst>
          </p:cNvPr>
          <p:cNvSpPr txBox="1"/>
          <p:nvPr/>
        </p:nvSpPr>
        <p:spPr>
          <a:xfrm>
            <a:off x="6722651" y="2434017"/>
            <a:ext cx="1715702" cy="646331"/>
          </a:xfrm>
          <a:prstGeom prst="rect">
            <a:avLst/>
          </a:prstGeom>
          <a:solidFill>
            <a:schemeClr val="bg1"/>
          </a:solidFill>
        </p:spPr>
        <p:txBody>
          <a:bodyPr wrap="square" rtlCol="0">
            <a:spAutoFit/>
          </a:bodyPr>
          <a:lstStyle/>
          <a:p>
            <a:r>
              <a:rPr lang="fr-FR" sz="1800" b="1" dirty="0">
                <a:solidFill>
                  <a:srgbClr val="7030A0"/>
                </a:solidFill>
                <a:latin typeface="Verdana" panose="020B0604030504040204" pitchFamily="34" charset="0"/>
                <a:ea typeface="Verdana" panose="020B0604030504040204" pitchFamily="34" charset="0"/>
              </a:rPr>
              <a:t>Variété des paysages</a:t>
            </a:r>
          </a:p>
        </p:txBody>
      </p:sp>
    </p:spTree>
    <p:extLst>
      <p:ext uri="{BB962C8B-B14F-4D97-AF65-F5344CB8AC3E}">
        <p14:creationId xmlns:p14="http://schemas.microsoft.com/office/powerpoint/2010/main" val="365969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11" grpId="0" animBg="1"/>
      <p:bldP spid="12" grpId="0" animBg="1"/>
      <p:bldP spid="13" grpId="0" animBg="1"/>
      <p:bldP spid="14" grpId="0" animBg="1"/>
      <p:bldP spid="18"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B614D0C-B9CC-445A-B39E-AD0B9A054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 y="1416050"/>
            <a:ext cx="7315200" cy="4826000"/>
          </a:xfrm>
          <a:prstGeom prst="rect">
            <a:avLst/>
          </a:prstGeom>
        </p:spPr>
      </p:pic>
      <p:sp>
        <p:nvSpPr>
          <p:cNvPr id="4" name="ZoneTexte 3">
            <a:extLst>
              <a:ext uri="{FF2B5EF4-FFF2-40B4-BE49-F238E27FC236}">
                <a16:creationId xmlns:a16="http://schemas.microsoft.com/office/drawing/2014/main" id="{E509767A-817F-4272-AC1D-1A8090895F6E}"/>
              </a:ext>
            </a:extLst>
          </p:cNvPr>
          <p:cNvSpPr txBox="1"/>
          <p:nvPr/>
        </p:nvSpPr>
        <p:spPr>
          <a:xfrm>
            <a:off x="525780" y="6242050"/>
            <a:ext cx="222885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Fjord en Norvège</a:t>
            </a:r>
          </a:p>
        </p:txBody>
      </p:sp>
      <p:sp>
        <p:nvSpPr>
          <p:cNvPr id="5" name="ZoneTexte 4">
            <a:extLst>
              <a:ext uri="{FF2B5EF4-FFF2-40B4-BE49-F238E27FC236}">
                <a16:creationId xmlns:a16="http://schemas.microsoft.com/office/drawing/2014/main" id="{A537A45B-C86A-41E3-AC40-EE08CBE428BD}"/>
              </a:ext>
            </a:extLst>
          </p:cNvPr>
          <p:cNvSpPr txBox="1"/>
          <p:nvPr/>
        </p:nvSpPr>
        <p:spPr>
          <a:xfrm>
            <a:off x="525780" y="31234"/>
            <a:ext cx="7940040" cy="1323439"/>
          </a:xfrm>
          <a:prstGeom prst="rect">
            <a:avLst/>
          </a:prstGeom>
          <a:solidFill>
            <a:schemeClr val="bg1"/>
          </a:solidFill>
        </p:spPr>
        <p:txBody>
          <a:bodyPr wrap="square" rtlCol="0">
            <a:spAutoFit/>
          </a:bodyPr>
          <a:lstStyle/>
          <a:p>
            <a:r>
              <a:rPr lang="fr-FR" sz="2000" b="1" u="sng"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Fjord</a:t>
            </a:r>
            <a:r>
              <a:rPr lang="fr-FR" sz="2000" b="1" dirty="0">
                <a:solidFill>
                  <a:srgbClr val="0070C0"/>
                </a:solidFill>
                <a:latin typeface="Verdana" panose="020B0604030504040204" pitchFamily="34" charset="0"/>
                <a:ea typeface="Verdana" panose="020B0604030504040204" pitchFamily="34" charset="0"/>
              </a:rPr>
              <a:t> : 1</a:t>
            </a:r>
            <a:r>
              <a:rPr lang="fr-FR" sz="2000" b="1" baseline="30000" dirty="0">
                <a:solidFill>
                  <a:srgbClr val="0070C0"/>
                </a:solidFill>
                <a:latin typeface="Verdana" panose="020B0604030504040204" pitchFamily="34" charset="0"/>
                <a:ea typeface="Verdana" panose="020B0604030504040204" pitchFamily="34" charset="0"/>
              </a:rPr>
              <a:t>e</a:t>
            </a:r>
            <a:r>
              <a:rPr lang="fr-FR" sz="2000" b="1" dirty="0">
                <a:solidFill>
                  <a:srgbClr val="0070C0"/>
                </a:solidFill>
                <a:latin typeface="Verdana" panose="020B0604030504040204" pitchFamily="34" charset="0"/>
                <a:ea typeface="Verdana" panose="020B0604030504040204" pitchFamily="34" charset="0"/>
              </a:rPr>
              <a:t> étape : grande étendue sauvage érodée par un glacier avançant vers la mer depuis la montagne. 2</a:t>
            </a:r>
            <a:r>
              <a:rPr lang="fr-FR" sz="2000" b="1" baseline="30000" dirty="0">
                <a:solidFill>
                  <a:srgbClr val="0070C0"/>
                </a:solidFill>
                <a:latin typeface="Verdana" panose="020B0604030504040204" pitchFamily="34" charset="0"/>
                <a:ea typeface="Verdana" panose="020B0604030504040204" pitchFamily="34" charset="0"/>
              </a:rPr>
              <a:t>e</a:t>
            </a:r>
            <a:r>
              <a:rPr lang="fr-FR" sz="2000" b="1" dirty="0">
                <a:solidFill>
                  <a:srgbClr val="0070C0"/>
                </a:solidFill>
                <a:latin typeface="Verdana" panose="020B0604030504040204" pitchFamily="34" charset="0"/>
                <a:ea typeface="Verdana" panose="020B0604030504040204" pitchFamily="34" charset="0"/>
              </a:rPr>
              <a:t> étape : vallée glaciaire envahie par la mer (ce que l’on voit maintenant). </a:t>
            </a:r>
          </a:p>
        </p:txBody>
      </p:sp>
    </p:spTree>
    <p:extLst>
      <p:ext uri="{BB962C8B-B14F-4D97-AF65-F5344CB8AC3E}">
        <p14:creationId xmlns:p14="http://schemas.microsoft.com/office/powerpoint/2010/main" val="218163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8F4F539-9881-4981-A7E5-6DFEC2B44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1416050"/>
            <a:ext cx="8890000" cy="4025900"/>
          </a:xfrm>
          <a:prstGeom prst="rect">
            <a:avLst/>
          </a:prstGeom>
        </p:spPr>
      </p:pic>
      <p:sp>
        <p:nvSpPr>
          <p:cNvPr id="4" name="ZoneTexte 3">
            <a:extLst>
              <a:ext uri="{FF2B5EF4-FFF2-40B4-BE49-F238E27FC236}">
                <a16:creationId xmlns:a16="http://schemas.microsoft.com/office/drawing/2014/main" id="{901FEE31-A384-4D62-8655-22B95CF1C3B3}"/>
              </a:ext>
            </a:extLst>
          </p:cNvPr>
          <p:cNvSpPr txBox="1"/>
          <p:nvPr/>
        </p:nvSpPr>
        <p:spPr>
          <a:xfrm>
            <a:off x="217170" y="5441950"/>
            <a:ext cx="506349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Le Grand Nord par les bateaux de croisière </a:t>
            </a:r>
          </a:p>
        </p:txBody>
      </p:sp>
    </p:spTree>
    <p:extLst>
      <p:ext uri="{BB962C8B-B14F-4D97-AF65-F5344CB8AC3E}">
        <p14:creationId xmlns:p14="http://schemas.microsoft.com/office/powerpoint/2010/main" val="243814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2BD5643-C0C2-4C75-804B-E53425054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139" y="140589"/>
            <a:ext cx="6877722" cy="6576821"/>
          </a:xfrm>
          <a:prstGeom prst="rect">
            <a:avLst/>
          </a:prstGeom>
        </p:spPr>
      </p:pic>
    </p:spTree>
    <p:extLst>
      <p:ext uri="{BB962C8B-B14F-4D97-AF65-F5344CB8AC3E}">
        <p14:creationId xmlns:p14="http://schemas.microsoft.com/office/powerpoint/2010/main" val="3299912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CDE5A6B-AD49-417A-8BB9-16D946E10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1206500"/>
            <a:ext cx="8890000" cy="4445000"/>
          </a:xfrm>
          <a:prstGeom prst="rect">
            <a:avLst/>
          </a:prstGeom>
        </p:spPr>
      </p:pic>
      <p:sp>
        <p:nvSpPr>
          <p:cNvPr id="6" name="ZoneTexte 5">
            <a:extLst>
              <a:ext uri="{FF2B5EF4-FFF2-40B4-BE49-F238E27FC236}">
                <a16:creationId xmlns:a16="http://schemas.microsoft.com/office/drawing/2014/main" id="{7E13280E-DEE5-441F-B116-C953160BC59A}"/>
              </a:ext>
            </a:extLst>
          </p:cNvPr>
          <p:cNvSpPr txBox="1"/>
          <p:nvPr/>
        </p:nvSpPr>
        <p:spPr>
          <a:xfrm>
            <a:off x="274320" y="5651500"/>
            <a:ext cx="296037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Îles Lofoten en Norvège</a:t>
            </a:r>
          </a:p>
        </p:txBody>
      </p:sp>
    </p:spTree>
    <p:extLst>
      <p:ext uri="{BB962C8B-B14F-4D97-AF65-F5344CB8AC3E}">
        <p14:creationId xmlns:p14="http://schemas.microsoft.com/office/powerpoint/2010/main" val="912007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3120D24-1122-449C-8022-722A55C45049}"/>
              </a:ext>
            </a:extLst>
          </p:cNvPr>
          <p:cNvSpPr txBox="1"/>
          <p:nvPr/>
        </p:nvSpPr>
        <p:spPr>
          <a:xfrm>
            <a:off x="354330" y="182880"/>
            <a:ext cx="4606290"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 allié à un tourisme urbain</a:t>
            </a:r>
          </a:p>
        </p:txBody>
      </p:sp>
      <p:sp>
        <p:nvSpPr>
          <p:cNvPr id="3" name="ZoneTexte 2">
            <a:extLst>
              <a:ext uri="{FF2B5EF4-FFF2-40B4-BE49-F238E27FC236}">
                <a16:creationId xmlns:a16="http://schemas.microsoft.com/office/drawing/2014/main" id="{E7F74E59-1884-4ADC-80AF-1490855B707B}"/>
              </a:ext>
            </a:extLst>
          </p:cNvPr>
          <p:cNvSpPr txBox="1"/>
          <p:nvPr/>
        </p:nvSpPr>
        <p:spPr>
          <a:xfrm>
            <a:off x="125730" y="700802"/>
            <a:ext cx="8892540" cy="5940088"/>
          </a:xfrm>
          <a:prstGeom prst="rect">
            <a:avLst/>
          </a:prstGeom>
          <a:solidFill>
            <a:schemeClr val="accent2">
              <a:lumMod val="20000"/>
              <a:lumOff val="80000"/>
            </a:schemeClr>
          </a:solidFill>
        </p:spPr>
        <p:txBody>
          <a:bodyPr wrap="square" rtlCol="0">
            <a:spAutoFit/>
          </a:bodyPr>
          <a:lstStyle/>
          <a:p>
            <a:r>
              <a:rPr lang="fr-FR" sz="2000" dirty="0">
                <a:latin typeface="Arial" panose="020B0604020202020204" pitchFamily="34" charset="0"/>
                <a:cs typeface="Arial" panose="020B0604020202020204" pitchFamily="34" charset="0"/>
              </a:rPr>
              <a:t>Pierre dit :</a:t>
            </a:r>
          </a:p>
          <a:p>
            <a:r>
              <a:rPr lang="fr-FR" sz="2000" dirty="0">
                <a:latin typeface="Arial" panose="020B0604020202020204" pitchFamily="34" charset="0"/>
                <a:cs typeface="Arial" panose="020B0604020202020204" pitchFamily="34" charset="0"/>
              </a:rPr>
              <a:t>Salut ! Mon top 3 des villes scandinaves que j’ai visité serait :</a:t>
            </a:r>
          </a:p>
          <a:p>
            <a:r>
              <a:rPr lang="fr-FR" sz="2000" dirty="0">
                <a:latin typeface="Arial" panose="020B0604020202020204" pitchFamily="34" charset="0"/>
                <a:cs typeface="Arial" panose="020B0604020202020204" pitchFamily="34" charset="0"/>
              </a:rPr>
              <a:t>1. Stockholm</a:t>
            </a:r>
          </a:p>
          <a:p>
            <a:r>
              <a:rPr lang="fr-FR" sz="2000" dirty="0">
                <a:latin typeface="Arial" panose="020B0604020202020204" pitchFamily="34" charset="0"/>
                <a:cs typeface="Arial" panose="020B0604020202020204" pitchFamily="34" charset="0"/>
              </a:rPr>
              <a:t>Pour les musées et l’architecture (notamment la vieille ville : Gamla Stan). Le réseau de transport est efficace mais se balader à pied est un vrai plaisir dans ce genre de ville traversée par de nombreux canaux. Stockholm se fait également appeler « Venise du Nord » à cause de ces multiples canaux.</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2. Göteborg, Suède</a:t>
            </a:r>
          </a:p>
          <a:p>
            <a:r>
              <a:rPr lang="fr-FR" sz="2000" dirty="0">
                <a:latin typeface="Arial" panose="020B0604020202020204" pitchFamily="34" charset="0"/>
                <a:cs typeface="Arial" panose="020B0604020202020204" pitchFamily="34" charset="0"/>
              </a:rPr>
              <a:t>Une des villes les plus paisible du Nord tant par la population que par l’atmosphère qui y règne. De nombreux canaux pour se balader et des bars pour faire la fête tout cela au </a:t>
            </a:r>
            <a:r>
              <a:rPr lang="fr-FR" sz="2000" dirty="0" err="1">
                <a:latin typeface="Arial" panose="020B0604020202020204" pitchFamily="34" charset="0"/>
                <a:cs typeface="Arial" panose="020B0604020202020204" pitchFamily="34" charset="0"/>
              </a:rPr>
              <a:t>coeur</a:t>
            </a:r>
            <a:r>
              <a:rPr lang="fr-FR" sz="2000" dirty="0">
                <a:latin typeface="Arial" panose="020B0604020202020204" pitchFamily="34" charset="0"/>
                <a:cs typeface="Arial" panose="020B0604020202020204" pitchFamily="34" charset="0"/>
              </a:rPr>
              <a:t> d’une grande ville à l’architecture </a:t>
            </a:r>
            <a:r>
              <a:rPr lang="fr-FR" sz="2000" dirty="0" err="1">
                <a:latin typeface="Arial" panose="020B0604020202020204" pitchFamily="34" charset="0"/>
                <a:cs typeface="Arial" panose="020B0604020202020204" pitchFamily="34" charset="0"/>
              </a:rPr>
              <a:t>sympatique</a:t>
            </a:r>
            <a:r>
              <a:rPr lang="fr-FR" sz="2000" dirty="0">
                <a:latin typeface="Arial" panose="020B0604020202020204" pitchFamily="34" charset="0"/>
                <a:cs typeface="Arial" panose="020B0604020202020204" pitchFamily="34" charset="0"/>
              </a:rPr>
              <a:t>. Petit + : un superbe archipel à visiter en bateau-navette.</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3. Turku, Finlande</a:t>
            </a:r>
          </a:p>
          <a:p>
            <a:r>
              <a:rPr lang="fr-FR" sz="2000" dirty="0">
                <a:latin typeface="Arial" panose="020B0604020202020204" pitchFamily="34" charset="0"/>
                <a:cs typeface="Arial" panose="020B0604020202020204" pitchFamily="34" charset="0"/>
              </a:rPr>
              <a:t>C’est la plus vieille ville de Finlande et elle vaux le détour ! De nombreux musées et édifices intéressants qui vous transporteront à travers l’histoire de la Finlande. Une réelle expérience à vivre dans une ville sympathique.</a:t>
            </a:r>
          </a:p>
          <a:p>
            <a:pPr algn="r"/>
            <a:r>
              <a:rPr lang="fr-FR" sz="2000" i="1" dirty="0">
                <a:latin typeface="Arial" panose="020B0604020202020204" pitchFamily="34" charset="0"/>
                <a:cs typeface="Arial" panose="020B0604020202020204" pitchFamily="34" charset="0"/>
              </a:rPr>
              <a:t>Source : http://www.tourisme-malin.fr</a:t>
            </a:r>
          </a:p>
        </p:txBody>
      </p:sp>
    </p:spTree>
    <p:extLst>
      <p:ext uri="{BB962C8B-B14F-4D97-AF65-F5344CB8AC3E}">
        <p14:creationId xmlns:p14="http://schemas.microsoft.com/office/powerpoint/2010/main" val="377131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65C2038-ABBD-411C-A4FF-49756E755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5" y="827737"/>
            <a:ext cx="8286750" cy="5522342"/>
          </a:xfrm>
          <a:prstGeom prst="rect">
            <a:avLst/>
          </a:prstGeom>
        </p:spPr>
      </p:pic>
      <p:sp>
        <p:nvSpPr>
          <p:cNvPr id="4" name="ZoneTexte 3">
            <a:extLst>
              <a:ext uri="{FF2B5EF4-FFF2-40B4-BE49-F238E27FC236}">
                <a16:creationId xmlns:a16="http://schemas.microsoft.com/office/drawing/2014/main" id="{25AE5169-B14C-4136-A768-07E35080326A}"/>
              </a:ext>
            </a:extLst>
          </p:cNvPr>
          <p:cNvSpPr txBox="1"/>
          <p:nvPr/>
        </p:nvSpPr>
        <p:spPr>
          <a:xfrm>
            <a:off x="428625" y="427627"/>
            <a:ext cx="203454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Oslo - Norvège</a:t>
            </a:r>
          </a:p>
        </p:txBody>
      </p:sp>
    </p:spTree>
    <p:extLst>
      <p:ext uri="{BB962C8B-B14F-4D97-AF65-F5344CB8AC3E}">
        <p14:creationId xmlns:p14="http://schemas.microsoft.com/office/powerpoint/2010/main" val="441284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8C9E62B-78F3-44B0-83A6-284ADE2EA1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1092200"/>
            <a:ext cx="8890000" cy="4673600"/>
          </a:xfrm>
          <a:prstGeom prst="rect">
            <a:avLst/>
          </a:prstGeom>
        </p:spPr>
      </p:pic>
      <p:sp>
        <p:nvSpPr>
          <p:cNvPr id="4" name="ZoneTexte 3">
            <a:extLst>
              <a:ext uri="{FF2B5EF4-FFF2-40B4-BE49-F238E27FC236}">
                <a16:creationId xmlns:a16="http://schemas.microsoft.com/office/drawing/2014/main" id="{8215BF51-987A-40C1-BC45-467E2135602C}"/>
              </a:ext>
            </a:extLst>
          </p:cNvPr>
          <p:cNvSpPr txBox="1"/>
          <p:nvPr/>
        </p:nvSpPr>
        <p:spPr>
          <a:xfrm>
            <a:off x="127000" y="692090"/>
            <a:ext cx="203454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Oslo - Norvège</a:t>
            </a:r>
          </a:p>
        </p:txBody>
      </p:sp>
    </p:spTree>
    <p:extLst>
      <p:ext uri="{BB962C8B-B14F-4D97-AF65-F5344CB8AC3E}">
        <p14:creationId xmlns:p14="http://schemas.microsoft.com/office/powerpoint/2010/main" val="2151821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2A3D7DE-FB70-4D21-949D-88C60CA0CA73}"/>
              </a:ext>
            </a:extLst>
          </p:cNvPr>
          <p:cNvSpPr txBox="1"/>
          <p:nvPr/>
        </p:nvSpPr>
        <p:spPr>
          <a:xfrm>
            <a:off x="234736" y="207750"/>
            <a:ext cx="2423161"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Stockholm - Suède</a:t>
            </a:r>
          </a:p>
        </p:txBody>
      </p:sp>
      <p:pic>
        <p:nvPicPr>
          <p:cNvPr id="8" name="Image 7">
            <a:extLst>
              <a:ext uri="{FF2B5EF4-FFF2-40B4-BE49-F238E27FC236}">
                <a16:creationId xmlns:a16="http://schemas.microsoft.com/office/drawing/2014/main" id="{7E6B34C3-632E-4CEB-BF60-227D63E17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36" y="534152"/>
            <a:ext cx="8721322" cy="5820928"/>
          </a:xfrm>
          <a:prstGeom prst="rect">
            <a:avLst/>
          </a:prstGeom>
        </p:spPr>
      </p:pic>
    </p:spTree>
    <p:extLst>
      <p:ext uri="{BB962C8B-B14F-4D97-AF65-F5344CB8AC3E}">
        <p14:creationId xmlns:p14="http://schemas.microsoft.com/office/powerpoint/2010/main" val="1586875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7E0E571-B4CD-4036-B399-2E4210F89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65" y="1331594"/>
            <a:ext cx="8789670" cy="4394835"/>
          </a:xfrm>
          <a:prstGeom prst="rect">
            <a:avLst/>
          </a:prstGeom>
        </p:spPr>
      </p:pic>
      <p:sp>
        <p:nvSpPr>
          <p:cNvPr id="4" name="ZoneTexte 3">
            <a:extLst>
              <a:ext uri="{FF2B5EF4-FFF2-40B4-BE49-F238E27FC236}">
                <a16:creationId xmlns:a16="http://schemas.microsoft.com/office/drawing/2014/main" id="{06DDAF02-F135-4A4B-925F-5E3FD553A68F}"/>
              </a:ext>
            </a:extLst>
          </p:cNvPr>
          <p:cNvSpPr txBox="1"/>
          <p:nvPr/>
        </p:nvSpPr>
        <p:spPr>
          <a:xfrm>
            <a:off x="177165" y="931484"/>
            <a:ext cx="3171404"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Copenhague - Danemark</a:t>
            </a:r>
          </a:p>
        </p:txBody>
      </p:sp>
    </p:spTree>
    <p:extLst>
      <p:ext uri="{BB962C8B-B14F-4D97-AF65-F5344CB8AC3E}">
        <p14:creationId xmlns:p14="http://schemas.microsoft.com/office/powerpoint/2010/main" val="4182832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8B0219F-14C8-4DAF-9A2C-BFF14D113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1" y="718120"/>
            <a:ext cx="8394432" cy="5499800"/>
          </a:xfrm>
          <a:prstGeom prst="rect">
            <a:avLst/>
          </a:prstGeom>
        </p:spPr>
      </p:pic>
      <p:sp>
        <p:nvSpPr>
          <p:cNvPr id="4" name="ZoneTexte 3">
            <a:extLst>
              <a:ext uri="{FF2B5EF4-FFF2-40B4-BE49-F238E27FC236}">
                <a16:creationId xmlns:a16="http://schemas.microsoft.com/office/drawing/2014/main" id="{B3EF53C4-5DBF-4686-97FC-9F0AF10EBEE5}"/>
              </a:ext>
            </a:extLst>
          </p:cNvPr>
          <p:cNvSpPr txBox="1"/>
          <p:nvPr/>
        </p:nvSpPr>
        <p:spPr>
          <a:xfrm>
            <a:off x="434341" y="318010"/>
            <a:ext cx="2417445"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Helsinki - Finlande</a:t>
            </a:r>
          </a:p>
        </p:txBody>
      </p:sp>
    </p:spTree>
    <p:extLst>
      <p:ext uri="{BB962C8B-B14F-4D97-AF65-F5344CB8AC3E}">
        <p14:creationId xmlns:p14="http://schemas.microsoft.com/office/powerpoint/2010/main" val="401747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8491E99-185D-4F58-AC51-A4DEB5397AE7}"/>
              </a:ext>
            </a:extLst>
          </p:cNvPr>
          <p:cNvSpPr txBox="1"/>
          <p:nvPr/>
        </p:nvSpPr>
        <p:spPr>
          <a:xfrm>
            <a:off x="205740" y="201336"/>
            <a:ext cx="4777320" cy="430887"/>
          </a:xfrm>
          <a:prstGeom prst="rect">
            <a:avLst/>
          </a:prstGeom>
          <a:solidFill>
            <a:schemeClr val="bg1"/>
          </a:solidFill>
        </p:spPr>
        <p:txBody>
          <a:bodyPr wrap="square">
            <a:spAutoFit/>
          </a:bodyPr>
          <a:lstStyle/>
          <a:p>
            <a:r>
              <a:rPr lang="fr-FR" sz="2200" dirty="0">
                <a:solidFill>
                  <a:srgbClr val="C00000"/>
                </a:solidFill>
                <a:latin typeface="Arial Black" panose="020B0A04020102020204" pitchFamily="34" charset="0"/>
                <a:ea typeface="Verdana" panose="020B0604030504040204" pitchFamily="34" charset="0"/>
              </a:rPr>
              <a:t>2/ quels touristes en Europe ?</a:t>
            </a:r>
          </a:p>
        </p:txBody>
      </p:sp>
      <p:sp>
        <p:nvSpPr>
          <p:cNvPr id="3" name="ZoneTexte 2">
            <a:extLst>
              <a:ext uri="{FF2B5EF4-FFF2-40B4-BE49-F238E27FC236}">
                <a16:creationId xmlns:a16="http://schemas.microsoft.com/office/drawing/2014/main" id="{617713EC-FBB3-4F24-B054-A7B692CD3C0E}"/>
              </a:ext>
            </a:extLst>
          </p:cNvPr>
          <p:cNvSpPr txBox="1"/>
          <p:nvPr/>
        </p:nvSpPr>
        <p:spPr>
          <a:xfrm>
            <a:off x="397742" y="985182"/>
            <a:ext cx="4585317"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 un tourisme intra-européen</a:t>
            </a:r>
          </a:p>
        </p:txBody>
      </p:sp>
      <p:sp>
        <p:nvSpPr>
          <p:cNvPr id="4" name="ZoneTexte 3">
            <a:extLst>
              <a:ext uri="{FF2B5EF4-FFF2-40B4-BE49-F238E27FC236}">
                <a16:creationId xmlns:a16="http://schemas.microsoft.com/office/drawing/2014/main" id="{B4CCB555-0C4D-41D2-A6F9-EAE9DD6EB8EB}"/>
              </a:ext>
            </a:extLst>
          </p:cNvPr>
          <p:cNvSpPr txBox="1"/>
          <p:nvPr/>
        </p:nvSpPr>
        <p:spPr>
          <a:xfrm>
            <a:off x="397742" y="1607366"/>
            <a:ext cx="4585317"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 l’arrivée des pays émergents</a:t>
            </a:r>
          </a:p>
        </p:txBody>
      </p:sp>
      <p:sp>
        <p:nvSpPr>
          <p:cNvPr id="5" name="ZoneTexte 4">
            <a:extLst>
              <a:ext uri="{FF2B5EF4-FFF2-40B4-BE49-F238E27FC236}">
                <a16:creationId xmlns:a16="http://schemas.microsoft.com/office/drawing/2014/main" id="{80273E78-F68E-4FD8-932C-3912F4C91761}"/>
              </a:ext>
            </a:extLst>
          </p:cNvPr>
          <p:cNvSpPr txBox="1"/>
          <p:nvPr/>
        </p:nvSpPr>
        <p:spPr>
          <a:xfrm>
            <a:off x="397742" y="2229550"/>
            <a:ext cx="8276475" cy="707886"/>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 Les relations historiques culturelles ou linguistiques influent sur le choix des touristes.</a:t>
            </a:r>
          </a:p>
        </p:txBody>
      </p:sp>
      <p:sp>
        <p:nvSpPr>
          <p:cNvPr id="6" name="ZoneTexte 5">
            <a:extLst>
              <a:ext uri="{FF2B5EF4-FFF2-40B4-BE49-F238E27FC236}">
                <a16:creationId xmlns:a16="http://schemas.microsoft.com/office/drawing/2014/main" id="{A320C1B0-7F55-4E30-8A22-3E05A248827C}"/>
              </a:ext>
            </a:extLst>
          </p:cNvPr>
          <p:cNvSpPr txBox="1"/>
          <p:nvPr/>
        </p:nvSpPr>
        <p:spPr>
          <a:xfrm>
            <a:off x="397741" y="3228945"/>
            <a:ext cx="8653980"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 Paysages et climats ont une influence sur la saisonnalité.</a:t>
            </a:r>
          </a:p>
        </p:txBody>
      </p:sp>
      <p:sp>
        <p:nvSpPr>
          <p:cNvPr id="7" name="ZoneTexte 6">
            <a:extLst>
              <a:ext uri="{FF2B5EF4-FFF2-40B4-BE49-F238E27FC236}">
                <a16:creationId xmlns:a16="http://schemas.microsoft.com/office/drawing/2014/main" id="{BA7CD1B7-ED33-466F-926B-E748B033E5B4}"/>
              </a:ext>
            </a:extLst>
          </p:cNvPr>
          <p:cNvSpPr txBox="1"/>
          <p:nvPr/>
        </p:nvSpPr>
        <p:spPr>
          <a:xfrm>
            <a:off x="205739" y="3982014"/>
            <a:ext cx="7948359" cy="769441"/>
          </a:xfrm>
          <a:prstGeom prst="rect">
            <a:avLst/>
          </a:prstGeom>
          <a:solidFill>
            <a:schemeClr val="bg1"/>
          </a:solidFill>
        </p:spPr>
        <p:txBody>
          <a:bodyPr wrap="square">
            <a:spAutoFit/>
          </a:bodyPr>
          <a:lstStyle/>
          <a:p>
            <a:r>
              <a:rPr lang="fr-FR" sz="2200" dirty="0">
                <a:solidFill>
                  <a:srgbClr val="C00000"/>
                </a:solidFill>
                <a:latin typeface="Arial Black" panose="020B0A04020102020204" pitchFamily="34" charset="0"/>
                <a:ea typeface="Verdana" panose="020B0604030504040204" pitchFamily="34" charset="0"/>
              </a:rPr>
              <a:t>3/ Le tourisme en Europe, un secteur économique majeur mais avec des situations contrastées</a:t>
            </a:r>
          </a:p>
        </p:txBody>
      </p:sp>
      <p:sp>
        <p:nvSpPr>
          <p:cNvPr id="8" name="ZoneTexte 7">
            <a:extLst>
              <a:ext uri="{FF2B5EF4-FFF2-40B4-BE49-F238E27FC236}">
                <a16:creationId xmlns:a16="http://schemas.microsoft.com/office/drawing/2014/main" id="{EB06029E-241B-4A7D-BED9-6AF79185E054}"/>
              </a:ext>
            </a:extLst>
          </p:cNvPr>
          <p:cNvSpPr txBox="1"/>
          <p:nvPr/>
        </p:nvSpPr>
        <p:spPr>
          <a:xfrm>
            <a:off x="397742" y="5050579"/>
            <a:ext cx="6783234" cy="400110"/>
          </a:xfrm>
          <a:prstGeom prst="rect">
            <a:avLst/>
          </a:prstGeom>
          <a:solidFill>
            <a:schemeClr val="bg1"/>
          </a:solidFill>
        </p:spPr>
        <p:txBody>
          <a:bodyPr wrap="square" rtlCol="0">
            <a:spAutoFit/>
          </a:bodyPr>
          <a:lstStyle/>
          <a:p>
            <a:r>
              <a:rPr lang="fr-FR" sz="2000" dirty="0">
                <a:latin typeface="Arial" panose="020B0604020202020204" pitchFamily="34" charset="0"/>
                <a:ea typeface="Verdana" panose="020B0604030504040204" pitchFamily="34" charset="0"/>
                <a:cs typeface="Arial" panose="020B0604020202020204" pitchFamily="34" charset="0"/>
              </a:rPr>
              <a:t>15% du PIB pour la Grèce contre 1,5% pour la Roumanie</a:t>
            </a:r>
          </a:p>
        </p:txBody>
      </p:sp>
      <p:graphicFrame>
        <p:nvGraphicFramePr>
          <p:cNvPr id="9" name="Tableau 8">
            <a:extLst>
              <a:ext uri="{FF2B5EF4-FFF2-40B4-BE49-F238E27FC236}">
                <a16:creationId xmlns:a16="http://schemas.microsoft.com/office/drawing/2014/main" id="{40627F1C-157E-48F5-B1AC-C2735E9CEA37}"/>
              </a:ext>
            </a:extLst>
          </p:cNvPr>
          <p:cNvGraphicFramePr>
            <a:graphicFrameLocks noGrp="1"/>
          </p:cNvGraphicFramePr>
          <p:nvPr>
            <p:extLst>
              <p:ext uri="{D42A27DB-BD31-4B8C-83A1-F6EECF244321}">
                <p14:modId xmlns:p14="http://schemas.microsoft.com/office/powerpoint/2010/main" val="4186505758"/>
              </p:ext>
            </p:extLst>
          </p:nvPr>
        </p:nvGraphicFramePr>
        <p:xfrm>
          <a:off x="892691" y="5645744"/>
          <a:ext cx="6096000" cy="10109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765526595"/>
                    </a:ext>
                  </a:extLst>
                </a:gridCol>
                <a:gridCol w="1524000">
                  <a:extLst>
                    <a:ext uri="{9D8B030D-6E8A-4147-A177-3AD203B41FA5}">
                      <a16:colId xmlns:a16="http://schemas.microsoft.com/office/drawing/2014/main" val="4199045357"/>
                    </a:ext>
                  </a:extLst>
                </a:gridCol>
                <a:gridCol w="1524000">
                  <a:extLst>
                    <a:ext uri="{9D8B030D-6E8A-4147-A177-3AD203B41FA5}">
                      <a16:colId xmlns:a16="http://schemas.microsoft.com/office/drawing/2014/main" val="3776564223"/>
                    </a:ext>
                  </a:extLst>
                </a:gridCol>
              </a:tblGrid>
              <a:tr h="370840">
                <a:tc>
                  <a:txBody>
                    <a:bodyPr/>
                    <a:lstStyle/>
                    <a:p>
                      <a:endParaRPr lang="fr-FR" dirty="0"/>
                    </a:p>
                  </a:txBody>
                  <a:tcPr/>
                </a:tc>
                <a:tc>
                  <a:txBody>
                    <a:bodyPr/>
                    <a:lstStyle/>
                    <a:p>
                      <a:pPr algn="ctr"/>
                      <a:r>
                        <a:rPr lang="fr-FR" dirty="0"/>
                        <a:t>arrivées</a:t>
                      </a:r>
                    </a:p>
                  </a:txBody>
                  <a:tcPr/>
                </a:tc>
                <a:tc>
                  <a:txBody>
                    <a:bodyPr/>
                    <a:lstStyle/>
                    <a:p>
                      <a:pPr algn="ctr"/>
                      <a:r>
                        <a:rPr lang="fr-FR" dirty="0"/>
                        <a:t>recettes</a:t>
                      </a:r>
                    </a:p>
                  </a:txBody>
                  <a:tcPr/>
                </a:tc>
                <a:extLst>
                  <a:ext uri="{0D108BD9-81ED-4DB2-BD59-A6C34878D82A}">
                    <a16:rowId xmlns:a16="http://schemas.microsoft.com/office/drawing/2014/main" val="1200770035"/>
                  </a:ext>
                </a:extLst>
              </a:tr>
              <a:tr h="370840">
                <a:tc>
                  <a:txBody>
                    <a:bodyPr/>
                    <a:lstStyle/>
                    <a:p>
                      <a:r>
                        <a:rPr lang="fr-FR" b="1" dirty="0"/>
                        <a:t>Part de l’Europe dans le tourisme mondial</a:t>
                      </a:r>
                    </a:p>
                  </a:txBody>
                  <a:tcPr/>
                </a:tc>
                <a:tc>
                  <a:txBody>
                    <a:bodyPr/>
                    <a:lstStyle/>
                    <a:p>
                      <a:pPr algn="ctr"/>
                      <a:r>
                        <a:rPr lang="fr-FR" b="1" dirty="0"/>
                        <a:t>50%</a:t>
                      </a:r>
                    </a:p>
                  </a:txBody>
                  <a:tcPr/>
                </a:tc>
                <a:tc>
                  <a:txBody>
                    <a:bodyPr/>
                    <a:lstStyle/>
                    <a:p>
                      <a:pPr algn="ctr"/>
                      <a:r>
                        <a:rPr lang="fr-FR" b="1" dirty="0"/>
                        <a:t>41%</a:t>
                      </a:r>
                    </a:p>
                  </a:txBody>
                  <a:tcPr/>
                </a:tc>
                <a:extLst>
                  <a:ext uri="{0D108BD9-81ED-4DB2-BD59-A6C34878D82A}">
                    <a16:rowId xmlns:a16="http://schemas.microsoft.com/office/drawing/2014/main" val="3292150981"/>
                  </a:ext>
                </a:extLst>
              </a:tr>
            </a:tbl>
          </a:graphicData>
        </a:graphic>
      </p:graphicFrame>
    </p:spTree>
    <p:extLst>
      <p:ext uri="{BB962C8B-B14F-4D97-AF65-F5344CB8AC3E}">
        <p14:creationId xmlns:p14="http://schemas.microsoft.com/office/powerpoint/2010/main" val="82325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DEB7702-B716-48DE-9E78-5D8B76C5E5A2}"/>
              </a:ext>
            </a:extLst>
          </p:cNvPr>
          <p:cNvSpPr txBox="1"/>
          <p:nvPr/>
        </p:nvSpPr>
        <p:spPr>
          <a:xfrm>
            <a:off x="182880" y="171450"/>
            <a:ext cx="8321040" cy="1938992"/>
          </a:xfrm>
          <a:prstGeom prst="rect">
            <a:avLst/>
          </a:prstGeom>
          <a:solidFill>
            <a:schemeClr val="accent2">
              <a:lumMod val="20000"/>
              <a:lumOff val="80000"/>
            </a:schemeClr>
          </a:solidFill>
        </p:spPr>
        <p:txBody>
          <a:bodyPr wrap="square" rtlCol="0">
            <a:spAutoFit/>
          </a:bodyPr>
          <a:lstStyle/>
          <a:p>
            <a:r>
              <a:rPr lang="fr-FR" sz="2000" dirty="0">
                <a:latin typeface="Arial" panose="020B0604020202020204" pitchFamily="34" charset="0"/>
                <a:cs typeface="Arial" panose="020B0604020202020204" pitchFamily="34" charset="0"/>
              </a:rPr>
              <a:t>Reykjavik mérite qu’on s’y arrête deux-trois jours. On ne vient pas en Islande pour profiter des villes, mais c’est une capitale qui a beaucoup de charme et d’originalité. C’est presque un village et on peut facilement la visiter à pied. J’ai eu un vrai coup de cœur pour toutes ses maisons colorées et ses fresques de </a:t>
            </a:r>
            <a:r>
              <a:rPr lang="fr-FR" sz="2000" dirty="0" err="1">
                <a:latin typeface="Arial" panose="020B0604020202020204" pitchFamily="34" charset="0"/>
                <a:cs typeface="Arial" panose="020B0604020202020204" pitchFamily="34" charset="0"/>
              </a:rPr>
              <a:t>street</a:t>
            </a:r>
            <a:r>
              <a:rPr lang="fr-FR" sz="2000" dirty="0">
                <a:latin typeface="Arial" panose="020B0604020202020204" pitchFamily="34" charset="0"/>
                <a:cs typeface="Arial" panose="020B0604020202020204" pitchFamily="34" charset="0"/>
              </a:rPr>
              <a:t>-art.</a:t>
            </a:r>
          </a:p>
          <a:p>
            <a:pPr algn="r"/>
            <a:r>
              <a:rPr lang="fr-FR" sz="2000" i="1" dirty="0">
                <a:latin typeface="Arial" panose="020B0604020202020204" pitchFamily="34" charset="0"/>
                <a:cs typeface="Arial" panose="020B0604020202020204" pitchFamily="34" charset="0"/>
              </a:rPr>
              <a:t>Le blog de Sarah - 2016</a:t>
            </a:r>
          </a:p>
        </p:txBody>
      </p:sp>
      <p:pic>
        <p:nvPicPr>
          <p:cNvPr id="4" name="Image 3">
            <a:extLst>
              <a:ext uri="{FF2B5EF4-FFF2-40B4-BE49-F238E27FC236}">
                <a16:creationId xmlns:a16="http://schemas.microsoft.com/office/drawing/2014/main" id="{8B8A0BD7-A1A4-4FCE-B668-BEF8CBBAD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30" y="2213312"/>
            <a:ext cx="6312146" cy="4564678"/>
          </a:xfrm>
          <a:prstGeom prst="rect">
            <a:avLst/>
          </a:prstGeom>
        </p:spPr>
      </p:pic>
      <p:sp>
        <p:nvSpPr>
          <p:cNvPr id="5" name="ZoneTexte 4">
            <a:extLst>
              <a:ext uri="{FF2B5EF4-FFF2-40B4-BE49-F238E27FC236}">
                <a16:creationId xmlns:a16="http://schemas.microsoft.com/office/drawing/2014/main" id="{4C3CF81E-5677-4F23-9711-37CB0B904E2E}"/>
              </a:ext>
            </a:extLst>
          </p:cNvPr>
          <p:cNvSpPr txBox="1"/>
          <p:nvPr/>
        </p:nvSpPr>
        <p:spPr>
          <a:xfrm>
            <a:off x="6666476" y="2213312"/>
            <a:ext cx="2417445"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Reykjavik - Islande</a:t>
            </a:r>
          </a:p>
        </p:txBody>
      </p:sp>
    </p:spTree>
    <p:extLst>
      <p:ext uri="{BB962C8B-B14F-4D97-AF65-F5344CB8AC3E}">
        <p14:creationId xmlns:p14="http://schemas.microsoft.com/office/powerpoint/2010/main" val="4126097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36D9348-D705-4412-8BD6-58893C198E2A}"/>
              </a:ext>
            </a:extLst>
          </p:cNvPr>
          <p:cNvSpPr txBox="1"/>
          <p:nvPr/>
        </p:nvSpPr>
        <p:spPr>
          <a:xfrm>
            <a:off x="285750" y="210026"/>
            <a:ext cx="8549640" cy="6555641"/>
          </a:xfrm>
          <a:prstGeom prst="rect">
            <a:avLst/>
          </a:prstGeom>
          <a:solidFill>
            <a:schemeClr val="bg1"/>
          </a:solidFill>
        </p:spPr>
        <p:txBody>
          <a:bodyPr wrap="square" rtlCol="0">
            <a:spAutoFit/>
          </a:bodyPr>
          <a:lstStyle/>
          <a:p>
            <a:r>
              <a:rPr lang="fr-FR" sz="2000" b="1" dirty="0">
                <a:solidFill>
                  <a:srgbClr val="7030A0"/>
                </a:solidFill>
                <a:latin typeface="Arial" panose="020B0604020202020204" pitchFamily="34" charset="0"/>
                <a:cs typeface="Arial" panose="020B0604020202020204" pitchFamily="34" charset="0"/>
              </a:rPr>
              <a:t>Ecotourisme en Suède</a:t>
            </a:r>
          </a:p>
          <a:p>
            <a:r>
              <a:rPr lang="fr-FR" sz="2000" dirty="0">
                <a:latin typeface="Arial" panose="020B0604020202020204" pitchFamily="34" charset="0"/>
                <a:cs typeface="Arial" panose="020B0604020202020204" pitchFamily="34" charset="0"/>
              </a:rPr>
              <a:t>Après l’Australie, la Suède a été le deuxième pays à introduire une charte de l’écotourisme. Elle a également créé « </a:t>
            </a:r>
            <a:r>
              <a:rPr lang="fr-FR" sz="2000" dirty="0" err="1">
                <a:latin typeface="Arial" panose="020B0604020202020204" pitchFamily="34" charset="0"/>
                <a:cs typeface="Arial" panose="020B0604020202020204" pitchFamily="34" charset="0"/>
              </a:rPr>
              <a:t>Nature’s</a:t>
            </a:r>
            <a:r>
              <a:rPr lang="fr-FR" sz="2000" dirty="0">
                <a:latin typeface="Arial" panose="020B0604020202020204" pitchFamily="34" charset="0"/>
                <a:cs typeface="Arial" panose="020B0604020202020204" pitchFamily="34" charset="0"/>
              </a:rPr>
              <a:t> Best », le premier label écologique garantissant la qualité d’environ 147 circuits proposés par les 87 voyagistes éco-certifiés du pays.</a:t>
            </a:r>
          </a:p>
          <a:p>
            <a:r>
              <a:rPr lang="fr-FR" sz="2000" dirty="0">
                <a:latin typeface="Arial" panose="020B0604020202020204" pitchFamily="34" charset="0"/>
                <a:cs typeface="Arial" panose="020B0604020202020204" pitchFamily="34" charset="0"/>
              </a:rPr>
              <a:t>Si vous réservez un voyage avec l’un des voyagistes certifiés </a:t>
            </a:r>
            <a:r>
              <a:rPr lang="fr-FR" sz="2000" dirty="0" err="1">
                <a:latin typeface="Arial" panose="020B0604020202020204" pitchFamily="34" charset="0"/>
                <a:cs typeface="Arial" panose="020B0604020202020204" pitchFamily="34" charset="0"/>
              </a:rPr>
              <a:t>Nature’s</a:t>
            </a:r>
            <a:r>
              <a:rPr lang="fr-FR" sz="2000" dirty="0">
                <a:latin typeface="Arial" panose="020B0604020202020204" pitchFamily="34" charset="0"/>
                <a:cs typeface="Arial" panose="020B0604020202020204" pitchFamily="34" charset="0"/>
              </a:rPr>
              <a:t> Best, vous savez qu’il doit adhérer à un code de conduite strict. Vous contribuez également à protéger l’environnement de votre circuit ou activité.</a:t>
            </a:r>
          </a:p>
          <a:p>
            <a:endParaRPr lang="fr-FR" sz="2000" b="1" u="sng" dirty="0">
              <a:latin typeface="Arial" panose="020B0604020202020204" pitchFamily="34" charset="0"/>
              <a:cs typeface="Arial" panose="020B0604020202020204" pitchFamily="34" charset="0"/>
            </a:endParaRPr>
          </a:p>
          <a:p>
            <a:r>
              <a:rPr lang="fr-FR" sz="2000" b="1" dirty="0">
                <a:latin typeface="Arial" panose="020B0604020202020204" pitchFamily="34" charset="0"/>
                <a:cs typeface="Arial" panose="020B0604020202020204" pitchFamily="34" charset="0"/>
              </a:rPr>
              <a:t>Une histoire d'amour avec la campagne suédoise</a:t>
            </a:r>
          </a:p>
          <a:p>
            <a:r>
              <a:rPr lang="fr-FR" sz="2000" dirty="0">
                <a:latin typeface="Arial" panose="020B0604020202020204" pitchFamily="34" charset="0"/>
                <a:cs typeface="Arial" panose="020B0604020202020204" pitchFamily="34" charset="0"/>
              </a:rPr>
              <a:t>Pour la plupart des Suédois, peu de choses sont aussi sacrées qu’un séjour à la maison de campagne pour piquer une tête dans le lac ou la mer ou encore pour aller à la recherche de baies sauvages et de champignons dans la forêt.</a:t>
            </a:r>
          </a:p>
          <a:p>
            <a:r>
              <a:rPr lang="fr-FR" sz="2000" dirty="0">
                <a:latin typeface="Arial" panose="020B0604020202020204" pitchFamily="34" charset="0"/>
                <a:cs typeface="Arial" panose="020B0604020202020204" pitchFamily="34" charset="0"/>
              </a:rPr>
              <a:t>Mais comme vous, ils ne peuvent profiter de ces loisirs et de bien d’autres que grâce à la notion suédoise d’</a:t>
            </a:r>
            <a:r>
              <a:rPr lang="fr-FR" sz="2000" dirty="0" err="1">
                <a:latin typeface="Arial" panose="020B0604020202020204" pitchFamily="34" charset="0"/>
                <a:cs typeface="Arial" panose="020B0604020202020204" pitchFamily="34" charset="0"/>
              </a:rPr>
              <a:t>Allemansrätt</a:t>
            </a:r>
            <a:r>
              <a:rPr lang="fr-FR" sz="2000" dirty="0">
                <a:latin typeface="Arial" panose="020B0604020202020204" pitchFamily="34" charset="0"/>
                <a:cs typeface="Arial" panose="020B0604020202020204" pitchFamily="34" charset="0"/>
              </a:rPr>
              <a:t> – ou le droit d’accès public. Ce droit précieux vous permet de parcourir les campagnes de Suède en toute tranquillité, tant que vous les laissez dans l’état où vous les avez trouvées.</a:t>
            </a:r>
          </a:p>
          <a:p>
            <a:endParaRPr lang="fr-FR" sz="2000" b="1"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A94470CA-7E2F-4AF2-A78C-7AF8ACA93E1F}"/>
              </a:ext>
            </a:extLst>
          </p:cNvPr>
          <p:cNvSpPr txBox="1"/>
          <p:nvPr/>
        </p:nvSpPr>
        <p:spPr>
          <a:xfrm>
            <a:off x="3646170" y="92333"/>
            <a:ext cx="5497830" cy="400110"/>
          </a:xfrm>
          <a:prstGeom prst="rect">
            <a:avLst/>
          </a:prstGeom>
          <a:solidFill>
            <a:schemeClr val="accent2">
              <a:lumMod val="40000"/>
              <a:lumOff val="60000"/>
            </a:schemeClr>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Un tourisme durable en plein essor</a:t>
            </a:r>
          </a:p>
        </p:txBody>
      </p:sp>
    </p:spTree>
    <p:extLst>
      <p:ext uri="{BB962C8B-B14F-4D97-AF65-F5344CB8AC3E}">
        <p14:creationId xmlns:p14="http://schemas.microsoft.com/office/powerpoint/2010/main" val="334074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E2E5EC2-8A98-4735-A929-2984F84DF970}"/>
              </a:ext>
            </a:extLst>
          </p:cNvPr>
          <p:cNvSpPr txBox="1"/>
          <p:nvPr/>
        </p:nvSpPr>
        <p:spPr>
          <a:xfrm>
            <a:off x="137160" y="100172"/>
            <a:ext cx="8869680" cy="6771084"/>
          </a:xfrm>
          <a:prstGeom prst="rect">
            <a:avLst/>
          </a:prstGeom>
          <a:solidFill>
            <a:schemeClr val="bg1"/>
          </a:solidFill>
        </p:spPr>
        <p:txBody>
          <a:bodyPr wrap="square" rtlCol="0">
            <a:spAutoFit/>
          </a:bodyPr>
          <a:lstStyle/>
          <a:p>
            <a:r>
              <a:rPr lang="fr-FR" sz="2000" b="1" dirty="0">
                <a:latin typeface="Arial" panose="020B0604020202020204" pitchFamily="34" charset="0"/>
                <a:cs typeface="Arial" panose="020B0604020202020204" pitchFamily="34" charset="0"/>
              </a:rPr>
              <a:t>Écotourisme en Suède</a:t>
            </a:r>
          </a:p>
          <a:p>
            <a:r>
              <a:rPr lang="fr-FR" sz="2000" dirty="0">
                <a:latin typeface="Arial" panose="020B0604020202020204" pitchFamily="34" charset="0"/>
                <a:cs typeface="Arial" panose="020B0604020202020204" pitchFamily="34" charset="0"/>
              </a:rPr>
              <a:t>Les circuits, voyages et vacances actives </a:t>
            </a:r>
            <a:r>
              <a:rPr lang="fr-FR" sz="2000" dirty="0" err="1">
                <a:latin typeface="Arial" panose="020B0604020202020204" pitchFamily="34" charset="0"/>
                <a:cs typeface="Arial" panose="020B0604020202020204" pitchFamily="34" charset="0"/>
              </a:rPr>
              <a:t>Nature’s</a:t>
            </a:r>
            <a:r>
              <a:rPr lang="fr-FR" sz="2000" dirty="0">
                <a:latin typeface="Arial" panose="020B0604020202020204" pitchFamily="34" charset="0"/>
                <a:cs typeface="Arial" panose="020B0604020202020204" pitchFamily="34" charset="0"/>
              </a:rPr>
              <a:t> Best sont le meilleur moyen de profiter du merveilleux paysage suédois de manière responsable, tout en favorisant l’environnement, les entreprises de la région, ainsi que les habitants locaux et leur culture. En fait, c’est assez simple ; il suffit de réserver votre voyage auprès de l’un de leurs voyagistes agréés. L’offre d’activités est très diversifiée : chiens de traîneaux en Laponie, radeaux en bois dans le Värmland, « safaris » de pêche à l’huître et au homard dans l’Ouest, ou kayak de mer pour n’en citer que quelques-unes. </a:t>
            </a:r>
          </a:p>
          <a:p>
            <a:r>
              <a:rPr lang="fr-FR" sz="2000" dirty="0">
                <a:latin typeface="Arial" panose="020B0604020202020204" pitchFamily="34" charset="0"/>
                <a:cs typeface="Arial" panose="020B0604020202020204" pitchFamily="34" charset="0"/>
              </a:rPr>
              <a:t>Vérifiez le label</a:t>
            </a:r>
          </a:p>
          <a:p>
            <a:endParaRPr lang="fr-FR" sz="8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Avant de réserver un hôtel en Suède, n'oubliez pas de regarder les hôtels à l’</a:t>
            </a:r>
            <a:r>
              <a:rPr lang="fr-FR" sz="2000" dirty="0" err="1">
                <a:latin typeface="Arial" panose="020B0604020202020204" pitchFamily="34" charset="0"/>
                <a:cs typeface="Arial" panose="020B0604020202020204" pitchFamily="34" charset="0"/>
              </a:rPr>
              <a:t>éco-label</a:t>
            </a:r>
            <a:r>
              <a:rPr lang="fr-FR" sz="2000" dirty="0">
                <a:latin typeface="Arial" panose="020B0604020202020204" pitchFamily="34" charset="0"/>
                <a:cs typeface="Arial" panose="020B0604020202020204" pitchFamily="34" charset="0"/>
              </a:rPr>
              <a:t> nordique. Plus de 250 hôtels répondent aux normes très strictes de cette certification et ont reçu le label du cygne.</a:t>
            </a:r>
          </a:p>
          <a:p>
            <a:endParaRPr lang="fr-FR" sz="8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Lorsque vous faites vos courses dans un supermarché ou magasin en Suède, pensez aussi à regarder si vos aliments sont dotés du label KRAV, très populaire en Suède. Ils sont issus d’une production écologique aux normes éthiques. </a:t>
            </a:r>
          </a:p>
          <a:p>
            <a:endParaRPr lang="fr-FR" sz="8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Pour l’eau, pas besoin de label, celle du robinet est pure et potable où que vous soyez.</a:t>
            </a:r>
          </a:p>
          <a:p>
            <a:pPr algn="r"/>
            <a:r>
              <a:rPr lang="fr-FR" dirty="0">
                <a:cs typeface="Arial" panose="020B0604020202020204" pitchFamily="34" charset="0"/>
              </a:rPr>
              <a:t>Source site internet </a:t>
            </a:r>
            <a:r>
              <a:rPr lang="fr-FR" dirty="0" err="1">
                <a:cs typeface="Arial" panose="020B0604020202020204" pitchFamily="34" charset="0"/>
              </a:rPr>
              <a:t>Visit</a:t>
            </a:r>
            <a:r>
              <a:rPr lang="fr-FR" dirty="0">
                <a:cs typeface="Arial" panose="020B0604020202020204" pitchFamily="34" charset="0"/>
              </a:rPr>
              <a:t> </a:t>
            </a:r>
            <a:r>
              <a:rPr lang="fr-FR" dirty="0" err="1">
                <a:cs typeface="Arial" panose="020B0604020202020204" pitchFamily="34" charset="0"/>
              </a:rPr>
              <a:t>Sweden</a:t>
            </a:r>
            <a:r>
              <a:rPr lang="fr-FR" dirty="0">
                <a:cs typeface="Arial" panose="020B0604020202020204" pitchFamily="34" charset="0"/>
              </a:rPr>
              <a:t>, 2021.</a:t>
            </a:r>
          </a:p>
        </p:txBody>
      </p:sp>
    </p:spTree>
    <p:extLst>
      <p:ext uri="{BB962C8B-B14F-4D97-AF65-F5344CB8AC3E}">
        <p14:creationId xmlns:p14="http://schemas.microsoft.com/office/powerpoint/2010/main" val="3646738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286F0047-9A9D-404F-A9F0-7A2ACC8B7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6858" y="89363"/>
            <a:ext cx="4378522" cy="6679274"/>
          </a:xfrm>
          <a:prstGeom prst="rect">
            <a:avLst/>
          </a:prstGeom>
        </p:spPr>
      </p:pic>
      <p:sp>
        <p:nvSpPr>
          <p:cNvPr id="14" name="ZoneTexte 13">
            <a:extLst>
              <a:ext uri="{FF2B5EF4-FFF2-40B4-BE49-F238E27FC236}">
                <a16:creationId xmlns:a16="http://schemas.microsoft.com/office/drawing/2014/main" id="{31331AFA-6629-4DBA-9E00-A50877C7CF8D}"/>
              </a:ext>
            </a:extLst>
          </p:cNvPr>
          <p:cNvSpPr txBox="1"/>
          <p:nvPr/>
        </p:nvSpPr>
        <p:spPr>
          <a:xfrm>
            <a:off x="0" y="91090"/>
            <a:ext cx="3589020" cy="430887"/>
          </a:xfrm>
          <a:prstGeom prst="rect">
            <a:avLst/>
          </a:prstGeom>
          <a:solidFill>
            <a:schemeClr val="tx1"/>
          </a:solidFill>
        </p:spPr>
        <p:txBody>
          <a:bodyPr wrap="square" rtlCol="0">
            <a:spAutoFit/>
          </a:bodyPr>
          <a:lstStyle/>
          <a:p>
            <a:r>
              <a:rPr lang="fr-FR" sz="2200" dirty="0">
                <a:solidFill>
                  <a:srgbClr val="FFFF00"/>
                </a:solidFill>
                <a:latin typeface="Arial Black" panose="020B0A04020102020204" pitchFamily="34" charset="0"/>
              </a:rPr>
              <a:t>2/ L’Europe de l’Ouest</a:t>
            </a:r>
          </a:p>
        </p:txBody>
      </p:sp>
      <p:sp>
        <p:nvSpPr>
          <p:cNvPr id="15" name="ZoneTexte 14">
            <a:extLst>
              <a:ext uri="{FF2B5EF4-FFF2-40B4-BE49-F238E27FC236}">
                <a16:creationId xmlns:a16="http://schemas.microsoft.com/office/drawing/2014/main" id="{9F1B7E9C-7C55-4D7C-92E2-0BB2F34268BC}"/>
              </a:ext>
            </a:extLst>
          </p:cNvPr>
          <p:cNvSpPr txBox="1"/>
          <p:nvPr/>
        </p:nvSpPr>
        <p:spPr>
          <a:xfrm>
            <a:off x="102870" y="868680"/>
            <a:ext cx="3143250" cy="707886"/>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un tourisme urbain dominant</a:t>
            </a:r>
          </a:p>
        </p:txBody>
      </p:sp>
      <p:sp>
        <p:nvSpPr>
          <p:cNvPr id="16" name="ZoneTexte 15">
            <a:extLst>
              <a:ext uri="{FF2B5EF4-FFF2-40B4-BE49-F238E27FC236}">
                <a16:creationId xmlns:a16="http://schemas.microsoft.com/office/drawing/2014/main" id="{E64BE5C7-B249-45FD-8ADE-2545626E308E}"/>
              </a:ext>
            </a:extLst>
          </p:cNvPr>
          <p:cNvSpPr txBox="1"/>
          <p:nvPr/>
        </p:nvSpPr>
        <p:spPr>
          <a:xfrm>
            <a:off x="222885" y="1923269"/>
            <a:ext cx="3143250" cy="400110"/>
          </a:xfrm>
          <a:prstGeom prst="rect">
            <a:avLst/>
          </a:prstGeom>
          <a:solidFill>
            <a:schemeClr val="accent6">
              <a:lumMod val="20000"/>
              <a:lumOff val="80000"/>
            </a:schemeClr>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Climat océanique</a:t>
            </a:r>
          </a:p>
        </p:txBody>
      </p:sp>
      <p:sp>
        <p:nvSpPr>
          <p:cNvPr id="17" name="ZoneTexte 16">
            <a:extLst>
              <a:ext uri="{FF2B5EF4-FFF2-40B4-BE49-F238E27FC236}">
                <a16:creationId xmlns:a16="http://schemas.microsoft.com/office/drawing/2014/main" id="{750924D1-B62F-48DA-BDF6-88AD305401A5}"/>
              </a:ext>
            </a:extLst>
          </p:cNvPr>
          <p:cNvSpPr txBox="1"/>
          <p:nvPr/>
        </p:nvSpPr>
        <p:spPr>
          <a:xfrm>
            <a:off x="222885" y="2977858"/>
            <a:ext cx="3143250" cy="1015663"/>
          </a:xfrm>
          <a:prstGeom prst="rect">
            <a:avLst/>
          </a:prstGeom>
          <a:solidFill>
            <a:schemeClr val="accent6">
              <a:lumMod val="20000"/>
              <a:lumOff val="80000"/>
            </a:schemeClr>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Patrimoine historique et culturel important</a:t>
            </a:r>
          </a:p>
        </p:txBody>
      </p:sp>
    </p:spTree>
    <p:extLst>
      <p:ext uri="{BB962C8B-B14F-4D97-AF65-F5344CB8AC3E}">
        <p14:creationId xmlns:p14="http://schemas.microsoft.com/office/powerpoint/2010/main" val="241135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D9A3F0E-08C6-F901-B776-DF5618E54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19" y="1571529"/>
            <a:ext cx="8712767" cy="3868571"/>
          </a:xfrm>
          <a:prstGeom prst="rect">
            <a:avLst/>
          </a:prstGeom>
        </p:spPr>
      </p:pic>
      <p:sp>
        <p:nvSpPr>
          <p:cNvPr id="5" name="ZoneTexte 4">
            <a:extLst>
              <a:ext uri="{FF2B5EF4-FFF2-40B4-BE49-F238E27FC236}">
                <a16:creationId xmlns:a16="http://schemas.microsoft.com/office/drawing/2014/main" id="{C9B0B545-FC52-61BC-991E-14F82F53F157}"/>
              </a:ext>
            </a:extLst>
          </p:cNvPr>
          <p:cNvSpPr txBox="1"/>
          <p:nvPr/>
        </p:nvSpPr>
        <p:spPr>
          <a:xfrm>
            <a:off x="5495460" y="1294530"/>
            <a:ext cx="977587" cy="338554"/>
          </a:xfrm>
          <a:prstGeom prst="rect">
            <a:avLst/>
          </a:prstGeom>
          <a:noFill/>
        </p:spPr>
        <p:txBody>
          <a:bodyPr wrap="square" rtlCol="0">
            <a:spAutoFit/>
          </a:bodyPr>
          <a:lstStyle/>
          <a:p>
            <a:r>
              <a:rPr lang="fr-FR" sz="1600" b="1" dirty="0">
                <a:solidFill>
                  <a:schemeClr val="tx1"/>
                </a:solidFill>
              </a:rPr>
              <a:t>(million)</a:t>
            </a:r>
          </a:p>
        </p:txBody>
      </p:sp>
      <p:sp>
        <p:nvSpPr>
          <p:cNvPr id="6" name="ZoneTexte 5">
            <a:extLst>
              <a:ext uri="{FF2B5EF4-FFF2-40B4-BE49-F238E27FC236}">
                <a16:creationId xmlns:a16="http://schemas.microsoft.com/office/drawing/2014/main" id="{5AAF05AF-8241-4AC5-A254-2E8463B94DA4}"/>
              </a:ext>
            </a:extLst>
          </p:cNvPr>
          <p:cNvSpPr txBox="1"/>
          <p:nvPr/>
        </p:nvSpPr>
        <p:spPr>
          <a:xfrm>
            <a:off x="6573869" y="1294530"/>
            <a:ext cx="525735" cy="338554"/>
          </a:xfrm>
          <a:prstGeom prst="rect">
            <a:avLst/>
          </a:prstGeom>
          <a:noFill/>
        </p:spPr>
        <p:txBody>
          <a:bodyPr wrap="square" rtlCol="0">
            <a:spAutoFit/>
          </a:bodyPr>
          <a:lstStyle/>
          <a:p>
            <a:r>
              <a:rPr lang="fr-FR" sz="1600" b="1" dirty="0">
                <a:solidFill>
                  <a:schemeClr val="tx1"/>
                </a:solidFill>
              </a:rPr>
              <a:t>(%)</a:t>
            </a:r>
          </a:p>
        </p:txBody>
      </p:sp>
      <p:sp>
        <p:nvSpPr>
          <p:cNvPr id="7" name="ZoneTexte 6">
            <a:extLst>
              <a:ext uri="{FF2B5EF4-FFF2-40B4-BE49-F238E27FC236}">
                <a16:creationId xmlns:a16="http://schemas.microsoft.com/office/drawing/2014/main" id="{0A4F85E9-034E-CD94-4747-5EC0019A52D6}"/>
              </a:ext>
            </a:extLst>
          </p:cNvPr>
          <p:cNvSpPr txBox="1"/>
          <p:nvPr/>
        </p:nvSpPr>
        <p:spPr>
          <a:xfrm>
            <a:off x="7263765" y="1294530"/>
            <a:ext cx="1410593" cy="338554"/>
          </a:xfrm>
          <a:prstGeom prst="rect">
            <a:avLst/>
          </a:prstGeom>
          <a:noFill/>
        </p:spPr>
        <p:txBody>
          <a:bodyPr wrap="square" rtlCol="0">
            <a:spAutoFit/>
          </a:bodyPr>
          <a:lstStyle/>
          <a:p>
            <a:r>
              <a:rPr lang="fr-FR" sz="1600" b="1" dirty="0">
                <a:solidFill>
                  <a:schemeClr val="tx1"/>
                </a:solidFill>
              </a:rPr>
              <a:t>(différence %)</a:t>
            </a:r>
          </a:p>
        </p:txBody>
      </p:sp>
      <p:sp>
        <p:nvSpPr>
          <p:cNvPr id="3" name="ZoneTexte 2">
            <a:extLst>
              <a:ext uri="{FF2B5EF4-FFF2-40B4-BE49-F238E27FC236}">
                <a16:creationId xmlns:a16="http://schemas.microsoft.com/office/drawing/2014/main" id="{0DC98D4A-AA0C-477D-AE2C-29DA69D312B4}"/>
              </a:ext>
            </a:extLst>
          </p:cNvPr>
          <p:cNvSpPr txBox="1"/>
          <p:nvPr/>
        </p:nvSpPr>
        <p:spPr>
          <a:xfrm>
            <a:off x="388619" y="4405207"/>
            <a:ext cx="8801100" cy="422910"/>
          </a:xfrm>
          <a:prstGeom prst="rect">
            <a:avLst/>
          </a:prstGeom>
          <a:solidFill>
            <a:srgbClr val="E9171C">
              <a:alpha val="29804"/>
            </a:srgbClr>
          </a:solidFill>
        </p:spPr>
        <p:txBody>
          <a:bodyPr wrap="square" rtlCol="0">
            <a:spAutoFit/>
          </a:bodyPr>
          <a:lstStyle/>
          <a:p>
            <a:endParaRPr lang="fr-FR" dirty="0"/>
          </a:p>
        </p:txBody>
      </p:sp>
      <p:sp>
        <p:nvSpPr>
          <p:cNvPr id="8" name="ZoneTexte 7">
            <a:extLst>
              <a:ext uri="{FF2B5EF4-FFF2-40B4-BE49-F238E27FC236}">
                <a16:creationId xmlns:a16="http://schemas.microsoft.com/office/drawing/2014/main" id="{EAC5EB0C-30C0-B4CE-C52E-DDD7C02555FF}"/>
              </a:ext>
            </a:extLst>
          </p:cNvPr>
          <p:cNvSpPr txBox="1"/>
          <p:nvPr/>
        </p:nvSpPr>
        <p:spPr>
          <a:xfrm>
            <a:off x="3102016" y="3807520"/>
            <a:ext cx="5999370" cy="369332"/>
          </a:xfrm>
          <a:prstGeom prst="rect">
            <a:avLst/>
          </a:prstGeom>
          <a:solidFill>
            <a:schemeClr val="bg1"/>
          </a:solidFill>
        </p:spPr>
        <p:txBody>
          <a:bodyPr wrap="square" rtlCol="0">
            <a:spAutoFit/>
          </a:bodyPr>
          <a:lstStyle/>
          <a:p>
            <a:r>
              <a:rPr lang="fr-FR" sz="1200" b="1" dirty="0">
                <a:solidFill>
                  <a:srgbClr val="FF0000"/>
                </a:solidFill>
              </a:rPr>
              <a:t>  </a:t>
            </a:r>
            <a:r>
              <a:rPr lang="fr-FR" b="1" dirty="0">
                <a:solidFill>
                  <a:srgbClr val="FF0000"/>
                </a:solidFill>
              </a:rPr>
              <a:t>487        676.6      716.1      742.3        50.8          5.8        3.7    </a:t>
            </a:r>
          </a:p>
        </p:txBody>
      </p:sp>
      <p:sp>
        <p:nvSpPr>
          <p:cNvPr id="9" name="Rectangle 8">
            <a:extLst>
              <a:ext uri="{FF2B5EF4-FFF2-40B4-BE49-F238E27FC236}">
                <a16:creationId xmlns:a16="http://schemas.microsoft.com/office/drawing/2014/main" id="{8066F570-EF27-4206-7ABF-BC60FAE069CF}"/>
              </a:ext>
            </a:extLst>
          </p:cNvPr>
          <p:cNvSpPr/>
          <p:nvPr/>
        </p:nvSpPr>
        <p:spPr>
          <a:xfrm>
            <a:off x="6573869" y="4405207"/>
            <a:ext cx="645730" cy="42291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5492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BDB9163-9CCF-4270-A69F-9D178EA92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 y="215900"/>
            <a:ext cx="7239000" cy="4826000"/>
          </a:xfrm>
          <a:prstGeom prst="rect">
            <a:avLst/>
          </a:prstGeom>
        </p:spPr>
      </p:pic>
      <p:sp>
        <p:nvSpPr>
          <p:cNvPr id="5" name="ZoneTexte 4">
            <a:extLst>
              <a:ext uri="{FF2B5EF4-FFF2-40B4-BE49-F238E27FC236}">
                <a16:creationId xmlns:a16="http://schemas.microsoft.com/office/drawing/2014/main" id="{76F2CBE9-1641-4F29-A167-E3801400AC65}"/>
              </a:ext>
            </a:extLst>
          </p:cNvPr>
          <p:cNvSpPr txBox="1"/>
          <p:nvPr/>
        </p:nvSpPr>
        <p:spPr>
          <a:xfrm>
            <a:off x="358140" y="5041900"/>
            <a:ext cx="622554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Université d’Oxford fondée en 1096 - Angleterre</a:t>
            </a:r>
          </a:p>
        </p:txBody>
      </p:sp>
    </p:spTree>
    <p:extLst>
      <p:ext uri="{BB962C8B-B14F-4D97-AF65-F5344CB8AC3E}">
        <p14:creationId xmlns:p14="http://schemas.microsoft.com/office/powerpoint/2010/main" val="1372993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4B88EF6-3AAF-4905-9784-29B1B23F6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52" y="137159"/>
            <a:ext cx="6986647" cy="5660823"/>
          </a:xfrm>
          <a:prstGeom prst="rect">
            <a:avLst/>
          </a:prstGeom>
        </p:spPr>
      </p:pic>
      <p:sp>
        <p:nvSpPr>
          <p:cNvPr id="4" name="ZoneTexte 3">
            <a:extLst>
              <a:ext uri="{FF2B5EF4-FFF2-40B4-BE49-F238E27FC236}">
                <a16:creationId xmlns:a16="http://schemas.microsoft.com/office/drawing/2014/main" id="{4CB3B617-52E5-4E16-9935-E897D603BCBB}"/>
              </a:ext>
            </a:extLst>
          </p:cNvPr>
          <p:cNvSpPr txBox="1"/>
          <p:nvPr/>
        </p:nvSpPr>
        <p:spPr>
          <a:xfrm>
            <a:off x="900052" y="5797982"/>
            <a:ext cx="6449438"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Université de Cambridge (fondée en 1209) - Angleterre</a:t>
            </a:r>
          </a:p>
        </p:txBody>
      </p:sp>
    </p:spTree>
    <p:extLst>
      <p:ext uri="{BB962C8B-B14F-4D97-AF65-F5344CB8AC3E}">
        <p14:creationId xmlns:p14="http://schemas.microsoft.com/office/powerpoint/2010/main" val="1331676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1D0C9C5-F430-4260-9F69-E9F8C2F03A35}"/>
              </a:ext>
            </a:extLst>
          </p:cNvPr>
          <p:cNvSpPr txBox="1"/>
          <p:nvPr/>
        </p:nvSpPr>
        <p:spPr>
          <a:xfrm>
            <a:off x="2054813" y="1905030"/>
            <a:ext cx="1482531" cy="400110"/>
          </a:xfrm>
          <a:prstGeom prst="rect">
            <a:avLst/>
          </a:prstGeom>
          <a:solidFill>
            <a:schemeClr val="bg1"/>
          </a:solidFill>
        </p:spPr>
        <p:txBody>
          <a:bodyPr wrap="square" rtlCol="0">
            <a:spAutoFit/>
          </a:bodyPr>
          <a:lstStyle/>
          <a:p>
            <a:r>
              <a:rPr lang="fr-FR" sz="2000" b="1" dirty="0">
                <a:solidFill>
                  <a:srgbClr val="7030A0"/>
                </a:solidFill>
                <a:latin typeface="Verdana" panose="020B0604030504040204" pitchFamily="34" charset="0"/>
                <a:ea typeface="Verdana" panose="020B0604030504040204" pitchFamily="34" charset="0"/>
              </a:rPr>
              <a:t>Londres</a:t>
            </a:r>
          </a:p>
        </p:txBody>
      </p:sp>
      <p:cxnSp>
        <p:nvCxnSpPr>
          <p:cNvPr id="3" name="Connecteur droit 2">
            <a:extLst>
              <a:ext uri="{FF2B5EF4-FFF2-40B4-BE49-F238E27FC236}">
                <a16:creationId xmlns:a16="http://schemas.microsoft.com/office/drawing/2014/main" id="{F3C1D996-C1EF-4EF0-B517-B6E8AA2BBE25}"/>
              </a:ext>
            </a:extLst>
          </p:cNvPr>
          <p:cNvCxnSpPr>
            <a:cxnSpLocks/>
          </p:cNvCxnSpPr>
          <p:nvPr/>
        </p:nvCxnSpPr>
        <p:spPr>
          <a:xfrm>
            <a:off x="3216017" y="2408082"/>
            <a:ext cx="509704" cy="342842"/>
          </a:xfrm>
          <a:prstGeom prst="line">
            <a:avLst/>
          </a:prstGeom>
          <a:ln w="57150"/>
        </p:spPr>
        <p:style>
          <a:lnRef idx="1">
            <a:schemeClr val="dk1"/>
          </a:lnRef>
          <a:fillRef idx="0">
            <a:schemeClr val="dk1"/>
          </a:fillRef>
          <a:effectRef idx="0">
            <a:schemeClr val="dk1"/>
          </a:effectRef>
          <a:fontRef idx="minor">
            <a:schemeClr val="tx1"/>
          </a:fontRef>
        </p:style>
      </p:cxnSp>
      <p:sp>
        <p:nvSpPr>
          <p:cNvPr id="4" name="Ellipse 3">
            <a:extLst>
              <a:ext uri="{FF2B5EF4-FFF2-40B4-BE49-F238E27FC236}">
                <a16:creationId xmlns:a16="http://schemas.microsoft.com/office/drawing/2014/main" id="{E8D03449-FD93-461A-87D8-78BF48C001CF}"/>
              </a:ext>
            </a:extLst>
          </p:cNvPr>
          <p:cNvSpPr/>
          <p:nvPr/>
        </p:nvSpPr>
        <p:spPr>
          <a:xfrm>
            <a:off x="3582151" y="2647926"/>
            <a:ext cx="1714982" cy="9896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Verdana" panose="020B0604030504040204" pitchFamily="34" charset="0"/>
                <a:ea typeface="Verdana" panose="020B0604030504040204" pitchFamily="34" charset="0"/>
              </a:rPr>
              <a:t>City break</a:t>
            </a:r>
          </a:p>
        </p:txBody>
      </p:sp>
      <p:cxnSp>
        <p:nvCxnSpPr>
          <p:cNvPr id="5" name="Connecteur droit 4">
            <a:extLst>
              <a:ext uri="{FF2B5EF4-FFF2-40B4-BE49-F238E27FC236}">
                <a16:creationId xmlns:a16="http://schemas.microsoft.com/office/drawing/2014/main" id="{54D2799E-E2FC-4234-95E7-3852CFA26499}"/>
              </a:ext>
            </a:extLst>
          </p:cNvPr>
          <p:cNvCxnSpPr>
            <a:cxnSpLocks/>
          </p:cNvCxnSpPr>
          <p:nvPr/>
        </p:nvCxnSpPr>
        <p:spPr>
          <a:xfrm flipH="1">
            <a:off x="5132884" y="2528312"/>
            <a:ext cx="393577" cy="189461"/>
          </a:xfrm>
          <a:prstGeom prst="line">
            <a:avLst/>
          </a:prstGeom>
          <a:ln w="57150"/>
        </p:spPr>
        <p:style>
          <a:lnRef idx="1">
            <a:schemeClr val="dk1"/>
          </a:lnRef>
          <a:fillRef idx="0">
            <a:schemeClr val="dk1"/>
          </a:fillRef>
          <a:effectRef idx="0">
            <a:schemeClr val="dk1"/>
          </a:effectRef>
          <a:fontRef idx="minor">
            <a:schemeClr val="tx1"/>
          </a:fontRef>
        </p:style>
      </p:cxnSp>
      <p:cxnSp>
        <p:nvCxnSpPr>
          <p:cNvPr id="6" name="Connecteur droit 5">
            <a:extLst>
              <a:ext uri="{FF2B5EF4-FFF2-40B4-BE49-F238E27FC236}">
                <a16:creationId xmlns:a16="http://schemas.microsoft.com/office/drawing/2014/main" id="{22606235-383F-4E9C-B8C6-C88B08A51E88}"/>
              </a:ext>
            </a:extLst>
          </p:cNvPr>
          <p:cNvCxnSpPr>
            <a:cxnSpLocks/>
          </p:cNvCxnSpPr>
          <p:nvPr/>
        </p:nvCxnSpPr>
        <p:spPr>
          <a:xfrm>
            <a:off x="5338410" y="3328083"/>
            <a:ext cx="433740" cy="168704"/>
          </a:xfrm>
          <a:prstGeom prst="line">
            <a:avLst/>
          </a:prstGeom>
          <a:ln w="57150"/>
        </p:spPr>
        <p:style>
          <a:lnRef idx="1">
            <a:schemeClr val="dk1"/>
          </a:lnRef>
          <a:fillRef idx="0">
            <a:schemeClr val="dk1"/>
          </a:fillRef>
          <a:effectRef idx="0">
            <a:schemeClr val="dk1"/>
          </a:effectRef>
          <a:fontRef idx="minor">
            <a:schemeClr val="tx1"/>
          </a:fontRef>
        </p:style>
      </p:cxnSp>
      <p:cxnSp>
        <p:nvCxnSpPr>
          <p:cNvPr id="7" name="Connecteur droit 6">
            <a:extLst>
              <a:ext uri="{FF2B5EF4-FFF2-40B4-BE49-F238E27FC236}">
                <a16:creationId xmlns:a16="http://schemas.microsoft.com/office/drawing/2014/main" id="{9114AE67-5ED5-408F-86C9-F1C7676641B5}"/>
              </a:ext>
            </a:extLst>
          </p:cNvPr>
          <p:cNvCxnSpPr>
            <a:cxnSpLocks/>
          </p:cNvCxnSpPr>
          <p:nvPr/>
        </p:nvCxnSpPr>
        <p:spPr>
          <a:xfrm flipV="1">
            <a:off x="2918464" y="3328083"/>
            <a:ext cx="622410" cy="168704"/>
          </a:xfrm>
          <a:prstGeom prst="line">
            <a:avLst/>
          </a:prstGeom>
          <a:ln w="57150"/>
        </p:spPr>
        <p:style>
          <a:lnRef idx="1">
            <a:schemeClr val="dk1"/>
          </a:lnRef>
          <a:fillRef idx="0">
            <a:schemeClr val="dk1"/>
          </a:fillRef>
          <a:effectRef idx="0">
            <a:schemeClr val="dk1"/>
          </a:effectRef>
          <a:fontRef idx="minor">
            <a:schemeClr val="tx1"/>
          </a:fontRef>
        </p:style>
      </p:cxnSp>
      <p:sp>
        <p:nvSpPr>
          <p:cNvPr id="8" name="ZoneTexte 7">
            <a:extLst>
              <a:ext uri="{FF2B5EF4-FFF2-40B4-BE49-F238E27FC236}">
                <a16:creationId xmlns:a16="http://schemas.microsoft.com/office/drawing/2014/main" id="{C732E993-0D69-4E37-BD85-85E433C74B83}"/>
              </a:ext>
            </a:extLst>
          </p:cNvPr>
          <p:cNvSpPr txBox="1"/>
          <p:nvPr/>
        </p:nvSpPr>
        <p:spPr>
          <a:xfrm>
            <a:off x="5927985" y="3542168"/>
            <a:ext cx="1737360" cy="400110"/>
          </a:xfrm>
          <a:prstGeom prst="rect">
            <a:avLst/>
          </a:prstGeom>
          <a:solidFill>
            <a:schemeClr val="bg1"/>
          </a:solidFill>
        </p:spPr>
        <p:txBody>
          <a:bodyPr wrap="square" rtlCol="0">
            <a:spAutoFit/>
          </a:bodyPr>
          <a:lstStyle/>
          <a:p>
            <a:r>
              <a:rPr lang="fr-FR" sz="2000" b="1" dirty="0">
                <a:solidFill>
                  <a:srgbClr val="7030A0"/>
                </a:solidFill>
                <a:latin typeface="Verdana" panose="020B0604030504040204" pitchFamily="34" charset="0"/>
                <a:ea typeface="Verdana" panose="020B0604030504040204" pitchFamily="34" charset="0"/>
              </a:rPr>
              <a:t>Bruxelles</a:t>
            </a:r>
          </a:p>
        </p:txBody>
      </p:sp>
      <p:sp>
        <p:nvSpPr>
          <p:cNvPr id="9" name="ZoneTexte 8">
            <a:extLst>
              <a:ext uri="{FF2B5EF4-FFF2-40B4-BE49-F238E27FC236}">
                <a16:creationId xmlns:a16="http://schemas.microsoft.com/office/drawing/2014/main" id="{C3F360F0-72D7-4235-A8F5-FAE77D9DA29B}"/>
              </a:ext>
            </a:extLst>
          </p:cNvPr>
          <p:cNvSpPr txBox="1"/>
          <p:nvPr/>
        </p:nvSpPr>
        <p:spPr>
          <a:xfrm>
            <a:off x="5675059" y="2314015"/>
            <a:ext cx="2058474" cy="400110"/>
          </a:xfrm>
          <a:prstGeom prst="rect">
            <a:avLst/>
          </a:prstGeom>
          <a:solidFill>
            <a:schemeClr val="bg1"/>
          </a:solidFill>
        </p:spPr>
        <p:txBody>
          <a:bodyPr wrap="square" rtlCol="0">
            <a:spAutoFit/>
          </a:bodyPr>
          <a:lstStyle/>
          <a:p>
            <a:r>
              <a:rPr lang="fr-FR" sz="2000" b="1" dirty="0">
                <a:solidFill>
                  <a:srgbClr val="7030A0"/>
                </a:solidFill>
                <a:latin typeface="Verdana" panose="020B0604030504040204" pitchFamily="34" charset="0"/>
                <a:ea typeface="Verdana" panose="020B0604030504040204" pitchFamily="34" charset="0"/>
              </a:rPr>
              <a:t>Amsterdam</a:t>
            </a:r>
          </a:p>
        </p:txBody>
      </p:sp>
      <p:sp>
        <p:nvSpPr>
          <p:cNvPr id="10" name="ZoneTexte 9">
            <a:extLst>
              <a:ext uri="{FF2B5EF4-FFF2-40B4-BE49-F238E27FC236}">
                <a16:creationId xmlns:a16="http://schemas.microsoft.com/office/drawing/2014/main" id="{5D748B4C-8CE0-41D9-B42C-908122EE49A9}"/>
              </a:ext>
            </a:extLst>
          </p:cNvPr>
          <p:cNvSpPr txBox="1"/>
          <p:nvPr/>
        </p:nvSpPr>
        <p:spPr>
          <a:xfrm>
            <a:off x="3697996" y="4253405"/>
            <a:ext cx="1587616" cy="400110"/>
          </a:xfrm>
          <a:prstGeom prst="rect">
            <a:avLst/>
          </a:prstGeom>
          <a:solidFill>
            <a:schemeClr val="bg1"/>
          </a:solidFill>
        </p:spPr>
        <p:txBody>
          <a:bodyPr wrap="square" rtlCol="0">
            <a:spAutoFit/>
          </a:bodyPr>
          <a:lstStyle/>
          <a:p>
            <a:r>
              <a:rPr lang="fr-FR" sz="2000" b="1" dirty="0">
                <a:solidFill>
                  <a:srgbClr val="7030A0"/>
                </a:solidFill>
                <a:latin typeface="Verdana" panose="020B0604030504040204" pitchFamily="34" charset="0"/>
                <a:ea typeface="Verdana" panose="020B0604030504040204" pitchFamily="34" charset="0"/>
              </a:rPr>
              <a:t>Bruges</a:t>
            </a:r>
          </a:p>
        </p:txBody>
      </p:sp>
      <p:sp>
        <p:nvSpPr>
          <p:cNvPr id="11" name="ZoneTexte 10">
            <a:extLst>
              <a:ext uri="{FF2B5EF4-FFF2-40B4-BE49-F238E27FC236}">
                <a16:creationId xmlns:a16="http://schemas.microsoft.com/office/drawing/2014/main" id="{3444F61E-1EDB-4E56-A48D-58341BA2F9ED}"/>
              </a:ext>
            </a:extLst>
          </p:cNvPr>
          <p:cNvSpPr txBox="1"/>
          <p:nvPr/>
        </p:nvSpPr>
        <p:spPr>
          <a:xfrm>
            <a:off x="1171839" y="3388782"/>
            <a:ext cx="1611368" cy="400110"/>
          </a:xfrm>
          <a:prstGeom prst="rect">
            <a:avLst/>
          </a:prstGeom>
          <a:solidFill>
            <a:schemeClr val="bg1"/>
          </a:solidFill>
        </p:spPr>
        <p:txBody>
          <a:bodyPr wrap="square" rtlCol="0">
            <a:spAutoFit/>
          </a:bodyPr>
          <a:lstStyle/>
          <a:p>
            <a:r>
              <a:rPr lang="fr-FR" sz="2000" b="1" dirty="0">
                <a:solidFill>
                  <a:srgbClr val="7030A0"/>
                </a:solidFill>
                <a:latin typeface="Verdana" panose="020B0604030504040204" pitchFamily="34" charset="0"/>
                <a:ea typeface="Verdana" panose="020B0604030504040204" pitchFamily="34" charset="0"/>
              </a:rPr>
              <a:t>Lisbonne</a:t>
            </a:r>
          </a:p>
        </p:txBody>
      </p:sp>
      <p:cxnSp>
        <p:nvCxnSpPr>
          <p:cNvPr id="12" name="Connecteur droit 11">
            <a:extLst>
              <a:ext uri="{FF2B5EF4-FFF2-40B4-BE49-F238E27FC236}">
                <a16:creationId xmlns:a16="http://schemas.microsoft.com/office/drawing/2014/main" id="{DAA1B7F7-52C3-4AED-A816-881349568BCA}"/>
              </a:ext>
            </a:extLst>
          </p:cNvPr>
          <p:cNvCxnSpPr>
            <a:cxnSpLocks/>
          </p:cNvCxnSpPr>
          <p:nvPr/>
        </p:nvCxnSpPr>
        <p:spPr>
          <a:xfrm flipV="1">
            <a:off x="4416782" y="3742223"/>
            <a:ext cx="0" cy="362841"/>
          </a:xfrm>
          <a:prstGeom prst="line">
            <a:avLst/>
          </a:prstGeom>
          <a:ln w="57150"/>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617BB6D5-2F63-4E4D-B92E-424E5B4262AE}"/>
              </a:ext>
            </a:extLst>
          </p:cNvPr>
          <p:cNvCxnSpPr>
            <a:cxnSpLocks/>
          </p:cNvCxnSpPr>
          <p:nvPr/>
        </p:nvCxnSpPr>
        <p:spPr>
          <a:xfrm flipH="1">
            <a:off x="4491806" y="2125181"/>
            <a:ext cx="80194" cy="479533"/>
          </a:xfrm>
          <a:prstGeom prst="line">
            <a:avLst/>
          </a:prstGeom>
          <a:ln w="57150"/>
        </p:spPr>
        <p:style>
          <a:lnRef idx="1">
            <a:schemeClr val="dk1"/>
          </a:lnRef>
          <a:fillRef idx="0">
            <a:schemeClr val="dk1"/>
          </a:fillRef>
          <a:effectRef idx="0">
            <a:schemeClr val="dk1"/>
          </a:effectRef>
          <a:fontRef idx="minor">
            <a:schemeClr val="tx1"/>
          </a:fontRef>
        </p:style>
      </p:cxnSp>
      <p:sp>
        <p:nvSpPr>
          <p:cNvPr id="14" name="ZoneTexte 13">
            <a:extLst>
              <a:ext uri="{FF2B5EF4-FFF2-40B4-BE49-F238E27FC236}">
                <a16:creationId xmlns:a16="http://schemas.microsoft.com/office/drawing/2014/main" id="{E1E34E20-AC37-4C18-8C66-C4AE5196A840}"/>
              </a:ext>
            </a:extLst>
          </p:cNvPr>
          <p:cNvSpPr txBox="1"/>
          <p:nvPr/>
        </p:nvSpPr>
        <p:spPr>
          <a:xfrm>
            <a:off x="3869511" y="1619055"/>
            <a:ext cx="2058474" cy="400110"/>
          </a:xfrm>
          <a:prstGeom prst="rect">
            <a:avLst/>
          </a:prstGeom>
          <a:solidFill>
            <a:schemeClr val="bg1"/>
          </a:solidFill>
        </p:spPr>
        <p:txBody>
          <a:bodyPr wrap="square" rtlCol="0">
            <a:spAutoFit/>
          </a:bodyPr>
          <a:lstStyle/>
          <a:p>
            <a:r>
              <a:rPr lang="fr-FR" sz="2000" b="1" dirty="0">
                <a:solidFill>
                  <a:srgbClr val="7030A0"/>
                </a:solidFill>
                <a:latin typeface="Verdana" panose="020B0604030504040204" pitchFamily="34" charset="0"/>
                <a:ea typeface="Verdana" panose="020B0604030504040204" pitchFamily="34" charset="0"/>
              </a:rPr>
              <a:t>Edimbourg</a:t>
            </a:r>
          </a:p>
        </p:txBody>
      </p:sp>
      <p:pic>
        <p:nvPicPr>
          <p:cNvPr id="23" name="Image 22">
            <a:extLst>
              <a:ext uri="{FF2B5EF4-FFF2-40B4-BE49-F238E27FC236}">
                <a16:creationId xmlns:a16="http://schemas.microsoft.com/office/drawing/2014/main" id="{96995A81-93C8-42F8-8396-58F8BE7BB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9489" y="107257"/>
            <a:ext cx="2438518" cy="1524074"/>
          </a:xfrm>
          <a:prstGeom prst="rect">
            <a:avLst/>
          </a:prstGeom>
        </p:spPr>
      </p:pic>
      <p:pic>
        <p:nvPicPr>
          <p:cNvPr id="26" name="Image 25">
            <a:extLst>
              <a:ext uri="{FF2B5EF4-FFF2-40B4-BE49-F238E27FC236}">
                <a16:creationId xmlns:a16="http://schemas.microsoft.com/office/drawing/2014/main" id="{63474415-57C9-4EF7-82B9-E803CFC80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517" y="615891"/>
            <a:ext cx="2551655" cy="1698124"/>
          </a:xfrm>
          <a:prstGeom prst="rect">
            <a:avLst/>
          </a:prstGeom>
        </p:spPr>
      </p:pic>
      <p:pic>
        <p:nvPicPr>
          <p:cNvPr id="28" name="Image 27">
            <a:extLst>
              <a:ext uri="{FF2B5EF4-FFF2-40B4-BE49-F238E27FC236}">
                <a16:creationId xmlns:a16="http://schemas.microsoft.com/office/drawing/2014/main" id="{715453D9-53F5-4421-BE19-062BA0234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7984" y="3942278"/>
            <a:ext cx="3150751" cy="2104192"/>
          </a:xfrm>
          <a:prstGeom prst="rect">
            <a:avLst/>
          </a:prstGeom>
        </p:spPr>
      </p:pic>
      <p:pic>
        <p:nvPicPr>
          <p:cNvPr id="30" name="Image 29">
            <a:extLst>
              <a:ext uri="{FF2B5EF4-FFF2-40B4-BE49-F238E27FC236}">
                <a16:creationId xmlns:a16="http://schemas.microsoft.com/office/drawing/2014/main" id="{A2D15FAB-78E9-4341-B85F-CF152AC2E0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8640" y="4653515"/>
            <a:ext cx="2894647" cy="1629579"/>
          </a:xfrm>
          <a:prstGeom prst="rect">
            <a:avLst/>
          </a:prstGeom>
        </p:spPr>
      </p:pic>
      <p:pic>
        <p:nvPicPr>
          <p:cNvPr id="32" name="Image 31">
            <a:extLst>
              <a:ext uri="{FF2B5EF4-FFF2-40B4-BE49-F238E27FC236}">
                <a16:creationId xmlns:a16="http://schemas.microsoft.com/office/drawing/2014/main" id="{ABB53161-CE98-4706-953E-D659CEF0F4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625" y="3788892"/>
            <a:ext cx="2641318" cy="1760879"/>
          </a:xfrm>
          <a:prstGeom prst="rect">
            <a:avLst/>
          </a:prstGeom>
        </p:spPr>
      </p:pic>
      <p:pic>
        <p:nvPicPr>
          <p:cNvPr id="34" name="Image 33">
            <a:extLst>
              <a:ext uri="{FF2B5EF4-FFF2-40B4-BE49-F238E27FC236}">
                <a16:creationId xmlns:a16="http://schemas.microsoft.com/office/drawing/2014/main" id="{BD435F0B-4947-4777-904C-0D85E42FD5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652" y="96398"/>
            <a:ext cx="2689864" cy="1793243"/>
          </a:xfrm>
          <a:prstGeom prst="rect">
            <a:avLst/>
          </a:prstGeom>
        </p:spPr>
      </p:pic>
    </p:spTree>
    <p:extLst>
      <p:ext uri="{BB962C8B-B14F-4D97-AF65-F5344CB8AC3E}">
        <p14:creationId xmlns:p14="http://schemas.microsoft.com/office/powerpoint/2010/main" val="3637782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326F0F7-6A5B-4B0A-91E2-D723F95B1BB3}"/>
              </a:ext>
            </a:extLst>
          </p:cNvPr>
          <p:cNvSpPr txBox="1"/>
          <p:nvPr/>
        </p:nvSpPr>
        <p:spPr>
          <a:xfrm>
            <a:off x="245745" y="368789"/>
            <a:ext cx="3143250" cy="400110"/>
          </a:xfrm>
          <a:prstGeom prst="rect">
            <a:avLst/>
          </a:prstGeom>
          <a:solidFill>
            <a:schemeClr val="accent6">
              <a:lumMod val="20000"/>
              <a:lumOff val="80000"/>
            </a:schemeClr>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Tourisme d’affaires</a:t>
            </a:r>
          </a:p>
        </p:txBody>
      </p:sp>
      <p:sp>
        <p:nvSpPr>
          <p:cNvPr id="3" name="ZoneTexte 2">
            <a:extLst>
              <a:ext uri="{FF2B5EF4-FFF2-40B4-BE49-F238E27FC236}">
                <a16:creationId xmlns:a16="http://schemas.microsoft.com/office/drawing/2014/main" id="{3E6FBD62-A1AD-465D-8A71-7745391AB506}"/>
              </a:ext>
            </a:extLst>
          </p:cNvPr>
          <p:cNvSpPr txBox="1"/>
          <p:nvPr/>
        </p:nvSpPr>
        <p:spPr>
          <a:xfrm>
            <a:off x="245744" y="1001249"/>
            <a:ext cx="3617595" cy="400110"/>
          </a:xfrm>
          <a:prstGeom prst="rect">
            <a:avLst/>
          </a:prstGeom>
          <a:solidFill>
            <a:schemeClr val="accent6">
              <a:lumMod val="20000"/>
              <a:lumOff val="80000"/>
            </a:schemeClr>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Tourisme événementiel</a:t>
            </a:r>
          </a:p>
        </p:txBody>
      </p:sp>
      <p:sp>
        <p:nvSpPr>
          <p:cNvPr id="4" name="ZoneTexte 3">
            <a:extLst>
              <a:ext uri="{FF2B5EF4-FFF2-40B4-BE49-F238E27FC236}">
                <a16:creationId xmlns:a16="http://schemas.microsoft.com/office/drawing/2014/main" id="{A00A18B3-1ED7-4432-8D19-C4D6B227B936}"/>
              </a:ext>
            </a:extLst>
          </p:cNvPr>
          <p:cNvSpPr txBox="1"/>
          <p:nvPr/>
        </p:nvSpPr>
        <p:spPr>
          <a:xfrm>
            <a:off x="245744" y="1633709"/>
            <a:ext cx="6040756"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La prise en compte de l’environnement</a:t>
            </a:r>
          </a:p>
        </p:txBody>
      </p:sp>
      <p:pic>
        <p:nvPicPr>
          <p:cNvPr id="6" name="Image 5">
            <a:extLst>
              <a:ext uri="{FF2B5EF4-FFF2-40B4-BE49-F238E27FC236}">
                <a16:creationId xmlns:a16="http://schemas.microsoft.com/office/drawing/2014/main" id="{A533B4EC-176F-4833-B267-0A92EC0B5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44" y="2774521"/>
            <a:ext cx="8414131" cy="3786359"/>
          </a:xfrm>
          <a:prstGeom prst="rect">
            <a:avLst/>
          </a:prstGeom>
        </p:spPr>
      </p:pic>
      <p:sp>
        <p:nvSpPr>
          <p:cNvPr id="7" name="ZoneTexte 6">
            <a:extLst>
              <a:ext uri="{FF2B5EF4-FFF2-40B4-BE49-F238E27FC236}">
                <a16:creationId xmlns:a16="http://schemas.microsoft.com/office/drawing/2014/main" id="{B49F59AC-8C35-4C38-8C6B-3B804698CC65}"/>
              </a:ext>
            </a:extLst>
          </p:cNvPr>
          <p:cNvSpPr txBox="1"/>
          <p:nvPr/>
        </p:nvSpPr>
        <p:spPr>
          <a:xfrm>
            <a:off x="245744" y="2374411"/>
            <a:ext cx="2760346"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Hyde parc - Londres</a:t>
            </a:r>
          </a:p>
        </p:txBody>
      </p:sp>
    </p:spTree>
    <p:extLst>
      <p:ext uri="{BB962C8B-B14F-4D97-AF65-F5344CB8AC3E}">
        <p14:creationId xmlns:p14="http://schemas.microsoft.com/office/powerpoint/2010/main" val="120578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3B83C93-3658-4ABC-AAAC-262A16ECD301}"/>
              </a:ext>
            </a:extLst>
          </p:cNvPr>
          <p:cNvSpPr txBox="1"/>
          <p:nvPr/>
        </p:nvSpPr>
        <p:spPr>
          <a:xfrm>
            <a:off x="251460" y="217170"/>
            <a:ext cx="8092440" cy="5632311"/>
          </a:xfrm>
          <a:prstGeom prst="rect">
            <a:avLst/>
          </a:prstGeom>
          <a:solidFill>
            <a:schemeClr val="accent6">
              <a:lumMod val="20000"/>
              <a:lumOff val="80000"/>
            </a:schemeClr>
          </a:solidFill>
        </p:spPr>
        <p:txBody>
          <a:bodyPr wrap="square" rtlCol="0">
            <a:spAutoFit/>
          </a:bodyPr>
          <a:lstStyle/>
          <a:p>
            <a:r>
              <a:rPr lang="fr-FR" sz="2000" dirty="0">
                <a:latin typeface="Arial" panose="020B0604020202020204" pitchFamily="34" charset="0"/>
                <a:cs typeface="Arial" panose="020B0604020202020204" pitchFamily="34" charset="0"/>
              </a:rPr>
              <a:t>Voici la liste des plus grands parcs londoniens :</a:t>
            </a:r>
          </a:p>
          <a:p>
            <a:pPr>
              <a:buFont typeface="Arial" panose="020B0604020202020204" pitchFamily="34" charset="0"/>
              <a:buChar char="•"/>
            </a:pPr>
            <a:r>
              <a:rPr lang="fr-FR" sz="2000" b="1" dirty="0">
                <a:latin typeface="Arial" panose="020B0604020202020204" pitchFamily="34" charset="0"/>
                <a:cs typeface="Arial" panose="020B0604020202020204" pitchFamily="34" charset="0"/>
              </a:rPr>
              <a:t>Hyde </a:t>
            </a:r>
            <a:r>
              <a:rPr lang="fr-FR" sz="2000" b="1" dirty="0" err="1">
                <a:latin typeface="Arial" panose="020B0604020202020204" pitchFamily="34" charset="0"/>
                <a:cs typeface="Arial" panose="020B0604020202020204" pitchFamily="34" charset="0"/>
              </a:rPr>
              <a:t>park</a:t>
            </a:r>
            <a:r>
              <a:rPr lang="fr-FR" sz="2000" b="1" dirty="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à l’ouest entre les quartiers de </a:t>
            </a:r>
            <a:r>
              <a:rPr lang="fr-FR" sz="2000" dirty="0" err="1">
                <a:latin typeface="Arial" panose="020B0604020202020204" pitchFamily="34" charset="0"/>
                <a:cs typeface="Arial" panose="020B0604020202020204" pitchFamily="34" charset="0"/>
              </a:rPr>
              <a:t>Mayfair</a:t>
            </a:r>
            <a:r>
              <a:rPr lang="fr-FR" sz="2000" dirty="0">
                <a:latin typeface="Arial" panose="020B0604020202020204" pitchFamily="34" charset="0"/>
                <a:cs typeface="Arial" panose="020B0604020202020204" pitchFamily="34" charset="0"/>
              </a:rPr>
              <a:t> et Kensington, le plus grand parc de Londres comprend un lac, une galerie d’art et de très nombreux sentiers. Idéal pour faire du sport,</a:t>
            </a:r>
          </a:p>
          <a:p>
            <a:pPr>
              <a:buFont typeface="Arial" panose="020B0604020202020204" pitchFamily="34" charset="0"/>
              <a:buChar char="•"/>
            </a:pPr>
            <a:r>
              <a:rPr lang="fr-FR" sz="2000" b="1" dirty="0">
                <a:latin typeface="Arial" panose="020B0604020202020204" pitchFamily="34" charset="0"/>
                <a:cs typeface="Arial" panose="020B0604020202020204" pitchFamily="34" charset="0"/>
              </a:rPr>
              <a:t>Kensington </a:t>
            </a:r>
            <a:r>
              <a:rPr lang="fr-FR" sz="2000" b="1" dirty="0" err="1">
                <a:latin typeface="Arial" panose="020B0604020202020204" pitchFamily="34" charset="0"/>
                <a:cs typeface="Arial" panose="020B0604020202020204" pitchFamily="34" charset="0"/>
              </a:rPr>
              <a:t>gardens</a:t>
            </a:r>
            <a:r>
              <a:rPr lang="fr-FR" sz="2000" dirty="0">
                <a:latin typeface="Arial" panose="020B0604020202020204" pitchFamily="34" charset="0"/>
                <a:cs typeface="Arial" panose="020B0604020202020204" pitchFamily="34" charset="0"/>
              </a:rPr>
              <a:t> dans le prolongement de Hyde </a:t>
            </a:r>
            <a:r>
              <a:rPr lang="fr-FR" sz="2000" dirty="0" err="1">
                <a:latin typeface="Arial" panose="020B0604020202020204" pitchFamily="34" charset="0"/>
                <a:cs typeface="Arial" panose="020B0604020202020204" pitchFamily="34" charset="0"/>
              </a:rPr>
              <a:t>park</a:t>
            </a:r>
            <a:r>
              <a:rPr lang="fr-FR" sz="2000" dirty="0">
                <a:latin typeface="Arial" panose="020B0604020202020204" pitchFamily="34" charset="0"/>
                <a:cs typeface="Arial" panose="020B0604020202020204" pitchFamily="34" charset="0"/>
              </a:rPr>
              <a:t> comporte de nombreux jeux pour les enfants,</a:t>
            </a:r>
          </a:p>
          <a:p>
            <a:pPr>
              <a:buFont typeface="Arial" panose="020B0604020202020204" pitchFamily="34" charset="0"/>
              <a:buChar char="•"/>
            </a:pPr>
            <a:r>
              <a:rPr lang="fr-FR" sz="2000" b="1" dirty="0">
                <a:latin typeface="Arial" panose="020B0604020202020204" pitchFamily="34" charset="0"/>
                <a:cs typeface="Arial" panose="020B0604020202020204" pitchFamily="34" charset="0"/>
              </a:rPr>
              <a:t>Saint James </a:t>
            </a:r>
            <a:r>
              <a:rPr lang="fr-FR" sz="2000" b="1" dirty="0" err="1">
                <a:latin typeface="Arial" panose="020B0604020202020204" pitchFamily="34" charset="0"/>
                <a:cs typeface="Arial" panose="020B0604020202020204" pitchFamily="34" charset="0"/>
              </a:rPr>
              <a:t>park</a:t>
            </a:r>
            <a:r>
              <a:rPr lang="fr-FR" sz="2000" b="1" dirty="0">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et </a:t>
            </a:r>
            <a:r>
              <a:rPr lang="fr-FR" sz="2000" b="1" dirty="0">
                <a:latin typeface="Arial" panose="020B0604020202020204" pitchFamily="34" charset="0"/>
                <a:cs typeface="Arial" panose="020B0604020202020204" pitchFamily="34" charset="0"/>
              </a:rPr>
              <a:t>Green </a:t>
            </a:r>
            <a:r>
              <a:rPr lang="fr-FR" sz="2000" b="1" dirty="0" err="1">
                <a:latin typeface="Arial" panose="020B0604020202020204" pitchFamily="34" charset="0"/>
                <a:cs typeface="Arial" panose="020B0604020202020204" pitchFamily="34" charset="0"/>
              </a:rPr>
              <a:t>park</a:t>
            </a:r>
            <a:r>
              <a:rPr lang="fr-FR" sz="2000" dirty="0">
                <a:latin typeface="Arial" panose="020B0604020202020204" pitchFamily="34" charset="0"/>
                <a:cs typeface="Arial" panose="020B0604020202020204" pitchFamily="34" charset="0"/>
              </a:rPr>
              <a:t> sont les parcs les plus centraux, le premier est célèbre pour ces oiseaux, le second pour ses chaises longues dans le quartier de Westminster.</a:t>
            </a:r>
          </a:p>
          <a:p>
            <a:pPr>
              <a:buFont typeface="Arial" panose="020B0604020202020204" pitchFamily="34" charset="0"/>
              <a:buChar char="•"/>
            </a:pPr>
            <a:r>
              <a:rPr lang="fr-FR" sz="2000" b="1" dirty="0" err="1">
                <a:latin typeface="Arial" panose="020B0604020202020204" pitchFamily="34" charset="0"/>
                <a:cs typeface="Arial" panose="020B0604020202020204" pitchFamily="34" charset="0"/>
              </a:rPr>
              <a:t>Regent’s</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park</a:t>
            </a:r>
            <a:r>
              <a:rPr lang="fr-FR" sz="2000" dirty="0">
                <a:latin typeface="Arial" panose="020B0604020202020204" pitchFamily="34" charset="0"/>
                <a:cs typeface="Arial" panose="020B0604020202020204" pitchFamily="34" charset="0"/>
              </a:rPr>
              <a:t> avec l’un des plus vieux zoos du monde est dominé par </a:t>
            </a:r>
            <a:r>
              <a:rPr lang="fr-FR" sz="2000" dirty="0" err="1">
                <a:latin typeface="Arial" panose="020B0604020202020204" pitchFamily="34" charset="0"/>
                <a:cs typeface="Arial" panose="020B0604020202020204" pitchFamily="34" charset="0"/>
              </a:rPr>
              <a:t>Primrose</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hill</a:t>
            </a:r>
            <a:r>
              <a:rPr lang="fr-FR" sz="2000" dirty="0">
                <a:latin typeface="Arial" panose="020B0604020202020204" pitchFamily="34" charset="0"/>
                <a:cs typeface="Arial" panose="020B0604020202020204" pitchFamily="34" charset="0"/>
              </a:rPr>
              <a:t> au nord. Belle vue sur Londres.</a:t>
            </a:r>
          </a:p>
          <a:p>
            <a:pPr>
              <a:buFont typeface="Arial" panose="020B0604020202020204" pitchFamily="34" charset="0"/>
              <a:buChar char="•"/>
            </a:pPr>
            <a:r>
              <a:rPr lang="fr-FR" sz="2000" b="1" dirty="0" err="1">
                <a:latin typeface="Arial" panose="020B0604020202020204" pitchFamily="34" charset="0"/>
                <a:cs typeface="Arial" panose="020B0604020202020204" pitchFamily="34" charset="0"/>
              </a:rPr>
              <a:t>Hampstead</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heath</a:t>
            </a:r>
            <a:r>
              <a:rPr lang="fr-FR" sz="2000" dirty="0">
                <a:latin typeface="Arial" panose="020B0604020202020204" pitchFamily="34" charset="0"/>
                <a:cs typeface="Arial" panose="020B0604020202020204" pitchFamily="34" charset="0"/>
              </a:rPr>
              <a:t>, encore plus au nord : Un bois plus qu’un parc,</a:t>
            </a:r>
          </a:p>
          <a:p>
            <a:pPr>
              <a:buFont typeface="Arial" panose="020B0604020202020204" pitchFamily="34" charset="0"/>
              <a:buChar char="•"/>
            </a:pPr>
            <a:r>
              <a:rPr lang="fr-FR" sz="2000" b="1" dirty="0">
                <a:latin typeface="Arial" panose="020B0604020202020204" pitchFamily="34" charset="0"/>
                <a:cs typeface="Arial" panose="020B0604020202020204" pitchFamily="34" charset="0"/>
              </a:rPr>
              <a:t>Greenwich </a:t>
            </a:r>
            <a:r>
              <a:rPr lang="fr-FR" sz="2000" b="1" dirty="0" err="1">
                <a:latin typeface="Arial" panose="020B0604020202020204" pitchFamily="34" charset="0"/>
                <a:cs typeface="Arial" panose="020B0604020202020204" pitchFamily="34" charset="0"/>
              </a:rPr>
              <a:t>park</a:t>
            </a:r>
            <a:r>
              <a:rPr lang="fr-FR" sz="2000" dirty="0">
                <a:latin typeface="Arial" panose="020B0604020202020204" pitchFamily="34" charset="0"/>
                <a:cs typeface="Arial" panose="020B0604020202020204" pitchFamily="34" charset="0"/>
              </a:rPr>
              <a:t>, à l’est sur une colline offrant une belle vue de la City.</a:t>
            </a:r>
          </a:p>
          <a:p>
            <a:pPr>
              <a:buFont typeface="Arial" panose="020B0604020202020204" pitchFamily="34" charset="0"/>
              <a:buChar char="•"/>
            </a:pPr>
            <a:r>
              <a:rPr lang="fr-FR" sz="2000" b="1" dirty="0">
                <a:latin typeface="Arial" panose="020B0604020202020204" pitchFamily="34" charset="0"/>
                <a:cs typeface="Arial" panose="020B0604020202020204" pitchFamily="34" charset="0"/>
              </a:rPr>
              <a:t>Holland </a:t>
            </a:r>
            <a:r>
              <a:rPr lang="fr-FR" sz="2000" b="1" dirty="0" err="1">
                <a:latin typeface="Arial" panose="020B0604020202020204" pitchFamily="34" charset="0"/>
                <a:cs typeface="Arial" panose="020B0604020202020204" pitchFamily="34" charset="0"/>
              </a:rPr>
              <a:t>park</a:t>
            </a:r>
            <a:r>
              <a:rPr lang="fr-FR" sz="2000" dirty="0">
                <a:latin typeface="Arial" panose="020B0604020202020204" pitchFamily="34" charset="0"/>
                <a:cs typeface="Arial" panose="020B0604020202020204" pitchFamily="34" charset="0"/>
              </a:rPr>
              <a:t>, ses sculptures d’art contemporain et son jardin zen,</a:t>
            </a:r>
          </a:p>
          <a:p>
            <a:pPr>
              <a:buFont typeface="Arial" panose="020B0604020202020204" pitchFamily="34" charset="0"/>
              <a:buChar char="•"/>
            </a:pPr>
            <a:r>
              <a:rPr lang="fr-FR" sz="2000" b="1" dirty="0">
                <a:latin typeface="Arial" panose="020B0604020202020204" pitchFamily="34" charset="0"/>
                <a:cs typeface="Arial" panose="020B0604020202020204" pitchFamily="34" charset="0"/>
              </a:rPr>
              <a:t>Richmond </a:t>
            </a:r>
            <a:r>
              <a:rPr lang="fr-FR" sz="2000" b="1" dirty="0" err="1">
                <a:latin typeface="Arial" panose="020B0604020202020204" pitchFamily="34" charset="0"/>
                <a:cs typeface="Arial" panose="020B0604020202020204" pitchFamily="34" charset="0"/>
              </a:rPr>
              <a:t>park</a:t>
            </a:r>
            <a:r>
              <a:rPr lang="fr-FR" sz="2000" dirty="0">
                <a:latin typeface="Arial" panose="020B0604020202020204" pitchFamily="34" charset="0"/>
                <a:cs typeface="Arial" panose="020B0604020202020204" pitchFamily="34" charset="0"/>
              </a:rPr>
              <a:t> et ses cerfs en liberté,</a:t>
            </a:r>
          </a:p>
          <a:p>
            <a:pPr>
              <a:buFont typeface="Arial" panose="020B0604020202020204" pitchFamily="34" charset="0"/>
              <a:buChar char="•"/>
            </a:pPr>
            <a:r>
              <a:rPr lang="fr-FR" sz="2000" dirty="0">
                <a:latin typeface="Arial" panose="020B0604020202020204" pitchFamily="34" charset="0"/>
                <a:cs typeface="Arial" panose="020B0604020202020204" pitchFamily="34" charset="0"/>
              </a:rPr>
              <a:t>Le jardin botanique de</a:t>
            </a:r>
            <a:r>
              <a:rPr lang="fr-FR" sz="2000" b="1" dirty="0">
                <a:latin typeface="Arial" panose="020B0604020202020204" pitchFamily="34" charset="0"/>
                <a:cs typeface="Arial" panose="020B0604020202020204" pitchFamily="34" charset="0"/>
              </a:rPr>
              <a:t> Kew </a:t>
            </a:r>
            <a:r>
              <a:rPr lang="fr-FR" sz="2000" b="1" dirty="0" err="1">
                <a:latin typeface="Arial" panose="020B0604020202020204" pitchFamily="34" charset="0"/>
                <a:cs typeface="Arial" panose="020B0604020202020204" pitchFamily="34" charset="0"/>
              </a:rPr>
              <a:t>gardens</a:t>
            </a:r>
            <a:r>
              <a:rPr lang="fr-FR" sz="2000" dirty="0">
                <a:latin typeface="Arial" panose="020B0604020202020204" pitchFamily="34" charset="0"/>
                <a:cs typeface="Arial" panose="020B0604020202020204" pitchFamily="34" charset="0"/>
              </a:rPr>
              <a:t>,</a:t>
            </a:r>
          </a:p>
          <a:p>
            <a:pPr>
              <a:buFont typeface="Arial" panose="020B0604020202020204" pitchFamily="34" charset="0"/>
              <a:buChar char="•"/>
            </a:pPr>
            <a:r>
              <a:rPr lang="fr-FR" sz="2000" b="1" dirty="0" err="1">
                <a:latin typeface="Arial" panose="020B0604020202020204" pitchFamily="34" charset="0"/>
                <a:cs typeface="Arial" panose="020B0604020202020204" pitchFamily="34" charset="0"/>
              </a:rPr>
              <a:t>Battersea</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park</a:t>
            </a:r>
            <a:r>
              <a:rPr lang="fr-FR" sz="2000" dirty="0">
                <a:latin typeface="Arial" panose="020B0604020202020204" pitchFamily="34" charset="0"/>
                <a:cs typeface="Arial" panose="020B0604020202020204" pitchFamily="34" charset="0"/>
              </a:rPr>
              <a:t> et sa pagode bouddhiste…</a:t>
            </a:r>
          </a:p>
        </p:txBody>
      </p:sp>
    </p:spTree>
    <p:extLst>
      <p:ext uri="{BB962C8B-B14F-4D97-AF65-F5344CB8AC3E}">
        <p14:creationId xmlns:p14="http://schemas.microsoft.com/office/powerpoint/2010/main" val="2376558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6C93058-8B0D-40CD-A885-89626B2991F3}"/>
              </a:ext>
            </a:extLst>
          </p:cNvPr>
          <p:cNvSpPr txBox="1"/>
          <p:nvPr/>
        </p:nvSpPr>
        <p:spPr>
          <a:xfrm>
            <a:off x="205740" y="122605"/>
            <a:ext cx="8703368" cy="830997"/>
          </a:xfrm>
          <a:prstGeom prst="rect">
            <a:avLst/>
          </a:prstGeom>
          <a:solidFill>
            <a:schemeClr val="bg1"/>
          </a:solidFill>
        </p:spPr>
        <p:txBody>
          <a:bodyPr wrap="square">
            <a:spAutoFit/>
          </a:bodyPr>
          <a:lstStyle/>
          <a:p>
            <a:r>
              <a:rPr lang="fr-FR" sz="2400">
                <a:solidFill>
                  <a:srgbClr val="C00000"/>
                </a:solidFill>
                <a:latin typeface="Arial Black" panose="020B0A04020102020204" pitchFamily="34" charset="0"/>
                <a:ea typeface="Verdana" panose="020B0604030504040204" pitchFamily="34" charset="0"/>
              </a:rPr>
              <a:t>II Les métropoles européennes sont des destinations touristiques internationales majeures</a:t>
            </a:r>
            <a:endParaRPr lang="fr-FR" sz="2400" dirty="0">
              <a:solidFill>
                <a:srgbClr val="C00000"/>
              </a:solidFill>
              <a:latin typeface="Arial Black" panose="020B0A04020102020204" pitchFamily="34" charset="0"/>
              <a:ea typeface="Verdana" panose="020B0604030504040204" pitchFamily="34" charset="0"/>
            </a:endParaRPr>
          </a:p>
        </p:txBody>
      </p:sp>
      <p:graphicFrame>
        <p:nvGraphicFramePr>
          <p:cNvPr id="6" name="Tableau 5">
            <a:extLst>
              <a:ext uri="{FF2B5EF4-FFF2-40B4-BE49-F238E27FC236}">
                <a16:creationId xmlns:a16="http://schemas.microsoft.com/office/drawing/2014/main" id="{701B8A24-6EA2-467A-BA80-66A65605D575}"/>
              </a:ext>
            </a:extLst>
          </p:cNvPr>
          <p:cNvGraphicFramePr>
            <a:graphicFrameLocks noGrp="1"/>
          </p:cNvGraphicFramePr>
          <p:nvPr>
            <p:extLst>
              <p:ext uri="{D42A27DB-BD31-4B8C-83A1-F6EECF244321}">
                <p14:modId xmlns:p14="http://schemas.microsoft.com/office/powerpoint/2010/main" val="2910769806"/>
              </p:ext>
            </p:extLst>
          </p:nvPr>
        </p:nvGraphicFramePr>
        <p:xfrm>
          <a:off x="1381036" y="1367715"/>
          <a:ext cx="5863590" cy="4923072"/>
        </p:xfrm>
        <a:graphic>
          <a:graphicData uri="http://schemas.openxmlformats.org/drawingml/2006/table">
            <a:tbl>
              <a:tblPr firstRow="1" firstCol="1" bandRow="1">
                <a:tableStyleId>{5C22544A-7EE6-4342-B048-85BDC9FD1C3A}</a:tableStyleId>
              </a:tblPr>
              <a:tblGrid>
                <a:gridCol w="2243662">
                  <a:extLst>
                    <a:ext uri="{9D8B030D-6E8A-4147-A177-3AD203B41FA5}">
                      <a16:colId xmlns:a16="http://schemas.microsoft.com/office/drawing/2014/main" val="2128675215"/>
                    </a:ext>
                  </a:extLst>
                </a:gridCol>
                <a:gridCol w="3619928">
                  <a:extLst>
                    <a:ext uri="{9D8B030D-6E8A-4147-A177-3AD203B41FA5}">
                      <a16:colId xmlns:a16="http://schemas.microsoft.com/office/drawing/2014/main" val="638148612"/>
                    </a:ext>
                  </a:extLst>
                </a:gridCol>
              </a:tblGrid>
              <a:tr h="410256">
                <a:tc>
                  <a:txBody>
                    <a:bodyPr/>
                    <a:lstStyle/>
                    <a:p>
                      <a:pPr algn="ctr">
                        <a:lnSpc>
                          <a:spcPct val="107000"/>
                        </a:lnSpc>
                        <a:spcAft>
                          <a:spcPts val="800"/>
                        </a:spcAft>
                      </a:pPr>
                      <a:r>
                        <a:rPr lang="fr-FR" sz="2000" dirty="0">
                          <a:effectLst/>
                          <a:latin typeface="Arial" panose="020B0604020202020204" pitchFamily="34" charset="0"/>
                          <a:cs typeface="Arial" panose="020B0604020202020204" pitchFamily="34" charset="0"/>
                        </a:rPr>
                        <a:t>ville </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solidFill>
                      <a:schemeClr val="accent6"/>
                    </a:solidFill>
                  </a:tcPr>
                </a:tc>
                <a:tc>
                  <a:txBody>
                    <a:bodyPr/>
                    <a:lstStyle/>
                    <a:p>
                      <a:pPr algn="ctr">
                        <a:lnSpc>
                          <a:spcPct val="107000"/>
                        </a:lnSpc>
                        <a:spcAft>
                          <a:spcPts val="800"/>
                        </a:spcAft>
                      </a:pPr>
                      <a:r>
                        <a:rPr lang="fr-FR" sz="2000" dirty="0">
                          <a:effectLst/>
                          <a:latin typeface="Arial" panose="020B0604020202020204" pitchFamily="34" charset="0"/>
                          <a:cs typeface="Arial" panose="020B0604020202020204" pitchFamily="34" charset="0"/>
                        </a:rPr>
                        <a:t>arrivées 2019 </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solidFill>
                      <a:schemeClr val="accent6"/>
                    </a:solidFill>
                  </a:tcPr>
                </a:tc>
                <a:extLst>
                  <a:ext uri="{0D108BD9-81ED-4DB2-BD59-A6C34878D82A}">
                    <a16:rowId xmlns:a16="http://schemas.microsoft.com/office/drawing/2014/main" val="3442750060"/>
                  </a:ext>
                </a:extLst>
              </a:tr>
              <a:tr h="410256">
                <a:tc>
                  <a:txBody>
                    <a:bodyPr/>
                    <a:lstStyle/>
                    <a:p>
                      <a:pPr>
                        <a:lnSpc>
                          <a:spcPct val="107000"/>
                        </a:lnSpc>
                        <a:spcAft>
                          <a:spcPts val="800"/>
                        </a:spcAft>
                      </a:pPr>
                      <a:r>
                        <a:rPr lang="fr-FR" sz="2000">
                          <a:effectLst/>
                          <a:latin typeface="Arial" panose="020B0604020202020204" pitchFamily="34" charset="0"/>
                          <a:cs typeface="Arial" panose="020B0604020202020204" pitchFamily="34" charset="0"/>
                        </a:rPr>
                        <a:t>Venise</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27 000 000</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019835497"/>
                  </a:ext>
                </a:extLst>
              </a:tr>
              <a:tr h="410256">
                <a:tc>
                  <a:txBody>
                    <a:bodyPr/>
                    <a:lstStyle/>
                    <a:p>
                      <a:pPr>
                        <a:lnSpc>
                          <a:spcPct val="107000"/>
                        </a:lnSpc>
                        <a:spcAft>
                          <a:spcPts val="800"/>
                        </a:spcAft>
                      </a:pPr>
                      <a:r>
                        <a:rPr lang="fr-FR" sz="2000">
                          <a:effectLst/>
                          <a:latin typeface="Arial" panose="020B0604020202020204" pitchFamily="34" charset="0"/>
                          <a:cs typeface="Arial" panose="020B0604020202020204" pitchFamily="34" charset="0"/>
                        </a:rPr>
                        <a:t>Londres </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19 559 000</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495328742"/>
                  </a:ext>
                </a:extLst>
              </a:tr>
              <a:tr h="410256">
                <a:tc>
                  <a:txBody>
                    <a:bodyPr/>
                    <a:lstStyle/>
                    <a:p>
                      <a:pPr>
                        <a:lnSpc>
                          <a:spcPct val="107000"/>
                        </a:lnSpc>
                        <a:spcAft>
                          <a:spcPts val="800"/>
                        </a:spcAft>
                      </a:pPr>
                      <a:r>
                        <a:rPr lang="fr-FR" sz="2000" dirty="0">
                          <a:effectLst/>
                          <a:latin typeface="Arial" panose="020B0604020202020204" pitchFamily="34" charset="0"/>
                          <a:cs typeface="Arial" panose="020B0604020202020204" pitchFamily="34" charset="0"/>
                        </a:rPr>
                        <a:t>Paris </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19 087 000</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716934668"/>
                  </a:ext>
                </a:extLst>
              </a:tr>
              <a:tr h="410256">
                <a:tc>
                  <a:txBody>
                    <a:bodyPr/>
                    <a:lstStyle/>
                    <a:p>
                      <a:pPr>
                        <a:lnSpc>
                          <a:spcPct val="107000"/>
                        </a:lnSpc>
                        <a:spcAft>
                          <a:spcPts val="800"/>
                        </a:spcAft>
                      </a:pPr>
                      <a:r>
                        <a:rPr lang="fr-FR" sz="2000">
                          <a:effectLst/>
                          <a:latin typeface="Arial" panose="020B0604020202020204" pitchFamily="34" charset="0"/>
                          <a:cs typeface="Arial" panose="020B0604020202020204" pitchFamily="34" charset="0"/>
                        </a:rPr>
                        <a:t>Istanbul </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14 715 000</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316526055"/>
                  </a:ext>
                </a:extLst>
              </a:tr>
              <a:tr h="410256">
                <a:tc>
                  <a:txBody>
                    <a:bodyPr/>
                    <a:lstStyle/>
                    <a:p>
                      <a:pPr>
                        <a:lnSpc>
                          <a:spcPct val="107000"/>
                        </a:lnSpc>
                        <a:spcAft>
                          <a:spcPts val="800"/>
                        </a:spcAft>
                      </a:pPr>
                      <a:r>
                        <a:rPr lang="fr-FR" sz="2000">
                          <a:effectLst/>
                          <a:latin typeface="Arial" panose="020B0604020202020204" pitchFamily="34" charset="0"/>
                          <a:cs typeface="Arial" panose="020B0604020202020204" pitchFamily="34" charset="0"/>
                        </a:rPr>
                        <a:t>Antalya </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13 332 000 </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081179113"/>
                  </a:ext>
                </a:extLst>
              </a:tr>
              <a:tr h="410256">
                <a:tc>
                  <a:txBody>
                    <a:bodyPr/>
                    <a:lstStyle/>
                    <a:p>
                      <a:pPr>
                        <a:lnSpc>
                          <a:spcPct val="107000"/>
                        </a:lnSpc>
                        <a:spcAft>
                          <a:spcPts val="800"/>
                        </a:spcAft>
                      </a:pPr>
                      <a:r>
                        <a:rPr lang="fr-FR" sz="2000">
                          <a:effectLst/>
                          <a:latin typeface="Arial" panose="020B0604020202020204" pitchFamily="34" charset="0"/>
                          <a:cs typeface="Arial" panose="020B0604020202020204" pitchFamily="34" charset="0"/>
                        </a:rPr>
                        <a:t>Rome </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10 317 000</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551431143"/>
                  </a:ext>
                </a:extLst>
              </a:tr>
              <a:tr h="410256">
                <a:tc>
                  <a:txBody>
                    <a:bodyPr/>
                    <a:lstStyle/>
                    <a:p>
                      <a:pPr>
                        <a:lnSpc>
                          <a:spcPct val="107000"/>
                        </a:lnSpc>
                        <a:spcAft>
                          <a:spcPts val="800"/>
                        </a:spcAft>
                      </a:pPr>
                      <a:r>
                        <a:rPr lang="fr-FR" sz="2000">
                          <a:effectLst/>
                          <a:latin typeface="Arial" panose="020B0604020202020204" pitchFamily="34" charset="0"/>
                          <a:cs typeface="Arial" panose="020B0604020202020204" pitchFamily="34" charset="0"/>
                        </a:rPr>
                        <a:t>Prague </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9 150 000</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497076409"/>
                  </a:ext>
                </a:extLst>
              </a:tr>
              <a:tr h="410256">
                <a:tc>
                  <a:txBody>
                    <a:bodyPr/>
                    <a:lstStyle/>
                    <a:p>
                      <a:pPr>
                        <a:lnSpc>
                          <a:spcPct val="107000"/>
                        </a:lnSpc>
                        <a:spcAft>
                          <a:spcPts val="800"/>
                        </a:spcAft>
                      </a:pPr>
                      <a:r>
                        <a:rPr lang="fr-FR" sz="2000">
                          <a:effectLst/>
                          <a:latin typeface="Arial" panose="020B0604020202020204" pitchFamily="34" charset="0"/>
                          <a:cs typeface="Arial" panose="020B0604020202020204" pitchFamily="34" charset="0"/>
                        </a:rPr>
                        <a:t>Amsterdam </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8 835 000</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98135195"/>
                  </a:ext>
                </a:extLst>
              </a:tr>
              <a:tr h="410256">
                <a:tc>
                  <a:txBody>
                    <a:bodyPr/>
                    <a:lstStyle/>
                    <a:p>
                      <a:pPr>
                        <a:lnSpc>
                          <a:spcPct val="107000"/>
                        </a:lnSpc>
                        <a:spcAft>
                          <a:spcPts val="800"/>
                        </a:spcAft>
                      </a:pPr>
                      <a:r>
                        <a:rPr lang="fr-FR" sz="2000">
                          <a:effectLst/>
                          <a:latin typeface="Arial" panose="020B0604020202020204" pitchFamily="34" charset="0"/>
                          <a:cs typeface="Arial" panose="020B0604020202020204" pitchFamily="34" charset="0"/>
                        </a:rPr>
                        <a:t>Barcelone </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7 016 000</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717778040"/>
                  </a:ext>
                </a:extLst>
              </a:tr>
              <a:tr h="410256">
                <a:tc>
                  <a:txBody>
                    <a:bodyPr/>
                    <a:lstStyle/>
                    <a:p>
                      <a:pPr>
                        <a:lnSpc>
                          <a:spcPct val="107000"/>
                        </a:lnSpc>
                        <a:spcAft>
                          <a:spcPts val="800"/>
                        </a:spcAft>
                      </a:pPr>
                      <a:r>
                        <a:rPr lang="fr-FR" sz="2000">
                          <a:effectLst/>
                          <a:latin typeface="Arial" panose="020B0604020202020204" pitchFamily="34" charset="0"/>
                          <a:cs typeface="Arial" panose="020B0604020202020204" pitchFamily="34" charset="0"/>
                        </a:rPr>
                        <a:t>Milan </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fr-FR" sz="2000">
                          <a:effectLst/>
                          <a:latin typeface="Arial" panose="020B0604020202020204" pitchFamily="34" charset="0"/>
                          <a:cs typeface="Arial" panose="020B0604020202020204" pitchFamily="34" charset="0"/>
                        </a:rPr>
                        <a:t>6 604 000 </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789973278"/>
                  </a:ext>
                </a:extLst>
              </a:tr>
              <a:tr h="410256">
                <a:tc>
                  <a:txBody>
                    <a:bodyPr/>
                    <a:lstStyle/>
                    <a:p>
                      <a:pPr>
                        <a:lnSpc>
                          <a:spcPct val="107000"/>
                        </a:lnSpc>
                        <a:spcAft>
                          <a:spcPts val="800"/>
                        </a:spcAft>
                      </a:pPr>
                      <a:r>
                        <a:rPr lang="fr-FR" sz="2000">
                          <a:effectLst/>
                          <a:latin typeface="Arial" panose="020B0604020202020204" pitchFamily="34" charset="0"/>
                          <a:cs typeface="Arial" panose="020B0604020202020204" pitchFamily="34" charset="0"/>
                        </a:rPr>
                        <a:t>Vienne </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a:lnSpc>
                          <a:spcPct val="107000"/>
                        </a:lnSpc>
                        <a:spcAft>
                          <a:spcPts val="800"/>
                        </a:spcAft>
                      </a:pPr>
                      <a:r>
                        <a:rPr lang="fr-FR" sz="2000" dirty="0">
                          <a:effectLst/>
                          <a:latin typeface="Arial" panose="020B0604020202020204" pitchFamily="34" charset="0"/>
                          <a:cs typeface="Arial" panose="020B0604020202020204" pitchFamily="34" charset="0"/>
                        </a:rPr>
                        <a:t>6 634 000</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286377914"/>
                  </a:ext>
                </a:extLst>
              </a:tr>
            </a:tbl>
          </a:graphicData>
        </a:graphic>
      </p:graphicFrame>
    </p:spTree>
    <p:extLst>
      <p:ext uri="{BB962C8B-B14F-4D97-AF65-F5344CB8AC3E}">
        <p14:creationId xmlns:p14="http://schemas.microsoft.com/office/powerpoint/2010/main" val="203945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A8D550A-505B-4638-9EA6-B2ED11EA7AEF}"/>
              </a:ext>
            </a:extLst>
          </p:cNvPr>
          <p:cNvSpPr txBox="1"/>
          <p:nvPr/>
        </p:nvSpPr>
        <p:spPr>
          <a:xfrm>
            <a:off x="156210" y="444401"/>
            <a:ext cx="2655570" cy="4770537"/>
          </a:xfrm>
          <a:prstGeom prst="rect">
            <a:avLst/>
          </a:prstGeom>
          <a:solidFill>
            <a:schemeClr val="accent6">
              <a:lumMod val="20000"/>
              <a:lumOff val="80000"/>
            </a:schemeClr>
          </a:solidFill>
        </p:spPr>
        <p:txBody>
          <a:bodyPr wrap="square" rtlCol="0">
            <a:spAutoFit/>
          </a:bodyPr>
          <a:lstStyle/>
          <a:p>
            <a:r>
              <a:rPr lang="fr-FR" sz="1900" b="1" dirty="0">
                <a:latin typeface="Arial" panose="020B0604020202020204" pitchFamily="34" charset="0"/>
                <a:cs typeface="Arial" panose="020B0604020202020204" pitchFamily="34" charset="0"/>
              </a:rPr>
              <a:t>Les parcs de Berlin</a:t>
            </a:r>
          </a:p>
          <a:p>
            <a:r>
              <a:rPr lang="fr-FR" sz="1900" dirty="0">
                <a:latin typeface="Arial" panose="020B0604020202020204" pitchFamily="34" charset="0"/>
                <a:cs typeface="Arial" panose="020B0604020202020204" pitchFamily="34" charset="0"/>
              </a:rPr>
              <a:t>Une petite balade pour découvrir les parcs de Berlin.</a:t>
            </a:r>
          </a:p>
          <a:p>
            <a:r>
              <a:rPr lang="fr-FR" sz="1900" dirty="0">
                <a:latin typeface="Arial" panose="020B0604020202020204" pitchFamily="34" charset="0"/>
                <a:cs typeface="Arial" panose="020B0604020202020204" pitchFamily="34" charset="0"/>
              </a:rPr>
              <a:t>Berlin est une des villes les plus vertes d’Europe. Parcs, jardins et forêts… Autant d’endroits où explorer Berlin hors des sentiers battus. Ville dynamique, créative, capitale de la techno, des galeries d’art… Berlin porte bien des casquettes. </a:t>
            </a:r>
          </a:p>
        </p:txBody>
      </p:sp>
      <p:pic>
        <p:nvPicPr>
          <p:cNvPr id="4" name="Image 3">
            <a:extLst>
              <a:ext uri="{FF2B5EF4-FFF2-40B4-BE49-F238E27FC236}">
                <a16:creationId xmlns:a16="http://schemas.microsoft.com/office/drawing/2014/main" id="{08351768-47E5-4391-A8A0-6613E2CB5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780" y="582930"/>
            <a:ext cx="6176010" cy="4632008"/>
          </a:xfrm>
          <a:prstGeom prst="rect">
            <a:avLst/>
          </a:prstGeom>
        </p:spPr>
      </p:pic>
      <p:sp>
        <p:nvSpPr>
          <p:cNvPr id="5" name="ZoneTexte 4">
            <a:extLst>
              <a:ext uri="{FF2B5EF4-FFF2-40B4-BE49-F238E27FC236}">
                <a16:creationId xmlns:a16="http://schemas.microsoft.com/office/drawing/2014/main" id="{BE50B075-FD89-4DE4-B0AD-EDA1CC7C074C}"/>
              </a:ext>
            </a:extLst>
          </p:cNvPr>
          <p:cNvSpPr txBox="1"/>
          <p:nvPr/>
        </p:nvSpPr>
        <p:spPr>
          <a:xfrm>
            <a:off x="156210" y="5214938"/>
            <a:ext cx="8831580" cy="1554272"/>
          </a:xfrm>
          <a:prstGeom prst="rect">
            <a:avLst/>
          </a:prstGeom>
          <a:solidFill>
            <a:schemeClr val="accent6">
              <a:lumMod val="20000"/>
              <a:lumOff val="80000"/>
            </a:schemeClr>
          </a:solidFill>
        </p:spPr>
        <p:txBody>
          <a:bodyPr wrap="square" rtlCol="0">
            <a:spAutoFit/>
          </a:bodyPr>
          <a:lstStyle/>
          <a:p>
            <a:r>
              <a:rPr lang="fr-FR" sz="1900">
                <a:latin typeface="Arial" panose="020B0604020202020204" pitchFamily="34" charset="0"/>
                <a:cs typeface="Arial" panose="020B0604020202020204" pitchFamily="34" charset="0"/>
              </a:rPr>
              <a:t>Parmi ces casquettes, celle de ville verte est sans doute la plus surprenante. Elle est pourtant totalement justifiée puisque 40 % de la superficie de la capitale allemande est constituée d’espaces verts. Forêts, parcs, jardins urbains, aires de jeux… autant d’espaces pour sortir des sentiers battus et se délasser loin du béton et de l’acier.</a:t>
            </a:r>
            <a:endParaRPr lang="fr-FR" sz="1900"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101B2781-C139-4820-98D9-0006D9AEB5EA}"/>
              </a:ext>
            </a:extLst>
          </p:cNvPr>
          <p:cNvSpPr txBox="1"/>
          <p:nvPr/>
        </p:nvSpPr>
        <p:spPr>
          <a:xfrm>
            <a:off x="2920364" y="182820"/>
            <a:ext cx="3926206"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Le </a:t>
            </a:r>
            <a:r>
              <a:rPr lang="fr-FR" sz="2000" dirty="0" err="1">
                <a:latin typeface="Arial" panose="020B0604020202020204" pitchFamily="34" charset="0"/>
                <a:cs typeface="Arial" panose="020B0604020202020204" pitchFamily="34" charset="0"/>
              </a:rPr>
              <a:t>Tiergarten</a:t>
            </a:r>
            <a:r>
              <a:rPr lang="fr-FR" sz="2000" dirty="0">
                <a:latin typeface="Arial" panose="020B0604020202020204" pitchFamily="34" charset="0"/>
                <a:cs typeface="Arial" panose="020B0604020202020204" pitchFamily="34" charset="0"/>
              </a:rPr>
              <a:t> au centre de Berlin</a:t>
            </a:r>
          </a:p>
        </p:txBody>
      </p:sp>
    </p:spTree>
    <p:extLst>
      <p:ext uri="{BB962C8B-B14F-4D97-AF65-F5344CB8AC3E}">
        <p14:creationId xmlns:p14="http://schemas.microsoft.com/office/powerpoint/2010/main" val="2411037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1998C34-8FF6-4A8A-8FFC-8A5759876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21" y="480059"/>
            <a:ext cx="8602357" cy="4830425"/>
          </a:xfrm>
          <a:prstGeom prst="rect">
            <a:avLst/>
          </a:prstGeom>
        </p:spPr>
      </p:pic>
      <p:sp>
        <p:nvSpPr>
          <p:cNvPr id="4" name="ZoneTexte 3">
            <a:extLst>
              <a:ext uri="{FF2B5EF4-FFF2-40B4-BE49-F238E27FC236}">
                <a16:creationId xmlns:a16="http://schemas.microsoft.com/office/drawing/2014/main" id="{38404CDE-78DC-42F0-A3FE-2D9782FA3014}"/>
              </a:ext>
            </a:extLst>
          </p:cNvPr>
          <p:cNvSpPr txBox="1"/>
          <p:nvPr/>
        </p:nvSpPr>
        <p:spPr>
          <a:xfrm>
            <a:off x="1171574" y="113021"/>
            <a:ext cx="5069206"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Vue aérienne sur le Phoenix </a:t>
            </a:r>
            <a:r>
              <a:rPr lang="fr-FR" sz="2000" dirty="0" err="1">
                <a:latin typeface="Arial" panose="020B0604020202020204" pitchFamily="34" charset="0"/>
                <a:cs typeface="Arial" panose="020B0604020202020204" pitchFamily="34" charset="0"/>
              </a:rPr>
              <a:t>park</a:t>
            </a:r>
            <a:r>
              <a:rPr lang="fr-FR" sz="2000" dirty="0">
                <a:latin typeface="Arial" panose="020B0604020202020204" pitchFamily="34" charset="0"/>
                <a:cs typeface="Arial" panose="020B0604020202020204" pitchFamily="34" charset="0"/>
              </a:rPr>
              <a:t> à Dublin</a:t>
            </a:r>
          </a:p>
        </p:txBody>
      </p:sp>
      <p:sp>
        <p:nvSpPr>
          <p:cNvPr id="5" name="ZoneTexte 4">
            <a:extLst>
              <a:ext uri="{FF2B5EF4-FFF2-40B4-BE49-F238E27FC236}">
                <a16:creationId xmlns:a16="http://schemas.microsoft.com/office/drawing/2014/main" id="{2A365A3E-82B4-4BFD-9F1F-17DFB08AA6DA}"/>
              </a:ext>
            </a:extLst>
          </p:cNvPr>
          <p:cNvSpPr txBox="1"/>
          <p:nvPr/>
        </p:nvSpPr>
        <p:spPr>
          <a:xfrm>
            <a:off x="91439" y="5310484"/>
            <a:ext cx="8961120" cy="1477328"/>
          </a:xfrm>
          <a:prstGeom prst="rect">
            <a:avLst/>
          </a:prstGeom>
          <a:solidFill>
            <a:schemeClr val="accent6">
              <a:lumMod val="20000"/>
              <a:lumOff val="80000"/>
            </a:schemeClr>
          </a:solidFill>
        </p:spPr>
        <p:txBody>
          <a:bodyPr wrap="square" rtlCol="0">
            <a:spAutoFit/>
          </a:bodyPr>
          <a:lstStyle/>
          <a:p>
            <a:r>
              <a:rPr lang="fr-FR">
                <a:latin typeface="Arial" panose="020B0604020202020204" pitchFamily="34" charset="0"/>
                <a:cs typeface="Arial" panose="020B0604020202020204" pitchFamily="34" charset="0"/>
              </a:rPr>
              <a:t> Phoenix Park est le plus grand parc clos d’Europe. Ouvert 24h/24, il s’étend sur 7 km² et abrite de nombreux bâtiments dont un fort du 18ème siècle, la résidence du président de la République, une tour médiévale, un jardin de fleurs et le zoo de la ville. On y trouve aussi des terrains de sport, des plans d’eau et des aires de jeux pour enfants.</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4292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D425A74-5149-4754-AA2A-47AF6E35070C}"/>
              </a:ext>
            </a:extLst>
          </p:cNvPr>
          <p:cNvSpPr txBox="1"/>
          <p:nvPr/>
        </p:nvSpPr>
        <p:spPr>
          <a:xfrm>
            <a:off x="200024" y="147809"/>
            <a:ext cx="4692016"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L’essor du tourisme industriel</a:t>
            </a:r>
          </a:p>
        </p:txBody>
      </p:sp>
      <p:pic>
        <p:nvPicPr>
          <p:cNvPr id="6" name="Image 5">
            <a:extLst>
              <a:ext uri="{FF2B5EF4-FFF2-40B4-BE49-F238E27FC236}">
                <a16:creationId xmlns:a16="http://schemas.microsoft.com/office/drawing/2014/main" id="{06CFD05B-4114-45D4-A9D4-463FE1E52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4" y="730721"/>
            <a:ext cx="3797808" cy="2523019"/>
          </a:xfrm>
          <a:prstGeom prst="rect">
            <a:avLst/>
          </a:prstGeom>
        </p:spPr>
      </p:pic>
      <p:sp>
        <p:nvSpPr>
          <p:cNvPr id="7" name="ZoneTexte 6">
            <a:extLst>
              <a:ext uri="{FF2B5EF4-FFF2-40B4-BE49-F238E27FC236}">
                <a16:creationId xmlns:a16="http://schemas.microsoft.com/office/drawing/2014/main" id="{2EE2B877-5089-4BF1-BB77-0858FD437182}"/>
              </a:ext>
            </a:extLst>
          </p:cNvPr>
          <p:cNvSpPr txBox="1"/>
          <p:nvPr/>
        </p:nvSpPr>
        <p:spPr>
          <a:xfrm>
            <a:off x="154304" y="3287309"/>
            <a:ext cx="3797808"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Mine Big Pit au Pays de Galles</a:t>
            </a:r>
          </a:p>
        </p:txBody>
      </p:sp>
      <p:pic>
        <p:nvPicPr>
          <p:cNvPr id="4" name="Image 3">
            <a:extLst>
              <a:ext uri="{FF2B5EF4-FFF2-40B4-BE49-F238E27FC236}">
                <a16:creationId xmlns:a16="http://schemas.microsoft.com/office/drawing/2014/main" id="{FA4C1A08-8FD8-4DAF-97A9-5184CDF096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984" y="220995"/>
            <a:ext cx="4029915" cy="3020449"/>
          </a:xfrm>
          <a:prstGeom prst="rect">
            <a:avLst/>
          </a:prstGeom>
        </p:spPr>
      </p:pic>
      <p:sp>
        <p:nvSpPr>
          <p:cNvPr id="8" name="ZoneTexte 7">
            <a:extLst>
              <a:ext uri="{FF2B5EF4-FFF2-40B4-BE49-F238E27FC236}">
                <a16:creationId xmlns:a16="http://schemas.microsoft.com/office/drawing/2014/main" id="{6416E656-B183-4667-AFEA-58F19A678AC1}"/>
              </a:ext>
            </a:extLst>
          </p:cNvPr>
          <p:cNvSpPr txBox="1"/>
          <p:nvPr/>
        </p:nvSpPr>
        <p:spPr>
          <a:xfrm>
            <a:off x="5016249" y="3228945"/>
            <a:ext cx="405765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Barrage anti-tempête – Pays-Bas</a:t>
            </a:r>
          </a:p>
        </p:txBody>
      </p:sp>
      <p:pic>
        <p:nvPicPr>
          <p:cNvPr id="9" name="Image 8">
            <a:extLst>
              <a:ext uri="{FF2B5EF4-FFF2-40B4-BE49-F238E27FC236}">
                <a16:creationId xmlns:a16="http://schemas.microsoft.com/office/drawing/2014/main" id="{027ABAA7-C1DA-4B07-837A-3A4ACC468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04" y="3977314"/>
            <a:ext cx="3471672" cy="2322576"/>
          </a:xfrm>
          <a:prstGeom prst="rect">
            <a:avLst/>
          </a:prstGeom>
        </p:spPr>
      </p:pic>
      <p:sp>
        <p:nvSpPr>
          <p:cNvPr id="10" name="ZoneTexte 9">
            <a:extLst>
              <a:ext uri="{FF2B5EF4-FFF2-40B4-BE49-F238E27FC236}">
                <a16:creationId xmlns:a16="http://schemas.microsoft.com/office/drawing/2014/main" id="{B023B1F5-C2C6-4C9B-BF45-E46CEC69076B}"/>
              </a:ext>
            </a:extLst>
          </p:cNvPr>
          <p:cNvSpPr txBox="1"/>
          <p:nvPr/>
        </p:nvSpPr>
        <p:spPr>
          <a:xfrm>
            <a:off x="154304" y="6299890"/>
            <a:ext cx="3471672"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Le port d’Anvers - Belgique</a:t>
            </a:r>
          </a:p>
        </p:txBody>
      </p:sp>
      <p:pic>
        <p:nvPicPr>
          <p:cNvPr id="12" name="Image 11">
            <a:extLst>
              <a:ext uri="{FF2B5EF4-FFF2-40B4-BE49-F238E27FC236}">
                <a16:creationId xmlns:a16="http://schemas.microsoft.com/office/drawing/2014/main" id="{3B87BEFF-A607-4556-AF12-017555B4E0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8167" y="3858381"/>
            <a:ext cx="4101641" cy="2103556"/>
          </a:xfrm>
          <a:prstGeom prst="rect">
            <a:avLst/>
          </a:prstGeom>
        </p:spPr>
      </p:pic>
      <p:sp>
        <p:nvSpPr>
          <p:cNvPr id="13" name="ZoneTexte 12">
            <a:extLst>
              <a:ext uri="{FF2B5EF4-FFF2-40B4-BE49-F238E27FC236}">
                <a16:creationId xmlns:a16="http://schemas.microsoft.com/office/drawing/2014/main" id="{1AF7E03B-D475-4C02-A19D-6CD9B640AFE3}"/>
              </a:ext>
            </a:extLst>
          </p:cNvPr>
          <p:cNvSpPr txBox="1"/>
          <p:nvPr/>
        </p:nvSpPr>
        <p:spPr>
          <a:xfrm>
            <a:off x="4268166" y="5967707"/>
            <a:ext cx="4144519" cy="707886"/>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Musée de la chapellerie -São João da Madeira - Portugal </a:t>
            </a:r>
          </a:p>
        </p:txBody>
      </p:sp>
    </p:spTree>
    <p:extLst>
      <p:ext uri="{BB962C8B-B14F-4D97-AF65-F5344CB8AC3E}">
        <p14:creationId xmlns:p14="http://schemas.microsoft.com/office/powerpoint/2010/main" val="368231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par>
                                <p:cTn id="43" presetID="31"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 calcmode="lin" valueType="num">
                                      <p:cBhvr>
                                        <p:cTn id="47" dur="1000" fill="hold"/>
                                        <p:tgtEl>
                                          <p:spTgt spid="9"/>
                                        </p:tgtEl>
                                        <p:attrNameLst>
                                          <p:attrName>style.rotation</p:attrName>
                                        </p:attrNameLst>
                                      </p:cBhvr>
                                      <p:tavLst>
                                        <p:tav tm="0">
                                          <p:val>
                                            <p:fltVal val="90"/>
                                          </p:val>
                                        </p:tav>
                                        <p:tav tm="100000">
                                          <p:val>
                                            <p:fltVal val="0"/>
                                          </p:val>
                                        </p:tav>
                                      </p:tavLst>
                                    </p:anim>
                                    <p:animEffect transition="in" filter="fade">
                                      <p:cBhvr>
                                        <p:cTn id="48" dur="1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fltVal val="0"/>
                                          </p:val>
                                        </p:tav>
                                        <p:tav tm="100000">
                                          <p:val>
                                            <p:strVal val="#ppt_w"/>
                                          </p:val>
                                        </p:tav>
                                      </p:tavLst>
                                    </p:anim>
                                    <p:anim calcmode="lin" valueType="num">
                                      <p:cBhvr>
                                        <p:cTn id="54" dur="1000" fill="hold"/>
                                        <p:tgtEl>
                                          <p:spTgt spid="13"/>
                                        </p:tgtEl>
                                        <p:attrNameLst>
                                          <p:attrName>ppt_h</p:attrName>
                                        </p:attrNameLst>
                                      </p:cBhvr>
                                      <p:tavLst>
                                        <p:tav tm="0">
                                          <p:val>
                                            <p:fltVal val="0"/>
                                          </p:val>
                                        </p:tav>
                                        <p:tav tm="100000">
                                          <p:val>
                                            <p:strVal val="#ppt_h"/>
                                          </p:val>
                                        </p:tav>
                                      </p:tavLst>
                                    </p:anim>
                                    <p:anim calcmode="lin" valueType="num">
                                      <p:cBhvr>
                                        <p:cTn id="55" dur="1000" fill="hold"/>
                                        <p:tgtEl>
                                          <p:spTgt spid="13"/>
                                        </p:tgtEl>
                                        <p:attrNameLst>
                                          <p:attrName>style.rotation</p:attrName>
                                        </p:attrNameLst>
                                      </p:cBhvr>
                                      <p:tavLst>
                                        <p:tav tm="0">
                                          <p:val>
                                            <p:fltVal val="90"/>
                                          </p:val>
                                        </p:tav>
                                        <p:tav tm="100000">
                                          <p:val>
                                            <p:fltVal val="0"/>
                                          </p:val>
                                        </p:tav>
                                      </p:tavLst>
                                    </p:anim>
                                    <p:animEffect transition="in" filter="fade">
                                      <p:cBhvr>
                                        <p:cTn id="56" dur="1000"/>
                                        <p:tgtEl>
                                          <p:spTgt spid="13"/>
                                        </p:tgtEl>
                                      </p:cBhvr>
                                    </p:animEffect>
                                  </p:childTnLst>
                                </p:cTn>
                              </p:par>
                              <p:par>
                                <p:cTn id="57" presetID="31"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1000" fill="hold"/>
                                        <p:tgtEl>
                                          <p:spTgt spid="12"/>
                                        </p:tgtEl>
                                        <p:attrNameLst>
                                          <p:attrName>ppt_w</p:attrName>
                                        </p:attrNameLst>
                                      </p:cBhvr>
                                      <p:tavLst>
                                        <p:tav tm="0">
                                          <p:val>
                                            <p:fltVal val="0"/>
                                          </p:val>
                                        </p:tav>
                                        <p:tav tm="100000">
                                          <p:val>
                                            <p:strVal val="#ppt_w"/>
                                          </p:val>
                                        </p:tav>
                                      </p:tavLst>
                                    </p:anim>
                                    <p:anim calcmode="lin" valueType="num">
                                      <p:cBhvr>
                                        <p:cTn id="60" dur="1000" fill="hold"/>
                                        <p:tgtEl>
                                          <p:spTgt spid="12"/>
                                        </p:tgtEl>
                                        <p:attrNameLst>
                                          <p:attrName>ppt_h</p:attrName>
                                        </p:attrNameLst>
                                      </p:cBhvr>
                                      <p:tavLst>
                                        <p:tav tm="0">
                                          <p:val>
                                            <p:fltVal val="0"/>
                                          </p:val>
                                        </p:tav>
                                        <p:tav tm="100000">
                                          <p:val>
                                            <p:strVal val="#ppt_h"/>
                                          </p:val>
                                        </p:tav>
                                      </p:tavLst>
                                    </p:anim>
                                    <p:anim calcmode="lin" valueType="num">
                                      <p:cBhvr>
                                        <p:cTn id="61" dur="1000" fill="hold"/>
                                        <p:tgtEl>
                                          <p:spTgt spid="12"/>
                                        </p:tgtEl>
                                        <p:attrNameLst>
                                          <p:attrName>style.rotation</p:attrName>
                                        </p:attrNameLst>
                                      </p:cBhvr>
                                      <p:tavLst>
                                        <p:tav tm="0">
                                          <p:val>
                                            <p:fltVal val="90"/>
                                          </p:val>
                                        </p:tav>
                                        <p:tav tm="100000">
                                          <p:val>
                                            <p:fltVal val="0"/>
                                          </p:val>
                                        </p:tav>
                                      </p:tavLst>
                                    </p:anim>
                                    <p:animEffect transition="in" filter="fade">
                                      <p:cBhvr>
                                        <p:cTn id="6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0"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8425E48-7A08-41CE-97B7-59D9671868FC}"/>
              </a:ext>
            </a:extLst>
          </p:cNvPr>
          <p:cNvSpPr txBox="1"/>
          <p:nvPr/>
        </p:nvSpPr>
        <p:spPr>
          <a:xfrm>
            <a:off x="160020" y="236041"/>
            <a:ext cx="3143250" cy="5324535"/>
          </a:xfrm>
          <a:prstGeom prst="rect">
            <a:avLst/>
          </a:prstGeom>
          <a:solidFill>
            <a:schemeClr val="accent6">
              <a:lumMod val="20000"/>
              <a:lumOff val="80000"/>
            </a:schemeClr>
          </a:solidFill>
        </p:spPr>
        <p:txBody>
          <a:bodyPr wrap="square" rtlCol="0">
            <a:spAutoFit/>
          </a:bodyPr>
          <a:lstStyle/>
          <a:p>
            <a:r>
              <a:rPr lang="fr-FR" sz="2000" dirty="0">
                <a:latin typeface="Arial" panose="020B0604020202020204" pitchFamily="34" charset="0"/>
                <a:cs typeface="Arial" panose="020B0604020202020204" pitchFamily="34" charset="0"/>
              </a:rPr>
              <a:t>Le Plan Delta comprend 13 éléments qui forment le plus grand barrage anti-tempête au monde. Une construction qui mérite une visite. Ce projet impressionnant, aussi appelé l'une des Sept Merveilles du Monde, montre comment les Hollandais gèrent l’eau. De plus, le Plan Delta est situé dans une région magnifique avec de belles plages, une nature fantastique et de nombreuses adresses</a:t>
            </a:r>
          </a:p>
        </p:txBody>
      </p:sp>
      <p:pic>
        <p:nvPicPr>
          <p:cNvPr id="6" name="Image 5">
            <a:extLst>
              <a:ext uri="{FF2B5EF4-FFF2-40B4-BE49-F238E27FC236}">
                <a16:creationId xmlns:a16="http://schemas.microsoft.com/office/drawing/2014/main" id="{45A491DC-D253-42DE-B879-3FD26AC83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301" y="236040"/>
            <a:ext cx="5551830" cy="5145599"/>
          </a:xfrm>
          <a:prstGeom prst="rect">
            <a:avLst/>
          </a:prstGeom>
        </p:spPr>
      </p:pic>
      <p:sp>
        <p:nvSpPr>
          <p:cNvPr id="7" name="ZoneTexte 6">
            <a:extLst>
              <a:ext uri="{FF2B5EF4-FFF2-40B4-BE49-F238E27FC236}">
                <a16:creationId xmlns:a16="http://schemas.microsoft.com/office/drawing/2014/main" id="{C7DC0696-F995-4FD1-9EFB-4EF69DB637D7}"/>
              </a:ext>
            </a:extLst>
          </p:cNvPr>
          <p:cNvSpPr txBox="1"/>
          <p:nvPr/>
        </p:nvSpPr>
        <p:spPr>
          <a:xfrm>
            <a:off x="160020" y="5410095"/>
            <a:ext cx="8957971" cy="1323439"/>
          </a:xfrm>
          <a:prstGeom prst="rect">
            <a:avLst/>
          </a:prstGeom>
          <a:solidFill>
            <a:schemeClr val="accent6">
              <a:lumMod val="20000"/>
              <a:lumOff val="80000"/>
            </a:schemeClr>
          </a:solidFill>
        </p:spPr>
        <p:txBody>
          <a:bodyPr wrap="square" rtlCol="0">
            <a:spAutoFit/>
          </a:bodyPr>
          <a:lstStyle/>
          <a:p>
            <a:r>
              <a:rPr lang="fr-FR" sz="2000" dirty="0">
                <a:latin typeface="Arial" panose="020B0604020202020204" pitchFamily="34" charset="0"/>
                <a:cs typeface="Arial" panose="020B0604020202020204" pitchFamily="34" charset="0"/>
              </a:rPr>
              <a:t>gastronomiques. Le Plan Delta - comprenant un barrage anti-tempête, des digues, des barrages et des écluses - est un projet fascinant pour ceux qui veulent savoir comment les Hollandais gèrent l’eau et se protègent contre cet élément naturel.</a:t>
            </a:r>
            <a:endParaRPr lang="fr-FR" sz="2000" dirty="0"/>
          </a:p>
        </p:txBody>
      </p:sp>
      <p:sp>
        <p:nvSpPr>
          <p:cNvPr id="8" name="ZoneTexte 7">
            <a:extLst>
              <a:ext uri="{FF2B5EF4-FFF2-40B4-BE49-F238E27FC236}">
                <a16:creationId xmlns:a16="http://schemas.microsoft.com/office/drawing/2014/main" id="{4F5E776A-C566-4B86-A473-4931AC6AB840}"/>
              </a:ext>
            </a:extLst>
          </p:cNvPr>
          <p:cNvSpPr txBox="1"/>
          <p:nvPr/>
        </p:nvSpPr>
        <p:spPr>
          <a:xfrm>
            <a:off x="6193691" y="5029333"/>
            <a:ext cx="1087219" cy="369332"/>
          </a:xfrm>
          <a:prstGeom prst="rect">
            <a:avLst/>
          </a:prstGeom>
          <a:noFill/>
        </p:spPr>
        <p:txBody>
          <a:bodyPr wrap="square" rtlCol="0">
            <a:spAutoFit/>
          </a:bodyPr>
          <a:lstStyle/>
          <a:p>
            <a:r>
              <a:rPr lang="fr-FR" dirty="0"/>
              <a:t>Pays-Bas</a:t>
            </a:r>
          </a:p>
        </p:txBody>
      </p:sp>
    </p:spTree>
    <p:extLst>
      <p:ext uri="{BB962C8B-B14F-4D97-AF65-F5344CB8AC3E}">
        <p14:creationId xmlns:p14="http://schemas.microsoft.com/office/powerpoint/2010/main" val="2500316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45E6CD8-50EC-40AD-8C26-ABF2FD2C6E4F}"/>
              </a:ext>
            </a:extLst>
          </p:cNvPr>
          <p:cNvSpPr txBox="1"/>
          <p:nvPr/>
        </p:nvSpPr>
        <p:spPr>
          <a:xfrm>
            <a:off x="0" y="91090"/>
            <a:ext cx="4972050" cy="430887"/>
          </a:xfrm>
          <a:prstGeom prst="rect">
            <a:avLst/>
          </a:prstGeom>
          <a:solidFill>
            <a:schemeClr val="tx1"/>
          </a:solidFill>
        </p:spPr>
        <p:txBody>
          <a:bodyPr wrap="square" rtlCol="0">
            <a:spAutoFit/>
          </a:bodyPr>
          <a:lstStyle/>
          <a:p>
            <a:r>
              <a:rPr lang="fr-FR" sz="2200" dirty="0">
                <a:solidFill>
                  <a:srgbClr val="FFFF00"/>
                </a:solidFill>
                <a:latin typeface="Arial Black" panose="020B0A04020102020204" pitchFamily="34" charset="0"/>
              </a:rPr>
              <a:t>3/ L’Europe centrale et de l’Est</a:t>
            </a:r>
          </a:p>
        </p:txBody>
      </p:sp>
      <p:pic>
        <p:nvPicPr>
          <p:cNvPr id="14" name="Image 13">
            <a:extLst>
              <a:ext uri="{FF2B5EF4-FFF2-40B4-BE49-F238E27FC236}">
                <a16:creationId xmlns:a16="http://schemas.microsoft.com/office/drawing/2014/main" id="{B1C6108B-FD8E-40CE-B5FB-5D4DC8363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89" y="746168"/>
            <a:ext cx="7052311" cy="6004629"/>
          </a:xfrm>
          <a:prstGeom prst="rect">
            <a:avLst/>
          </a:prstGeom>
        </p:spPr>
      </p:pic>
    </p:spTree>
    <p:extLst>
      <p:ext uri="{BB962C8B-B14F-4D97-AF65-F5344CB8AC3E}">
        <p14:creationId xmlns:p14="http://schemas.microsoft.com/office/powerpoint/2010/main" val="289640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108A1C3-DFBE-D2A1-E8AB-DE1EF58CB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19" y="1571529"/>
            <a:ext cx="8712767" cy="3868571"/>
          </a:xfrm>
          <a:prstGeom prst="rect">
            <a:avLst/>
          </a:prstGeom>
        </p:spPr>
      </p:pic>
      <p:sp>
        <p:nvSpPr>
          <p:cNvPr id="5" name="ZoneTexte 4">
            <a:extLst>
              <a:ext uri="{FF2B5EF4-FFF2-40B4-BE49-F238E27FC236}">
                <a16:creationId xmlns:a16="http://schemas.microsoft.com/office/drawing/2014/main" id="{89570B73-04DA-9EFF-1969-1D3FDC149BDC}"/>
              </a:ext>
            </a:extLst>
          </p:cNvPr>
          <p:cNvSpPr txBox="1"/>
          <p:nvPr/>
        </p:nvSpPr>
        <p:spPr>
          <a:xfrm>
            <a:off x="3102016" y="3807520"/>
            <a:ext cx="5999370" cy="369332"/>
          </a:xfrm>
          <a:prstGeom prst="rect">
            <a:avLst/>
          </a:prstGeom>
          <a:solidFill>
            <a:schemeClr val="bg1"/>
          </a:solidFill>
        </p:spPr>
        <p:txBody>
          <a:bodyPr wrap="square" rtlCol="0">
            <a:spAutoFit/>
          </a:bodyPr>
          <a:lstStyle/>
          <a:p>
            <a:r>
              <a:rPr lang="fr-FR" sz="1200" b="1" dirty="0">
                <a:solidFill>
                  <a:srgbClr val="FF0000"/>
                </a:solidFill>
              </a:rPr>
              <a:t>  </a:t>
            </a:r>
            <a:r>
              <a:rPr lang="fr-FR" b="1" dirty="0">
                <a:solidFill>
                  <a:srgbClr val="FF0000"/>
                </a:solidFill>
              </a:rPr>
              <a:t>487        676.6      716.1      742.3        50.8          5.8        3.7    </a:t>
            </a:r>
          </a:p>
        </p:txBody>
      </p:sp>
      <p:sp>
        <p:nvSpPr>
          <p:cNvPr id="6" name="ZoneTexte 5">
            <a:extLst>
              <a:ext uri="{FF2B5EF4-FFF2-40B4-BE49-F238E27FC236}">
                <a16:creationId xmlns:a16="http://schemas.microsoft.com/office/drawing/2014/main" id="{A13A6F90-442A-4885-53D9-ED55B1DC414C}"/>
              </a:ext>
            </a:extLst>
          </p:cNvPr>
          <p:cNvSpPr txBox="1"/>
          <p:nvPr/>
        </p:nvSpPr>
        <p:spPr>
          <a:xfrm>
            <a:off x="388618" y="4069897"/>
            <a:ext cx="8712767" cy="422910"/>
          </a:xfrm>
          <a:prstGeom prst="rect">
            <a:avLst/>
          </a:prstGeom>
          <a:solidFill>
            <a:srgbClr val="E9171C">
              <a:alpha val="29804"/>
            </a:srgbClr>
          </a:solidFill>
        </p:spPr>
        <p:txBody>
          <a:bodyPr wrap="square" rtlCol="0">
            <a:spAutoFit/>
          </a:bodyPr>
          <a:lstStyle/>
          <a:p>
            <a:endParaRPr lang="fr-FR" dirty="0"/>
          </a:p>
        </p:txBody>
      </p:sp>
      <p:sp>
        <p:nvSpPr>
          <p:cNvPr id="7" name="ZoneTexte 6">
            <a:extLst>
              <a:ext uri="{FF2B5EF4-FFF2-40B4-BE49-F238E27FC236}">
                <a16:creationId xmlns:a16="http://schemas.microsoft.com/office/drawing/2014/main" id="{C4E6F6F7-779F-3EEE-8432-A4AEB554CC27}"/>
              </a:ext>
            </a:extLst>
          </p:cNvPr>
          <p:cNvSpPr txBox="1"/>
          <p:nvPr/>
        </p:nvSpPr>
        <p:spPr>
          <a:xfrm>
            <a:off x="5495460" y="1294530"/>
            <a:ext cx="977587" cy="338554"/>
          </a:xfrm>
          <a:prstGeom prst="rect">
            <a:avLst/>
          </a:prstGeom>
          <a:noFill/>
        </p:spPr>
        <p:txBody>
          <a:bodyPr wrap="square" rtlCol="0">
            <a:spAutoFit/>
          </a:bodyPr>
          <a:lstStyle/>
          <a:p>
            <a:r>
              <a:rPr lang="fr-FR" sz="1600" b="1" dirty="0">
                <a:solidFill>
                  <a:schemeClr val="tx1"/>
                </a:solidFill>
              </a:rPr>
              <a:t>(million)</a:t>
            </a:r>
          </a:p>
        </p:txBody>
      </p:sp>
      <p:sp>
        <p:nvSpPr>
          <p:cNvPr id="8" name="ZoneTexte 7">
            <a:extLst>
              <a:ext uri="{FF2B5EF4-FFF2-40B4-BE49-F238E27FC236}">
                <a16:creationId xmlns:a16="http://schemas.microsoft.com/office/drawing/2014/main" id="{6D346D5B-E9BA-0D90-CBAC-4D1704A99EBA}"/>
              </a:ext>
            </a:extLst>
          </p:cNvPr>
          <p:cNvSpPr txBox="1"/>
          <p:nvPr/>
        </p:nvSpPr>
        <p:spPr>
          <a:xfrm>
            <a:off x="6473048" y="1294530"/>
            <a:ext cx="525735" cy="338554"/>
          </a:xfrm>
          <a:prstGeom prst="rect">
            <a:avLst/>
          </a:prstGeom>
          <a:noFill/>
        </p:spPr>
        <p:txBody>
          <a:bodyPr wrap="square" rtlCol="0">
            <a:spAutoFit/>
          </a:bodyPr>
          <a:lstStyle/>
          <a:p>
            <a:r>
              <a:rPr lang="fr-FR" sz="1600" b="1" dirty="0">
                <a:solidFill>
                  <a:schemeClr val="tx1"/>
                </a:solidFill>
              </a:rPr>
              <a:t>(%)</a:t>
            </a:r>
          </a:p>
        </p:txBody>
      </p:sp>
      <p:sp>
        <p:nvSpPr>
          <p:cNvPr id="9" name="ZoneTexte 8">
            <a:extLst>
              <a:ext uri="{FF2B5EF4-FFF2-40B4-BE49-F238E27FC236}">
                <a16:creationId xmlns:a16="http://schemas.microsoft.com/office/drawing/2014/main" id="{C30141DD-2417-D9A6-8F42-FE188D8F86A8}"/>
              </a:ext>
            </a:extLst>
          </p:cNvPr>
          <p:cNvSpPr txBox="1"/>
          <p:nvPr/>
        </p:nvSpPr>
        <p:spPr>
          <a:xfrm>
            <a:off x="7344788" y="1294530"/>
            <a:ext cx="1410593" cy="338554"/>
          </a:xfrm>
          <a:prstGeom prst="rect">
            <a:avLst/>
          </a:prstGeom>
          <a:noFill/>
        </p:spPr>
        <p:txBody>
          <a:bodyPr wrap="square" rtlCol="0">
            <a:spAutoFit/>
          </a:bodyPr>
          <a:lstStyle/>
          <a:p>
            <a:r>
              <a:rPr lang="fr-FR" sz="1600" b="1" dirty="0">
                <a:solidFill>
                  <a:schemeClr val="tx1"/>
                </a:solidFill>
              </a:rPr>
              <a:t>(différence %)</a:t>
            </a:r>
          </a:p>
        </p:txBody>
      </p:sp>
      <p:sp>
        <p:nvSpPr>
          <p:cNvPr id="10" name="Rectangle 9">
            <a:extLst>
              <a:ext uri="{FF2B5EF4-FFF2-40B4-BE49-F238E27FC236}">
                <a16:creationId xmlns:a16="http://schemas.microsoft.com/office/drawing/2014/main" id="{8104D92C-440C-5595-A2FF-7E71E71668A7}"/>
              </a:ext>
            </a:extLst>
          </p:cNvPr>
          <p:cNvSpPr/>
          <p:nvPr/>
        </p:nvSpPr>
        <p:spPr>
          <a:xfrm>
            <a:off x="6567835" y="4733678"/>
            <a:ext cx="645730" cy="42291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596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A6E789A-C859-4943-8E7D-028E3BE16BB5}"/>
              </a:ext>
            </a:extLst>
          </p:cNvPr>
          <p:cNvGraphicFramePr>
            <a:graphicFrameLocks noGrp="1"/>
          </p:cNvGraphicFramePr>
          <p:nvPr>
            <p:extLst>
              <p:ext uri="{D42A27DB-BD31-4B8C-83A1-F6EECF244321}">
                <p14:modId xmlns:p14="http://schemas.microsoft.com/office/powerpoint/2010/main" val="1168026889"/>
              </p:ext>
            </p:extLst>
          </p:nvPr>
        </p:nvGraphicFramePr>
        <p:xfrm>
          <a:off x="148590" y="154311"/>
          <a:ext cx="6595110" cy="6549378"/>
        </p:xfrm>
        <a:graphic>
          <a:graphicData uri="http://schemas.openxmlformats.org/drawingml/2006/table">
            <a:tbl>
              <a:tblPr firstRow="1" firstCol="1" bandRow="1">
                <a:tableStyleId>{5C22544A-7EE6-4342-B048-85BDC9FD1C3A}</a:tableStyleId>
              </a:tblPr>
              <a:tblGrid>
                <a:gridCol w="1686910">
                  <a:extLst>
                    <a:ext uri="{9D8B030D-6E8A-4147-A177-3AD203B41FA5}">
                      <a16:colId xmlns:a16="http://schemas.microsoft.com/office/drawing/2014/main" val="2166777536"/>
                    </a:ext>
                  </a:extLst>
                </a:gridCol>
                <a:gridCol w="2039270">
                  <a:extLst>
                    <a:ext uri="{9D8B030D-6E8A-4147-A177-3AD203B41FA5}">
                      <a16:colId xmlns:a16="http://schemas.microsoft.com/office/drawing/2014/main" val="3576404362"/>
                    </a:ext>
                  </a:extLst>
                </a:gridCol>
                <a:gridCol w="1474470">
                  <a:extLst>
                    <a:ext uri="{9D8B030D-6E8A-4147-A177-3AD203B41FA5}">
                      <a16:colId xmlns:a16="http://schemas.microsoft.com/office/drawing/2014/main" val="1550366367"/>
                    </a:ext>
                  </a:extLst>
                </a:gridCol>
                <a:gridCol w="1394460">
                  <a:extLst>
                    <a:ext uri="{9D8B030D-6E8A-4147-A177-3AD203B41FA5}">
                      <a16:colId xmlns:a16="http://schemas.microsoft.com/office/drawing/2014/main" val="2506413638"/>
                    </a:ext>
                  </a:extLst>
                </a:gridCol>
              </a:tblGrid>
              <a:tr h="297699">
                <a:tc rowSpan="2">
                  <a:txBody>
                    <a:bodyPr/>
                    <a:lstStyle/>
                    <a:p>
                      <a:pPr algn="ctr">
                        <a:lnSpc>
                          <a:spcPct val="107000"/>
                        </a:lnSpc>
                        <a:spcAft>
                          <a:spcPts val="800"/>
                        </a:spcAft>
                      </a:pPr>
                      <a:r>
                        <a:rPr lang="fr-FR" sz="1600" dirty="0">
                          <a:effectLst/>
                        </a:rPr>
                        <a:t>Rang</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800"/>
                        </a:spcAft>
                      </a:pPr>
                      <a:r>
                        <a:rPr lang="fr-FR" sz="1600" dirty="0">
                          <a:effectLst/>
                        </a:rPr>
                        <a:t>Pays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800"/>
                        </a:spcAft>
                      </a:pPr>
                      <a:r>
                        <a:rPr lang="fr-FR" sz="1600">
                          <a:effectLst/>
                        </a:rPr>
                        <a:t>Touristes étrangers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2015584597"/>
                  </a:ext>
                </a:extLst>
              </a:tr>
              <a:tr h="297699">
                <a:tc vMerge="1">
                  <a:txBody>
                    <a:bodyPr/>
                    <a:lstStyle/>
                    <a:p>
                      <a:endParaRPr lang="fr-FR"/>
                    </a:p>
                  </a:txBody>
                  <a:tcPr/>
                </a:tc>
                <a:tc vMerge="1">
                  <a:txBody>
                    <a:bodyPr/>
                    <a:lstStyle/>
                    <a:p>
                      <a:endParaRPr lang="fr-FR"/>
                    </a:p>
                  </a:txBody>
                  <a:tcPr/>
                </a:tc>
                <a:tc>
                  <a:txBody>
                    <a:bodyPr/>
                    <a:lstStyle/>
                    <a:p>
                      <a:pPr algn="ctr">
                        <a:lnSpc>
                          <a:spcPct val="107000"/>
                        </a:lnSpc>
                        <a:spcAft>
                          <a:spcPts val="800"/>
                        </a:spcAft>
                      </a:pPr>
                      <a:r>
                        <a:rPr lang="fr-FR" sz="1600">
                          <a:effectLst/>
                        </a:rPr>
                        <a:t>2010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ctr">
                        <a:lnSpc>
                          <a:spcPct val="107000"/>
                        </a:lnSpc>
                        <a:spcAft>
                          <a:spcPts val="800"/>
                        </a:spcAft>
                      </a:pPr>
                      <a:r>
                        <a:rPr lang="fr-FR" sz="1600" dirty="0">
                          <a:effectLst/>
                        </a:rPr>
                        <a:t>2017</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3345398106"/>
                  </a:ext>
                </a:extLst>
              </a:tr>
              <a:tr h="297699">
                <a:tc>
                  <a:txBody>
                    <a:bodyPr/>
                    <a:lstStyle/>
                    <a:p>
                      <a:pPr algn="ctr">
                        <a:lnSpc>
                          <a:spcPct val="107000"/>
                        </a:lnSpc>
                        <a:spcAft>
                          <a:spcPts val="800"/>
                        </a:spcAft>
                      </a:pPr>
                      <a:r>
                        <a:rPr lang="fr-FR" sz="1600">
                          <a:effectLst/>
                        </a:rPr>
                        <a:t>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dirty="0">
                          <a:effectLst/>
                        </a:rPr>
                        <a:t>France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a:effectLst/>
                        </a:rPr>
                        <a:t>77 648 000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a:effectLst/>
                        </a:rPr>
                        <a:t>86 918 000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8009418"/>
                  </a:ext>
                </a:extLst>
              </a:tr>
              <a:tr h="297699">
                <a:tc>
                  <a:txBody>
                    <a:bodyPr/>
                    <a:lstStyle/>
                    <a:p>
                      <a:pPr algn="ctr">
                        <a:lnSpc>
                          <a:spcPct val="107000"/>
                        </a:lnSpc>
                        <a:spcAft>
                          <a:spcPts val="800"/>
                        </a:spcAft>
                      </a:pPr>
                      <a:r>
                        <a:rPr lang="fr-FR" sz="1600">
                          <a:effectLst/>
                        </a:rPr>
                        <a:t>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dirty="0">
                          <a:effectLst/>
                        </a:rPr>
                        <a:t>Espagne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a:effectLst/>
                        </a:rPr>
                        <a:t>52 677 000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a:effectLst/>
                        </a:rPr>
                        <a:t>81 786 000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8710562"/>
                  </a:ext>
                </a:extLst>
              </a:tr>
              <a:tr h="297699">
                <a:tc>
                  <a:txBody>
                    <a:bodyPr/>
                    <a:lstStyle/>
                    <a:p>
                      <a:pPr algn="ctr">
                        <a:lnSpc>
                          <a:spcPct val="107000"/>
                        </a:lnSpc>
                        <a:spcAft>
                          <a:spcPts val="800"/>
                        </a:spcAft>
                      </a:pPr>
                      <a:r>
                        <a:rPr lang="fr-FR" sz="1600">
                          <a:effectLst/>
                        </a:rPr>
                        <a:t>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dirty="0">
                          <a:effectLst/>
                        </a:rPr>
                        <a:t>Italie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a:effectLst/>
                        </a:rPr>
                        <a:t>43 626 000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a:effectLst/>
                        </a:rPr>
                        <a:t>58 253 000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45176"/>
                  </a:ext>
                </a:extLst>
              </a:tr>
              <a:tr h="297699">
                <a:tc>
                  <a:txBody>
                    <a:bodyPr/>
                    <a:lstStyle/>
                    <a:p>
                      <a:pPr algn="ctr">
                        <a:lnSpc>
                          <a:spcPct val="107000"/>
                        </a:lnSpc>
                        <a:spcAft>
                          <a:spcPts val="800"/>
                        </a:spcAft>
                      </a:pPr>
                      <a:r>
                        <a:rPr lang="fr-FR" sz="1600">
                          <a:effectLst/>
                        </a:rPr>
                        <a:t>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dirty="0">
                          <a:effectLst/>
                        </a:rPr>
                        <a:t>Royaume-Uni</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a:effectLst/>
                        </a:rPr>
                        <a:t>28 296 000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a:effectLst/>
                        </a:rPr>
                        <a:t>37 651 000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4583736"/>
                  </a:ext>
                </a:extLst>
              </a:tr>
              <a:tr h="297699">
                <a:tc>
                  <a:txBody>
                    <a:bodyPr/>
                    <a:lstStyle/>
                    <a:p>
                      <a:pPr algn="ctr">
                        <a:lnSpc>
                          <a:spcPct val="107000"/>
                        </a:lnSpc>
                        <a:spcAft>
                          <a:spcPts val="800"/>
                        </a:spcAft>
                      </a:pPr>
                      <a:r>
                        <a:rPr lang="fr-FR" sz="1600">
                          <a:effectLst/>
                        </a:rPr>
                        <a:t>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a:effectLst/>
                        </a:rPr>
                        <a:t>Turquie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dirty="0">
                          <a:effectLst/>
                        </a:rPr>
                        <a:t>31 364 000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a:effectLst/>
                        </a:rPr>
                        <a:t>37 601 000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2145890"/>
                  </a:ext>
                </a:extLst>
              </a:tr>
              <a:tr h="297699">
                <a:tc>
                  <a:txBody>
                    <a:bodyPr/>
                    <a:lstStyle/>
                    <a:p>
                      <a:pPr algn="ctr">
                        <a:lnSpc>
                          <a:spcPct val="107000"/>
                        </a:lnSpc>
                        <a:spcAft>
                          <a:spcPts val="800"/>
                        </a:spcAft>
                      </a:pPr>
                      <a:r>
                        <a:rPr lang="fr-FR" sz="1600" dirty="0">
                          <a:solidFill>
                            <a:schemeClr val="tx1"/>
                          </a:solidFill>
                          <a:effectLst/>
                        </a:rPr>
                        <a:t>6</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Allemagne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26 875 000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37 452 000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760873167"/>
                  </a:ext>
                </a:extLst>
              </a:tr>
              <a:tr h="297699">
                <a:tc>
                  <a:txBody>
                    <a:bodyPr/>
                    <a:lstStyle/>
                    <a:p>
                      <a:pPr algn="ctr">
                        <a:lnSpc>
                          <a:spcPct val="107000"/>
                        </a:lnSpc>
                        <a:spcAft>
                          <a:spcPts val="800"/>
                        </a:spcAft>
                      </a:pPr>
                      <a:r>
                        <a:rPr lang="fr-FR" sz="1600" dirty="0">
                          <a:solidFill>
                            <a:schemeClr val="tx1"/>
                          </a:solidFill>
                          <a:effectLst/>
                        </a:rPr>
                        <a:t>7</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Autriche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22 004 000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29 460 000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777296385"/>
                  </a:ext>
                </a:extLst>
              </a:tr>
              <a:tr h="297699">
                <a:tc>
                  <a:txBody>
                    <a:bodyPr/>
                    <a:lstStyle/>
                    <a:p>
                      <a:pPr algn="ctr">
                        <a:lnSpc>
                          <a:spcPct val="107000"/>
                        </a:lnSpc>
                        <a:spcAft>
                          <a:spcPts val="800"/>
                        </a:spcAft>
                      </a:pPr>
                      <a:r>
                        <a:rPr lang="fr-FR" sz="1600">
                          <a:effectLst/>
                        </a:rPr>
                        <a:t>8</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a:effectLst/>
                        </a:rPr>
                        <a:t>Grèce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dirty="0">
                          <a:effectLst/>
                        </a:rPr>
                        <a:t>15 007 000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a:effectLst/>
                        </a:rPr>
                        <a:t>27 194 000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4065321"/>
                  </a:ext>
                </a:extLst>
              </a:tr>
              <a:tr h="297699">
                <a:tc>
                  <a:txBody>
                    <a:bodyPr/>
                    <a:lstStyle/>
                    <a:p>
                      <a:pPr algn="ctr">
                        <a:lnSpc>
                          <a:spcPct val="107000"/>
                        </a:lnSpc>
                        <a:spcAft>
                          <a:spcPts val="800"/>
                        </a:spcAft>
                      </a:pPr>
                      <a:r>
                        <a:rPr lang="fr-FR" sz="1600" dirty="0">
                          <a:solidFill>
                            <a:schemeClr val="tx1"/>
                          </a:solidFill>
                          <a:effectLst/>
                        </a:rPr>
                        <a:t>9</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Russie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22 281 000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24 390 000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710079526"/>
                  </a:ext>
                </a:extLst>
              </a:tr>
              <a:tr h="297699">
                <a:tc>
                  <a:txBody>
                    <a:bodyPr/>
                    <a:lstStyle/>
                    <a:p>
                      <a:pPr algn="ctr">
                        <a:lnSpc>
                          <a:spcPct val="107000"/>
                        </a:lnSpc>
                        <a:spcAft>
                          <a:spcPts val="800"/>
                        </a:spcAft>
                      </a:pPr>
                      <a:r>
                        <a:rPr lang="fr-FR" sz="1600" dirty="0">
                          <a:effectLst/>
                        </a:rPr>
                        <a:t>10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a:effectLst/>
                        </a:rPr>
                        <a:t>Portugal</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dirty="0">
                          <a:effectLst/>
                        </a:rPr>
                        <a:t>6 832 000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a:effectLst/>
                        </a:rPr>
                        <a:t>21 200 000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0665001"/>
                  </a:ext>
                </a:extLst>
              </a:tr>
              <a:tr h="297699">
                <a:tc>
                  <a:txBody>
                    <a:bodyPr/>
                    <a:lstStyle/>
                    <a:p>
                      <a:pPr algn="ctr">
                        <a:lnSpc>
                          <a:spcPct val="107000"/>
                        </a:lnSpc>
                        <a:spcAft>
                          <a:spcPts val="800"/>
                        </a:spcAft>
                      </a:pPr>
                      <a:r>
                        <a:rPr lang="fr-FR" sz="1600" dirty="0">
                          <a:solidFill>
                            <a:schemeClr val="tx1"/>
                          </a:solidFill>
                          <a:effectLst/>
                        </a:rPr>
                        <a:t>11</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Pologne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12 470 000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18 400 000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228283405"/>
                  </a:ext>
                </a:extLst>
              </a:tr>
              <a:tr h="297699">
                <a:tc>
                  <a:txBody>
                    <a:bodyPr/>
                    <a:lstStyle/>
                    <a:p>
                      <a:pPr algn="ctr">
                        <a:lnSpc>
                          <a:spcPct val="107000"/>
                        </a:lnSpc>
                        <a:spcAft>
                          <a:spcPts val="800"/>
                        </a:spcAft>
                      </a:pPr>
                      <a:r>
                        <a:rPr lang="fr-FR" sz="1600">
                          <a:effectLst/>
                        </a:rPr>
                        <a:t>12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a:effectLst/>
                        </a:rPr>
                        <a:t>Pays-Bas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a:effectLst/>
                        </a:rPr>
                        <a:t>10 883 000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a:effectLst/>
                        </a:rPr>
                        <a:t>17 924 000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5330643"/>
                  </a:ext>
                </a:extLst>
              </a:tr>
              <a:tr h="297699">
                <a:tc>
                  <a:txBody>
                    <a:bodyPr/>
                    <a:lstStyle/>
                    <a:p>
                      <a:pPr algn="ctr">
                        <a:lnSpc>
                          <a:spcPct val="107000"/>
                        </a:lnSpc>
                        <a:spcAft>
                          <a:spcPts val="800"/>
                        </a:spcAft>
                      </a:pPr>
                      <a:r>
                        <a:rPr lang="fr-FR" sz="1600" dirty="0">
                          <a:solidFill>
                            <a:schemeClr val="tx1"/>
                          </a:solidFill>
                          <a:effectLst/>
                        </a:rPr>
                        <a:t>13</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Hongrie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9 510 000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15 785 000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755199750"/>
                  </a:ext>
                </a:extLst>
              </a:tr>
              <a:tr h="297699">
                <a:tc>
                  <a:txBody>
                    <a:bodyPr/>
                    <a:lstStyle/>
                    <a:p>
                      <a:pPr algn="ctr">
                        <a:lnSpc>
                          <a:spcPct val="107000"/>
                        </a:lnSpc>
                        <a:spcAft>
                          <a:spcPts val="800"/>
                        </a:spcAft>
                      </a:pPr>
                      <a:r>
                        <a:rPr lang="fr-FR" sz="1600">
                          <a:effectLst/>
                        </a:rPr>
                        <a:t>14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a:effectLst/>
                        </a:rPr>
                        <a:t>Croatie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a:effectLst/>
                        </a:rPr>
                        <a:t>9 111 000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dirty="0">
                          <a:effectLst/>
                        </a:rPr>
                        <a:t>15 593 000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204869"/>
                  </a:ext>
                </a:extLst>
              </a:tr>
              <a:tr h="297699">
                <a:tc>
                  <a:txBody>
                    <a:bodyPr/>
                    <a:lstStyle/>
                    <a:p>
                      <a:pPr algn="ctr">
                        <a:lnSpc>
                          <a:spcPct val="107000"/>
                        </a:lnSpc>
                        <a:spcAft>
                          <a:spcPts val="800"/>
                        </a:spcAft>
                      </a:pPr>
                      <a:r>
                        <a:rPr lang="fr-FR" sz="1600" b="1" dirty="0">
                          <a:solidFill>
                            <a:schemeClr val="tx1"/>
                          </a:solidFill>
                          <a:effectLst/>
                        </a:rPr>
                        <a:t>15</a:t>
                      </a:r>
                      <a:endParaRPr lang="fr-FR"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Ukraine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21 203 000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14 230 000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92586111"/>
                  </a:ext>
                </a:extLst>
              </a:tr>
              <a:tr h="297699">
                <a:tc>
                  <a:txBody>
                    <a:bodyPr/>
                    <a:lstStyle/>
                    <a:p>
                      <a:pPr algn="ctr">
                        <a:lnSpc>
                          <a:spcPct val="107000"/>
                        </a:lnSpc>
                        <a:spcAft>
                          <a:spcPts val="800"/>
                        </a:spcAft>
                      </a:pPr>
                      <a:r>
                        <a:rPr lang="fr-FR" sz="1600" dirty="0">
                          <a:solidFill>
                            <a:schemeClr val="tx1"/>
                          </a:solidFill>
                          <a:effectLst/>
                        </a:rPr>
                        <a:t>16</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République tchèque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8 629 000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12 808 000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976478256"/>
                  </a:ext>
                </a:extLst>
              </a:tr>
              <a:tr h="297699">
                <a:tc>
                  <a:txBody>
                    <a:bodyPr/>
                    <a:lstStyle/>
                    <a:p>
                      <a:pPr algn="ctr">
                        <a:lnSpc>
                          <a:spcPct val="107000"/>
                        </a:lnSpc>
                        <a:spcAft>
                          <a:spcPts val="800"/>
                        </a:spcAft>
                      </a:pPr>
                      <a:r>
                        <a:rPr lang="fr-FR" sz="1600" dirty="0">
                          <a:solidFill>
                            <a:schemeClr val="tx1"/>
                          </a:solidFill>
                          <a:effectLst/>
                        </a:rPr>
                        <a:t>17</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Suisse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8 628 000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11 133 000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333235810"/>
                  </a:ext>
                </a:extLst>
              </a:tr>
              <a:tr h="297699">
                <a:tc>
                  <a:txBody>
                    <a:bodyPr/>
                    <a:lstStyle/>
                    <a:p>
                      <a:pPr algn="ctr">
                        <a:lnSpc>
                          <a:spcPct val="107000"/>
                        </a:lnSpc>
                        <a:spcAft>
                          <a:spcPts val="800"/>
                        </a:spcAft>
                      </a:pPr>
                      <a:r>
                        <a:rPr lang="fr-FR" sz="1600">
                          <a:effectLst/>
                        </a:rPr>
                        <a:t>18</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dirty="0">
                          <a:effectLst/>
                        </a:rPr>
                        <a:t>Danemark</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dirty="0">
                          <a:effectLst/>
                        </a:rPr>
                        <a:t>8 744 000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a:effectLst/>
                        </a:rPr>
                        <a:t>10 781 000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5784093"/>
                  </a:ext>
                </a:extLst>
              </a:tr>
              <a:tr h="297699">
                <a:tc>
                  <a:txBody>
                    <a:bodyPr/>
                    <a:lstStyle/>
                    <a:p>
                      <a:pPr algn="ctr">
                        <a:lnSpc>
                          <a:spcPct val="107000"/>
                        </a:lnSpc>
                        <a:spcAft>
                          <a:spcPts val="800"/>
                        </a:spcAft>
                      </a:pPr>
                      <a:r>
                        <a:rPr lang="fr-FR" sz="1600">
                          <a:effectLst/>
                        </a:rPr>
                        <a:t>19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a:effectLst/>
                        </a:rPr>
                        <a:t> Irlande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a:effectLst/>
                        </a:rPr>
                        <a:t>7 134 000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600">
                          <a:effectLst/>
                        </a:rPr>
                        <a:t>10 388 000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8688298"/>
                  </a:ext>
                </a:extLst>
              </a:tr>
              <a:tr h="297699">
                <a:tc>
                  <a:txBody>
                    <a:bodyPr/>
                    <a:lstStyle/>
                    <a:p>
                      <a:pPr algn="ctr">
                        <a:lnSpc>
                          <a:spcPct val="107000"/>
                        </a:lnSpc>
                        <a:spcAft>
                          <a:spcPts val="800"/>
                        </a:spcAft>
                      </a:pPr>
                      <a:r>
                        <a:rPr lang="fr-FR" sz="1600" dirty="0">
                          <a:solidFill>
                            <a:schemeClr val="tx1"/>
                          </a:solidFill>
                          <a:effectLst/>
                        </a:rPr>
                        <a:t>20</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Bulgarie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6 047 000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800"/>
                        </a:spcAft>
                      </a:pPr>
                      <a:r>
                        <a:rPr lang="fr-FR" sz="1600" dirty="0">
                          <a:effectLst/>
                        </a:rPr>
                        <a:t>8 883 000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3841402040"/>
                  </a:ext>
                </a:extLst>
              </a:tr>
            </a:tbl>
          </a:graphicData>
        </a:graphic>
      </p:graphicFrame>
      <p:sp>
        <p:nvSpPr>
          <p:cNvPr id="4" name="ZoneTexte 3">
            <a:extLst>
              <a:ext uri="{FF2B5EF4-FFF2-40B4-BE49-F238E27FC236}">
                <a16:creationId xmlns:a16="http://schemas.microsoft.com/office/drawing/2014/main" id="{5B34B184-19FD-43A1-ACF3-A2E5E3717CAD}"/>
              </a:ext>
            </a:extLst>
          </p:cNvPr>
          <p:cNvSpPr txBox="1"/>
          <p:nvPr/>
        </p:nvSpPr>
        <p:spPr>
          <a:xfrm>
            <a:off x="6766560" y="457200"/>
            <a:ext cx="2228850" cy="1477328"/>
          </a:xfrm>
          <a:prstGeom prst="rect">
            <a:avLst/>
          </a:prstGeom>
          <a:solidFill>
            <a:schemeClr val="bg1"/>
          </a:solidFill>
        </p:spPr>
        <p:txBody>
          <a:bodyPr wrap="square" rtlCol="0">
            <a:spAutoFit/>
          </a:bodyPr>
          <a:lstStyle/>
          <a:p>
            <a:r>
              <a:rPr lang="fr-FR" sz="1800" dirty="0">
                <a:effectLst/>
                <a:latin typeface="Arial" panose="020B0604020202020204" pitchFamily="34" charset="0"/>
                <a:ea typeface="Calibri" panose="020F0502020204030204" pitchFamily="34" charset="0"/>
                <a:cs typeface="Arial" panose="020B0604020202020204" pitchFamily="34" charset="0"/>
              </a:rPr>
              <a:t>Classement des Etats d’Europe par nombre de touristes étrangers – Source OMT 2018.</a:t>
            </a:r>
          </a:p>
        </p:txBody>
      </p:sp>
      <p:sp>
        <p:nvSpPr>
          <p:cNvPr id="5" name="ZoneTexte 4">
            <a:extLst>
              <a:ext uri="{FF2B5EF4-FFF2-40B4-BE49-F238E27FC236}">
                <a16:creationId xmlns:a16="http://schemas.microsoft.com/office/drawing/2014/main" id="{20BB2D44-3B37-4059-8C61-1D8B279DF043}"/>
              </a:ext>
            </a:extLst>
          </p:cNvPr>
          <p:cNvSpPr txBox="1"/>
          <p:nvPr/>
        </p:nvSpPr>
        <p:spPr>
          <a:xfrm>
            <a:off x="6766560" y="2274570"/>
            <a:ext cx="2228850" cy="1754326"/>
          </a:xfrm>
          <a:prstGeom prst="rect">
            <a:avLst/>
          </a:prstGeom>
          <a:solidFill>
            <a:schemeClr val="bg1"/>
          </a:solidFill>
        </p:spPr>
        <p:txBody>
          <a:bodyPr wrap="square" rtlCol="0">
            <a:spAutoFit/>
          </a:bodyPr>
          <a:lstStyle/>
          <a:p>
            <a:r>
              <a:rPr lang="fr-FR" dirty="0">
                <a:solidFill>
                  <a:srgbClr val="FF0000"/>
                </a:solidFill>
              </a:rPr>
              <a:t>https://atlasocio.com/classements/economie/tourisme/classement-etats-par-nombre-de-touristes-etrangers-europe.php</a:t>
            </a:r>
          </a:p>
        </p:txBody>
      </p:sp>
    </p:spTree>
    <p:extLst>
      <p:ext uri="{BB962C8B-B14F-4D97-AF65-F5344CB8AC3E}">
        <p14:creationId xmlns:p14="http://schemas.microsoft.com/office/powerpoint/2010/main" val="1977353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C4B8266-7FE4-4562-8DC3-EE4971CDECCA}"/>
              </a:ext>
            </a:extLst>
          </p:cNvPr>
          <p:cNvSpPr txBox="1"/>
          <p:nvPr/>
        </p:nvSpPr>
        <p:spPr>
          <a:xfrm>
            <a:off x="200024" y="147809"/>
            <a:ext cx="8829676" cy="707886"/>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Facteurs du développement du tourisme en Europe de l’Est depuis 30 ans. </a:t>
            </a:r>
          </a:p>
        </p:txBody>
      </p:sp>
      <p:sp>
        <p:nvSpPr>
          <p:cNvPr id="3" name="ZoneTexte 2">
            <a:extLst>
              <a:ext uri="{FF2B5EF4-FFF2-40B4-BE49-F238E27FC236}">
                <a16:creationId xmlns:a16="http://schemas.microsoft.com/office/drawing/2014/main" id="{F569795A-CEC7-4A81-82ED-01BC973A2D9B}"/>
              </a:ext>
            </a:extLst>
          </p:cNvPr>
          <p:cNvSpPr txBox="1"/>
          <p:nvPr/>
        </p:nvSpPr>
        <p:spPr>
          <a:xfrm>
            <a:off x="200024" y="1408919"/>
            <a:ext cx="4589146"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Tourisme culturel et urbain</a:t>
            </a:r>
          </a:p>
        </p:txBody>
      </p:sp>
      <p:pic>
        <p:nvPicPr>
          <p:cNvPr id="5" name="Image 4">
            <a:extLst>
              <a:ext uri="{FF2B5EF4-FFF2-40B4-BE49-F238E27FC236}">
                <a16:creationId xmlns:a16="http://schemas.microsoft.com/office/drawing/2014/main" id="{A5E84341-40BC-4696-A70E-B97EE6494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2483867"/>
            <a:ext cx="5423534" cy="4054092"/>
          </a:xfrm>
          <a:prstGeom prst="rect">
            <a:avLst/>
          </a:prstGeom>
        </p:spPr>
      </p:pic>
      <p:sp>
        <p:nvSpPr>
          <p:cNvPr id="6" name="ZoneTexte 5">
            <a:extLst>
              <a:ext uri="{FF2B5EF4-FFF2-40B4-BE49-F238E27FC236}">
                <a16:creationId xmlns:a16="http://schemas.microsoft.com/office/drawing/2014/main" id="{C436FBAD-1458-46DB-AE33-A772F7A396E3}"/>
              </a:ext>
            </a:extLst>
          </p:cNvPr>
          <p:cNvSpPr txBox="1"/>
          <p:nvPr/>
        </p:nvSpPr>
        <p:spPr>
          <a:xfrm>
            <a:off x="6492240" y="2777490"/>
            <a:ext cx="2057400" cy="707886"/>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Le château de </a:t>
            </a:r>
            <a:r>
              <a:rPr lang="fr-FR" sz="2000" dirty="0" err="1">
                <a:latin typeface="Arial" panose="020B0604020202020204" pitchFamily="34" charset="0"/>
                <a:cs typeface="Arial" panose="020B0604020202020204" pitchFamily="34" charset="0"/>
              </a:rPr>
              <a:t>Neuschwanstein</a:t>
            </a:r>
            <a:endParaRPr lang="fr-FR" sz="2000"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07F32DD7-477E-4D4E-B958-9D557F9A25EC}"/>
              </a:ext>
            </a:extLst>
          </p:cNvPr>
          <p:cNvSpPr txBox="1"/>
          <p:nvPr/>
        </p:nvSpPr>
        <p:spPr>
          <a:xfrm>
            <a:off x="516254" y="1946393"/>
            <a:ext cx="576453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Les châteaux de Louis II de Bavière (1845-1886) </a:t>
            </a:r>
          </a:p>
        </p:txBody>
      </p:sp>
    </p:spTree>
    <p:extLst>
      <p:ext uri="{BB962C8B-B14F-4D97-AF65-F5344CB8AC3E}">
        <p14:creationId xmlns:p14="http://schemas.microsoft.com/office/powerpoint/2010/main" val="146695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01B5047-B0F0-4ECB-BD59-8C6704500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322" y="142101"/>
            <a:ext cx="4440555" cy="2960370"/>
          </a:xfrm>
          <a:prstGeom prst="rect">
            <a:avLst/>
          </a:prstGeom>
        </p:spPr>
      </p:pic>
      <p:sp>
        <p:nvSpPr>
          <p:cNvPr id="8" name="ZoneTexte 7">
            <a:extLst>
              <a:ext uri="{FF2B5EF4-FFF2-40B4-BE49-F238E27FC236}">
                <a16:creationId xmlns:a16="http://schemas.microsoft.com/office/drawing/2014/main" id="{B38397A6-C218-498C-A9DF-A7473B02376A}"/>
              </a:ext>
            </a:extLst>
          </p:cNvPr>
          <p:cNvSpPr txBox="1"/>
          <p:nvPr/>
        </p:nvSpPr>
        <p:spPr>
          <a:xfrm>
            <a:off x="294322" y="3102471"/>
            <a:ext cx="4286250" cy="400110"/>
          </a:xfrm>
          <a:prstGeom prst="rect">
            <a:avLst/>
          </a:prstGeom>
          <a:solidFill>
            <a:schemeClr val="bg1"/>
          </a:solidFill>
        </p:spPr>
        <p:txBody>
          <a:bodyPr wrap="square" rtlCol="0">
            <a:spAutoFit/>
          </a:bodyPr>
          <a:lstStyle/>
          <a:p>
            <a:pPr algn="ctr"/>
            <a:r>
              <a:rPr lang="de-DE" sz="2000" dirty="0">
                <a:latin typeface="Arial" panose="020B0604020202020204" pitchFamily="34" charset="0"/>
                <a:cs typeface="Arial" panose="020B0604020202020204" pitchFamily="34" charset="0"/>
              </a:rPr>
              <a:t>Hohenschwangau, le </a:t>
            </a:r>
            <a:r>
              <a:rPr lang="de-DE" sz="2000" dirty="0" err="1">
                <a:latin typeface="Arial" panose="020B0604020202020204" pitchFamily="34" charset="0"/>
                <a:cs typeface="Arial" panose="020B0604020202020204" pitchFamily="34" charset="0"/>
              </a:rPr>
              <a:t>site</a:t>
            </a:r>
            <a:r>
              <a:rPr lang="de-DE" sz="2000" dirty="0">
                <a:latin typeface="Arial" panose="020B0604020202020204" pitchFamily="34" charset="0"/>
                <a:cs typeface="Arial" panose="020B0604020202020204" pitchFamily="34" charset="0"/>
              </a:rPr>
              <a:t> en </a:t>
            </a:r>
            <a:r>
              <a:rPr lang="de-DE" sz="2000" dirty="0" err="1">
                <a:latin typeface="Arial" panose="020B0604020202020204" pitchFamily="34" charset="0"/>
                <a:cs typeface="Arial" panose="020B0604020202020204" pitchFamily="34" charset="0"/>
              </a:rPr>
              <a:t>hiver</a:t>
            </a:r>
            <a:endParaRPr lang="de-DE" sz="2000" dirty="0">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65031294-5176-484E-AA0F-A4C6FCE16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129" y="142101"/>
            <a:ext cx="3947159" cy="2960370"/>
          </a:xfrm>
          <a:prstGeom prst="rect">
            <a:avLst/>
          </a:prstGeom>
        </p:spPr>
      </p:pic>
      <p:sp>
        <p:nvSpPr>
          <p:cNvPr id="11" name="ZoneTexte 10">
            <a:extLst>
              <a:ext uri="{FF2B5EF4-FFF2-40B4-BE49-F238E27FC236}">
                <a16:creationId xmlns:a16="http://schemas.microsoft.com/office/drawing/2014/main" id="{D6DBCF88-4E0C-4F5D-A630-CA9ED2ECAFD0}"/>
              </a:ext>
            </a:extLst>
          </p:cNvPr>
          <p:cNvSpPr txBox="1"/>
          <p:nvPr/>
        </p:nvSpPr>
        <p:spPr>
          <a:xfrm>
            <a:off x="4857750" y="3111282"/>
            <a:ext cx="3991928" cy="400110"/>
          </a:xfrm>
          <a:prstGeom prst="rect">
            <a:avLst/>
          </a:prstGeom>
          <a:solidFill>
            <a:schemeClr val="bg1"/>
          </a:solidFill>
        </p:spPr>
        <p:txBody>
          <a:bodyPr wrap="square" rtlCol="0">
            <a:spAutoFit/>
          </a:bodyPr>
          <a:lstStyle/>
          <a:p>
            <a:pPr algn="ctr"/>
            <a:r>
              <a:rPr lang="de-DE" sz="2000" dirty="0">
                <a:latin typeface="Arial" panose="020B0604020202020204" pitchFamily="34" charset="0"/>
                <a:cs typeface="Arial" panose="020B0604020202020204" pitchFamily="34" charset="0"/>
              </a:rPr>
              <a:t>Herrenchiemsee, </a:t>
            </a:r>
            <a:r>
              <a:rPr lang="de-DE" sz="2000" dirty="0" err="1">
                <a:latin typeface="Arial" panose="020B0604020202020204" pitchFamily="34" charset="0"/>
                <a:cs typeface="Arial" panose="020B0604020202020204" pitchFamily="34" charset="0"/>
              </a:rPr>
              <a:t>vue</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aérienne</a:t>
            </a:r>
            <a:endParaRPr lang="de-DE" sz="2000" dirty="0">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BDDE7880-27D3-44D5-8F70-9CCD30DC1B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5965" y="3694038"/>
            <a:ext cx="4857749" cy="3021861"/>
          </a:xfrm>
          <a:prstGeom prst="rect">
            <a:avLst/>
          </a:prstGeom>
        </p:spPr>
      </p:pic>
      <p:sp>
        <p:nvSpPr>
          <p:cNvPr id="14" name="ZoneTexte 13">
            <a:extLst>
              <a:ext uri="{FF2B5EF4-FFF2-40B4-BE49-F238E27FC236}">
                <a16:creationId xmlns:a16="http://schemas.microsoft.com/office/drawing/2014/main" id="{2108DCAD-C4C3-48F3-AC80-A44451DCDA31}"/>
              </a:ext>
            </a:extLst>
          </p:cNvPr>
          <p:cNvSpPr txBox="1"/>
          <p:nvPr/>
        </p:nvSpPr>
        <p:spPr>
          <a:xfrm>
            <a:off x="6873240" y="6008013"/>
            <a:ext cx="1976438" cy="707886"/>
          </a:xfrm>
          <a:prstGeom prst="rect">
            <a:avLst/>
          </a:prstGeom>
          <a:solidFill>
            <a:schemeClr val="bg1"/>
          </a:solidFill>
        </p:spPr>
        <p:txBody>
          <a:bodyPr wrap="square" rtlCol="0">
            <a:spAutoFit/>
          </a:bodyPr>
          <a:lstStyle/>
          <a:p>
            <a:pPr algn="ctr"/>
            <a:r>
              <a:rPr lang="de-DE" sz="2000" dirty="0">
                <a:latin typeface="Arial" panose="020B0604020202020204" pitchFamily="34" charset="0"/>
                <a:cs typeface="Arial" panose="020B0604020202020204" pitchFamily="34" charset="0"/>
              </a:rPr>
              <a:t>Château de Linderhof</a:t>
            </a:r>
          </a:p>
        </p:txBody>
      </p:sp>
    </p:spTree>
    <p:extLst>
      <p:ext uri="{BB962C8B-B14F-4D97-AF65-F5344CB8AC3E}">
        <p14:creationId xmlns:p14="http://schemas.microsoft.com/office/powerpoint/2010/main" val="106499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C6C49DD-9E8D-410D-AEB0-7651DE3FF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54316"/>
            <a:ext cx="7463790" cy="5597843"/>
          </a:xfrm>
          <a:prstGeom prst="rect">
            <a:avLst/>
          </a:prstGeom>
        </p:spPr>
      </p:pic>
      <p:sp>
        <p:nvSpPr>
          <p:cNvPr id="4" name="ZoneTexte 3">
            <a:extLst>
              <a:ext uri="{FF2B5EF4-FFF2-40B4-BE49-F238E27FC236}">
                <a16:creationId xmlns:a16="http://schemas.microsoft.com/office/drawing/2014/main" id="{FBA92452-639F-4B69-A6C8-71BDFD92C907}"/>
              </a:ext>
            </a:extLst>
          </p:cNvPr>
          <p:cNvSpPr txBox="1"/>
          <p:nvPr/>
        </p:nvSpPr>
        <p:spPr>
          <a:xfrm>
            <a:off x="628650" y="5861507"/>
            <a:ext cx="7658100" cy="707886"/>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Inscrite au patrimoine mondial de l’UNESCO en 2006, Ratisbonne    est la ville médiévale la mieux préservée d’Allemagne.</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412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D64A1A3-3CE6-4FC4-8543-BAB96B137785}"/>
              </a:ext>
            </a:extLst>
          </p:cNvPr>
          <p:cNvSpPr txBox="1"/>
          <p:nvPr/>
        </p:nvSpPr>
        <p:spPr>
          <a:xfrm>
            <a:off x="323186" y="202789"/>
            <a:ext cx="2319346" cy="430887"/>
          </a:xfrm>
          <a:prstGeom prst="rect">
            <a:avLst/>
          </a:prstGeom>
          <a:solidFill>
            <a:schemeClr val="bg1"/>
          </a:solidFill>
        </p:spPr>
        <p:txBody>
          <a:bodyPr wrap="square">
            <a:spAutoFit/>
          </a:bodyPr>
          <a:lstStyle/>
          <a:p>
            <a:r>
              <a:rPr lang="fr-FR" sz="2200" dirty="0">
                <a:solidFill>
                  <a:srgbClr val="C00000"/>
                </a:solidFill>
                <a:latin typeface="Arial Black" panose="020B0A04020102020204" pitchFamily="34" charset="0"/>
                <a:ea typeface="Verdana" panose="020B0604030504040204" pitchFamily="34" charset="0"/>
              </a:rPr>
              <a:t>1/ Les causes</a:t>
            </a:r>
          </a:p>
        </p:txBody>
      </p:sp>
      <p:cxnSp>
        <p:nvCxnSpPr>
          <p:cNvPr id="5" name="Connecteur droit 4">
            <a:extLst>
              <a:ext uri="{FF2B5EF4-FFF2-40B4-BE49-F238E27FC236}">
                <a16:creationId xmlns:a16="http://schemas.microsoft.com/office/drawing/2014/main" id="{94ADD5EB-38F7-4869-A592-BB3D59402B7D}"/>
              </a:ext>
            </a:extLst>
          </p:cNvPr>
          <p:cNvCxnSpPr>
            <a:cxnSpLocks/>
          </p:cNvCxnSpPr>
          <p:nvPr/>
        </p:nvCxnSpPr>
        <p:spPr>
          <a:xfrm>
            <a:off x="536895" y="922789"/>
            <a:ext cx="33556" cy="4186421"/>
          </a:xfrm>
          <a:prstGeom prst="line">
            <a:avLst/>
          </a:prstGeom>
          <a:ln w="57150"/>
        </p:spPr>
        <p:style>
          <a:lnRef idx="1">
            <a:schemeClr val="dk1"/>
          </a:lnRef>
          <a:fillRef idx="0">
            <a:schemeClr val="dk1"/>
          </a:fillRef>
          <a:effectRef idx="0">
            <a:schemeClr val="dk1"/>
          </a:effectRef>
          <a:fontRef idx="minor">
            <a:schemeClr val="tx1"/>
          </a:fontRef>
        </p:style>
      </p:cxnSp>
      <p:cxnSp>
        <p:nvCxnSpPr>
          <p:cNvPr id="7" name="Connecteur droit 6">
            <a:extLst>
              <a:ext uri="{FF2B5EF4-FFF2-40B4-BE49-F238E27FC236}">
                <a16:creationId xmlns:a16="http://schemas.microsoft.com/office/drawing/2014/main" id="{3577F35B-EE50-4DB8-9C14-4CD60D6DB533}"/>
              </a:ext>
            </a:extLst>
          </p:cNvPr>
          <p:cNvCxnSpPr/>
          <p:nvPr/>
        </p:nvCxnSpPr>
        <p:spPr>
          <a:xfrm>
            <a:off x="570451" y="1518407"/>
            <a:ext cx="796955" cy="0"/>
          </a:xfrm>
          <a:prstGeom prst="line">
            <a:avLst/>
          </a:prstGeom>
          <a:ln w="57150"/>
        </p:spPr>
        <p:style>
          <a:lnRef idx="1">
            <a:schemeClr val="dk1"/>
          </a:lnRef>
          <a:fillRef idx="0">
            <a:schemeClr val="dk1"/>
          </a:fillRef>
          <a:effectRef idx="0">
            <a:schemeClr val="dk1"/>
          </a:effectRef>
          <a:fontRef idx="minor">
            <a:schemeClr val="tx1"/>
          </a:fontRef>
        </p:style>
      </p:cxnSp>
      <p:sp>
        <p:nvSpPr>
          <p:cNvPr id="6" name="ZoneTexte 5">
            <a:extLst>
              <a:ext uri="{FF2B5EF4-FFF2-40B4-BE49-F238E27FC236}">
                <a16:creationId xmlns:a16="http://schemas.microsoft.com/office/drawing/2014/main" id="{5E61073A-869C-4777-A762-615C7F2DBF04}"/>
              </a:ext>
            </a:extLst>
          </p:cNvPr>
          <p:cNvSpPr txBox="1"/>
          <p:nvPr/>
        </p:nvSpPr>
        <p:spPr>
          <a:xfrm>
            <a:off x="1738513" y="1164464"/>
            <a:ext cx="7142594" cy="707886"/>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Le touriste est un urbain qui trouve facilement ses repères dans les métropoles visitées</a:t>
            </a:r>
          </a:p>
        </p:txBody>
      </p:sp>
      <p:cxnSp>
        <p:nvCxnSpPr>
          <p:cNvPr id="8" name="Connecteur droit 7">
            <a:extLst>
              <a:ext uri="{FF2B5EF4-FFF2-40B4-BE49-F238E27FC236}">
                <a16:creationId xmlns:a16="http://schemas.microsoft.com/office/drawing/2014/main" id="{E23D28C5-50E8-4CFF-94DB-A95A0635231D}"/>
              </a:ext>
            </a:extLst>
          </p:cNvPr>
          <p:cNvCxnSpPr/>
          <p:nvPr/>
        </p:nvCxnSpPr>
        <p:spPr>
          <a:xfrm>
            <a:off x="570451" y="2757081"/>
            <a:ext cx="796955"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9" name="Connecteur droit 8">
            <a:extLst>
              <a:ext uri="{FF2B5EF4-FFF2-40B4-BE49-F238E27FC236}">
                <a16:creationId xmlns:a16="http://schemas.microsoft.com/office/drawing/2014/main" id="{141EB3B8-DA5E-421F-9A3E-47FEEB861F92}"/>
              </a:ext>
            </a:extLst>
          </p:cNvPr>
          <p:cNvCxnSpPr/>
          <p:nvPr/>
        </p:nvCxnSpPr>
        <p:spPr>
          <a:xfrm>
            <a:off x="570451" y="3948519"/>
            <a:ext cx="796955"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05995FE1-54D4-47B4-BAD8-50BC93D457F4}"/>
              </a:ext>
            </a:extLst>
          </p:cNvPr>
          <p:cNvCxnSpPr/>
          <p:nvPr/>
        </p:nvCxnSpPr>
        <p:spPr>
          <a:xfrm>
            <a:off x="570451" y="5109210"/>
            <a:ext cx="796955" cy="0"/>
          </a:xfrm>
          <a:prstGeom prst="line">
            <a:avLst/>
          </a:prstGeom>
          <a:ln w="57150"/>
        </p:spPr>
        <p:style>
          <a:lnRef idx="1">
            <a:schemeClr val="dk1"/>
          </a:lnRef>
          <a:fillRef idx="0">
            <a:schemeClr val="dk1"/>
          </a:fillRef>
          <a:effectRef idx="0">
            <a:schemeClr val="dk1"/>
          </a:effectRef>
          <a:fontRef idx="minor">
            <a:schemeClr val="tx1"/>
          </a:fontRef>
        </p:style>
      </p:cxnSp>
      <p:sp>
        <p:nvSpPr>
          <p:cNvPr id="11" name="ZoneTexte 10">
            <a:extLst>
              <a:ext uri="{FF2B5EF4-FFF2-40B4-BE49-F238E27FC236}">
                <a16:creationId xmlns:a16="http://schemas.microsoft.com/office/drawing/2014/main" id="{18B394D0-2880-4D90-9BB7-D8D6BDE921B8}"/>
              </a:ext>
            </a:extLst>
          </p:cNvPr>
          <p:cNvSpPr txBox="1"/>
          <p:nvPr/>
        </p:nvSpPr>
        <p:spPr>
          <a:xfrm>
            <a:off x="1738513" y="2403138"/>
            <a:ext cx="2913497"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Facile accessibilité</a:t>
            </a:r>
          </a:p>
        </p:txBody>
      </p:sp>
      <p:sp>
        <p:nvSpPr>
          <p:cNvPr id="12" name="ZoneTexte 11">
            <a:extLst>
              <a:ext uri="{FF2B5EF4-FFF2-40B4-BE49-F238E27FC236}">
                <a16:creationId xmlns:a16="http://schemas.microsoft.com/office/drawing/2014/main" id="{9C0A487E-BD23-478F-8864-2E1F3B1DEEB1}"/>
              </a:ext>
            </a:extLst>
          </p:cNvPr>
          <p:cNvSpPr txBox="1"/>
          <p:nvPr/>
        </p:nvSpPr>
        <p:spPr>
          <a:xfrm>
            <a:off x="1738513" y="3594576"/>
            <a:ext cx="5851741"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Offre d’hébergement très importante</a:t>
            </a:r>
          </a:p>
        </p:txBody>
      </p:sp>
      <p:sp>
        <p:nvSpPr>
          <p:cNvPr id="13" name="ZoneTexte 12">
            <a:extLst>
              <a:ext uri="{FF2B5EF4-FFF2-40B4-BE49-F238E27FC236}">
                <a16:creationId xmlns:a16="http://schemas.microsoft.com/office/drawing/2014/main" id="{817294F7-95E2-4B40-B8BC-A96F558B7E41}"/>
              </a:ext>
            </a:extLst>
          </p:cNvPr>
          <p:cNvSpPr txBox="1"/>
          <p:nvPr/>
        </p:nvSpPr>
        <p:spPr>
          <a:xfrm>
            <a:off x="1738513" y="4755267"/>
            <a:ext cx="5784629"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Des pratiques touristiques diversifiées</a:t>
            </a:r>
          </a:p>
        </p:txBody>
      </p:sp>
    </p:spTree>
    <p:extLst>
      <p:ext uri="{BB962C8B-B14F-4D97-AF65-F5344CB8AC3E}">
        <p14:creationId xmlns:p14="http://schemas.microsoft.com/office/powerpoint/2010/main" val="413988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1" grpId="0" animBg="1"/>
      <p:bldP spid="12"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BAED6EB7-E403-450A-A4DE-CC06528B0011}"/>
              </a:ext>
            </a:extLst>
          </p:cNvPr>
          <p:cNvSpPr txBox="1"/>
          <p:nvPr/>
        </p:nvSpPr>
        <p:spPr>
          <a:xfrm>
            <a:off x="245744" y="114628"/>
            <a:ext cx="3583306"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Tourisme d’affaires</a:t>
            </a:r>
          </a:p>
        </p:txBody>
      </p:sp>
      <p:sp>
        <p:nvSpPr>
          <p:cNvPr id="7" name="ZoneTexte 6">
            <a:extLst>
              <a:ext uri="{FF2B5EF4-FFF2-40B4-BE49-F238E27FC236}">
                <a16:creationId xmlns:a16="http://schemas.microsoft.com/office/drawing/2014/main" id="{944944CB-44FD-4CB4-BCDD-3DF4FE4385BB}"/>
              </a:ext>
            </a:extLst>
          </p:cNvPr>
          <p:cNvSpPr txBox="1"/>
          <p:nvPr/>
        </p:nvSpPr>
        <p:spPr>
          <a:xfrm>
            <a:off x="231456" y="686695"/>
            <a:ext cx="7526656" cy="707886"/>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tourisme médical, tourisme mémoriel et tourisme insolite</a:t>
            </a:r>
          </a:p>
        </p:txBody>
      </p:sp>
      <p:pic>
        <p:nvPicPr>
          <p:cNvPr id="8" name="Image 7">
            <a:extLst>
              <a:ext uri="{FF2B5EF4-FFF2-40B4-BE49-F238E27FC236}">
                <a16:creationId xmlns:a16="http://schemas.microsoft.com/office/drawing/2014/main" id="{55401F86-B154-43E7-80D2-8ACA9B5A0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44" y="2257561"/>
            <a:ext cx="8450301" cy="4151578"/>
          </a:xfrm>
          <a:prstGeom prst="rect">
            <a:avLst/>
          </a:prstGeom>
        </p:spPr>
      </p:pic>
      <p:sp>
        <p:nvSpPr>
          <p:cNvPr id="9" name="ZoneTexte 8">
            <a:extLst>
              <a:ext uri="{FF2B5EF4-FFF2-40B4-BE49-F238E27FC236}">
                <a16:creationId xmlns:a16="http://schemas.microsoft.com/office/drawing/2014/main" id="{07398351-F92C-492B-88F8-DB6AEF12D123}"/>
              </a:ext>
            </a:extLst>
          </p:cNvPr>
          <p:cNvSpPr txBox="1"/>
          <p:nvPr/>
        </p:nvSpPr>
        <p:spPr>
          <a:xfrm>
            <a:off x="245744" y="1657978"/>
            <a:ext cx="3137536" cy="400110"/>
          </a:xfrm>
          <a:prstGeom prst="rect">
            <a:avLst/>
          </a:prstGeom>
          <a:solidFill>
            <a:schemeClr val="accent6">
              <a:lumMod val="20000"/>
              <a:lumOff val="80000"/>
            </a:schemeClr>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Tourisme mémoriel</a:t>
            </a:r>
          </a:p>
        </p:txBody>
      </p:sp>
    </p:spTree>
    <p:extLst>
      <p:ext uri="{BB962C8B-B14F-4D97-AF65-F5344CB8AC3E}">
        <p14:creationId xmlns:p14="http://schemas.microsoft.com/office/powerpoint/2010/main" val="25733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6608978-AF1B-4613-8744-913F48B87018}"/>
              </a:ext>
            </a:extLst>
          </p:cNvPr>
          <p:cNvSpPr txBox="1"/>
          <p:nvPr/>
        </p:nvSpPr>
        <p:spPr>
          <a:xfrm>
            <a:off x="217170" y="125730"/>
            <a:ext cx="8835390" cy="6217087"/>
          </a:xfrm>
          <a:prstGeom prst="rect">
            <a:avLst/>
          </a:prstGeom>
          <a:solidFill>
            <a:schemeClr val="bg1"/>
          </a:solidFill>
        </p:spPr>
        <p:txBody>
          <a:bodyPr wrap="square" rtlCol="0">
            <a:spAutoFit/>
          </a:bodyPr>
          <a:lstStyle/>
          <a:p>
            <a:r>
              <a:rPr lang="fr-FR" sz="2000" i="1" dirty="0"/>
              <a:t>Petit résumé du circuit « sur les traces de la seconde guerre mondiale »</a:t>
            </a:r>
          </a:p>
          <a:p>
            <a:r>
              <a:rPr lang="fr-FR" sz="2000" u="sng" dirty="0"/>
              <a:t>1er jour- Transfert de l’aéroport de Gdansk à l’hôtel à Gdansk</a:t>
            </a:r>
          </a:p>
          <a:p>
            <a:endParaRPr lang="fr-FR" sz="2000" dirty="0"/>
          </a:p>
          <a:p>
            <a:r>
              <a:rPr lang="fr-FR" sz="2000" u="sng" dirty="0"/>
              <a:t>2ème jour- visite d’une journée de Gdansk</a:t>
            </a:r>
          </a:p>
          <a:p>
            <a:r>
              <a:rPr lang="fr-FR" sz="2000" dirty="0"/>
              <a:t>Visite de Gdansk. Ensuite, les sites associés à la guerre, comme Le Monument aux Défenseurs de la Poste, le cimetière soviétique, l’ancien bâtiment de la Gestapo. Et l’endroit où tout a commencé le 1er septembre- la première bataille de la Seconde Guerre mondiale.</a:t>
            </a:r>
          </a:p>
          <a:p>
            <a:endParaRPr lang="fr-FR" sz="2000" dirty="0"/>
          </a:p>
          <a:p>
            <a:r>
              <a:rPr lang="fr-FR" sz="2000" u="sng" dirty="0"/>
              <a:t>3ème jour- Transfert de Gdansk à la </a:t>
            </a:r>
            <a:r>
              <a:rPr lang="fr-FR" sz="2000" u="sng" dirty="0" err="1"/>
              <a:t>Wolfsschanze</a:t>
            </a:r>
            <a:r>
              <a:rPr lang="fr-FR" sz="2000" u="sng" dirty="0"/>
              <a:t> + château de Malbork ou Camp du Stutthof sur le chemin</a:t>
            </a:r>
          </a:p>
          <a:p>
            <a:r>
              <a:rPr lang="fr-FR" sz="2000" dirty="0" err="1"/>
              <a:t>Wolfsschanze</a:t>
            </a:r>
            <a:r>
              <a:rPr lang="fr-FR" sz="2000" dirty="0"/>
              <a:t> ( ‘Le </a:t>
            </a:r>
            <a:r>
              <a:rPr lang="fr-FR" sz="2000" dirty="0" err="1"/>
              <a:t>repere</a:t>
            </a:r>
            <a:r>
              <a:rPr lang="fr-FR" sz="2000" dirty="0"/>
              <a:t> du Loup’) - le quartier général d’Adolf Hitler et l’endroit où l’attentat contre lui a eu lieu. </a:t>
            </a:r>
          </a:p>
          <a:p>
            <a:endParaRPr lang="fr-FR" sz="2000" dirty="0"/>
          </a:p>
          <a:p>
            <a:r>
              <a:rPr lang="fr-FR" sz="2000" u="sng" dirty="0"/>
              <a:t>4ème jour- La visite du </a:t>
            </a:r>
            <a:r>
              <a:rPr lang="fr-FR" sz="2000" u="sng" dirty="0" err="1"/>
              <a:t>Wolfsschanze</a:t>
            </a:r>
            <a:r>
              <a:rPr lang="fr-FR" sz="2000" u="sng" dirty="0"/>
              <a:t> </a:t>
            </a:r>
            <a:r>
              <a:rPr lang="fr-FR" sz="2000" u="sng" dirty="0" err="1"/>
              <a:t>complex</a:t>
            </a:r>
            <a:r>
              <a:rPr lang="fr-FR" sz="2000" u="sng" dirty="0"/>
              <a:t> + transfert à Varsovie</a:t>
            </a:r>
          </a:p>
          <a:p>
            <a:r>
              <a:rPr lang="fr-FR" sz="2000" dirty="0"/>
              <a:t>Nous commencerons le jour par la visite unique d’une ville cachée aves des baraques, casemates, le chemin de fer et deux aérodromes  où Hitler a passé plus de 800 jours. Puis nous irons à Varsovie : camp de concentration à Treblinka </a:t>
            </a:r>
          </a:p>
          <a:p>
            <a:r>
              <a:rPr lang="fr-FR" sz="2000" dirty="0"/>
              <a:t>Nous arriverons à l’hôtel à Varsovie dans la soirée.</a:t>
            </a:r>
          </a:p>
          <a:p>
            <a:endParaRPr lang="fr-FR" dirty="0"/>
          </a:p>
        </p:txBody>
      </p:sp>
    </p:spTree>
    <p:extLst>
      <p:ext uri="{BB962C8B-B14F-4D97-AF65-F5344CB8AC3E}">
        <p14:creationId xmlns:p14="http://schemas.microsoft.com/office/powerpoint/2010/main" val="11285642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5663EC6-B513-41C8-B619-6FB67E19EFB9}"/>
              </a:ext>
            </a:extLst>
          </p:cNvPr>
          <p:cNvSpPr txBox="1"/>
          <p:nvPr/>
        </p:nvSpPr>
        <p:spPr>
          <a:xfrm>
            <a:off x="257175" y="125296"/>
            <a:ext cx="8629650" cy="6494085"/>
          </a:xfrm>
          <a:prstGeom prst="rect">
            <a:avLst/>
          </a:prstGeom>
          <a:solidFill>
            <a:schemeClr val="bg1"/>
          </a:solidFill>
        </p:spPr>
        <p:txBody>
          <a:bodyPr wrap="square" rtlCol="0">
            <a:spAutoFit/>
          </a:bodyPr>
          <a:lstStyle/>
          <a:p>
            <a:r>
              <a:rPr lang="fr-FR" sz="2000" u="sng" dirty="0"/>
              <a:t>5ème jour- Visite de Varsovie</a:t>
            </a:r>
          </a:p>
          <a:p>
            <a:r>
              <a:rPr lang="fr-FR" sz="2000" dirty="0"/>
              <a:t>Musée de l’Insurrection de Varsovie, l’un des musées les plus modernes en Europe. Vous disposerez d’un bus toute la journée et d’un guide expert sur la Seconde Guerre mondiale.</a:t>
            </a:r>
          </a:p>
          <a:p>
            <a:endParaRPr lang="fr-FR" sz="800" u="sng" dirty="0"/>
          </a:p>
          <a:p>
            <a:r>
              <a:rPr lang="fr-FR" sz="2000" u="sng" dirty="0"/>
              <a:t>6ème jour- Transfert de Varsovie à Cracovie + balade dans la Vieille Ville de Cracovie</a:t>
            </a:r>
          </a:p>
          <a:p>
            <a:r>
              <a:rPr lang="fr-FR" sz="2000" dirty="0"/>
              <a:t>Départ pour Cracovie, l’ancienne capitale de la Pologne et la deuxième ville du pays. </a:t>
            </a:r>
          </a:p>
          <a:p>
            <a:r>
              <a:rPr lang="fr-FR" sz="2000" dirty="0"/>
              <a:t>Dans l’après-midi, notre guide viendra vous rencontrer à votre hôtel et vous ferez une balade guidée dans la Vieille Ville. </a:t>
            </a:r>
          </a:p>
          <a:p>
            <a:endParaRPr lang="fr-FR" sz="800" dirty="0"/>
          </a:p>
          <a:p>
            <a:r>
              <a:rPr lang="fr-FR" sz="2000" u="sng" dirty="0"/>
              <a:t>7ème jour- Les sites de la Seconde Guerre mondiale à Cracovie + Les mines de sel de Wieliczka</a:t>
            </a:r>
          </a:p>
          <a:p>
            <a:r>
              <a:rPr lang="fr-FR" sz="2000" dirty="0"/>
              <a:t>Les sites liés à la guerre : ancien camp de concentration </a:t>
            </a:r>
            <a:r>
              <a:rPr lang="fr-FR" sz="2000" dirty="0" err="1"/>
              <a:t>Plaszow</a:t>
            </a:r>
            <a:r>
              <a:rPr lang="fr-FR" sz="2000" dirty="0"/>
              <a:t>, la zone du ghetto de Cracovie et les restes du mur du ghetto. Vous entendrez aussi l’histoire de la Pharmacie À l’Aigle et visiterez le célèbre usine d’Oscar Schindler (…)</a:t>
            </a:r>
          </a:p>
          <a:p>
            <a:endParaRPr lang="fr-FR" sz="800" dirty="0"/>
          </a:p>
          <a:p>
            <a:r>
              <a:rPr lang="fr-FR" sz="2000" u="sng" dirty="0"/>
              <a:t>8ème jour- Excursion d’une journée: Auschwitz + Gliwice (Gleiwitz)</a:t>
            </a:r>
          </a:p>
          <a:p>
            <a:r>
              <a:rPr lang="fr-FR" sz="2000" dirty="0"/>
              <a:t>camps de concentration Auschwitz &amp; Birkenau. La visite du camp avec un guide local privé durera environ 3,5 heures. (…)</a:t>
            </a:r>
          </a:p>
          <a:p>
            <a:r>
              <a:rPr lang="fr-FR" sz="2000" u="sng" dirty="0"/>
              <a:t>9ème jour- Transfert de l’hôtel à l’aéroport de Cracovie</a:t>
            </a:r>
          </a:p>
        </p:txBody>
      </p:sp>
    </p:spTree>
    <p:extLst>
      <p:ext uri="{BB962C8B-B14F-4D97-AF65-F5344CB8AC3E}">
        <p14:creationId xmlns:p14="http://schemas.microsoft.com/office/powerpoint/2010/main" val="3202753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16F9C70-8F19-45D3-A2B2-1EEE9BA63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1331917"/>
            <a:ext cx="5440680" cy="3729162"/>
          </a:xfrm>
          <a:prstGeom prst="rect">
            <a:avLst/>
          </a:prstGeom>
        </p:spPr>
      </p:pic>
      <p:sp>
        <p:nvSpPr>
          <p:cNvPr id="4" name="ZoneTexte 3">
            <a:extLst>
              <a:ext uri="{FF2B5EF4-FFF2-40B4-BE49-F238E27FC236}">
                <a16:creationId xmlns:a16="http://schemas.microsoft.com/office/drawing/2014/main" id="{3AD783F4-7758-4934-833B-D52BECB8A0BB}"/>
              </a:ext>
            </a:extLst>
          </p:cNvPr>
          <p:cNvSpPr txBox="1"/>
          <p:nvPr/>
        </p:nvSpPr>
        <p:spPr>
          <a:xfrm>
            <a:off x="400050" y="691750"/>
            <a:ext cx="8012430" cy="738664"/>
          </a:xfrm>
          <a:prstGeom prst="rect">
            <a:avLst/>
          </a:prstGeom>
          <a:solidFill>
            <a:schemeClr val="bg1"/>
          </a:solidFill>
        </p:spPr>
        <p:txBody>
          <a:bodyPr wrap="square" rtlCol="0">
            <a:spAutoFit/>
          </a:bodyPr>
          <a:lstStyle/>
          <a:p>
            <a:pPr algn="ctr"/>
            <a:r>
              <a:rPr lang="fr-FR" sz="2400" b="1" dirty="0"/>
              <a:t>L’étonnant succès du tourisme à Tchernobyl</a:t>
            </a:r>
          </a:p>
          <a:p>
            <a:pPr algn="ctr"/>
            <a:r>
              <a:rPr lang="fr-FR" dirty="0"/>
              <a:t>Par Renaud </a:t>
            </a:r>
            <a:r>
              <a:rPr lang="fr-FR" dirty="0" err="1"/>
              <a:t>Toffier</a:t>
            </a:r>
            <a:r>
              <a:rPr lang="fr-FR" dirty="0"/>
              <a:t> – 25/08/2019 Le Figaro.fr</a:t>
            </a:r>
          </a:p>
        </p:txBody>
      </p:sp>
      <p:sp>
        <p:nvSpPr>
          <p:cNvPr id="9" name="ZoneTexte 8">
            <a:extLst>
              <a:ext uri="{FF2B5EF4-FFF2-40B4-BE49-F238E27FC236}">
                <a16:creationId xmlns:a16="http://schemas.microsoft.com/office/drawing/2014/main" id="{7687F935-3FB3-438E-B5E0-204949B93BEB}"/>
              </a:ext>
            </a:extLst>
          </p:cNvPr>
          <p:cNvSpPr txBox="1"/>
          <p:nvPr/>
        </p:nvSpPr>
        <p:spPr>
          <a:xfrm>
            <a:off x="400050" y="5061079"/>
            <a:ext cx="8012430" cy="1631216"/>
          </a:xfrm>
          <a:prstGeom prst="rect">
            <a:avLst/>
          </a:prstGeom>
          <a:solidFill>
            <a:schemeClr val="bg1"/>
          </a:solidFill>
        </p:spPr>
        <p:txBody>
          <a:bodyPr wrap="square" rtlCol="0">
            <a:spAutoFit/>
          </a:bodyPr>
          <a:lstStyle/>
          <a:p>
            <a:r>
              <a:rPr lang="fr-FR" sz="2000" i="1" dirty="0">
                <a:latin typeface="Arial" panose="020B0604020202020204" pitchFamily="34" charset="0"/>
                <a:cs typeface="Arial" panose="020B0604020202020204" pitchFamily="34" charset="0"/>
              </a:rPr>
              <a:t>Envoyé spécial à Tchernobyl</a:t>
            </a:r>
          </a:p>
          <a:p>
            <a:r>
              <a:rPr lang="fr-FR" sz="2000" i="1" dirty="0">
                <a:latin typeface="Arial" panose="020B0604020202020204" pitchFamily="34" charset="0"/>
                <a:cs typeface="Arial" panose="020B0604020202020204" pitchFamily="34" charset="0"/>
              </a:rPr>
              <a:t>40.000 touristes ont visité la zone d’exclusion de Tchernobyl au cours des six premiers mois de 2019. Ici, le checkpoint de </a:t>
            </a:r>
            <a:r>
              <a:rPr lang="fr-FR" sz="2000" i="1" dirty="0" err="1">
                <a:latin typeface="Arial" panose="020B0604020202020204" pitchFamily="34" charset="0"/>
                <a:cs typeface="Arial" panose="020B0604020202020204" pitchFamily="34" charset="0"/>
              </a:rPr>
              <a:t>Dytyatky</a:t>
            </a:r>
            <a:r>
              <a:rPr lang="fr-FR" sz="2000" i="1" dirty="0">
                <a:latin typeface="Arial" panose="020B0604020202020204" pitchFamily="34" charset="0"/>
                <a:cs typeface="Arial" panose="020B0604020202020204" pitchFamily="34" charset="0"/>
              </a:rPr>
              <a:t>, début juin. Depuis la diffusion de la série sur Netflix, Tchernobyl et sa région ont enregistré une hausse de plus de 30% de visiteurs.</a:t>
            </a:r>
          </a:p>
        </p:txBody>
      </p:sp>
      <p:sp>
        <p:nvSpPr>
          <p:cNvPr id="10" name="ZoneTexte 9">
            <a:extLst>
              <a:ext uri="{FF2B5EF4-FFF2-40B4-BE49-F238E27FC236}">
                <a16:creationId xmlns:a16="http://schemas.microsoft.com/office/drawing/2014/main" id="{D1D3BCAE-3831-4D89-BF4B-AF544FF44026}"/>
              </a:ext>
            </a:extLst>
          </p:cNvPr>
          <p:cNvSpPr txBox="1"/>
          <p:nvPr/>
        </p:nvSpPr>
        <p:spPr>
          <a:xfrm>
            <a:off x="5840730" y="1430414"/>
            <a:ext cx="2571750" cy="3693319"/>
          </a:xfrm>
          <a:prstGeom prst="rect">
            <a:avLst/>
          </a:prstGeom>
          <a:solidFill>
            <a:schemeClr val="bg1"/>
          </a:solidFill>
        </p:spPr>
        <p:txBody>
          <a:bodyPr wrap="square" rtlCol="0">
            <a:spAutoFit/>
          </a:bodyPr>
          <a:lstStyle/>
          <a:p>
            <a:r>
              <a:rPr lang="fr-FR" sz="1800">
                <a:latin typeface="Arial" panose="020B0604020202020204" pitchFamily="34" charset="0"/>
                <a:cs typeface="Arial" panose="020B0604020202020204" pitchFamily="34" charset="0"/>
              </a:rPr>
              <a:t>REPORTAGE - La zone d’exclusion autour du réacteur qui a explosé en 1986 affiche des records d’affluence. Les tour-opérateurs, qui ont fait le plein de clients cet été, voient leurs chiffres s’envoler après le succès d’une série américaine dédiée à la catastrophe.</a:t>
            </a:r>
            <a:endParaRPr lang="fr-FR" sz="1800"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E8927544-FFF0-4BD7-A9BE-40FCC04BB36A}"/>
              </a:ext>
            </a:extLst>
          </p:cNvPr>
          <p:cNvSpPr txBox="1"/>
          <p:nvPr/>
        </p:nvSpPr>
        <p:spPr>
          <a:xfrm>
            <a:off x="731520" y="165705"/>
            <a:ext cx="2857500" cy="400110"/>
          </a:xfrm>
          <a:prstGeom prst="rect">
            <a:avLst/>
          </a:prstGeom>
          <a:solidFill>
            <a:schemeClr val="accent6">
              <a:lumMod val="20000"/>
              <a:lumOff val="80000"/>
            </a:schemeClr>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Tourisme insolite</a:t>
            </a:r>
          </a:p>
        </p:txBody>
      </p:sp>
    </p:spTree>
    <p:extLst>
      <p:ext uri="{BB962C8B-B14F-4D97-AF65-F5344CB8AC3E}">
        <p14:creationId xmlns:p14="http://schemas.microsoft.com/office/powerpoint/2010/main" val="348416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68562BD-3008-4247-8D9B-E3E55EA77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80" y="1534476"/>
            <a:ext cx="8001000" cy="4500563"/>
          </a:xfrm>
          <a:prstGeom prst="rect">
            <a:avLst/>
          </a:prstGeom>
        </p:spPr>
      </p:pic>
      <p:sp>
        <p:nvSpPr>
          <p:cNvPr id="4" name="ZoneTexte 3">
            <a:extLst>
              <a:ext uri="{FF2B5EF4-FFF2-40B4-BE49-F238E27FC236}">
                <a16:creationId xmlns:a16="http://schemas.microsoft.com/office/drawing/2014/main" id="{AA24552C-7FF8-48E1-8D2F-54EC696A1BDA}"/>
              </a:ext>
            </a:extLst>
          </p:cNvPr>
          <p:cNvSpPr txBox="1"/>
          <p:nvPr/>
        </p:nvSpPr>
        <p:spPr>
          <a:xfrm>
            <a:off x="948690" y="6035039"/>
            <a:ext cx="8035290" cy="400110"/>
          </a:xfrm>
          <a:prstGeom prst="rect">
            <a:avLst/>
          </a:prstGeom>
          <a:solidFill>
            <a:schemeClr val="bg1"/>
          </a:solidFill>
        </p:spPr>
        <p:txBody>
          <a:bodyPr wrap="square" rtlCol="0">
            <a:spAutoFit/>
          </a:bodyPr>
          <a:lstStyle/>
          <a:p>
            <a:r>
              <a:rPr lang="fr-FR" sz="2000">
                <a:latin typeface="Arial" panose="020B0604020202020204" pitchFamily="34" charset="0"/>
                <a:cs typeface="Arial" panose="020B0604020202020204" pitchFamily="34" charset="0"/>
              </a:rPr>
              <a:t>Château de Bran : le château de Dracula, entre mythes et réalité</a:t>
            </a:r>
            <a:endParaRPr lang="fr-FR" sz="2000"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1DEA5C89-80B6-4CFE-86A9-CD65E8E64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 y="154303"/>
            <a:ext cx="3234690" cy="2304717"/>
          </a:xfrm>
          <a:prstGeom prst="rect">
            <a:avLst/>
          </a:prstGeom>
        </p:spPr>
      </p:pic>
    </p:spTree>
    <p:extLst>
      <p:ext uri="{BB962C8B-B14F-4D97-AF65-F5344CB8AC3E}">
        <p14:creationId xmlns:p14="http://schemas.microsoft.com/office/powerpoint/2010/main" val="41746371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37541C7-00C4-6E65-C4BC-804076EC4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838" y="247754"/>
            <a:ext cx="4159162" cy="4411055"/>
          </a:xfrm>
          <a:prstGeom prst="rect">
            <a:avLst/>
          </a:prstGeom>
        </p:spPr>
      </p:pic>
      <p:sp>
        <p:nvSpPr>
          <p:cNvPr id="4" name="ZoneTexte 3">
            <a:extLst>
              <a:ext uri="{FF2B5EF4-FFF2-40B4-BE49-F238E27FC236}">
                <a16:creationId xmlns:a16="http://schemas.microsoft.com/office/drawing/2014/main" id="{3EB16439-4ECC-2101-F027-4B14B9C94C39}"/>
              </a:ext>
            </a:extLst>
          </p:cNvPr>
          <p:cNvSpPr txBox="1"/>
          <p:nvPr/>
        </p:nvSpPr>
        <p:spPr>
          <a:xfrm>
            <a:off x="412838" y="4658809"/>
            <a:ext cx="4159162" cy="1323439"/>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Vlad III surnommé l’</a:t>
            </a:r>
            <a:r>
              <a:rPr lang="fr-FR" sz="2000" dirty="0" err="1">
                <a:latin typeface="Arial" panose="020B0604020202020204" pitchFamily="34" charset="0"/>
                <a:cs typeface="Arial" panose="020B0604020202020204" pitchFamily="34" charset="0"/>
              </a:rPr>
              <a:t>Empaleur</a:t>
            </a:r>
            <a:r>
              <a:rPr lang="fr-FR" sz="2000" dirty="0">
                <a:latin typeface="Arial" panose="020B0604020202020204" pitchFamily="34" charset="0"/>
                <a:cs typeface="Arial" panose="020B0604020202020204" pitchFamily="34" charset="0"/>
              </a:rPr>
              <a:t> et aussi </a:t>
            </a:r>
            <a:r>
              <a:rPr lang="fr-FR" sz="2000" dirty="0" err="1">
                <a:latin typeface="Arial" panose="020B0604020202020204" pitchFamily="34" charset="0"/>
                <a:cs typeface="Arial" panose="020B0604020202020204" pitchFamily="34" charset="0"/>
              </a:rPr>
              <a:t>Drăculea</a:t>
            </a:r>
            <a:r>
              <a:rPr lang="fr-FR" sz="2000" dirty="0">
                <a:latin typeface="Arial" panose="020B0604020202020204" pitchFamily="34" charset="0"/>
                <a:cs typeface="Arial" panose="020B0604020202020204" pitchFamily="34" charset="0"/>
              </a:rPr>
              <a:t> (signifiant « fils du diable » en roumain médiéval)</a:t>
            </a:r>
          </a:p>
          <a:p>
            <a:r>
              <a:rPr lang="fr-FR" sz="2000" dirty="0">
                <a:latin typeface="Arial" panose="020B0604020202020204" pitchFamily="34" charset="0"/>
                <a:cs typeface="Arial" panose="020B0604020202020204" pitchFamily="34" charset="0"/>
              </a:rPr>
              <a:t>Prince de Valachie au XVe siècle</a:t>
            </a:r>
          </a:p>
        </p:txBody>
      </p:sp>
    </p:spTree>
    <p:extLst>
      <p:ext uri="{BB962C8B-B14F-4D97-AF65-F5344CB8AC3E}">
        <p14:creationId xmlns:p14="http://schemas.microsoft.com/office/powerpoint/2010/main" val="247084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4BA4CC5-3965-4464-9B12-CBF504C133D8}"/>
              </a:ext>
            </a:extLst>
          </p:cNvPr>
          <p:cNvSpPr txBox="1"/>
          <p:nvPr/>
        </p:nvSpPr>
        <p:spPr>
          <a:xfrm>
            <a:off x="323186" y="202789"/>
            <a:ext cx="6820564" cy="430887"/>
          </a:xfrm>
          <a:prstGeom prst="rect">
            <a:avLst/>
          </a:prstGeom>
          <a:solidFill>
            <a:schemeClr val="bg1"/>
          </a:solidFill>
        </p:spPr>
        <p:txBody>
          <a:bodyPr wrap="square">
            <a:spAutoFit/>
          </a:bodyPr>
          <a:lstStyle/>
          <a:p>
            <a:r>
              <a:rPr lang="fr-FR" sz="2200" dirty="0">
                <a:solidFill>
                  <a:srgbClr val="C00000"/>
                </a:solidFill>
                <a:latin typeface="Arial Black" panose="020B0A04020102020204" pitchFamily="34" charset="0"/>
                <a:ea typeface="Verdana" panose="020B0604030504040204" pitchFamily="34" charset="0"/>
              </a:rPr>
              <a:t>2/ Évolution du tourisme urbain en Europe</a:t>
            </a:r>
          </a:p>
        </p:txBody>
      </p:sp>
      <p:sp>
        <p:nvSpPr>
          <p:cNvPr id="3" name="ZoneTexte 2">
            <a:extLst>
              <a:ext uri="{FF2B5EF4-FFF2-40B4-BE49-F238E27FC236}">
                <a16:creationId xmlns:a16="http://schemas.microsoft.com/office/drawing/2014/main" id="{E858F711-BA6B-4191-A35D-2A8AA8ED70DC}"/>
              </a:ext>
            </a:extLst>
          </p:cNvPr>
          <p:cNvSpPr txBox="1"/>
          <p:nvPr/>
        </p:nvSpPr>
        <p:spPr>
          <a:xfrm>
            <a:off x="491490" y="937260"/>
            <a:ext cx="5909310" cy="400110"/>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Visite surtout des quartiers centraux</a:t>
            </a:r>
          </a:p>
        </p:txBody>
      </p:sp>
      <p:pic>
        <p:nvPicPr>
          <p:cNvPr id="5" name="Image 4">
            <a:extLst>
              <a:ext uri="{FF2B5EF4-FFF2-40B4-BE49-F238E27FC236}">
                <a16:creationId xmlns:a16="http://schemas.microsoft.com/office/drawing/2014/main" id="{88326FD7-3B6F-403F-8210-7BE1DDCA9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90" y="1503044"/>
            <a:ext cx="7818120" cy="4886325"/>
          </a:xfrm>
          <a:prstGeom prst="rect">
            <a:avLst/>
          </a:prstGeom>
        </p:spPr>
      </p:pic>
      <p:sp>
        <p:nvSpPr>
          <p:cNvPr id="6" name="ZoneTexte 5">
            <a:extLst>
              <a:ext uri="{FF2B5EF4-FFF2-40B4-BE49-F238E27FC236}">
                <a16:creationId xmlns:a16="http://schemas.microsoft.com/office/drawing/2014/main" id="{C4E6A19B-AA27-4F38-A10E-609E158A5E4B}"/>
              </a:ext>
            </a:extLst>
          </p:cNvPr>
          <p:cNvSpPr txBox="1"/>
          <p:nvPr/>
        </p:nvSpPr>
        <p:spPr>
          <a:xfrm>
            <a:off x="491490" y="6377939"/>
            <a:ext cx="2194560" cy="400110"/>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Centre de Prague</a:t>
            </a:r>
          </a:p>
        </p:txBody>
      </p:sp>
    </p:spTree>
    <p:extLst>
      <p:ext uri="{BB962C8B-B14F-4D97-AF65-F5344CB8AC3E}">
        <p14:creationId xmlns:p14="http://schemas.microsoft.com/office/powerpoint/2010/main" val="325055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F90FCB8-C49C-4562-B8C1-BB8833D20A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4" y="1109424"/>
            <a:ext cx="7578821" cy="5565696"/>
          </a:xfrm>
          <a:prstGeom prst="rect">
            <a:avLst/>
          </a:prstGeom>
        </p:spPr>
      </p:pic>
      <p:sp>
        <p:nvSpPr>
          <p:cNvPr id="3" name="ZoneTexte 2">
            <a:extLst>
              <a:ext uri="{FF2B5EF4-FFF2-40B4-BE49-F238E27FC236}">
                <a16:creationId xmlns:a16="http://schemas.microsoft.com/office/drawing/2014/main" id="{66DB56A6-0C10-4BFE-B839-F21356B0776F}"/>
              </a:ext>
            </a:extLst>
          </p:cNvPr>
          <p:cNvSpPr txBox="1"/>
          <p:nvPr/>
        </p:nvSpPr>
        <p:spPr>
          <a:xfrm>
            <a:off x="354330" y="182880"/>
            <a:ext cx="7109460" cy="707886"/>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cs typeface="Arial" panose="020B0604020202020204" pitchFamily="34" charset="0"/>
              </a:rPr>
              <a:t>- Développement du tourisme dans les quartiers périphériques </a:t>
            </a:r>
          </a:p>
        </p:txBody>
      </p:sp>
    </p:spTree>
    <p:extLst>
      <p:ext uri="{BB962C8B-B14F-4D97-AF65-F5344CB8AC3E}">
        <p14:creationId xmlns:p14="http://schemas.microsoft.com/office/powerpoint/2010/main" val="142822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86BC2E-5331-4C57-A69B-1A2B2B07D688}"/>
              </a:ext>
            </a:extLst>
          </p:cNvPr>
          <p:cNvSpPr txBox="1"/>
          <p:nvPr/>
        </p:nvSpPr>
        <p:spPr>
          <a:xfrm>
            <a:off x="262890" y="163860"/>
            <a:ext cx="8709660" cy="6463308"/>
          </a:xfrm>
          <a:prstGeom prst="rect">
            <a:avLst/>
          </a:prstGeom>
          <a:solidFill>
            <a:schemeClr val="bg1"/>
          </a:solidFill>
        </p:spPr>
        <p:txBody>
          <a:bodyPr wrap="square" rtlCol="0">
            <a:spAutoFit/>
          </a:bodyPr>
          <a:lstStyle/>
          <a:p>
            <a:r>
              <a:rPr lang="fr-FR" i="1" dirty="0"/>
              <a:t>Avec la complicité de ses guides “Like A </a:t>
            </a:r>
            <a:r>
              <a:rPr lang="fr-FR" i="1" dirty="0" err="1"/>
              <a:t>Friend</a:t>
            </a:r>
            <a:r>
              <a:rPr lang="fr-FR" i="1" dirty="0"/>
              <a:t>”, Voyageurs du Monde publie sa sélection de bonnes adresses à </a:t>
            </a:r>
            <a:r>
              <a:rPr lang="fr-FR" i="1" dirty="0" err="1"/>
              <a:t>Bankside</a:t>
            </a:r>
            <a:r>
              <a:rPr lang="fr-FR" i="1" dirty="0"/>
              <a:t>, l'un des quartiers les plus en vue du moment à Londres... Suivez le guide !</a:t>
            </a:r>
          </a:p>
          <a:p>
            <a:r>
              <a:rPr lang="fr-FR" b="1" dirty="0"/>
              <a:t>Où ?</a:t>
            </a:r>
          </a:p>
          <a:p>
            <a:r>
              <a:rPr lang="fr-FR" dirty="0"/>
              <a:t>Après avoir longtemps lorgné vers l’Est et </a:t>
            </a:r>
            <a:r>
              <a:rPr lang="fr-FR" dirty="0" err="1"/>
              <a:t>Shoreditch</a:t>
            </a:r>
            <a:r>
              <a:rPr lang="fr-FR" dirty="0"/>
              <a:t>, c’est désormais la rive sud de la Tamise et ses quais, jadis quartier de la débauche, qui aimantent.</a:t>
            </a:r>
          </a:p>
          <a:p>
            <a:r>
              <a:rPr lang="fr-FR" b="1" dirty="0"/>
              <a:t>Pourquoi ?</a:t>
            </a:r>
          </a:p>
          <a:p>
            <a:r>
              <a:rPr lang="fr-FR" dirty="0"/>
              <a:t>Bordé d’une architecture moderniste “post-Second World </a:t>
            </a:r>
            <a:r>
              <a:rPr lang="fr-FR" dirty="0" err="1"/>
              <a:t>War</a:t>
            </a:r>
            <a:r>
              <a:rPr lang="fr-FR" dirty="0"/>
              <a:t>”, </a:t>
            </a:r>
            <a:r>
              <a:rPr lang="fr-FR" dirty="0" err="1"/>
              <a:t>Bankside</a:t>
            </a:r>
            <a:r>
              <a:rPr lang="fr-FR" dirty="0"/>
              <a:t> s’est transformé au fil du temps en un quartier culturel incontournable. Dernière émergence : l’hôtel Mondrian London, et l’extension en brique de la Tate Modern par Herzog &amp; de Meuron. La municipalité mitonne un projet de promenade sur le modèle de la High Line de New York, et le Banksy Tunnel près de Waterloo s’apprête à renaître en hub culturel.</a:t>
            </a:r>
          </a:p>
          <a:p>
            <a:r>
              <a:rPr lang="fr-FR" b="1" dirty="0"/>
              <a:t>Faune et flore</a:t>
            </a:r>
          </a:p>
          <a:p>
            <a:r>
              <a:rPr lang="fr-FR" dirty="0"/>
              <a:t>Etiqueté “destination </a:t>
            </a:r>
            <a:r>
              <a:rPr lang="fr-FR" dirty="0" err="1"/>
              <a:t>food</a:t>
            </a:r>
            <a:r>
              <a:rPr lang="fr-FR" dirty="0"/>
              <a:t>”, le quartier déborde de nouveaux spots comme Flat </a:t>
            </a:r>
            <a:r>
              <a:rPr lang="fr-FR" dirty="0" err="1"/>
              <a:t>Iron</a:t>
            </a:r>
            <a:r>
              <a:rPr lang="fr-FR" dirty="0"/>
              <a:t> Square, dernière ruche en date nichée sous les arcades du “railway” entre London Bridge et Waterloo East. Pour déjeuner en sphère bobo, cap sur le quartier de </a:t>
            </a:r>
            <a:r>
              <a:rPr lang="fr-FR" dirty="0" err="1"/>
              <a:t>Bermondsey</a:t>
            </a:r>
            <a:r>
              <a:rPr lang="fr-FR" dirty="0"/>
              <a:t> et son </a:t>
            </a:r>
            <a:r>
              <a:rPr lang="fr-FR" dirty="0" err="1"/>
              <a:t>Maltby</a:t>
            </a:r>
            <a:r>
              <a:rPr lang="fr-FR" dirty="0"/>
              <a:t> Street </a:t>
            </a:r>
            <a:r>
              <a:rPr lang="fr-FR" dirty="0" err="1"/>
              <a:t>Market</a:t>
            </a:r>
            <a:r>
              <a:rPr lang="fr-FR" dirty="0"/>
              <a:t>, moins couru que Borough </a:t>
            </a:r>
            <a:r>
              <a:rPr lang="fr-FR" dirty="0" err="1"/>
              <a:t>Market</a:t>
            </a:r>
            <a:r>
              <a:rPr lang="fr-FR" dirty="0"/>
              <a:t> (mais tout aussi “</a:t>
            </a:r>
            <a:r>
              <a:rPr lang="fr-FR" dirty="0" err="1"/>
              <a:t>yummy</a:t>
            </a:r>
            <a:r>
              <a:rPr lang="fr-FR" dirty="0"/>
              <a:t>”) et qui mêle </a:t>
            </a:r>
            <a:r>
              <a:rPr lang="fr-FR" dirty="0" err="1"/>
              <a:t>street-food</a:t>
            </a:r>
            <a:r>
              <a:rPr lang="fr-FR" dirty="0"/>
              <a:t> (tartines au cheddar, burgers et </a:t>
            </a:r>
            <a:r>
              <a:rPr lang="fr-FR" dirty="0" err="1"/>
              <a:t>halloumis</a:t>
            </a:r>
            <a:r>
              <a:rPr lang="fr-FR" dirty="0"/>
              <a:t>) et curiosités locales (microbrasserie et comptoir à gins). Sur le retour, faire un crochet par The White Cube, ancien entrepôt converti en galerie d’art contemporain de renom. On peut aussi frayer vers le sud, jusqu’à l’exotique Brixton. Le quartier où naquit David Bowie vaut pour Pop Brixton, un bloc de conteneurs industriels abritant à un jet de pierres du métro une foule d’échoppes (</a:t>
            </a:r>
            <a:r>
              <a:rPr lang="fr-FR" dirty="0" err="1"/>
              <a:t>ramen</a:t>
            </a:r>
            <a:r>
              <a:rPr lang="fr-FR" dirty="0"/>
              <a:t>, burgers, fripes) ainsi qu’un potager. </a:t>
            </a:r>
          </a:p>
        </p:txBody>
      </p:sp>
    </p:spTree>
    <p:extLst>
      <p:ext uri="{BB962C8B-B14F-4D97-AF65-F5344CB8AC3E}">
        <p14:creationId xmlns:p14="http://schemas.microsoft.com/office/powerpoint/2010/main" val="1704914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C4CA35A-C863-4389-8705-094F4A7AE782}"/>
              </a:ext>
            </a:extLst>
          </p:cNvPr>
          <p:cNvSpPr txBox="1"/>
          <p:nvPr/>
        </p:nvSpPr>
        <p:spPr>
          <a:xfrm>
            <a:off x="262890" y="163860"/>
            <a:ext cx="8709660" cy="4247317"/>
          </a:xfrm>
          <a:prstGeom prst="rect">
            <a:avLst/>
          </a:prstGeom>
          <a:solidFill>
            <a:schemeClr val="bg1"/>
          </a:solidFill>
        </p:spPr>
        <p:txBody>
          <a:bodyPr wrap="square" rtlCol="0">
            <a:spAutoFit/>
          </a:bodyPr>
          <a:lstStyle/>
          <a:p>
            <a:r>
              <a:rPr lang="fr-FR" dirty="0"/>
              <a:t>Également un Lido </a:t>
            </a:r>
            <a:r>
              <a:rPr lang="fr-FR" dirty="0" err="1"/>
              <a:t>Cafe</a:t>
            </a:r>
            <a:r>
              <a:rPr lang="fr-FR" dirty="0"/>
              <a:t> avec terrasse aux beaux jours. Les plus aventuriers iront jusqu’à </a:t>
            </a:r>
            <a:r>
              <a:rPr lang="fr-FR" dirty="0" err="1"/>
              <a:t>Peckham</a:t>
            </a:r>
            <a:r>
              <a:rPr lang="fr-FR" dirty="0"/>
              <a:t>, no man’s land touristique, où l’on signale l’éclosion de “</a:t>
            </a:r>
            <a:r>
              <a:rPr lang="fr-FR" dirty="0" err="1"/>
              <a:t>pockets</a:t>
            </a:r>
            <a:r>
              <a:rPr lang="fr-FR" dirty="0"/>
              <a:t>” branchées autour de </a:t>
            </a:r>
            <a:r>
              <a:rPr lang="fr-FR" dirty="0" err="1"/>
              <a:t>Honest</a:t>
            </a:r>
            <a:r>
              <a:rPr lang="fr-FR" dirty="0"/>
              <a:t> Burgers et de </a:t>
            </a:r>
            <a:r>
              <a:rPr lang="fr-FR" dirty="0" err="1"/>
              <a:t>Frank’s</a:t>
            </a:r>
            <a:r>
              <a:rPr lang="fr-FR" dirty="0"/>
              <a:t>, bar d’été underground assis sur un toit de parking. Encore plus de conseils sur les choses à voir, à faire lors d'une visite d'un jour à Londres</a:t>
            </a:r>
          </a:p>
          <a:p>
            <a:endParaRPr lang="fr-FR" dirty="0"/>
          </a:p>
          <a:p>
            <a:r>
              <a:rPr lang="fr-FR" b="1" dirty="0"/>
              <a:t>Camp de base</a:t>
            </a:r>
          </a:p>
          <a:p>
            <a:r>
              <a:rPr lang="fr-FR" dirty="0"/>
              <a:t>Le Sofitel London St James, idéalement situé sur Waterloo Place pour profiter d’un lifestyle british rehaussé de chic français. Il s’apprête à dévoiler de nouvelles suites à l’esprit contemporain très réussies. Pour se réveiller directement sur la Tamise, on choisit le </a:t>
            </a:r>
            <a:r>
              <a:rPr lang="fr-FR" dirty="0" err="1"/>
              <a:t>citizenM</a:t>
            </a:r>
            <a:r>
              <a:rPr lang="fr-FR" dirty="0"/>
              <a:t>, nouvel opus design de la jeune enseigne néerlandaise.</a:t>
            </a:r>
          </a:p>
          <a:p>
            <a:endParaRPr lang="fr-FR" dirty="0"/>
          </a:p>
          <a:p>
            <a:r>
              <a:rPr lang="fr-FR" b="1" dirty="0"/>
              <a:t>S’y rendre</a:t>
            </a:r>
          </a:p>
          <a:p>
            <a:r>
              <a:rPr lang="fr-FR" dirty="0"/>
              <a:t>En métro : London Bridge, Borough, Brixton... </a:t>
            </a:r>
            <a:r>
              <a:rPr lang="fr-FR" dirty="0" err="1"/>
              <a:t>Peckham</a:t>
            </a:r>
            <a:r>
              <a:rPr lang="fr-FR" dirty="0"/>
              <a:t> en bus (de nombreuses lignes depuis le centre) ou en cab (14 € depuis Brixton)</a:t>
            </a:r>
          </a:p>
          <a:p>
            <a:pPr algn="r"/>
            <a:r>
              <a:rPr lang="fr-FR" dirty="0"/>
              <a:t>Site internet Voyageurs du monde, 2021.</a:t>
            </a:r>
          </a:p>
        </p:txBody>
      </p:sp>
    </p:spTree>
    <p:extLst>
      <p:ext uri="{BB962C8B-B14F-4D97-AF65-F5344CB8AC3E}">
        <p14:creationId xmlns:p14="http://schemas.microsoft.com/office/powerpoint/2010/main" val="311683365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2170</TotalTime>
  <Words>3246</Words>
  <Application>Microsoft Office PowerPoint</Application>
  <PresentationFormat>Affichage à l'écran (4:3)</PresentationFormat>
  <Paragraphs>342</Paragraphs>
  <Slides>55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55</vt:i4>
      </vt:variant>
    </vt:vector>
  </HeadingPairs>
  <TitlesOfParts>
    <vt:vector size="61" baseType="lpstr">
      <vt:lpstr>Arial</vt:lpstr>
      <vt:lpstr>Arial Black</vt:lpstr>
      <vt:lpstr>Calibri</vt:lpstr>
      <vt:lpstr>Calibri Light</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tperisse932@gmail.com</dc:creator>
  <cp:lastModifiedBy>Thierry Périssé</cp:lastModifiedBy>
  <cp:revision>122</cp:revision>
  <dcterms:created xsi:type="dcterms:W3CDTF">2021-08-22T09:33:42Z</dcterms:created>
  <dcterms:modified xsi:type="dcterms:W3CDTF">2023-09-24T18:47:30Z</dcterms:modified>
</cp:coreProperties>
</file>