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1" r:id="rId30"/>
    <p:sldId id="286" r:id="rId31"/>
    <p:sldId id="285" r:id="rId32"/>
    <p:sldId id="287" r:id="rId33"/>
    <p:sldId id="288" r:id="rId34"/>
    <p:sldId id="289" r:id="rId35"/>
    <p:sldId id="291" r:id="rId36"/>
    <p:sldId id="292" r:id="rId37"/>
    <p:sldId id="293" r:id="rId38"/>
    <p:sldId id="294" r:id="rId39"/>
    <p:sldId id="290" r:id="rId40"/>
    <p:sldId id="295" r:id="rId41"/>
    <p:sldId id="296" r:id="rId42"/>
    <p:sldId id="297" r:id="rId43"/>
    <p:sldId id="298" r:id="rId44"/>
    <p:sldId id="300" r:id="rId45"/>
    <p:sldId id="302" r:id="rId46"/>
    <p:sldId id="303" r:id="rId47"/>
    <p:sldId id="304" r:id="rId48"/>
    <p:sldId id="299" r:id="rId49"/>
    <p:sldId id="306" r:id="rId50"/>
    <p:sldId id="301" r:id="rId51"/>
    <p:sldId id="305" r:id="rId52"/>
    <p:sldId id="307" r:id="rId53"/>
    <p:sldId id="308" r:id="rId54"/>
    <p:sldId id="309" r:id="rId55"/>
    <p:sldId id="310" r:id="rId56"/>
    <p:sldId id="313" r:id="rId57"/>
    <p:sldId id="311" r:id="rId58"/>
    <p:sldId id="312" r:id="rId59"/>
    <p:sldId id="314" r:id="rId60"/>
    <p:sldId id="315" r:id="rId61"/>
    <p:sldId id="318" r:id="rId62"/>
    <p:sldId id="319" r:id="rId63"/>
    <p:sldId id="320" r:id="rId64"/>
    <p:sldId id="316" r:id="rId65"/>
    <p:sldId id="317" r:id="rId66"/>
    <p:sldId id="321" r:id="rId67"/>
    <p:sldId id="322" r:id="rId68"/>
    <p:sldId id="324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5B6DA-4997-4384-83F7-CB028CD9536A}" type="datetimeFigureOut">
              <a:rPr lang="fr-FR" smtClean="0"/>
              <a:t>28/02/2022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E7535-438E-4F18-9A66-F6BB2DE373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538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54FE-8770-44E3-9961-5FF5AF6D1018}" type="datetime1">
              <a:rPr lang="fr-FR" smtClean="0"/>
              <a:t>28/02/2022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8979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A2B8-462C-41C2-A273-44A28E3778B5}" type="datetime1">
              <a:rPr lang="fr-FR" smtClean="0"/>
              <a:t>28/02/2022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3787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E8DB6-231C-4156-BA7A-AE5077960067}" type="datetime1">
              <a:rPr lang="fr-FR" smtClean="0"/>
              <a:t>28/02/2022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643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31CA-3A35-43F8-8F92-B1955B4F4227}" type="datetime1">
              <a:rPr lang="fr-FR" smtClean="0"/>
              <a:t>28/02/2022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111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B0FED-EF3B-4B9E-A27C-68D91728783C}" type="datetime1">
              <a:rPr lang="fr-FR" smtClean="0"/>
              <a:t>28/02/2022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54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FF8D0-D008-421F-9691-632CB40BC38F}" type="datetime1">
              <a:rPr lang="fr-FR" smtClean="0"/>
              <a:t>28/02/2022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14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EB283-693A-487B-96B9-68B31D251C41}" type="datetime1">
              <a:rPr lang="fr-FR" smtClean="0"/>
              <a:t>28/02/2022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754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C06B0-4432-48FD-B40C-46B4E423DE38}" type="datetime1">
              <a:rPr lang="fr-FR" smtClean="0"/>
              <a:t>28/02/2022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977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0F39-2AFF-4590-BAED-21CDA4944266}" type="datetime1">
              <a:rPr lang="fr-FR" smtClean="0"/>
              <a:t>28/02/2022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86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81D6A-DD5C-4ABD-A4AE-2BAFF3BAE57D}" type="datetime1">
              <a:rPr lang="fr-FR" smtClean="0"/>
              <a:t>28/02/2022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26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D76C4-E939-4B6C-8967-70B16F560BEA}" type="datetime1">
              <a:rPr lang="fr-FR" smtClean="0"/>
              <a:t>28/02/2022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870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98F9B-47F1-40F2-B59D-EDD59A4BA0AB}" type="datetime1">
              <a:rPr lang="fr-FR" smtClean="0"/>
              <a:t>28/02/2022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398AA-D79A-4D18-8667-5B475FCB7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52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F864FCF-1952-4811-90D2-048FAA5AF259}"/>
              </a:ext>
            </a:extLst>
          </p:cNvPr>
          <p:cNvSpPr txBox="1"/>
          <p:nvPr/>
        </p:nvSpPr>
        <p:spPr>
          <a:xfrm rot="19463975">
            <a:off x="605790" y="525780"/>
            <a:ext cx="1794510" cy="40011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Arial Black" panose="020B0A04020102020204" pitchFamily="34" charset="0"/>
              </a:rPr>
              <a:t>Chapitre 8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6C9B98C-CA7D-4500-95AA-017DF7B57978}"/>
              </a:ext>
            </a:extLst>
          </p:cNvPr>
          <p:cNvSpPr txBox="1"/>
          <p:nvPr/>
        </p:nvSpPr>
        <p:spPr>
          <a:xfrm>
            <a:off x="2937510" y="178293"/>
            <a:ext cx="5966460" cy="1077218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  <a:latin typeface="Arial Black" panose="020B0A04020102020204" pitchFamily="34" charset="0"/>
              </a:rPr>
              <a:t>Présentation du tourisme en France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889C21A-9D85-4A16-877A-E6A91A5A54A1}"/>
              </a:ext>
            </a:extLst>
          </p:cNvPr>
          <p:cNvSpPr txBox="1"/>
          <p:nvPr/>
        </p:nvSpPr>
        <p:spPr>
          <a:xfrm>
            <a:off x="303088" y="1805940"/>
            <a:ext cx="20459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Introduction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D39A661-92EE-4465-8A31-B979255D2B5D}"/>
              </a:ext>
            </a:extLst>
          </p:cNvPr>
          <p:cNvSpPr txBox="1"/>
          <p:nvPr/>
        </p:nvSpPr>
        <p:spPr>
          <a:xfrm>
            <a:off x="303088" y="2484120"/>
            <a:ext cx="750360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Problématique : Qu’est-ce qui explique le poids du tourisme en France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7827EB8-D4A4-4832-A7C2-2F929C0F78D1}"/>
              </a:ext>
            </a:extLst>
          </p:cNvPr>
          <p:cNvSpPr txBox="1"/>
          <p:nvPr/>
        </p:nvSpPr>
        <p:spPr>
          <a:xfrm>
            <a:off x="303088" y="3398580"/>
            <a:ext cx="694353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u="sng" dirty="0">
                <a:latin typeface="Verdana" panose="020B0604030504040204" pitchFamily="34" charset="0"/>
                <a:ea typeface="Verdana" panose="020B0604030504040204" pitchFamily="34" charset="0"/>
              </a:rPr>
              <a:t>Plan</a:t>
            </a:r>
          </a:p>
          <a:p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</a:rPr>
              <a:t>I Des atouts exceptionnels</a:t>
            </a:r>
          </a:p>
          <a:p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</a:rPr>
              <a:t>II Un rôle économique essentiel</a:t>
            </a:r>
          </a:p>
          <a:p>
            <a:r>
              <a:rPr lang="fr-FR" sz="2000" dirty="0">
                <a:latin typeface="Verdana" panose="020B0604030504040204" pitchFamily="34" charset="0"/>
                <a:ea typeface="Verdana" panose="020B0604030504040204" pitchFamily="34" charset="0"/>
              </a:rPr>
              <a:t>III des destinations et une offre touristique variées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B9343E-92B2-4641-8323-D3D450CE3591}"/>
              </a:ext>
            </a:extLst>
          </p:cNvPr>
          <p:cNvSpPr txBox="1"/>
          <p:nvPr/>
        </p:nvSpPr>
        <p:spPr>
          <a:xfrm>
            <a:off x="303088" y="5135880"/>
            <a:ext cx="4806122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I Des atouts exceptionnels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A79DD97-99AA-452F-A64C-9694A33BC0A8}"/>
              </a:ext>
            </a:extLst>
          </p:cNvPr>
          <p:cNvSpPr txBox="1"/>
          <p:nvPr/>
        </p:nvSpPr>
        <p:spPr>
          <a:xfrm>
            <a:off x="534449" y="5780573"/>
            <a:ext cx="4806122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1/ Des paysages séduisants</a:t>
            </a:r>
          </a:p>
        </p:txBody>
      </p:sp>
    </p:spTree>
    <p:extLst>
      <p:ext uri="{BB962C8B-B14F-4D97-AF65-F5344CB8AC3E}">
        <p14:creationId xmlns:p14="http://schemas.microsoft.com/office/powerpoint/2010/main" val="101821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9A550B4-EE09-43CD-91C6-05D3574EF637}"/>
              </a:ext>
            </a:extLst>
          </p:cNvPr>
          <p:cNvSpPr txBox="1"/>
          <p:nvPr/>
        </p:nvSpPr>
        <p:spPr>
          <a:xfrm>
            <a:off x="5913121" y="175484"/>
            <a:ext cx="191667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La végétation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9AEDD7-C2B5-4491-9F82-CE43575C4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24631"/>
            <a:ext cx="7315200" cy="548279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47FF16E-915F-4052-8011-2CBACCE5B070}"/>
              </a:ext>
            </a:extLst>
          </p:cNvPr>
          <p:cNvSpPr txBox="1"/>
          <p:nvPr/>
        </p:nvSpPr>
        <p:spPr>
          <a:xfrm>
            <a:off x="628650" y="524521"/>
            <a:ext cx="41260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Forêt des Landes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D4070F-B193-4320-89D0-D6A3DF1B0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10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987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0F5CB39-8E33-4E40-9FD4-129FAEAD2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2" y="1040130"/>
            <a:ext cx="7827815" cy="516636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228BF72-E668-4596-920D-D043D7EA1ED7}"/>
              </a:ext>
            </a:extLst>
          </p:cNvPr>
          <p:cNvSpPr txBox="1"/>
          <p:nvPr/>
        </p:nvSpPr>
        <p:spPr>
          <a:xfrm>
            <a:off x="1564537" y="633788"/>
            <a:ext cx="68053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Végétation méditerranéenne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FD331E-7A27-4647-BFD6-12BF9717F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11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1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E32D363-3E1C-42CA-B6E7-48C98A7C564D}"/>
              </a:ext>
            </a:extLst>
          </p:cNvPr>
          <p:cNvSpPr txBox="1"/>
          <p:nvPr/>
        </p:nvSpPr>
        <p:spPr>
          <a:xfrm>
            <a:off x="305848" y="191303"/>
            <a:ext cx="6746461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2/ Un remarquable patrimoine culturel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6232EAB-628D-4BF5-A424-0D43C55F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90CE39F-613A-4598-B3EB-BBCF02067BB5}"/>
              </a:ext>
            </a:extLst>
          </p:cNvPr>
          <p:cNvSpPr txBox="1"/>
          <p:nvPr/>
        </p:nvSpPr>
        <p:spPr>
          <a:xfrm>
            <a:off x="419300" y="5426568"/>
            <a:ext cx="75702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Grotte de Lascaux - Dordogne (Nouvelle Aquitaine)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7BB7641-8C20-49E9-B875-F294AFA42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" y="1031322"/>
            <a:ext cx="8727274" cy="43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4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137BFF3-CC8F-4746-A85B-AA9175483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13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3F13AC-1F92-409E-B856-39DE0EA7E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5" y="136524"/>
            <a:ext cx="7607540" cy="553275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0C303EF-2774-4CC0-A4D4-8DC131903CD9}"/>
              </a:ext>
            </a:extLst>
          </p:cNvPr>
          <p:cNvSpPr txBox="1"/>
          <p:nvPr/>
        </p:nvSpPr>
        <p:spPr>
          <a:xfrm>
            <a:off x="583105" y="5669280"/>
            <a:ext cx="76470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Grottes de la vallée de la Vézère - Dordogne (Nouvelle Aquitaine)</a:t>
            </a:r>
          </a:p>
        </p:txBody>
      </p:sp>
    </p:spTree>
    <p:extLst>
      <p:ext uri="{BB962C8B-B14F-4D97-AF65-F5344CB8AC3E}">
        <p14:creationId xmlns:p14="http://schemas.microsoft.com/office/powerpoint/2010/main" val="170673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6BB0725-DD47-466E-9BF7-68421C637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14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715F79-0EB3-4A49-9D99-84427E131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320040"/>
            <a:ext cx="7989570" cy="519869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7C86421-2AAA-431B-800D-C531D159818A}"/>
              </a:ext>
            </a:extLst>
          </p:cNvPr>
          <p:cNvSpPr txBox="1"/>
          <p:nvPr/>
        </p:nvSpPr>
        <p:spPr>
          <a:xfrm>
            <a:off x="537027" y="5537432"/>
            <a:ext cx="76470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Pont du Gard (aqueduc romain) non loin de Nîmes</a:t>
            </a:r>
          </a:p>
        </p:txBody>
      </p:sp>
    </p:spTree>
    <p:extLst>
      <p:ext uri="{BB962C8B-B14F-4D97-AF65-F5344CB8AC3E}">
        <p14:creationId xmlns:p14="http://schemas.microsoft.com/office/powerpoint/2010/main" val="263484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91996B0-EB4C-486A-A807-FB4AC7B5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15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935C2D-BBB9-4D37-9979-BEACE55C8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92" y="204468"/>
            <a:ext cx="8397615" cy="439075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72C3244-6D99-4B68-82FE-449ECB6E59B6}"/>
              </a:ext>
            </a:extLst>
          </p:cNvPr>
          <p:cNvSpPr txBox="1"/>
          <p:nvPr/>
        </p:nvSpPr>
        <p:spPr>
          <a:xfrm>
            <a:off x="559887" y="4595221"/>
            <a:ext cx="764703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Arènes d’Arles (amphithéâtre romain pour combats de gladiateurs et de fauves) – construit entre 80 et 90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. J-C</a:t>
            </a:r>
          </a:p>
        </p:txBody>
      </p:sp>
    </p:spTree>
    <p:extLst>
      <p:ext uri="{BB962C8B-B14F-4D97-AF65-F5344CB8AC3E}">
        <p14:creationId xmlns:p14="http://schemas.microsoft.com/office/powerpoint/2010/main" val="34585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C415B65-B977-4E95-8D6D-C3A026CC6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16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8C688C-7DD0-421C-BA12-5ED59E32C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88818"/>
            <a:ext cx="6916052" cy="57132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B16028F-DD82-49A6-AF3D-17023BD8B5D9}"/>
              </a:ext>
            </a:extLst>
          </p:cNvPr>
          <p:cNvSpPr txBox="1"/>
          <p:nvPr/>
        </p:nvSpPr>
        <p:spPr>
          <a:xfrm>
            <a:off x="125731" y="5888664"/>
            <a:ext cx="691605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Arc de Germanicus an 18 ou 19 – </a:t>
            </a:r>
          </a:p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Saintes (Charente-Maritime)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89AB668-3E18-47E6-B74B-050FDEC515D2}"/>
              </a:ext>
            </a:extLst>
          </p:cNvPr>
          <p:cNvSpPr txBox="1"/>
          <p:nvPr/>
        </p:nvSpPr>
        <p:spPr>
          <a:xfrm>
            <a:off x="7132319" y="136524"/>
            <a:ext cx="1885950" cy="64633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Il ne s'agit pas d'un arc de triomphe. Sa construction a été financée par un riche et illustre citoyen de Saintes, C. Julius Rufus.</a:t>
            </a:r>
          </a:p>
          <a:p>
            <a:r>
              <a:rPr lang="fr-FR" dirty="0"/>
              <a:t>Il s'agit d'un arc routier bâti à l’arrivée de la voie romaine Lyon - Saintes au niveau du pont romain sur la Charente. Il fut déplacé à vingt-huit mètres de son emplacement pour des travaux sur les quais de la Charente.</a:t>
            </a:r>
          </a:p>
        </p:txBody>
      </p:sp>
    </p:spTree>
    <p:extLst>
      <p:ext uri="{BB962C8B-B14F-4D97-AF65-F5344CB8AC3E}">
        <p14:creationId xmlns:p14="http://schemas.microsoft.com/office/powerpoint/2010/main" val="107189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06D7653-597E-45E1-8CEC-9578F84D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17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5FF527-E78D-43E9-949D-68F5DBC46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59" y="394053"/>
            <a:ext cx="8618461" cy="484469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1F79274-C540-4B69-9BD1-BAEAA15A7AA8}"/>
              </a:ext>
            </a:extLst>
          </p:cNvPr>
          <p:cNvSpPr txBox="1"/>
          <p:nvPr/>
        </p:nvSpPr>
        <p:spPr>
          <a:xfrm>
            <a:off x="1113974" y="5238750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Château-Gaillard fin XII</a:t>
            </a:r>
            <a:r>
              <a:rPr lang="fr-F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e (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Eure) </a:t>
            </a:r>
          </a:p>
        </p:txBody>
      </p:sp>
    </p:spTree>
    <p:extLst>
      <p:ext uri="{BB962C8B-B14F-4D97-AF65-F5344CB8AC3E}">
        <p14:creationId xmlns:p14="http://schemas.microsoft.com/office/powerpoint/2010/main" val="827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142E502-F492-422B-8D45-063E6DD0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18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839A9E-240F-4E21-A641-B11344EDA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05" y="349239"/>
            <a:ext cx="8311415" cy="54927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D20E6E7-F53E-4DD0-85E7-DD98C62625BA}"/>
              </a:ext>
            </a:extLst>
          </p:cNvPr>
          <p:cNvSpPr txBox="1"/>
          <p:nvPr/>
        </p:nvSpPr>
        <p:spPr>
          <a:xfrm>
            <a:off x="1113974" y="5842000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Cité fortifiée d’Aigues-Mortes XIII</a:t>
            </a:r>
            <a:r>
              <a:rPr lang="fr-F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(Gard)</a:t>
            </a:r>
          </a:p>
        </p:txBody>
      </p:sp>
    </p:spTree>
    <p:extLst>
      <p:ext uri="{BB962C8B-B14F-4D97-AF65-F5344CB8AC3E}">
        <p14:creationId xmlns:p14="http://schemas.microsoft.com/office/powerpoint/2010/main" val="396834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1BAEA08-886B-4974-882E-5EC61EC69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19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B13A99B-243A-4240-B186-E0FD892BDAA0}"/>
              </a:ext>
            </a:extLst>
          </p:cNvPr>
          <p:cNvSpPr txBox="1"/>
          <p:nvPr/>
        </p:nvSpPr>
        <p:spPr>
          <a:xfrm>
            <a:off x="294097" y="3457001"/>
            <a:ext cx="38809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Abbatiale de Saint-Savin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1A969D4-EA83-426C-A2B2-271E0AA7B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" y="33904"/>
            <a:ext cx="4263391" cy="339641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1D5E2F7-B07E-4262-BD4B-EE5FB9E8BC51}"/>
              </a:ext>
            </a:extLst>
          </p:cNvPr>
          <p:cNvSpPr txBox="1"/>
          <p:nvPr/>
        </p:nvSpPr>
        <p:spPr>
          <a:xfrm>
            <a:off x="4968607" y="5648465"/>
            <a:ext cx="34747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église Saint-Hilaire-le-Grand</a:t>
            </a:r>
          </a:p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Poitiers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942F346-11DB-4056-A954-E8E39CD38321}"/>
              </a:ext>
            </a:extLst>
          </p:cNvPr>
          <p:cNvSpPr txBox="1"/>
          <p:nvPr/>
        </p:nvSpPr>
        <p:spPr>
          <a:xfrm>
            <a:off x="4634414" y="3396340"/>
            <a:ext cx="38809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église Saint-Hilaire – Melle (79)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BD7419B-F08F-4204-A498-F591361B0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7" y="3966718"/>
            <a:ext cx="4616773" cy="27204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8A3138A-6CCB-43A1-B592-CF084CB0E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613" y="42290"/>
            <a:ext cx="4382709" cy="328487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6E9682B-761E-4D2D-AA22-994B0953FFBD}"/>
              </a:ext>
            </a:extLst>
          </p:cNvPr>
          <p:cNvSpPr txBox="1"/>
          <p:nvPr/>
        </p:nvSpPr>
        <p:spPr>
          <a:xfrm>
            <a:off x="5494387" y="4225746"/>
            <a:ext cx="242316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églises romanes du Poitou (XI</a:t>
            </a:r>
            <a:r>
              <a:rPr lang="fr-FR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-XII</a:t>
            </a:r>
            <a:r>
              <a:rPr lang="fr-FR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3704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9F03CC2-74D2-46C4-BF1D-B835248EFDE1}"/>
              </a:ext>
            </a:extLst>
          </p:cNvPr>
          <p:cNvSpPr txBox="1"/>
          <p:nvPr/>
        </p:nvSpPr>
        <p:spPr>
          <a:xfrm>
            <a:off x="211648" y="262890"/>
            <a:ext cx="194862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Les hautes montagnes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1A56DE-6CB0-4B8D-95AD-7B02C57EC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418" y="86458"/>
            <a:ext cx="6096665" cy="668508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08C3600-E251-4AA5-8F1D-3A7DDF04D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92" y="5317858"/>
            <a:ext cx="2455926" cy="1460853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B0FE51-0195-48D4-A7A3-A6A18C0D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27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FE34AB2-D0BA-4149-9F94-B48ED8669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20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8052BE7-B301-4D6A-A7E1-0BDA3B152E63}"/>
              </a:ext>
            </a:extLst>
          </p:cNvPr>
          <p:cNvSpPr txBox="1"/>
          <p:nvPr/>
        </p:nvSpPr>
        <p:spPr>
          <a:xfrm>
            <a:off x="1113974" y="5810250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Château de Blois - Renaissance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4D31F6-39F6-4886-A179-F8D3D0448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0" y="136524"/>
            <a:ext cx="8518908" cy="567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5841B87-B054-4AD2-AA40-AE639C93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21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5097C18-8783-4D5B-B515-F10335D12D79}"/>
              </a:ext>
            </a:extLst>
          </p:cNvPr>
          <p:cNvSpPr txBox="1"/>
          <p:nvPr/>
        </p:nvSpPr>
        <p:spPr>
          <a:xfrm>
            <a:off x="1113974" y="5529754"/>
            <a:ext cx="74013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Château de Fontainebleau - styles Renaissance et classique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1C24E2-C4A8-4653-B915-D50E3C88B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6524"/>
            <a:ext cx="8058150" cy="53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3B0D8E0-12FF-4823-8C03-FFC41ADFD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E7D3456-D66B-46DB-A8B2-6A5CADC067D7}"/>
              </a:ext>
            </a:extLst>
          </p:cNvPr>
          <p:cNvSpPr txBox="1"/>
          <p:nvPr/>
        </p:nvSpPr>
        <p:spPr>
          <a:xfrm>
            <a:off x="1113974" y="6075015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Château de Versailles – XVII</a:t>
            </a:r>
            <a:r>
              <a:rPr lang="fr-F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7C58694-FB63-4ACE-BE88-AB8ECDC95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122872"/>
            <a:ext cx="7882890" cy="59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EBA7905-4EA9-4BAD-A01B-B767D5ECB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23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69337A6-568C-4A4D-B85D-F84636C2B2F5}"/>
              </a:ext>
            </a:extLst>
          </p:cNvPr>
          <p:cNvSpPr txBox="1"/>
          <p:nvPr/>
        </p:nvSpPr>
        <p:spPr>
          <a:xfrm>
            <a:off x="1033964" y="6138803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Construction de la Tour Eiffel 1887-1889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7542C4-BC0A-4FD9-8DBD-EA9C4DCDD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64" y="314019"/>
            <a:ext cx="7286516" cy="58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4285C80-4157-4D34-8CDF-92ABD80E9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24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AC92017-EF41-4376-86E1-B2574F71F342}"/>
              </a:ext>
            </a:extLst>
          </p:cNvPr>
          <p:cNvSpPr txBox="1"/>
          <p:nvPr/>
        </p:nvSpPr>
        <p:spPr>
          <a:xfrm>
            <a:off x="919663" y="5863590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Viaduc ferroviaire de Garabit 1880-1884 - Cantal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E48F63B-F379-4353-89BE-F18A949BE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2" y="377190"/>
            <a:ext cx="847504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0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755D8E-6CFB-4C7A-9E51-F4DECFCB6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25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C1C1089-D482-4860-B613-3A355AABD6DC}"/>
              </a:ext>
            </a:extLst>
          </p:cNvPr>
          <p:cNvSpPr txBox="1"/>
          <p:nvPr/>
        </p:nvSpPr>
        <p:spPr>
          <a:xfrm>
            <a:off x="1113973" y="5730152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Centre Pompidou Paris – ouvert en 1977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AF8872D-AE28-4D7F-A790-A2508380C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9" y="136524"/>
            <a:ext cx="8184361" cy="559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8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FFA5433-437C-4D71-993D-35C95ACE4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26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E0F771F-B64A-4CFA-BFDD-98574BEA497E}"/>
              </a:ext>
            </a:extLst>
          </p:cNvPr>
          <p:cNvSpPr txBox="1"/>
          <p:nvPr/>
        </p:nvSpPr>
        <p:spPr>
          <a:xfrm>
            <a:off x="1113974" y="5956241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Arche de la Défense 1989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6C2F1B-D0E7-4B99-81CA-093F2E9A5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2" y="136524"/>
            <a:ext cx="7146860" cy="570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8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AC97E5C-382D-4CA4-803E-9AA224C4B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27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C2F432-D4AE-4E20-B73B-3D3886171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27" y="60198"/>
            <a:ext cx="8510433" cy="564210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90D68E0-DAE3-4FB9-829B-521C7DE7C6F4}"/>
              </a:ext>
            </a:extLst>
          </p:cNvPr>
          <p:cNvSpPr txBox="1"/>
          <p:nvPr/>
        </p:nvSpPr>
        <p:spPr>
          <a:xfrm>
            <a:off x="1110717" y="5702300"/>
            <a:ext cx="69160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musée du Louvre et le jardin des Tuileries</a:t>
            </a:r>
          </a:p>
        </p:txBody>
      </p:sp>
    </p:spTree>
    <p:extLst>
      <p:ext uri="{BB962C8B-B14F-4D97-AF65-F5344CB8AC3E}">
        <p14:creationId xmlns:p14="http://schemas.microsoft.com/office/powerpoint/2010/main" val="332797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DE46B0D-4A4F-4573-91C5-13A5D18D9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28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BAED9C0-4E50-4B78-A49F-A27B6A78858C}"/>
              </a:ext>
            </a:extLst>
          </p:cNvPr>
          <p:cNvSpPr txBox="1"/>
          <p:nvPr/>
        </p:nvSpPr>
        <p:spPr>
          <a:xfrm>
            <a:off x="3409701" y="3028890"/>
            <a:ext cx="3402579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Patrimoine immatériel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DF6C048-C0E8-4EFA-AB39-16EF92676728}"/>
              </a:ext>
            </a:extLst>
          </p:cNvPr>
          <p:cNvSpPr txBox="1"/>
          <p:nvPr/>
        </p:nvSpPr>
        <p:spPr>
          <a:xfrm>
            <a:off x="308039" y="655260"/>
            <a:ext cx="189851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Savoir-faire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3D98E65-A5B7-415F-A323-8F0E1A7C6814}"/>
              </a:ext>
            </a:extLst>
          </p:cNvPr>
          <p:cNvSpPr txBox="1"/>
          <p:nvPr/>
        </p:nvSpPr>
        <p:spPr>
          <a:xfrm>
            <a:off x="5945381" y="501372"/>
            <a:ext cx="194132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Pratiques rituelles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FFBCB48-979E-4E3A-B2B6-C009C18D0E75}"/>
              </a:ext>
            </a:extLst>
          </p:cNvPr>
          <p:cNvSpPr txBox="1"/>
          <p:nvPr/>
        </p:nvSpPr>
        <p:spPr>
          <a:xfrm>
            <a:off x="3601340" y="855315"/>
            <a:ext cx="194132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Musiques et danses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5F9DB06-22EE-4042-9E77-DFF292F867B6}"/>
              </a:ext>
            </a:extLst>
          </p:cNvPr>
          <p:cNvSpPr txBox="1"/>
          <p:nvPr/>
        </p:nvSpPr>
        <p:spPr>
          <a:xfrm>
            <a:off x="138940" y="3506875"/>
            <a:ext cx="194132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Jeux et pratiques sportives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47ED610-D8CD-4B45-82CC-5D7A4B71245B}"/>
              </a:ext>
            </a:extLst>
          </p:cNvPr>
          <p:cNvSpPr txBox="1"/>
          <p:nvPr/>
        </p:nvSpPr>
        <p:spPr>
          <a:xfrm>
            <a:off x="3601340" y="4948139"/>
            <a:ext cx="194132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Art du conte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A1C5CBA-E893-440B-9DD7-F836C611AA2F}"/>
              </a:ext>
            </a:extLst>
          </p:cNvPr>
          <p:cNvSpPr txBox="1"/>
          <p:nvPr/>
        </p:nvSpPr>
        <p:spPr>
          <a:xfrm>
            <a:off x="6916041" y="4273783"/>
            <a:ext cx="194132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Pratiques festives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D6D68EE-5F5A-46DA-8143-9C7D233F1418}"/>
              </a:ext>
            </a:extLst>
          </p:cNvPr>
          <p:cNvCxnSpPr/>
          <p:nvPr/>
        </p:nvCxnSpPr>
        <p:spPr>
          <a:xfrm>
            <a:off x="2068830" y="1337310"/>
            <a:ext cx="1340871" cy="128016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E2DF42B-F33F-4A2D-939A-8181FE607D89}"/>
              </a:ext>
            </a:extLst>
          </p:cNvPr>
          <p:cNvCxnSpPr>
            <a:cxnSpLocks/>
          </p:cNvCxnSpPr>
          <p:nvPr/>
        </p:nvCxnSpPr>
        <p:spPr>
          <a:xfrm>
            <a:off x="4880610" y="1914574"/>
            <a:ext cx="0" cy="91961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E166421-4BA9-4B30-AFB2-64C26A155BD4}"/>
              </a:ext>
            </a:extLst>
          </p:cNvPr>
          <p:cNvCxnSpPr>
            <a:cxnSpLocks/>
          </p:cNvCxnSpPr>
          <p:nvPr/>
        </p:nvCxnSpPr>
        <p:spPr>
          <a:xfrm flipH="1">
            <a:off x="5945381" y="1298514"/>
            <a:ext cx="916180" cy="131895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B754925-C3B0-488A-9F1D-7E0B4A8E3BD5}"/>
              </a:ext>
            </a:extLst>
          </p:cNvPr>
          <p:cNvCxnSpPr>
            <a:cxnSpLocks/>
          </p:cNvCxnSpPr>
          <p:nvPr/>
        </p:nvCxnSpPr>
        <p:spPr>
          <a:xfrm flipV="1">
            <a:off x="2284619" y="3407457"/>
            <a:ext cx="794990" cy="68751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82FFB8A-AA44-44FE-B147-F0EBC87F2447}"/>
              </a:ext>
            </a:extLst>
          </p:cNvPr>
          <p:cNvCxnSpPr>
            <a:cxnSpLocks/>
          </p:cNvCxnSpPr>
          <p:nvPr/>
        </p:nvCxnSpPr>
        <p:spPr>
          <a:xfrm flipH="1">
            <a:off x="4629150" y="3581144"/>
            <a:ext cx="251460" cy="100402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1E93A66-A173-4710-940C-8843051472F0}"/>
              </a:ext>
            </a:extLst>
          </p:cNvPr>
          <p:cNvCxnSpPr>
            <a:cxnSpLocks/>
          </p:cNvCxnSpPr>
          <p:nvPr/>
        </p:nvCxnSpPr>
        <p:spPr>
          <a:xfrm>
            <a:off x="6115050" y="3506875"/>
            <a:ext cx="948690" cy="57628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36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ACB4687-ED05-4086-BED7-AE34CFC9E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29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EEFD86B-D24C-4515-A2B2-4F1323CA0CC2}"/>
              </a:ext>
            </a:extLst>
          </p:cNvPr>
          <p:cNvSpPr txBox="1"/>
          <p:nvPr/>
        </p:nvSpPr>
        <p:spPr>
          <a:xfrm>
            <a:off x="326390" y="3429000"/>
            <a:ext cx="35611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Dentelle du Puy-en-Velay (Haute Loire)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1EBFC3D-E523-476A-8DB0-01885ABE8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0" y="152340"/>
            <a:ext cx="4368880" cy="327666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05CC7C6-AAB7-4B67-8BCB-A0923E8BD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50" y="152340"/>
            <a:ext cx="3479800" cy="52134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F9C5F1B-D261-4E32-BA82-8A99626E0718}"/>
              </a:ext>
            </a:extLst>
          </p:cNvPr>
          <p:cNvSpPr txBox="1"/>
          <p:nvPr/>
        </p:nvSpPr>
        <p:spPr>
          <a:xfrm>
            <a:off x="4954190" y="5368862"/>
            <a:ext cx="35611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Biou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suspendu à l'église Saint-Just - Jura</a:t>
            </a:r>
          </a:p>
        </p:txBody>
      </p:sp>
    </p:spTree>
    <p:extLst>
      <p:ext uri="{BB962C8B-B14F-4D97-AF65-F5344CB8AC3E}">
        <p14:creationId xmlns:p14="http://schemas.microsoft.com/office/powerpoint/2010/main" val="197449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F07314E-20C9-49FE-B87C-507CB3C06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" y="868680"/>
            <a:ext cx="8761095" cy="584073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FA1AA36-43F1-42DB-8CB6-E1C9C39213DA}"/>
              </a:ext>
            </a:extLst>
          </p:cNvPr>
          <p:cNvSpPr txBox="1"/>
          <p:nvPr/>
        </p:nvSpPr>
        <p:spPr>
          <a:xfrm>
            <a:off x="108585" y="468570"/>
            <a:ext cx="38290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Serre Chevalier dans les Alpes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270448-D18B-449E-8383-40324A893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336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B8E5426-7602-40D9-A8BC-3F34EB1CF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30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7FE90B-7DB4-4EC7-A9E1-33D585363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6" y="285114"/>
            <a:ext cx="8494587" cy="476694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6F6DF82-BA8B-4118-8B5E-DFFAA4E632F1}"/>
              </a:ext>
            </a:extLst>
          </p:cNvPr>
          <p:cNvSpPr txBox="1"/>
          <p:nvPr/>
        </p:nvSpPr>
        <p:spPr>
          <a:xfrm>
            <a:off x="1008173" y="5052060"/>
            <a:ext cx="71276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Pratique de la cabrette, instrument d’Auvergne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532E5C4-569C-46A9-AC9A-766A6B10F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59384"/>
            <a:ext cx="3892550" cy="21844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B5FBDF1-F2B7-4DC4-9230-FA0D367E59E1}"/>
              </a:ext>
            </a:extLst>
          </p:cNvPr>
          <p:cNvSpPr txBox="1"/>
          <p:nvPr/>
        </p:nvSpPr>
        <p:spPr>
          <a:xfrm>
            <a:off x="245110" y="2343784"/>
            <a:ext cx="35611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Pratique de la cabrette, instrument d’Auvergne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916AFB-D217-465B-9169-61EB9C5AD60C}"/>
              </a:ext>
            </a:extLst>
          </p:cNvPr>
          <p:cNvSpPr txBox="1"/>
          <p:nvPr/>
        </p:nvSpPr>
        <p:spPr>
          <a:xfrm>
            <a:off x="245110" y="5633075"/>
            <a:ext cx="83722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cabrette vidéo youtube rencontre avec Jean-Louis, fabricant de cabrette de 1 à 2min 38 puis de 6min34 à la fin (8min47)</a:t>
            </a:r>
            <a:endParaRPr lang="fr-FR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581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81CA59F-E095-4323-8556-EB6232EAC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31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D137DCB-2761-407C-A7A9-DAFE516E6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" y="148143"/>
            <a:ext cx="7564608" cy="566972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6EF9AA1-3034-48B4-A122-562FC41C280A}"/>
              </a:ext>
            </a:extLst>
          </p:cNvPr>
          <p:cNvSpPr txBox="1"/>
          <p:nvPr/>
        </p:nvSpPr>
        <p:spPr>
          <a:xfrm>
            <a:off x="2553890" y="5817870"/>
            <a:ext cx="35611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Festnoz en Bretagne</a:t>
            </a:r>
          </a:p>
        </p:txBody>
      </p:sp>
    </p:spTree>
    <p:extLst>
      <p:ext uri="{BB962C8B-B14F-4D97-AF65-F5344CB8AC3E}">
        <p14:creationId xmlns:p14="http://schemas.microsoft.com/office/powerpoint/2010/main" val="952906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12EF411-C3D0-45F1-A85C-7F936922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BE67E1-F246-461F-802B-AE6F393256F2}"/>
              </a:ext>
            </a:extLst>
          </p:cNvPr>
          <p:cNvSpPr txBox="1"/>
          <p:nvPr/>
        </p:nvSpPr>
        <p:spPr>
          <a:xfrm>
            <a:off x="2391370" y="5841809"/>
            <a:ext cx="35611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Joutes nautiques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12215A0-2737-4BC3-B071-99EEC06B7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" y="307022"/>
            <a:ext cx="7787640" cy="553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25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2E9F00F-84BD-4E0D-BBC5-BD8F21EF5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33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C057F21-98CF-4737-85F8-0EAF56080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25730"/>
            <a:ext cx="6595746" cy="659574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FF18DE1-D719-40DA-A493-87689D5C0587}"/>
              </a:ext>
            </a:extLst>
          </p:cNvPr>
          <p:cNvSpPr txBox="1"/>
          <p:nvPr/>
        </p:nvSpPr>
        <p:spPr>
          <a:xfrm>
            <a:off x="6497955" y="1497330"/>
            <a:ext cx="1977390" cy="22467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>
                <a:latin typeface="Arial" panose="020B0604020202020204" pitchFamily="34" charset="0"/>
                <a:cs typeface="Arial" panose="020B0604020202020204" pitchFamily="34" charset="0"/>
              </a:rPr>
              <a:t>Le Petit Prince, célèbre conte moderne de Saint-Exupéry, traduit en occitan (languedocien).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212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2C2C4EA-DEDA-44F3-8998-134A5BCD8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34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7AAF22C-E609-49DA-A7FE-246F78E9E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4" y="1234212"/>
            <a:ext cx="8882814" cy="392304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6D68C9B-5320-415D-9357-0C50F11066A1}"/>
              </a:ext>
            </a:extLst>
          </p:cNvPr>
          <p:cNvSpPr txBox="1"/>
          <p:nvPr/>
        </p:nvSpPr>
        <p:spPr>
          <a:xfrm>
            <a:off x="305848" y="191303"/>
            <a:ext cx="8072342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3/ Une offre d’hébergement et de restauration de qualité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996641-1720-4EFE-A94D-01535CAF99F2}"/>
              </a:ext>
            </a:extLst>
          </p:cNvPr>
          <p:cNvSpPr txBox="1"/>
          <p:nvPr/>
        </p:nvSpPr>
        <p:spPr>
          <a:xfrm>
            <a:off x="2604220" y="2767526"/>
            <a:ext cx="1493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(appartements)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E5006AA-FA2D-4941-8DED-84FC8E120A7F}"/>
              </a:ext>
            </a:extLst>
          </p:cNvPr>
          <p:cNvSpPr txBox="1"/>
          <p:nvPr/>
        </p:nvSpPr>
        <p:spPr>
          <a:xfrm>
            <a:off x="305848" y="5454511"/>
            <a:ext cx="272310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B0F0"/>
                </a:solidFill>
              </a:rPr>
              <a:t>2</a:t>
            </a:r>
            <a:r>
              <a:rPr lang="fr-FR" sz="2000" dirty="0"/>
              <a:t>. villas, studios, gîtes</a:t>
            </a:r>
          </a:p>
        </p:txBody>
      </p:sp>
    </p:spTree>
    <p:extLst>
      <p:ext uri="{BB962C8B-B14F-4D97-AF65-F5344CB8AC3E}">
        <p14:creationId xmlns:p14="http://schemas.microsoft.com/office/powerpoint/2010/main" val="414365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7622A6A-7164-4371-A5A4-B265AB89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35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A1FE835-8C23-4E7B-BB07-5D589345B643}"/>
              </a:ext>
            </a:extLst>
          </p:cNvPr>
          <p:cNvSpPr/>
          <p:nvPr/>
        </p:nvSpPr>
        <p:spPr>
          <a:xfrm>
            <a:off x="1010835" y="136524"/>
            <a:ext cx="7635240" cy="62293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object 7">
            <a:extLst>
              <a:ext uri="{FF2B5EF4-FFF2-40B4-BE49-F238E27FC236}">
                <a16:creationId xmlns:a16="http://schemas.microsoft.com/office/drawing/2014/main" id="{66B04055-89E9-4492-B812-7E06437ED787}"/>
              </a:ext>
            </a:extLst>
          </p:cNvPr>
          <p:cNvGrpSpPr/>
          <p:nvPr/>
        </p:nvGrpSpPr>
        <p:grpSpPr>
          <a:xfrm>
            <a:off x="2480310" y="288626"/>
            <a:ext cx="5989320" cy="5810816"/>
            <a:chOff x="973347" y="3411829"/>
            <a:chExt cx="1684655" cy="1701164"/>
          </a:xfrm>
        </p:grpSpPr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BD902920-35F1-482E-94C2-E13A80AD4168}"/>
                </a:ext>
              </a:extLst>
            </p:cNvPr>
            <p:cNvSpPr/>
            <p:nvPr/>
          </p:nvSpPr>
          <p:spPr>
            <a:xfrm>
              <a:off x="1253686" y="4164203"/>
              <a:ext cx="0" cy="946150"/>
            </a:xfrm>
            <a:custGeom>
              <a:avLst/>
              <a:gdLst/>
              <a:ahLst/>
              <a:cxnLst/>
              <a:rect l="l" t="t" r="r" b="b"/>
              <a:pathLst>
                <a:path h="946150">
                  <a:moveTo>
                    <a:pt x="0" y="130543"/>
                  </a:moveTo>
                  <a:lnTo>
                    <a:pt x="0" y="946086"/>
                  </a:lnTo>
                </a:path>
                <a:path h="946150">
                  <a:moveTo>
                    <a:pt x="0" y="0"/>
                  </a:moveTo>
                  <a:lnTo>
                    <a:pt x="0" y="65379"/>
                  </a:lnTo>
                </a:path>
              </a:pathLst>
            </a:custGeom>
            <a:ln w="4444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E5169361-CD70-42DB-B0BD-13CACBEFDC65}"/>
                </a:ext>
              </a:extLst>
            </p:cNvPr>
            <p:cNvSpPr/>
            <p:nvPr/>
          </p:nvSpPr>
          <p:spPr>
            <a:xfrm>
              <a:off x="973347" y="4229582"/>
              <a:ext cx="224154" cy="65405"/>
            </a:xfrm>
            <a:custGeom>
              <a:avLst/>
              <a:gdLst/>
              <a:ahLst/>
              <a:cxnLst/>
              <a:rect l="l" t="t" r="r" b="b"/>
              <a:pathLst>
                <a:path w="224155" h="65404">
                  <a:moveTo>
                    <a:pt x="223634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223634" y="65163"/>
                  </a:lnTo>
                  <a:lnTo>
                    <a:pt x="223634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79B943FA-8074-427F-BD75-F5CB12D19B7E}"/>
                </a:ext>
              </a:extLst>
            </p:cNvPr>
            <p:cNvSpPr/>
            <p:nvPr/>
          </p:nvSpPr>
          <p:spPr>
            <a:xfrm>
              <a:off x="1196994" y="4229582"/>
              <a:ext cx="23495" cy="65405"/>
            </a:xfrm>
            <a:custGeom>
              <a:avLst/>
              <a:gdLst/>
              <a:ahLst/>
              <a:cxnLst/>
              <a:rect l="l" t="t" r="r" b="b"/>
              <a:pathLst>
                <a:path w="23494" h="65404">
                  <a:moveTo>
                    <a:pt x="23482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23482" y="65163"/>
                  </a:lnTo>
                  <a:lnTo>
                    <a:pt x="23482" y="0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E9ED638D-B176-4C45-8728-9E02E0961C3B}"/>
                </a:ext>
              </a:extLst>
            </p:cNvPr>
            <p:cNvSpPr/>
            <p:nvPr/>
          </p:nvSpPr>
          <p:spPr>
            <a:xfrm>
              <a:off x="1253686" y="3903332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130543"/>
                  </a:moveTo>
                  <a:lnTo>
                    <a:pt x="0" y="195706"/>
                  </a:lnTo>
                </a:path>
                <a:path h="196214">
                  <a:moveTo>
                    <a:pt x="0" y="0"/>
                  </a:moveTo>
                  <a:lnTo>
                    <a:pt x="0" y="65163"/>
                  </a:lnTo>
                </a:path>
              </a:pathLst>
            </a:custGeom>
            <a:ln w="4444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0463DB4D-3778-4483-AB16-39C32D789B6C}"/>
                </a:ext>
              </a:extLst>
            </p:cNvPr>
            <p:cNvSpPr/>
            <p:nvPr/>
          </p:nvSpPr>
          <p:spPr>
            <a:xfrm>
              <a:off x="973347" y="3968496"/>
              <a:ext cx="500380" cy="65405"/>
            </a:xfrm>
            <a:custGeom>
              <a:avLst/>
              <a:gdLst/>
              <a:ahLst/>
              <a:cxnLst/>
              <a:rect l="l" t="t" r="r" b="b"/>
              <a:pathLst>
                <a:path w="500380" h="65404">
                  <a:moveTo>
                    <a:pt x="500341" y="0"/>
                  </a:moveTo>
                  <a:lnTo>
                    <a:pt x="0" y="0"/>
                  </a:lnTo>
                  <a:lnTo>
                    <a:pt x="0" y="65379"/>
                  </a:lnTo>
                  <a:lnTo>
                    <a:pt x="500341" y="65379"/>
                  </a:lnTo>
                  <a:lnTo>
                    <a:pt x="500341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4D765B6B-6DA3-4866-9ED1-3A7E3A95510F}"/>
                </a:ext>
              </a:extLst>
            </p:cNvPr>
            <p:cNvSpPr/>
            <p:nvPr/>
          </p:nvSpPr>
          <p:spPr>
            <a:xfrm>
              <a:off x="1253686" y="3772776"/>
              <a:ext cx="0" cy="65405"/>
            </a:xfrm>
            <a:custGeom>
              <a:avLst/>
              <a:gdLst/>
              <a:ahLst/>
              <a:cxnLst/>
              <a:rect l="l" t="t" r="r" b="b"/>
              <a:pathLst>
                <a:path h="65404">
                  <a:moveTo>
                    <a:pt x="0" y="0"/>
                  </a:moveTo>
                  <a:lnTo>
                    <a:pt x="0" y="65392"/>
                  </a:lnTo>
                </a:path>
              </a:pathLst>
            </a:custGeom>
            <a:ln w="4444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8039C2BB-B61B-444D-8E05-2710450540DA}"/>
                </a:ext>
              </a:extLst>
            </p:cNvPr>
            <p:cNvSpPr/>
            <p:nvPr/>
          </p:nvSpPr>
          <p:spPr>
            <a:xfrm>
              <a:off x="1534039" y="377277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130555"/>
                  </a:moveTo>
                  <a:lnTo>
                    <a:pt x="0" y="195719"/>
                  </a:lnTo>
                </a:path>
                <a:path h="196214">
                  <a:moveTo>
                    <a:pt x="0" y="0"/>
                  </a:moveTo>
                  <a:lnTo>
                    <a:pt x="0" y="65392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6F2B872F-8282-415C-8617-CCDBD4FEFF0B}"/>
                </a:ext>
              </a:extLst>
            </p:cNvPr>
            <p:cNvSpPr/>
            <p:nvPr/>
          </p:nvSpPr>
          <p:spPr>
            <a:xfrm>
              <a:off x="973347" y="3838168"/>
              <a:ext cx="531495" cy="65405"/>
            </a:xfrm>
            <a:custGeom>
              <a:avLst/>
              <a:gdLst/>
              <a:ahLst/>
              <a:cxnLst/>
              <a:rect l="l" t="t" r="r" b="b"/>
              <a:pathLst>
                <a:path w="531494" h="65404">
                  <a:moveTo>
                    <a:pt x="530987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530987" y="65163"/>
                  </a:lnTo>
                  <a:lnTo>
                    <a:pt x="530987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6">
              <a:extLst>
                <a:ext uri="{FF2B5EF4-FFF2-40B4-BE49-F238E27FC236}">
                  <a16:creationId xmlns:a16="http://schemas.microsoft.com/office/drawing/2014/main" id="{029A86ED-2697-4D3C-8FE7-317B75B6AD99}"/>
                </a:ext>
              </a:extLst>
            </p:cNvPr>
            <p:cNvSpPr/>
            <p:nvPr/>
          </p:nvSpPr>
          <p:spPr>
            <a:xfrm>
              <a:off x="1253686" y="3642233"/>
              <a:ext cx="0" cy="65405"/>
            </a:xfrm>
            <a:custGeom>
              <a:avLst/>
              <a:gdLst/>
              <a:ahLst/>
              <a:cxnLst/>
              <a:rect l="l" t="t" r="r" b="b"/>
              <a:pathLst>
                <a:path h="65404">
                  <a:moveTo>
                    <a:pt x="0" y="0"/>
                  </a:moveTo>
                  <a:lnTo>
                    <a:pt x="0" y="65379"/>
                  </a:lnTo>
                </a:path>
              </a:pathLst>
            </a:custGeom>
            <a:ln w="4444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7">
              <a:extLst>
                <a:ext uri="{FF2B5EF4-FFF2-40B4-BE49-F238E27FC236}">
                  <a16:creationId xmlns:a16="http://schemas.microsoft.com/office/drawing/2014/main" id="{2A7C352E-2973-4BA2-A97B-0CF4B879775D}"/>
                </a:ext>
              </a:extLst>
            </p:cNvPr>
            <p:cNvSpPr/>
            <p:nvPr/>
          </p:nvSpPr>
          <p:spPr>
            <a:xfrm>
              <a:off x="1534039" y="3642233"/>
              <a:ext cx="0" cy="65405"/>
            </a:xfrm>
            <a:custGeom>
              <a:avLst/>
              <a:gdLst/>
              <a:ahLst/>
              <a:cxnLst/>
              <a:rect l="l" t="t" r="r" b="b"/>
              <a:pathLst>
                <a:path h="65404">
                  <a:moveTo>
                    <a:pt x="0" y="0"/>
                  </a:moveTo>
                  <a:lnTo>
                    <a:pt x="0" y="65379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C38CE5C0-2BFC-4B1F-ABD6-B2A968A34C07}"/>
                </a:ext>
              </a:extLst>
            </p:cNvPr>
            <p:cNvSpPr/>
            <p:nvPr/>
          </p:nvSpPr>
          <p:spPr>
            <a:xfrm>
              <a:off x="973347" y="3707612"/>
              <a:ext cx="547370" cy="65405"/>
            </a:xfrm>
            <a:custGeom>
              <a:avLst/>
              <a:gdLst/>
              <a:ahLst/>
              <a:cxnLst/>
              <a:rect l="l" t="t" r="r" b="b"/>
              <a:pathLst>
                <a:path w="547369" h="65404">
                  <a:moveTo>
                    <a:pt x="546836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546836" y="65163"/>
                  </a:lnTo>
                  <a:lnTo>
                    <a:pt x="546836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7D2456FA-5543-43D9-8C49-A53E3C31B7D1}"/>
                </a:ext>
              </a:extLst>
            </p:cNvPr>
            <p:cNvSpPr/>
            <p:nvPr/>
          </p:nvSpPr>
          <p:spPr>
            <a:xfrm>
              <a:off x="1253686" y="3511905"/>
              <a:ext cx="0" cy="65405"/>
            </a:xfrm>
            <a:custGeom>
              <a:avLst/>
              <a:gdLst/>
              <a:ahLst/>
              <a:cxnLst/>
              <a:rect l="l" t="t" r="r" b="b"/>
              <a:pathLst>
                <a:path h="65404">
                  <a:moveTo>
                    <a:pt x="0" y="0"/>
                  </a:moveTo>
                  <a:lnTo>
                    <a:pt x="0" y="65163"/>
                  </a:lnTo>
                </a:path>
              </a:pathLst>
            </a:custGeom>
            <a:ln w="4444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0">
              <a:extLst>
                <a:ext uri="{FF2B5EF4-FFF2-40B4-BE49-F238E27FC236}">
                  <a16:creationId xmlns:a16="http://schemas.microsoft.com/office/drawing/2014/main" id="{313DF8F7-19BC-4349-B7AE-2E9C1DCB9DC3}"/>
                </a:ext>
              </a:extLst>
            </p:cNvPr>
            <p:cNvSpPr/>
            <p:nvPr/>
          </p:nvSpPr>
          <p:spPr>
            <a:xfrm>
              <a:off x="1534039" y="3511905"/>
              <a:ext cx="0" cy="65405"/>
            </a:xfrm>
            <a:custGeom>
              <a:avLst/>
              <a:gdLst/>
              <a:ahLst/>
              <a:cxnLst/>
              <a:rect l="l" t="t" r="r" b="b"/>
              <a:pathLst>
                <a:path h="65404">
                  <a:moveTo>
                    <a:pt x="0" y="0"/>
                  </a:moveTo>
                  <a:lnTo>
                    <a:pt x="0" y="65163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1">
              <a:extLst>
                <a:ext uri="{FF2B5EF4-FFF2-40B4-BE49-F238E27FC236}">
                  <a16:creationId xmlns:a16="http://schemas.microsoft.com/office/drawing/2014/main" id="{6CB1FCFF-D24D-43D7-B20C-DF1A1F28953C}"/>
                </a:ext>
              </a:extLst>
            </p:cNvPr>
            <p:cNvSpPr/>
            <p:nvPr/>
          </p:nvSpPr>
          <p:spPr>
            <a:xfrm>
              <a:off x="973347" y="3577069"/>
              <a:ext cx="630555" cy="65405"/>
            </a:xfrm>
            <a:custGeom>
              <a:avLst/>
              <a:gdLst/>
              <a:ahLst/>
              <a:cxnLst/>
              <a:rect l="l" t="t" r="r" b="b"/>
              <a:pathLst>
                <a:path w="630555" h="65404">
                  <a:moveTo>
                    <a:pt x="630301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630301" y="65163"/>
                  </a:lnTo>
                  <a:lnTo>
                    <a:pt x="630301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2">
              <a:extLst>
                <a:ext uri="{FF2B5EF4-FFF2-40B4-BE49-F238E27FC236}">
                  <a16:creationId xmlns:a16="http://schemas.microsoft.com/office/drawing/2014/main" id="{E52D8F5A-9DF9-467C-A3C8-577947C5F764}"/>
                </a:ext>
              </a:extLst>
            </p:cNvPr>
            <p:cNvSpPr/>
            <p:nvPr/>
          </p:nvSpPr>
          <p:spPr>
            <a:xfrm>
              <a:off x="1253686" y="3414052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20">
                  <a:moveTo>
                    <a:pt x="0" y="0"/>
                  </a:moveTo>
                  <a:lnTo>
                    <a:pt x="0" y="32473"/>
                  </a:lnTo>
                </a:path>
              </a:pathLst>
            </a:custGeom>
            <a:ln w="4444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3">
              <a:extLst>
                <a:ext uri="{FF2B5EF4-FFF2-40B4-BE49-F238E27FC236}">
                  <a16:creationId xmlns:a16="http://schemas.microsoft.com/office/drawing/2014/main" id="{7EBB2DF2-2214-46F5-BD33-A307F29BE586}"/>
                </a:ext>
              </a:extLst>
            </p:cNvPr>
            <p:cNvSpPr/>
            <p:nvPr/>
          </p:nvSpPr>
          <p:spPr>
            <a:xfrm>
              <a:off x="973347" y="3446526"/>
              <a:ext cx="368300" cy="65405"/>
            </a:xfrm>
            <a:custGeom>
              <a:avLst/>
              <a:gdLst/>
              <a:ahLst/>
              <a:cxnLst/>
              <a:rect l="l" t="t" r="r" b="b"/>
              <a:pathLst>
                <a:path w="368300" h="65404">
                  <a:moveTo>
                    <a:pt x="367919" y="0"/>
                  </a:moveTo>
                  <a:lnTo>
                    <a:pt x="0" y="0"/>
                  </a:lnTo>
                  <a:lnTo>
                    <a:pt x="0" y="65379"/>
                  </a:lnTo>
                  <a:lnTo>
                    <a:pt x="367919" y="65379"/>
                  </a:lnTo>
                  <a:lnTo>
                    <a:pt x="367919" y="0"/>
                  </a:lnTo>
                  <a:close/>
                </a:path>
              </a:pathLst>
            </a:custGeom>
            <a:solidFill>
              <a:srgbClr val="006F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4">
              <a:extLst>
                <a:ext uri="{FF2B5EF4-FFF2-40B4-BE49-F238E27FC236}">
                  <a16:creationId xmlns:a16="http://schemas.microsoft.com/office/drawing/2014/main" id="{BD9B46F3-D7B3-40D1-A0EB-63B153D46362}"/>
                </a:ext>
              </a:extLst>
            </p:cNvPr>
            <p:cNvSpPr/>
            <p:nvPr/>
          </p:nvSpPr>
          <p:spPr>
            <a:xfrm>
              <a:off x="973347" y="4099039"/>
              <a:ext cx="73660" cy="65405"/>
            </a:xfrm>
            <a:custGeom>
              <a:avLst/>
              <a:gdLst/>
              <a:ahLst/>
              <a:cxnLst/>
              <a:rect l="l" t="t" r="r" b="b"/>
              <a:pathLst>
                <a:path w="73659" h="65404">
                  <a:moveTo>
                    <a:pt x="73139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73139" y="65163"/>
                  </a:lnTo>
                  <a:lnTo>
                    <a:pt x="73139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5">
              <a:extLst>
                <a:ext uri="{FF2B5EF4-FFF2-40B4-BE49-F238E27FC236}">
                  <a16:creationId xmlns:a16="http://schemas.microsoft.com/office/drawing/2014/main" id="{601AFD4F-6758-4C86-989D-2F4A4CA7E344}"/>
                </a:ext>
              </a:extLst>
            </p:cNvPr>
            <p:cNvSpPr/>
            <p:nvPr/>
          </p:nvSpPr>
          <p:spPr>
            <a:xfrm>
              <a:off x="1046486" y="4099039"/>
              <a:ext cx="212725" cy="65405"/>
            </a:xfrm>
            <a:custGeom>
              <a:avLst/>
              <a:gdLst/>
              <a:ahLst/>
              <a:cxnLst/>
              <a:rect l="l" t="t" r="r" b="b"/>
              <a:pathLst>
                <a:path w="212725" h="65404">
                  <a:moveTo>
                    <a:pt x="212597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212597" y="65163"/>
                  </a:lnTo>
                  <a:lnTo>
                    <a:pt x="212597" y="0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6">
              <a:extLst>
                <a:ext uri="{FF2B5EF4-FFF2-40B4-BE49-F238E27FC236}">
                  <a16:creationId xmlns:a16="http://schemas.microsoft.com/office/drawing/2014/main" id="{411367D5-1E1F-41FC-8259-6E3290D045C8}"/>
                </a:ext>
              </a:extLst>
            </p:cNvPr>
            <p:cNvSpPr/>
            <p:nvPr/>
          </p:nvSpPr>
          <p:spPr>
            <a:xfrm>
              <a:off x="1534039" y="4033875"/>
              <a:ext cx="0" cy="1076960"/>
            </a:xfrm>
            <a:custGeom>
              <a:avLst/>
              <a:gdLst/>
              <a:ahLst/>
              <a:cxnLst/>
              <a:rect l="l" t="t" r="r" b="b"/>
              <a:pathLst>
                <a:path h="1076960">
                  <a:moveTo>
                    <a:pt x="0" y="0"/>
                  </a:moveTo>
                  <a:lnTo>
                    <a:pt x="0" y="1076413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7">
              <a:extLst>
                <a:ext uri="{FF2B5EF4-FFF2-40B4-BE49-F238E27FC236}">
                  <a16:creationId xmlns:a16="http://schemas.microsoft.com/office/drawing/2014/main" id="{CBA65567-0C6B-48A7-9C69-814AC401ADAA}"/>
                </a:ext>
              </a:extLst>
            </p:cNvPr>
            <p:cNvSpPr/>
            <p:nvPr/>
          </p:nvSpPr>
          <p:spPr>
            <a:xfrm>
              <a:off x="1473701" y="3838168"/>
              <a:ext cx="248920" cy="196215"/>
            </a:xfrm>
            <a:custGeom>
              <a:avLst/>
              <a:gdLst/>
              <a:ahLst/>
              <a:cxnLst/>
              <a:rect l="l" t="t" r="r" b="b"/>
              <a:pathLst>
                <a:path w="248919" h="196214">
                  <a:moveTo>
                    <a:pt x="246405" y="130327"/>
                  </a:moveTo>
                  <a:lnTo>
                    <a:pt x="0" y="130327"/>
                  </a:lnTo>
                  <a:lnTo>
                    <a:pt x="0" y="195707"/>
                  </a:lnTo>
                  <a:lnTo>
                    <a:pt x="246405" y="195707"/>
                  </a:lnTo>
                  <a:lnTo>
                    <a:pt x="246405" y="130327"/>
                  </a:lnTo>
                  <a:close/>
                </a:path>
                <a:path w="248919" h="196214">
                  <a:moveTo>
                    <a:pt x="248513" y="0"/>
                  </a:moveTo>
                  <a:lnTo>
                    <a:pt x="30632" y="0"/>
                  </a:lnTo>
                  <a:lnTo>
                    <a:pt x="30632" y="65163"/>
                  </a:lnTo>
                  <a:lnTo>
                    <a:pt x="248513" y="65163"/>
                  </a:lnTo>
                  <a:lnTo>
                    <a:pt x="248513" y="0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8">
              <a:extLst>
                <a:ext uri="{FF2B5EF4-FFF2-40B4-BE49-F238E27FC236}">
                  <a16:creationId xmlns:a16="http://schemas.microsoft.com/office/drawing/2014/main" id="{F33294F3-7CA9-42D6-A946-BA7404571897}"/>
                </a:ext>
              </a:extLst>
            </p:cNvPr>
            <p:cNvSpPr/>
            <p:nvPr/>
          </p:nvSpPr>
          <p:spPr>
            <a:xfrm>
              <a:off x="1814252" y="3642233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130543"/>
                  </a:moveTo>
                  <a:lnTo>
                    <a:pt x="0" y="195935"/>
                  </a:lnTo>
                </a:path>
                <a:path h="196214">
                  <a:moveTo>
                    <a:pt x="0" y="0"/>
                  </a:moveTo>
                  <a:lnTo>
                    <a:pt x="0" y="65379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9">
              <a:extLst>
                <a:ext uri="{FF2B5EF4-FFF2-40B4-BE49-F238E27FC236}">
                  <a16:creationId xmlns:a16="http://schemas.microsoft.com/office/drawing/2014/main" id="{88F5EAA6-B667-42F6-9A39-BACA95A64700}"/>
                </a:ext>
              </a:extLst>
            </p:cNvPr>
            <p:cNvSpPr/>
            <p:nvPr/>
          </p:nvSpPr>
          <p:spPr>
            <a:xfrm>
              <a:off x="1520183" y="3707612"/>
              <a:ext cx="387350" cy="65405"/>
            </a:xfrm>
            <a:custGeom>
              <a:avLst/>
              <a:gdLst/>
              <a:ahLst/>
              <a:cxnLst/>
              <a:rect l="l" t="t" r="r" b="b"/>
              <a:pathLst>
                <a:path w="387350" h="65404">
                  <a:moveTo>
                    <a:pt x="386943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386943" y="65163"/>
                  </a:lnTo>
                  <a:lnTo>
                    <a:pt x="386943" y="0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0">
              <a:extLst>
                <a:ext uri="{FF2B5EF4-FFF2-40B4-BE49-F238E27FC236}">
                  <a16:creationId xmlns:a16="http://schemas.microsoft.com/office/drawing/2014/main" id="{F5CEB9E0-A7F0-42A2-B29F-9361FC0CE323}"/>
                </a:ext>
              </a:extLst>
            </p:cNvPr>
            <p:cNvSpPr/>
            <p:nvPr/>
          </p:nvSpPr>
          <p:spPr>
            <a:xfrm>
              <a:off x="1814252" y="3511905"/>
              <a:ext cx="0" cy="65405"/>
            </a:xfrm>
            <a:custGeom>
              <a:avLst/>
              <a:gdLst/>
              <a:ahLst/>
              <a:cxnLst/>
              <a:rect l="l" t="t" r="r" b="b"/>
              <a:pathLst>
                <a:path h="65404">
                  <a:moveTo>
                    <a:pt x="0" y="0"/>
                  </a:moveTo>
                  <a:lnTo>
                    <a:pt x="0" y="65163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1">
              <a:extLst>
                <a:ext uri="{FF2B5EF4-FFF2-40B4-BE49-F238E27FC236}">
                  <a16:creationId xmlns:a16="http://schemas.microsoft.com/office/drawing/2014/main" id="{26582C85-5B5D-4B85-920D-A9BE58EEC8ED}"/>
                </a:ext>
              </a:extLst>
            </p:cNvPr>
            <p:cNvSpPr/>
            <p:nvPr/>
          </p:nvSpPr>
          <p:spPr>
            <a:xfrm>
              <a:off x="1603648" y="3577069"/>
              <a:ext cx="329565" cy="65405"/>
            </a:xfrm>
            <a:custGeom>
              <a:avLst/>
              <a:gdLst/>
              <a:ahLst/>
              <a:cxnLst/>
              <a:rect l="l" t="t" r="r" b="b"/>
              <a:pathLst>
                <a:path w="329564" h="65404">
                  <a:moveTo>
                    <a:pt x="329171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329171" y="65163"/>
                  </a:lnTo>
                  <a:lnTo>
                    <a:pt x="329171" y="0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2">
              <a:extLst>
                <a:ext uri="{FF2B5EF4-FFF2-40B4-BE49-F238E27FC236}">
                  <a16:creationId xmlns:a16="http://schemas.microsoft.com/office/drawing/2014/main" id="{004E0EB7-6655-41A2-BCD0-A997EFF41906}"/>
                </a:ext>
              </a:extLst>
            </p:cNvPr>
            <p:cNvSpPr/>
            <p:nvPr/>
          </p:nvSpPr>
          <p:spPr>
            <a:xfrm>
              <a:off x="1534039" y="3414052"/>
              <a:ext cx="560705" cy="163195"/>
            </a:xfrm>
            <a:custGeom>
              <a:avLst/>
              <a:gdLst/>
              <a:ahLst/>
              <a:cxnLst/>
              <a:rect l="l" t="t" r="r" b="b"/>
              <a:pathLst>
                <a:path w="560705" h="163195">
                  <a:moveTo>
                    <a:pt x="0" y="0"/>
                  </a:moveTo>
                  <a:lnTo>
                    <a:pt x="0" y="32473"/>
                  </a:lnTo>
                </a:path>
                <a:path w="560705" h="163195">
                  <a:moveTo>
                    <a:pt x="280212" y="0"/>
                  </a:moveTo>
                  <a:lnTo>
                    <a:pt x="280212" y="32473"/>
                  </a:lnTo>
                </a:path>
                <a:path w="560705" h="163195">
                  <a:moveTo>
                    <a:pt x="560552" y="97853"/>
                  </a:moveTo>
                  <a:lnTo>
                    <a:pt x="560552" y="163017"/>
                  </a:lnTo>
                </a:path>
                <a:path w="560705" h="163195">
                  <a:moveTo>
                    <a:pt x="560552" y="0"/>
                  </a:moveTo>
                  <a:lnTo>
                    <a:pt x="560552" y="32473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3">
              <a:extLst>
                <a:ext uri="{FF2B5EF4-FFF2-40B4-BE49-F238E27FC236}">
                  <a16:creationId xmlns:a16="http://schemas.microsoft.com/office/drawing/2014/main" id="{53BBB5A2-4229-402B-8251-30CD9CD81021}"/>
                </a:ext>
              </a:extLst>
            </p:cNvPr>
            <p:cNvSpPr/>
            <p:nvPr/>
          </p:nvSpPr>
          <p:spPr>
            <a:xfrm>
              <a:off x="1341266" y="3446526"/>
              <a:ext cx="796290" cy="65405"/>
            </a:xfrm>
            <a:custGeom>
              <a:avLst/>
              <a:gdLst/>
              <a:ahLst/>
              <a:cxnLst/>
              <a:rect l="l" t="t" r="r" b="b"/>
              <a:pathLst>
                <a:path w="796289" h="65404">
                  <a:moveTo>
                    <a:pt x="796175" y="0"/>
                  </a:moveTo>
                  <a:lnTo>
                    <a:pt x="0" y="0"/>
                  </a:lnTo>
                  <a:lnTo>
                    <a:pt x="0" y="65379"/>
                  </a:lnTo>
                  <a:lnTo>
                    <a:pt x="796175" y="65379"/>
                  </a:lnTo>
                  <a:lnTo>
                    <a:pt x="796175" y="0"/>
                  </a:lnTo>
                  <a:close/>
                </a:path>
              </a:pathLst>
            </a:custGeom>
            <a:solidFill>
              <a:srgbClr val="F282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4">
              <a:extLst>
                <a:ext uri="{FF2B5EF4-FFF2-40B4-BE49-F238E27FC236}">
                  <a16:creationId xmlns:a16="http://schemas.microsoft.com/office/drawing/2014/main" id="{AD04AC31-1947-41C9-B0B6-CC9F50242502}"/>
                </a:ext>
              </a:extLst>
            </p:cNvPr>
            <p:cNvSpPr/>
            <p:nvPr/>
          </p:nvSpPr>
          <p:spPr>
            <a:xfrm>
              <a:off x="973347" y="5012220"/>
              <a:ext cx="94615" cy="65405"/>
            </a:xfrm>
            <a:custGeom>
              <a:avLst/>
              <a:gdLst/>
              <a:ahLst/>
              <a:cxnLst/>
              <a:rect l="l" t="t" r="r" b="b"/>
              <a:pathLst>
                <a:path w="94615" h="65404">
                  <a:moveTo>
                    <a:pt x="94399" y="0"/>
                  </a:moveTo>
                  <a:lnTo>
                    <a:pt x="0" y="0"/>
                  </a:lnTo>
                  <a:lnTo>
                    <a:pt x="0" y="65379"/>
                  </a:lnTo>
                  <a:lnTo>
                    <a:pt x="94399" y="65379"/>
                  </a:lnTo>
                  <a:lnTo>
                    <a:pt x="94399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5">
              <a:extLst>
                <a:ext uri="{FF2B5EF4-FFF2-40B4-BE49-F238E27FC236}">
                  <a16:creationId xmlns:a16="http://schemas.microsoft.com/office/drawing/2014/main" id="{675C84E3-A1AE-4AAD-837C-78BDCE183EC2}"/>
                </a:ext>
              </a:extLst>
            </p:cNvPr>
            <p:cNvSpPr/>
            <p:nvPr/>
          </p:nvSpPr>
          <p:spPr>
            <a:xfrm>
              <a:off x="1067746" y="5012220"/>
              <a:ext cx="52069" cy="65405"/>
            </a:xfrm>
            <a:custGeom>
              <a:avLst/>
              <a:gdLst/>
              <a:ahLst/>
              <a:cxnLst/>
              <a:rect l="l" t="t" r="r" b="b"/>
              <a:pathLst>
                <a:path w="52069" h="65404">
                  <a:moveTo>
                    <a:pt x="51638" y="0"/>
                  </a:moveTo>
                  <a:lnTo>
                    <a:pt x="0" y="0"/>
                  </a:lnTo>
                  <a:lnTo>
                    <a:pt x="0" y="65379"/>
                  </a:lnTo>
                  <a:lnTo>
                    <a:pt x="51638" y="65379"/>
                  </a:lnTo>
                  <a:lnTo>
                    <a:pt x="51638" y="0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6">
              <a:extLst>
                <a:ext uri="{FF2B5EF4-FFF2-40B4-BE49-F238E27FC236}">
                  <a16:creationId xmlns:a16="http://schemas.microsoft.com/office/drawing/2014/main" id="{9AA3898B-4621-4F56-8058-11B50785E927}"/>
                </a:ext>
              </a:extLst>
            </p:cNvPr>
            <p:cNvSpPr/>
            <p:nvPr/>
          </p:nvSpPr>
          <p:spPr>
            <a:xfrm>
              <a:off x="1119384" y="5012220"/>
              <a:ext cx="13335" cy="65405"/>
            </a:xfrm>
            <a:custGeom>
              <a:avLst/>
              <a:gdLst/>
              <a:ahLst/>
              <a:cxnLst/>
              <a:rect l="l" t="t" r="r" b="b"/>
              <a:pathLst>
                <a:path w="13334" h="65404">
                  <a:moveTo>
                    <a:pt x="12928" y="0"/>
                  </a:moveTo>
                  <a:lnTo>
                    <a:pt x="0" y="0"/>
                  </a:lnTo>
                  <a:lnTo>
                    <a:pt x="0" y="65379"/>
                  </a:lnTo>
                  <a:lnTo>
                    <a:pt x="12928" y="65379"/>
                  </a:lnTo>
                  <a:lnTo>
                    <a:pt x="12928" y="0"/>
                  </a:lnTo>
                  <a:close/>
                </a:path>
              </a:pathLst>
            </a:custGeom>
            <a:solidFill>
              <a:srgbClr val="A0C0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7">
              <a:extLst>
                <a:ext uri="{FF2B5EF4-FFF2-40B4-BE49-F238E27FC236}">
                  <a16:creationId xmlns:a16="http://schemas.microsoft.com/office/drawing/2014/main" id="{B48855D7-C71E-497A-A676-D5DFC9665D0C}"/>
                </a:ext>
              </a:extLst>
            </p:cNvPr>
            <p:cNvSpPr/>
            <p:nvPr/>
          </p:nvSpPr>
          <p:spPr>
            <a:xfrm>
              <a:off x="973347" y="4881880"/>
              <a:ext cx="89535" cy="65405"/>
            </a:xfrm>
            <a:custGeom>
              <a:avLst/>
              <a:gdLst/>
              <a:ahLst/>
              <a:cxnLst/>
              <a:rect l="l" t="t" r="r" b="b"/>
              <a:pathLst>
                <a:path w="89534" h="65404">
                  <a:moveTo>
                    <a:pt x="88988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88988" y="65163"/>
                  </a:lnTo>
                  <a:lnTo>
                    <a:pt x="88988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8">
              <a:extLst>
                <a:ext uri="{FF2B5EF4-FFF2-40B4-BE49-F238E27FC236}">
                  <a16:creationId xmlns:a16="http://schemas.microsoft.com/office/drawing/2014/main" id="{265BB3A2-7D38-4A73-9D45-D5E3010C0488}"/>
                </a:ext>
              </a:extLst>
            </p:cNvPr>
            <p:cNvSpPr/>
            <p:nvPr/>
          </p:nvSpPr>
          <p:spPr>
            <a:xfrm>
              <a:off x="1062335" y="4881880"/>
              <a:ext cx="60960" cy="65405"/>
            </a:xfrm>
            <a:custGeom>
              <a:avLst/>
              <a:gdLst/>
              <a:ahLst/>
              <a:cxnLst/>
              <a:rect l="l" t="t" r="r" b="b"/>
              <a:pathLst>
                <a:path w="60959" h="65404">
                  <a:moveTo>
                    <a:pt x="60578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60578" y="65163"/>
                  </a:lnTo>
                  <a:lnTo>
                    <a:pt x="60578" y="0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39">
              <a:extLst>
                <a:ext uri="{FF2B5EF4-FFF2-40B4-BE49-F238E27FC236}">
                  <a16:creationId xmlns:a16="http://schemas.microsoft.com/office/drawing/2014/main" id="{21EADFA3-49CD-4B71-8841-2A4ABC2C4808}"/>
                </a:ext>
              </a:extLst>
            </p:cNvPr>
            <p:cNvSpPr/>
            <p:nvPr/>
          </p:nvSpPr>
          <p:spPr>
            <a:xfrm>
              <a:off x="1122914" y="4881880"/>
              <a:ext cx="51435" cy="65405"/>
            </a:xfrm>
            <a:custGeom>
              <a:avLst/>
              <a:gdLst/>
              <a:ahLst/>
              <a:cxnLst/>
              <a:rect l="l" t="t" r="r" b="b"/>
              <a:pathLst>
                <a:path w="51434" h="65404">
                  <a:moveTo>
                    <a:pt x="51308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51308" y="65163"/>
                  </a:lnTo>
                  <a:lnTo>
                    <a:pt x="51308" y="0"/>
                  </a:lnTo>
                  <a:close/>
                </a:path>
              </a:pathLst>
            </a:custGeom>
            <a:solidFill>
              <a:srgbClr val="A0C0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0">
              <a:extLst>
                <a:ext uri="{FF2B5EF4-FFF2-40B4-BE49-F238E27FC236}">
                  <a16:creationId xmlns:a16="http://schemas.microsoft.com/office/drawing/2014/main" id="{D69AE41F-DD6F-484B-AD41-09CDC2F93A97}"/>
                </a:ext>
              </a:extLst>
            </p:cNvPr>
            <p:cNvSpPr/>
            <p:nvPr/>
          </p:nvSpPr>
          <p:spPr>
            <a:xfrm>
              <a:off x="973347" y="4751336"/>
              <a:ext cx="91440" cy="65405"/>
            </a:xfrm>
            <a:custGeom>
              <a:avLst/>
              <a:gdLst/>
              <a:ahLst/>
              <a:cxnLst/>
              <a:rect l="l" t="t" r="r" b="b"/>
              <a:pathLst>
                <a:path w="91440" h="65404">
                  <a:moveTo>
                    <a:pt x="91325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91325" y="65163"/>
                  </a:lnTo>
                  <a:lnTo>
                    <a:pt x="91325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1">
              <a:extLst>
                <a:ext uri="{FF2B5EF4-FFF2-40B4-BE49-F238E27FC236}">
                  <a16:creationId xmlns:a16="http://schemas.microsoft.com/office/drawing/2014/main" id="{E8F0CAAC-55B7-4809-AAD6-03A3BA29D561}"/>
                </a:ext>
              </a:extLst>
            </p:cNvPr>
            <p:cNvSpPr/>
            <p:nvPr/>
          </p:nvSpPr>
          <p:spPr>
            <a:xfrm>
              <a:off x="1064672" y="4751336"/>
              <a:ext cx="12065" cy="65405"/>
            </a:xfrm>
            <a:custGeom>
              <a:avLst/>
              <a:gdLst/>
              <a:ahLst/>
              <a:cxnLst/>
              <a:rect l="l" t="t" r="r" b="b"/>
              <a:pathLst>
                <a:path w="12065" h="65404">
                  <a:moveTo>
                    <a:pt x="11861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11861" y="65163"/>
                  </a:lnTo>
                  <a:lnTo>
                    <a:pt x="11861" y="0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2">
              <a:extLst>
                <a:ext uri="{FF2B5EF4-FFF2-40B4-BE49-F238E27FC236}">
                  <a16:creationId xmlns:a16="http://schemas.microsoft.com/office/drawing/2014/main" id="{9B03DA3C-F7EE-4019-9538-5BA3B1738F70}"/>
                </a:ext>
              </a:extLst>
            </p:cNvPr>
            <p:cNvSpPr/>
            <p:nvPr/>
          </p:nvSpPr>
          <p:spPr>
            <a:xfrm>
              <a:off x="1076534" y="4751336"/>
              <a:ext cx="107314" cy="65405"/>
            </a:xfrm>
            <a:custGeom>
              <a:avLst/>
              <a:gdLst/>
              <a:ahLst/>
              <a:cxnLst/>
              <a:rect l="l" t="t" r="r" b="b"/>
              <a:pathLst>
                <a:path w="107315" h="65404">
                  <a:moveTo>
                    <a:pt x="106832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106832" y="65163"/>
                  </a:lnTo>
                  <a:lnTo>
                    <a:pt x="106832" y="0"/>
                  </a:lnTo>
                  <a:close/>
                </a:path>
              </a:pathLst>
            </a:custGeom>
            <a:solidFill>
              <a:srgbClr val="A0C0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3">
              <a:extLst>
                <a:ext uri="{FF2B5EF4-FFF2-40B4-BE49-F238E27FC236}">
                  <a16:creationId xmlns:a16="http://schemas.microsoft.com/office/drawing/2014/main" id="{E63F424C-688A-4E63-9C2F-7B9F8A92F5FA}"/>
                </a:ext>
              </a:extLst>
            </p:cNvPr>
            <p:cNvSpPr/>
            <p:nvPr/>
          </p:nvSpPr>
          <p:spPr>
            <a:xfrm>
              <a:off x="973347" y="4620793"/>
              <a:ext cx="67945" cy="65405"/>
            </a:xfrm>
            <a:custGeom>
              <a:avLst/>
              <a:gdLst/>
              <a:ahLst/>
              <a:cxnLst/>
              <a:rect l="l" t="t" r="r" b="b"/>
              <a:pathLst>
                <a:path w="67944" h="65404">
                  <a:moveTo>
                    <a:pt x="67500" y="0"/>
                  </a:moveTo>
                  <a:lnTo>
                    <a:pt x="0" y="0"/>
                  </a:lnTo>
                  <a:lnTo>
                    <a:pt x="0" y="65379"/>
                  </a:lnTo>
                  <a:lnTo>
                    <a:pt x="67500" y="65379"/>
                  </a:lnTo>
                  <a:lnTo>
                    <a:pt x="67500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4">
              <a:extLst>
                <a:ext uri="{FF2B5EF4-FFF2-40B4-BE49-F238E27FC236}">
                  <a16:creationId xmlns:a16="http://schemas.microsoft.com/office/drawing/2014/main" id="{31953031-F049-46A1-A8D7-C1B222B04FAD}"/>
                </a:ext>
              </a:extLst>
            </p:cNvPr>
            <p:cNvSpPr/>
            <p:nvPr/>
          </p:nvSpPr>
          <p:spPr>
            <a:xfrm>
              <a:off x="1040860" y="4620793"/>
              <a:ext cx="135255" cy="65405"/>
            </a:xfrm>
            <a:custGeom>
              <a:avLst/>
              <a:gdLst/>
              <a:ahLst/>
              <a:cxnLst/>
              <a:rect l="l" t="t" r="r" b="b"/>
              <a:pathLst>
                <a:path w="135255" h="65404">
                  <a:moveTo>
                    <a:pt x="134886" y="0"/>
                  </a:moveTo>
                  <a:lnTo>
                    <a:pt x="0" y="0"/>
                  </a:lnTo>
                  <a:lnTo>
                    <a:pt x="0" y="65379"/>
                  </a:lnTo>
                  <a:lnTo>
                    <a:pt x="134886" y="65379"/>
                  </a:lnTo>
                  <a:lnTo>
                    <a:pt x="134886" y="0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5">
              <a:extLst>
                <a:ext uri="{FF2B5EF4-FFF2-40B4-BE49-F238E27FC236}">
                  <a16:creationId xmlns:a16="http://schemas.microsoft.com/office/drawing/2014/main" id="{DCAA293E-0542-4F33-8D03-103C31602103}"/>
                </a:ext>
              </a:extLst>
            </p:cNvPr>
            <p:cNvSpPr/>
            <p:nvPr/>
          </p:nvSpPr>
          <p:spPr>
            <a:xfrm>
              <a:off x="1175746" y="4620793"/>
              <a:ext cx="22860" cy="65405"/>
            </a:xfrm>
            <a:custGeom>
              <a:avLst/>
              <a:gdLst/>
              <a:ahLst/>
              <a:cxnLst/>
              <a:rect l="l" t="t" r="r" b="b"/>
              <a:pathLst>
                <a:path w="22859" h="65404">
                  <a:moveTo>
                    <a:pt x="22301" y="0"/>
                  </a:moveTo>
                  <a:lnTo>
                    <a:pt x="0" y="0"/>
                  </a:lnTo>
                  <a:lnTo>
                    <a:pt x="0" y="65379"/>
                  </a:lnTo>
                  <a:lnTo>
                    <a:pt x="22301" y="65379"/>
                  </a:lnTo>
                  <a:lnTo>
                    <a:pt x="22301" y="0"/>
                  </a:lnTo>
                  <a:close/>
                </a:path>
              </a:pathLst>
            </a:custGeom>
            <a:solidFill>
              <a:srgbClr val="A0C0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6">
              <a:extLst>
                <a:ext uri="{FF2B5EF4-FFF2-40B4-BE49-F238E27FC236}">
                  <a16:creationId xmlns:a16="http://schemas.microsoft.com/office/drawing/2014/main" id="{9DAF31FF-A6C1-4EA3-A760-358EB1A3A5CA}"/>
                </a:ext>
              </a:extLst>
            </p:cNvPr>
            <p:cNvSpPr/>
            <p:nvPr/>
          </p:nvSpPr>
          <p:spPr>
            <a:xfrm>
              <a:off x="973347" y="4490250"/>
              <a:ext cx="46990" cy="65405"/>
            </a:xfrm>
            <a:custGeom>
              <a:avLst/>
              <a:gdLst/>
              <a:ahLst/>
              <a:cxnLst/>
              <a:rect l="l" t="t" r="r" b="b"/>
              <a:pathLst>
                <a:path w="46990" h="65404">
                  <a:moveTo>
                    <a:pt x="46837" y="0"/>
                  </a:moveTo>
                  <a:lnTo>
                    <a:pt x="0" y="0"/>
                  </a:lnTo>
                  <a:lnTo>
                    <a:pt x="0" y="65366"/>
                  </a:lnTo>
                  <a:lnTo>
                    <a:pt x="46837" y="65366"/>
                  </a:lnTo>
                  <a:lnTo>
                    <a:pt x="46837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7">
              <a:extLst>
                <a:ext uri="{FF2B5EF4-FFF2-40B4-BE49-F238E27FC236}">
                  <a16:creationId xmlns:a16="http://schemas.microsoft.com/office/drawing/2014/main" id="{F2B23BEF-AB75-4AE7-B496-6D96A896399A}"/>
                </a:ext>
              </a:extLst>
            </p:cNvPr>
            <p:cNvSpPr/>
            <p:nvPr/>
          </p:nvSpPr>
          <p:spPr>
            <a:xfrm>
              <a:off x="1020197" y="4490250"/>
              <a:ext cx="70485" cy="65405"/>
            </a:xfrm>
            <a:custGeom>
              <a:avLst/>
              <a:gdLst/>
              <a:ahLst/>
              <a:cxnLst/>
              <a:rect l="l" t="t" r="r" b="b"/>
              <a:pathLst>
                <a:path w="70484" h="65404">
                  <a:moveTo>
                    <a:pt x="70192" y="0"/>
                  </a:moveTo>
                  <a:lnTo>
                    <a:pt x="0" y="0"/>
                  </a:lnTo>
                  <a:lnTo>
                    <a:pt x="0" y="65366"/>
                  </a:lnTo>
                  <a:lnTo>
                    <a:pt x="70192" y="65366"/>
                  </a:lnTo>
                  <a:lnTo>
                    <a:pt x="70192" y="0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8">
              <a:extLst>
                <a:ext uri="{FF2B5EF4-FFF2-40B4-BE49-F238E27FC236}">
                  <a16:creationId xmlns:a16="http://schemas.microsoft.com/office/drawing/2014/main" id="{16A6B380-C5BF-4127-99D9-4C46B35B0022}"/>
                </a:ext>
              </a:extLst>
            </p:cNvPr>
            <p:cNvSpPr/>
            <p:nvPr/>
          </p:nvSpPr>
          <p:spPr>
            <a:xfrm>
              <a:off x="1090390" y="4490250"/>
              <a:ext cx="160020" cy="65405"/>
            </a:xfrm>
            <a:custGeom>
              <a:avLst/>
              <a:gdLst/>
              <a:ahLst/>
              <a:cxnLst/>
              <a:rect l="l" t="t" r="r" b="b"/>
              <a:pathLst>
                <a:path w="160019" h="65404">
                  <a:moveTo>
                    <a:pt x="159664" y="0"/>
                  </a:moveTo>
                  <a:lnTo>
                    <a:pt x="0" y="0"/>
                  </a:lnTo>
                  <a:lnTo>
                    <a:pt x="0" y="65366"/>
                  </a:lnTo>
                  <a:lnTo>
                    <a:pt x="159664" y="65366"/>
                  </a:lnTo>
                  <a:lnTo>
                    <a:pt x="159664" y="0"/>
                  </a:lnTo>
                  <a:close/>
                </a:path>
              </a:pathLst>
            </a:custGeom>
            <a:solidFill>
              <a:srgbClr val="A0C0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49">
              <a:extLst>
                <a:ext uri="{FF2B5EF4-FFF2-40B4-BE49-F238E27FC236}">
                  <a16:creationId xmlns:a16="http://schemas.microsoft.com/office/drawing/2014/main" id="{3C42E840-ADC1-404A-B8EE-5BCF86D48126}"/>
                </a:ext>
              </a:extLst>
            </p:cNvPr>
            <p:cNvSpPr/>
            <p:nvPr/>
          </p:nvSpPr>
          <p:spPr>
            <a:xfrm>
              <a:off x="973347" y="4360138"/>
              <a:ext cx="168910" cy="65405"/>
            </a:xfrm>
            <a:custGeom>
              <a:avLst/>
              <a:gdLst/>
              <a:ahLst/>
              <a:cxnLst/>
              <a:rect l="l" t="t" r="r" b="b"/>
              <a:pathLst>
                <a:path w="168909" h="65404">
                  <a:moveTo>
                    <a:pt x="168694" y="0"/>
                  </a:moveTo>
                  <a:lnTo>
                    <a:pt x="0" y="0"/>
                  </a:lnTo>
                  <a:lnTo>
                    <a:pt x="0" y="64935"/>
                  </a:lnTo>
                  <a:lnTo>
                    <a:pt x="168694" y="64935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0">
              <a:extLst>
                <a:ext uri="{FF2B5EF4-FFF2-40B4-BE49-F238E27FC236}">
                  <a16:creationId xmlns:a16="http://schemas.microsoft.com/office/drawing/2014/main" id="{DB4DA1B0-479C-47B7-8489-7D2F33FD1CA0}"/>
                </a:ext>
              </a:extLst>
            </p:cNvPr>
            <p:cNvSpPr/>
            <p:nvPr/>
          </p:nvSpPr>
          <p:spPr>
            <a:xfrm>
              <a:off x="1142041" y="4360138"/>
              <a:ext cx="54610" cy="65405"/>
            </a:xfrm>
            <a:custGeom>
              <a:avLst/>
              <a:gdLst/>
              <a:ahLst/>
              <a:cxnLst/>
              <a:rect l="l" t="t" r="r" b="b"/>
              <a:pathLst>
                <a:path w="54609" h="65404">
                  <a:moveTo>
                    <a:pt x="54127" y="0"/>
                  </a:moveTo>
                  <a:lnTo>
                    <a:pt x="0" y="0"/>
                  </a:lnTo>
                  <a:lnTo>
                    <a:pt x="0" y="64935"/>
                  </a:lnTo>
                  <a:lnTo>
                    <a:pt x="54127" y="64935"/>
                  </a:lnTo>
                  <a:lnTo>
                    <a:pt x="54127" y="0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1">
              <a:extLst>
                <a:ext uri="{FF2B5EF4-FFF2-40B4-BE49-F238E27FC236}">
                  <a16:creationId xmlns:a16="http://schemas.microsoft.com/office/drawing/2014/main" id="{7B801214-C8D2-4511-9ADB-F4DA233D9925}"/>
                </a:ext>
              </a:extLst>
            </p:cNvPr>
            <p:cNvSpPr/>
            <p:nvPr/>
          </p:nvSpPr>
          <p:spPr>
            <a:xfrm>
              <a:off x="1196168" y="4099039"/>
              <a:ext cx="161290" cy="326390"/>
            </a:xfrm>
            <a:custGeom>
              <a:avLst/>
              <a:gdLst/>
              <a:ahLst/>
              <a:cxnLst/>
              <a:rect l="l" t="t" r="r" b="b"/>
              <a:pathLst>
                <a:path w="161290" h="326389">
                  <a:moveTo>
                    <a:pt x="57873" y="261099"/>
                  </a:moveTo>
                  <a:lnTo>
                    <a:pt x="0" y="261099"/>
                  </a:lnTo>
                  <a:lnTo>
                    <a:pt x="0" y="326034"/>
                  </a:lnTo>
                  <a:lnTo>
                    <a:pt x="57873" y="326034"/>
                  </a:lnTo>
                  <a:lnTo>
                    <a:pt x="57873" y="261099"/>
                  </a:lnTo>
                  <a:close/>
                </a:path>
                <a:path w="161290" h="326389">
                  <a:moveTo>
                    <a:pt x="125133" y="130543"/>
                  </a:moveTo>
                  <a:lnTo>
                    <a:pt x="24295" y="130543"/>
                  </a:lnTo>
                  <a:lnTo>
                    <a:pt x="24295" y="195707"/>
                  </a:lnTo>
                  <a:lnTo>
                    <a:pt x="125133" y="195707"/>
                  </a:lnTo>
                  <a:lnTo>
                    <a:pt x="125133" y="130543"/>
                  </a:lnTo>
                  <a:close/>
                </a:path>
                <a:path w="161290" h="326389">
                  <a:moveTo>
                    <a:pt x="161175" y="0"/>
                  </a:moveTo>
                  <a:lnTo>
                    <a:pt x="62915" y="0"/>
                  </a:lnTo>
                  <a:lnTo>
                    <a:pt x="62915" y="65163"/>
                  </a:lnTo>
                  <a:lnTo>
                    <a:pt x="161175" y="65163"/>
                  </a:lnTo>
                  <a:lnTo>
                    <a:pt x="161175" y="0"/>
                  </a:lnTo>
                  <a:close/>
                </a:path>
              </a:pathLst>
            </a:custGeom>
            <a:solidFill>
              <a:srgbClr val="A0C0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2">
              <a:extLst>
                <a:ext uri="{FF2B5EF4-FFF2-40B4-BE49-F238E27FC236}">
                  <a16:creationId xmlns:a16="http://schemas.microsoft.com/office/drawing/2014/main" id="{37C9964F-D6F3-4393-AA74-4B44C5B3B8D6}"/>
                </a:ext>
              </a:extLst>
            </p:cNvPr>
            <p:cNvSpPr/>
            <p:nvPr/>
          </p:nvSpPr>
          <p:spPr>
            <a:xfrm>
              <a:off x="1814252" y="3903332"/>
              <a:ext cx="0" cy="1207135"/>
            </a:xfrm>
            <a:custGeom>
              <a:avLst/>
              <a:gdLst/>
              <a:ahLst/>
              <a:cxnLst/>
              <a:rect l="l" t="t" r="r" b="b"/>
              <a:pathLst>
                <a:path h="1207135">
                  <a:moveTo>
                    <a:pt x="0" y="130543"/>
                  </a:moveTo>
                  <a:lnTo>
                    <a:pt x="0" y="1206957"/>
                  </a:lnTo>
                </a:path>
                <a:path h="1207135">
                  <a:moveTo>
                    <a:pt x="0" y="0"/>
                  </a:moveTo>
                  <a:lnTo>
                    <a:pt x="0" y="65163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8DCDCC91-63A5-4A8B-A387-830DD4774967}"/>
                </a:ext>
              </a:extLst>
            </p:cNvPr>
            <p:cNvSpPr/>
            <p:nvPr/>
          </p:nvSpPr>
          <p:spPr>
            <a:xfrm>
              <a:off x="1720107" y="3838168"/>
              <a:ext cx="239395" cy="196215"/>
            </a:xfrm>
            <a:custGeom>
              <a:avLst/>
              <a:gdLst/>
              <a:ahLst/>
              <a:cxnLst/>
              <a:rect l="l" t="t" r="r" b="b"/>
              <a:pathLst>
                <a:path w="239394" h="196214">
                  <a:moveTo>
                    <a:pt x="188417" y="130327"/>
                  </a:moveTo>
                  <a:lnTo>
                    <a:pt x="0" y="130327"/>
                  </a:lnTo>
                  <a:lnTo>
                    <a:pt x="0" y="195707"/>
                  </a:lnTo>
                  <a:lnTo>
                    <a:pt x="188417" y="195707"/>
                  </a:lnTo>
                  <a:lnTo>
                    <a:pt x="188417" y="130327"/>
                  </a:lnTo>
                  <a:close/>
                </a:path>
                <a:path w="239394" h="196214">
                  <a:moveTo>
                    <a:pt x="238785" y="0"/>
                  </a:moveTo>
                  <a:lnTo>
                    <a:pt x="2108" y="0"/>
                  </a:lnTo>
                  <a:lnTo>
                    <a:pt x="2108" y="65163"/>
                  </a:lnTo>
                  <a:lnTo>
                    <a:pt x="238785" y="65163"/>
                  </a:lnTo>
                  <a:lnTo>
                    <a:pt x="238785" y="0"/>
                  </a:lnTo>
                  <a:close/>
                </a:path>
              </a:pathLst>
            </a:custGeom>
            <a:solidFill>
              <a:srgbClr val="A0C0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4">
              <a:extLst>
                <a:ext uri="{FF2B5EF4-FFF2-40B4-BE49-F238E27FC236}">
                  <a16:creationId xmlns:a16="http://schemas.microsoft.com/office/drawing/2014/main" id="{259CDCB5-754B-4B3A-AE37-3B0285936EF4}"/>
                </a:ext>
              </a:extLst>
            </p:cNvPr>
            <p:cNvSpPr/>
            <p:nvPr/>
          </p:nvSpPr>
          <p:spPr>
            <a:xfrm>
              <a:off x="2094592" y="3642233"/>
              <a:ext cx="0" cy="1468120"/>
            </a:xfrm>
            <a:custGeom>
              <a:avLst/>
              <a:gdLst/>
              <a:ahLst/>
              <a:cxnLst/>
              <a:rect l="l" t="t" r="r" b="b"/>
              <a:pathLst>
                <a:path h="1468120">
                  <a:moveTo>
                    <a:pt x="0" y="0"/>
                  </a:moveTo>
                  <a:lnTo>
                    <a:pt x="0" y="1468056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5">
              <a:extLst>
                <a:ext uri="{FF2B5EF4-FFF2-40B4-BE49-F238E27FC236}">
                  <a16:creationId xmlns:a16="http://schemas.microsoft.com/office/drawing/2014/main" id="{2A736ABE-1A1E-4B8D-B76F-BB608450D1A4}"/>
                </a:ext>
              </a:extLst>
            </p:cNvPr>
            <p:cNvSpPr/>
            <p:nvPr/>
          </p:nvSpPr>
          <p:spPr>
            <a:xfrm>
              <a:off x="1907127" y="3707612"/>
              <a:ext cx="172085" cy="65405"/>
            </a:xfrm>
            <a:custGeom>
              <a:avLst/>
              <a:gdLst/>
              <a:ahLst/>
              <a:cxnLst/>
              <a:rect l="l" t="t" r="r" b="b"/>
              <a:pathLst>
                <a:path w="172085" h="65404">
                  <a:moveTo>
                    <a:pt x="171627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171627" y="65163"/>
                  </a:lnTo>
                  <a:lnTo>
                    <a:pt x="171627" y="0"/>
                  </a:lnTo>
                  <a:close/>
                </a:path>
              </a:pathLst>
            </a:custGeom>
            <a:solidFill>
              <a:srgbClr val="A0C0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6">
              <a:extLst>
                <a:ext uri="{FF2B5EF4-FFF2-40B4-BE49-F238E27FC236}">
                  <a16:creationId xmlns:a16="http://schemas.microsoft.com/office/drawing/2014/main" id="{0D878D5E-75E1-45C0-93FC-F0960015863A}"/>
                </a:ext>
              </a:extLst>
            </p:cNvPr>
            <p:cNvSpPr/>
            <p:nvPr/>
          </p:nvSpPr>
          <p:spPr>
            <a:xfrm>
              <a:off x="2374931" y="3511905"/>
              <a:ext cx="0" cy="1598930"/>
            </a:xfrm>
            <a:custGeom>
              <a:avLst/>
              <a:gdLst/>
              <a:ahLst/>
              <a:cxnLst/>
              <a:rect l="l" t="t" r="r" b="b"/>
              <a:pathLst>
                <a:path h="1598929">
                  <a:moveTo>
                    <a:pt x="0" y="0"/>
                  </a:moveTo>
                  <a:lnTo>
                    <a:pt x="0" y="1598383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7">
              <a:extLst>
                <a:ext uri="{FF2B5EF4-FFF2-40B4-BE49-F238E27FC236}">
                  <a16:creationId xmlns:a16="http://schemas.microsoft.com/office/drawing/2014/main" id="{37C48CDF-8D16-416F-9047-EF86C2498730}"/>
                </a:ext>
              </a:extLst>
            </p:cNvPr>
            <p:cNvSpPr/>
            <p:nvPr/>
          </p:nvSpPr>
          <p:spPr>
            <a:xfrm>
              <a:off x="1932819" y="3577069"/>
              <a:ext cx="426084" cy="65405"/>
            </a:xfrm>
            <a:custGeom>
              <a:avLst/>
              <a:gdLst/>
              <a:ahLst/>
              <a:cxnLst/>
              <a:rect l="l" t="t" r="r" b="b"/>
              <a:pathLst>
                <a:path w="426085" h="65404">
                  <a:moveTo>
                    <a:pt x="426034" y="0"/>
                  </a:moveTo>
                  <a:lnTo>
                    <a:pt x="0" y="0"/>
                  </a:lnTo>
                  <a:lnTo>
                    <a:pt x="0" y="65163"/>
                  </a:lnTo>
                  <a:lnTo>
                    <a:pt x="426034" y="65163"/>
                  </a:lnTo>
                  <a:lnTo>
                    <a:pt x="426034" y="0"/>
                  </a:lnTo>
                  <a:close/>
                </a:path>
              </a:pathLst>
            </a:custGeom>
            <a:solidFill>
              <a:srgbClr val="A0C0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8">
              <a:extLst>
                <a:ext uri="{FF2B5EF4-FFF2-40B4-BE49-F238E27FC236}">
                  <a16:creationId xmlns:a16="http://schemas.microsoft.com/office/drawing/2014/main" id="{0888800E-6DA2-4261-ABE5-E206299A3681}"/>
                </a:ext>
              </a:extLst>
            </p:cNvPr>
            <p:cNvSpPr/>
            <p:nvPr/>
          </p:nvSpPr>
          <p:spPr>
            <a:xfrm>
              <a:off x="2374931" y="3414052"/>
              <a:ext cx="0" cy="33020"/>
            </a:xfrm>
            <a:custGeom>
              <a:avLst/>
              <a:gdLst/>
              <a:ahLst/>
              <a:cxnLst/>
              <a:rect l="l" t="t" r="r" b="b"/>
              <a:pathLst>
                <a:path h="33020">
                  <a:moveTo>
                    <a:pt x="0" y="0"/>
                  </a:moveTo>
                  <a:lnTo>
                    <a:pt x="0" y="32473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9">
              <a:extLst>
                <a:ext uri="{FF2B5EF4-FFF2-40B4-BE49-F238E27FC236}">
                  <a16:creationId xmlns:a16="http://schemas.microsoft.com/office/drawing/2014/main" id="{C7365F7A-FF91-449A-91E4-06AF0A8B4832}"/>
                </a:ext>
              </a:extLst>
            </p:cNvPr>
            <p:cNvSpPr/>
            <p:nvPr/>
          </p:nvSpPr>
          <p:spPr>
            <a:xfrm>
              <a:off x="2137441" y="3446526"/>
              <a:ext cx="274955" cy="65405"/>
            </a:xfrm>
            <a:custGeom>
              <a:avLst/>
              <a:gdLst/>
              <a:ahLst/>
              <a:cxnLst/>
              <a:rect l="l" t="t" r="r" b="b"/>
              <a:pathLst>
                <a:path w="274955" h="65404">
                  <a:moveTo>
                    <a:pt x="274929" y="0"/>
                  </a:moveTo>
                  <a:lnTo>
                    <a:pt x="0" y="0"/>
                  </a:lnTo>
                  <a:lnTo>
                    <a:pt x="0" y="65379"/>
                  </a:lnTo>
                  <a:lnTo>
                    <a:pt x="274929" y="65379"/>
                  </a:lnTo>
                  <a:lnTo>
                    <a:pt x="274929" y="0"/>
                  </a:lnTo>
                  <a:close/>
                </a:path>
              </a:pathLst>
            </a:custGeom>
            <a:solidFill>
              <a:srgbClr val="649D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0">
              <a:extLst>
                <a:ext uri="{FF2B5EF4-FFF2-40B4-BE49-F238E27FC236}">
                  <a16:creationId xmlns:a16="http://schemas.microsoft.com/office/drawing/2014/main" id="{853A15FC-BBD3-46FD-BC22-9054CD2F9CB9}"/>
                </a:ext>
              </a:extLst>
            </p:cNvPr>
            <p:cNvSpPr/>
            <p:nvPr/>
          </p:nvSpPr>
          <p:spPr>
            <a:xfrm>
              <a:off x="1834381" y="4498632"/>
              <a:ext cx="72390" cy="72390"/>
            </a:xfrm>
            <a:custGeom>
              <a:avLst/>
              <a:gdLst/>
              <a:ahLst/>
              <a:cxnLst/>
              <a:rect l="l" t="t" r="r" b="b"/>
              <a:pathLst>
                <a:path w="72389" h="72389">
                  <a:moveTo>
                    <a:pt x="71996" y="0"/>
                  </a:moveTo>
                  <a:lnTo>
                    <a:pt x="0" y="0"/>
                  </a:lnTo>
                  <a:lnTo>
                    <a:pt x="0" y="71996"/>
                  </a:lnTo>
                  <a:lnTo>
                    <a:pt x="71996" y="71996"/>
                  </a:lnTo>
                  <a:close/>
                </a:path>
              </a:pathLst>
            </a:custGeom>
            <a:solidFill>
              <a:srgbClr val="FAA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1">
              <a:extLst>
                <a:ext uri="{FF2B5EF4-FFF2-40B4-BE49-F238E27FC236}">
                  <a16:creationId xmlns:a16="http://schemas.microsoft.com/office/drawing/2014/main" id="{FBF4313C-F3B5-4213-B385-B4AA8B99174F}"/>
                </a:ext>
              </a:extLst>
            </p:cNvPr>
            <p:cNvSpPr/>
            <p:nvPr/>
          </p:nvSpPr>
          <p:spPr>
            <a:xfrm>
              <a:off x="1834381" y="4376470"/>
              <a:ext cx="72390" cy="72390"/>
            </a:xfrm>
            <a:custGeom>
              <a:avLst/>
              <a:gdLst/>
              <a:ahLst/>
              <a:cxnLst/>
              <a:rect l="l" t="t" r="r" b="b"/>
              <a:pathLst>
                <a:path w="72389" h="72389">
                  <a:moveTo>
                    <a:pt x="71996" y="0"/>
                  </a:moveTo>
                  <a:lnTo>
                    <a:pt x="0" y="0"/>
                  </a:lnTo>
                  <a:lnTo>
                    <a:pt x="0" y="71996"/>
                  </a:lnTo>
                  <a:lnTo>
                    <a:pt x="71996" y="71996"/>
                  </a:lnTo>
                  <a:close/>
                </a:path>
              </a:pathLst>
            </a:custGeom>
            <a:solidFill>
              <a:srgbClr val="99BB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2">
              <a:extLst>
                <a:ext uri="{FF2B5EF4-FFF2-40B4-BE49-F238E27FC236}">
                  <a16:creationId xmlns:a16="http://schemas.microsoft.com/office/drawing/2014/main" id="{90305B19-B25C-4B89-AA4F-FF8200351E5B}"/>
                </a:ext>
              </a:extLst>
            </p:cNvPr>
            <p:cNvSpPr/>
            <p:nvPr/>
          </p:nvSpPr>
          <p:spPr>
            <a:xfrm>
              <a:off x="2655398" y="3414052"/>
              <a:ext cx="0" cy="1696720"/>
            </a:xfrm>
            <a:custGeom>
              <a:avLst/>
              <a:gdLst/>
              <a:ahLst/>
              <a:cxnLst/>
              <a:rect l="l" t="t" r="r" b="b"/>
              <a:pathLst>
                <a:path h="1696720">
                  <a:moveTo>
                    <a:pt x="0" y="0"/>
                  </a:moveTo>
                  <a:lnTo>
                    <a:pt x="0" y="1696237"/>
                  </a:lnTo>
                </a:path>
              </a:pathLst>
            </a:custGeom>
            <a:ln w="4445">
              <a:solidFill>
                <a:srgbClr val="A1D1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28E47C63-1679-455A-A4A6-8E2286C6DD31}"/>
              </a:ext>
            </a:extLst>
          </p:cNvPr>
          <p:cNvSpPr txBox="1"/>
          <p:nvPr/>
        </p:nvSpPr>
        <p:spPr>
          <a:xfrm>
            <a:off x="1010834" y="309704"/>
            <a:ext cx="3814361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France</a:t>
            </a:r>
          </a:p>
          <a:p>
            <a:endParaRPr lang="fr-FR" sz="1400" dirty="0"/>
          </a:p>
          <a:p>
            <a:r>
              <a:rPr lang="fr-FR" dirty="0"/>
              <a:t>Italie</a:t>
            </a:r>
          </a:p>
          <a:p>
            <a:endParaRPr lang="fr-FR" sz="1000" dirty="0"/>
          </a:p>
          <a:p>
            <a:r>
              <a:rPr lang="fr-FR" dirty="0"/>
              <a:t>Royaume-Uni</a:t>
            </a:r>
          </a:p>
          <a:p>
            <a:endParaRPr lang="fr-FR" sz="1400" dirty="0"/>
          </a:p>
          <a:p>
            <a:r>
              <a:rPr lang="fr-FR" dirty="0"/>
              <a:t>Espagne</a:t>
            </a:r>
          </a:p>
          <a:p>
            <a:endParaRPr lang="fr-FR" sz="1000" dirty="0"/>
          </a:p>
          <a:p>
            <a:r>
              <a:rPr lang="fr-FR" dirty="0"/>
              <a:t>Allemagne</a:t>
            </a:r>
          </a:p>
          <a:p>
            <a:endParaRPr lang="fr-FR" sz="1000" dirty="0"/>
          </a:p>
          <a:p>
            <a:r>
              <a:rPr lang="fr-FR" dirty="0"/>
              <a:t>Pays-Bas</a:t>
            </a:r>
          </a:p>
          <a:p>
            <a:endParaRPr lang="fr-FR" sz="1200" dirty="0"/>
          </a:p>
          <a:p>
            <a:r>
              <a:rPr lang="fr-FR" dirty="0"/>
              <a:t>Grèce</a:t>
            </a:r>
          </a:p>
          <a:p>
            <a:endParaRPr lang="fr-FR" sz="1400" dirty="0"/>
          </a:p>
          <a:p>
            <a:r>
              <a:rPr lang="fr-FR" dirty="0"/>
              <a:t>Autriche</a:t>
            </a:r>
          </a:p>
          <a:p>
            <a:endParaRPr lang="fr-FR" sz="1000" dirty="0"/>
          </a:p>
          <a:p>
            <a:r>
              <a:rPr lang="fr-FR" dirty="0"/>
              <a:t>Croatie</a:t>
            </a:r>
          </a:p>
          <a:p>
            <a:endParaRPr lang="fr-FR" sz="1200" dirty="0"/>
          </a:p>
          <a:p>
            <a:r>
              <a:rPr lang="fr-FR" dirty="0"/>
              <a:t>Suède</a:t>
            </a:r>
          </a:p>
          <a:p>
            <a:endParaRPr lang="fr-FR" sz="1000" dirty="0"/>
          </a:p>
          <a:p>
            <a:r>
              <a:rPr lang="fr-FR" dirty="0"/>
              <a:t>Pologne</a:t>
            </a:r>
          </a:p>
          <a:p>
            <a:endParaRPr lang="fr-FR" sz="1200" dirty="0"/>
          </a:p>
          <a:p>
            <a:r>
              <a:rPr lang="fr-FR" dirty="0" err="1"/>
              <a:t>Rép</a:t>
            </a:r>
            <a:r>
              <a:rPr lang="fr-FR" dirty="0"/>
              <a:t>. Tchèque</a:t>
            </a:r>
          </a:p>
          <a:p>
            <a:endParaRPr lang="fr-FR" sz="1000" dirty="0"/>
          </a:p>
          <a:p>
            <a:r>
              <a:rPr lang="fr-FR" dirty="0"/>
              <a:t>Portugal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8814FDF-DC54-4348-823C-61899EBD95A0}"/>
              </a:ext>
            </a:extLst>
          </p:cNvPr>
          <p:cNvSpPr/>
          <p:nvPr/>
        </p:nvSpPr>
        <p:spPr>
          <a:xfrm>
            <a:off x="5548089" y="4447207"/>
            <a:ext cx="257361" cy="2472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05485319-A749-4F17-A246-99E9F06E749C}"/>
              </a:ext>
            </a:extLst>
          </p:cNvPr>
          <p:cNvSpPr txBox="1"/>
          <p:nvPr/>
        </p:nvSpPr>
        <p:spPr>
          <a:xfrm>
            <a:off x="5970122" y="3934753"/>
            <a:ext cx="1385282" cy="37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campings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72A1A34E-CCA0-4BA6-B919-D0EFD116F714}"/>
              </a:ext>
            </a:extLst>
          </p:cNvPr>
          <p:cNvSpPr txBox="1"/>
          <p:nvPr/>
        </p:nvSpPr>
        <p:spPr>
          <a:xfrm>
            <a:off x="6009230" y="3583030"/>
            <a:ext cx="1385282" cy="37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hôtels 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950B1D2D-CC0E-4E66-8644-1E81C9BF81FE}"/>
              </a:ext>
            </a:extLst>
          </p:cNvPr>
          <p:cNvSpPr txBox="1"/>
          <p:nvPr/>
        </p:nvSpPr>
        <p:spPr>
          <a:xfrm>
            <a:off x="5986307" y="4381046"/>
            <a:ext cx="2288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Autres hébergements collectifs de tourisme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241354AB-09D3-481C-945A-BFA783E27C83}"/>
              </a:ext>
            </a:extLst>
          </p:cNvPr>
          <p:cNvSpPr txBox="1"/>
          <p:nvPr/>
        </p:nvSpPr>
        <p:spPr>
          <a:xfrm>
            <a:off x="2326603" y="6034807"/>
            <a:ext cx="639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0		  1		   2		    3		      4			5		 6</a:t>
            </a:r>
          </a:p>
        </p:txBody>
      </p: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71142033-83F3-402D-8C76-9A87BE933FC5}"/>
              </a:ext>
            </a:extLst>
          </p:cNvPr>
          <p:cNvCxnSpPr/>
          <p:nvPr/>
        </p:nvCxnSpPr>
        <p:spPr>
          <a:xfrm>
            <a:off x="2480310" y="407144"/>
            <a:ext cx="0" cy="557148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DF5FB59A-551E-4F00-B38A-98C51D9A8406}"/>
              </a:ext>
            </a:extLst>
          </p:cNvPr>
          <p:cNvCxnSpPr/>
          <p:nvPr/>
        </p:nvCxnSpPr>
        <p:spPr>
          <a:xfrm>
            <a:off x="2480310" y="5978633"/>
            <a:ext cx="598006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ZoneTexte 73">
            <a:extLst>
              <a:ext uri="{FF2B5EF4-FFF2-40B4-BE49-F238E27FC236}">
                <a16:creationId xmlns:a16="http://schemas.microsoft.com/office/drawing/2014/main" id="{199280EA-23FA-4D8C-8029-309BF6A5756C}"/>
              </a:ext>
            </a:extLst>
          </p:cNvPr>
          <p:cNvSpPr txBox="1"/>
          <p:nvPr/>
        </p:nvSpPr>
        <p:spPr>
          <a:xfrm>
            <a:off x="6769317" y="1344955"/>
            <a:ext cx="1976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Parc en 2016 selon le type d’hébergement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B2F04C19-7C0F-4F91-AA27-27DD765240A9}"/>
              </a:ext>
            </a:extLst>
          </p:cNvPr>
          <p:cNvSpPr txBox="1"/>
          <p:nvPr/>
        </p:nvSpPr>
        <p:spPr>
          <a:xfrm>
            <a:off x="2983975" y="6369213"/>
            <a:ext cx="26510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En millions de places-lits</a:t>
            </a:r>
          </a:p>
        </p:txBody>
      </p:sp>
    </p:spTree>
    <p:extLst>
      <p:ext uri="{BB962C8B-B14F-4D97-AF65-F5344CB8AC3E}">
        <p14:creationId xmlns:p14="http://schemas.microsoft.com/office/powerpoint/2010/main" val="8157263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2DB7997-12C7-4642-9F80-5C692F3A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36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88511F-8A72-4B0E-AFEF-2FE5A176E903}"/>
              </a:ext>
            </a:extLst>
          </p:cNvPr>
          <p:cNvSpPr txBox="1"/>
          <p:nvPr/>
        </p:nvSpPr>
        <p:spPr>
          <a:xfrm>
            <a:off x="303088" y="240030"/>
            <a:ext cx="866946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Lien tourisme et gastronomie ne date pas d’hier mais il se renforce depuis quelques années, aussi bien pour les Français que les touristes étrangers.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C25D20F-DB57-4EC1-A9FA-F4BB74B1ABA3}"/>
              </a:ext>
            </a:extLst>
          </p:cNvPr>
          <p:cNvSpPr txBox="1"/>
          <p:nvPr/>
        </p:nvSpPr>
        <p:spPr>
          <a:xfrm>
            <a:off x="303088" y="1443990"/>
            <a:ext cx="866946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2 catégories :</a:t>
            </a:r>
          </a:p>
          <a:p>
            <a:pPr marL="342900" indent="-342900">
              <a:buFontTx/>
              <a:buChar char="-"/>
            </a:pPr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Tourisme gastronomique et Tourisme culinaire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BCCFC6-E05E-4892-B3D2-A1946AB0C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" y="2340173"/>
            <a:ext cx="7298329" cy="438130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C0F8A52-A69A-44B1-813C-60028EB814AE}"/>
              </a:ext>
            </a:extLst>
          </p:cNvPr>
          <p:cNvSpPr txBox="1"/>
          <p:nvPr/>
        </p:nvSpPr>
        <p:spPr>
          <a:xfrm>
            <a:off x="7266572" y="2930674"/>
            <a:ext cx="1740269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clos des sens à Annecy </a:t>
            </a:r>
          </a:p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Restaurant 3 étoiles</a:t>
            </a:r>
          </a:p>
        </p:txBody>
      </p:sp>
    </p:spTree>
    <p:extLst>
      <p:ext uri="{BB962C8B-B14F-4D97-AF65-F5344CB8AC3E}">
        <p14:creationId xmlns:p14="http://schemas.microsoft.com/office/powerpoint/2010/main" val="258209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810D21E-890A-4571-8CC8-455F3BE70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37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3A10C6-A2BB-41DC-967E-705A9875A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" y="696312"/>
            <a:ext cx="7795260" cy="58426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5174F4D-529E-4AC1-8939-BE434369CC63}"/>
              </a:ext>
            </a:extLst>
          </p:cNvPr>
          <p:cNvSpPr txBox="1"/>
          <p:nvPr/>
        </p:nvSpPr>
        <p:spPr>
          <a:xfrm>
            <a:off x="720090" y="296202"/>
            <a:ext cx="77952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Auberge Le Centre Poitou – Coulombiers (86)</a:t>
            </a:r>
          </a:p>
        </p:txBody>
      </p:sp>
    </p:spTree>
    <p:extLst>
      <p:ext uri="{BB962C8B-B14F-4D97-AF65-F5344CB8AC3E}">
        <p14:creationId xmlns:p14="http://schemas.microsoft.com/office/powerpoint/2010/main" val="16951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786C2C7-7CF6-4532-A579-F8474812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38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4CB10AD-3EB8-41EC-9FA3-855994337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25" y="354330"/>
            <a:ext cx="7427165" cy="61136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997AA3F-66BE-43CE-903F-3BE82DE72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" y="1818227"/>
            <a:ext cx="1371600" cy="102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98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1CB7757-D900-48CD-9C83-1C2A0BBD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39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57F4656-8828-4126-818F-218FC600D79E}"/>
              </a:ext>
            </a:extLst>
          </p:cNvPr>
          <p:cNvSpPr txBox="1"/>
          <p:nvPr/>
        </p:nvSpPr>
        <p:spPr>
          <a:xfrm>
            <a:off x="119113" y="202733"/>
            <a:ext cx="2228850" cy="156966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4/ Des réseaux de transport performants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2EE721-AD8D-4045-81EA-40B041BCD48C}"/>
              </a:ext>
            </a:extLst>
          </p:cNvPr>
          <p:cNvSpPr txBox="1"/>
          <p:nvPr/>
        </p:nvSpPr>
        <p:spPr>
          <a:xfrm>
            <a:off x="256878" y="2194947"/>
            <a:ext cx="209108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11 000 km d’autoroutes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148BAA-8B94-4DB2-979A-7158DEA01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516" y="37221"/>
            <a:ext cx="6572371" cy="653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2AA7782-D647-455D-B364-E2487ED5D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0" y="1200966"/>
            <a:ext cx="8722976" cy="46854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F4221FA-3253-4C4D-997B-F0479C0BD0A5}"/>
              </a:ext>
            </a:extLst>
          </p:cNvPr>
          <p:cNvSpPr txBox="1"/>
          <p:nvPr/>
        </p:nvSpPr>
        <p:spPr>
          <a:xfrm>
            <a:off x="299490" y="771495"/>
            <a:ext cx="38290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La Mongie dans les Pyrénées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7F030EF-274E-4202-BDE0-73C50CAD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298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1AE9C9-7283-40F6-9284-5CABBB0FC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40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0447AA2-EEAE-4124-B47E-AD19685E561A}"/>
              </a:ext>
            </a:extLst>
          </p:cNvPr>
          <p:cNvSpPr txBox="1"/>
          <p:nvPr/>
        </p:nvSpPr>
        <p:spPr>
          <a:xfrm>
            <a:off x="7206498" y="883909"/>
            <a:ext cx="1828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Réseau ferroviaire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E4C3E50-1EF2-4D3F-BB2F-578CF7F5F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" y="160656"/>
            <a:ext cx="7096397" cy="656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7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17C11A-8B27-4E66-BD73-00C334FBE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41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DF754BA-BFC7-47DF-82DD-07525AAAC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1" y="99056"/>
            <a:ext cx="6018564" cy="66598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BCAD1DA-493A-4B46-A83C-1739E768EBD5}"/>
              </a:ext>
            </a:extLst>
          </p:cNvPr>
          <p:cNvSpPr txBox="1"/>
          <p:nvPr/>
        </p:nvSpPr>
        <p:spPr>
          <a:xfrm>
            <a:off x="6297930" y="609495"/>
            <a:ext cx="2091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Les autocars</a:t>
            </a:r>
          </a:p>
        </p:txBody>
      </p:sp>
    </p:spTree>
    <p:extLst>
      <p:ext uri="{BB962C8B-B14F-4D97-AF65-F5344CB8AC3E}">
        <p14:creationId xmlns:p14="http://schemas.microsoft.com/office/powerpoint/2010/main" val="2122016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96A8FAD-AF75-4409-9B68-C62428F3A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42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9ADEFA-4012-418B-B945-B735AE765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1" y="136524"/>
            <a:ext cx="6832591" cy="658495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8D90C48-163B-444E-B8A0-E67B96462B18}"/>
              </a:ext>
            </a:extLst>
          </p:cNvPr>
          <p:cNvSpPr txBox="1"/>
          <p:nvPr/>
        </p:nvSpPr>
        <p:spPr>
          <a:xfrm>
            <a:off x="7114506" y="1238145"/>
            <a:ext cx="16637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</a:p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aéroports</a:t>
            </a:r>
          </a:p>
        </p:txBody>
      </p:sp>
    </p:spTree>
    <p:extLst>
      <p:ext uri="{BB962C8B-B14F-4D97-AF65-F5344CB8AC3E}">
        <p14:creationId xmlns:p14="http://schemas.microsoft.com/office/powerpoint/2010/main" val="5626770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E999C9-5488-40D0-A92D-E48F5CA09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43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42BF56-0869-41EA-AF0C-C405DE90A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9" y="674369"/>
            <a:ext cx="8472778" cy="568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705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9DC2AA0-CAFD-4A1B-9CE0-1E56535DC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44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A15595C-5A2F-40B5-873E-CA5C2BF040A4}"/>
              </a:ext>
            </a:extLst>
          </p:cNvPr>
          <p:cNvSpPr txBox="1"/>
          <p:nvPr/>
        </p:nvSpPr>
        <p:spPr>
          <a:xfrm>
            <a:off x="130174" y="75558"/>
            <a:ext cx="5902779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II Un rôle économique essentiel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00D61F2-6614-482F-B842-4316A0581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9" y="1325880"/>
            <a:ext cx="7965561" cy="54565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A0C46EA-B300-4E69-856F-3BC246A06992}"/>
              </a:ext>
            </a:extLst>
          </p:cNvPr>
          <p:cNvSpPr txBox="1"/>
          <p:nvPr/>
        </p:nvSpPr>
        <p:spPr>
          <a:xfrm>
            <a:off x="393265" y="621832"/>
            <a:ext cx="8357468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1/ Des recettes importantes grâce à un grand nombre d’arrivées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67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64"/>
    </mc:Choice>
    <mc:Fallback xmlns="">
      <p:transition spd="slow" advTm="255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03208E1-2B4D-4180-A7F2-A45E2C4C00CA}"/>
              </a:ext>
            </a:extLst>
          </p:cNvPr>
          <p:cNvSpPr txBox="1"/>
          <p:nvPr/>
        </p:nvSpPr>
        <p:spPr>
          <a:xfrm>
            <a:off x="1553704" y="763536"/>
            <a:ext cx="7304546" cy="55040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60020">
              <a:tabLst>
                <a:tab pos="1351280" algn="l"/>
                <a:tab pos="1851660" algn="l"/>
                <a:tab pos="2437765" algn="l"/>
                <a:tab pos="2974340" algn="l"/>
              </a:tabLst>
            </a:pPr>
            <a:r>
              <a:rPr lang="fr-FR" sz="1600" b="1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Europe			</a:t>
            </a:r>
            <a:r>
              <a:rPr lang="fr-FR" sz="1600" b="1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70,0			78,3			1,7		2,4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351280" algn="l"/>
                <a:tab pos="1851660" algn="l"/>
                <a:tab pos="2437765" algn="l"/>
                <a:tab pos="297434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Royaume-Uni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13,0			14,6			0,3		2,4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0"/>
              </a:spcBef>
              <a:spcAft>
                <a:spcPts val="0"/>
              </a:spcAft>
              <a:tabLst>
                <a:tab pos="1351280" algn="l"/>
                <a:tab pos="1851660" algn="l"/>
                <a:tab pos="2437765" algn="l"/>
                <a:tab pos="297434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Allemagne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12,3			13,7			0,0		0,1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351280" algn="l"/>
                <a:tab pos="1851660" algn="l"/>
                <a:tab pos="2437765" algn="l"/>
                <a:tab pos="297434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Belgique,</a:t>
            </a:r>
            <a:r>
              <a:rPr lang="fr-FR" sz="1600" spc="-45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Luxembourg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11,6			13,0			0,3		2,5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07920" algn="l"/>
                <a:tab pos="2944495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Suisse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6,8			7,6			-0,2		-3,4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44495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Espagne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6,7			7,5			0,0		-0,3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7434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Italie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7,0			7,8			0,4		5,5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7434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Pays-Bas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4,7			5,3			0,4		9,8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7434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Russie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0,9			1,0			0,0		5,0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0"/>
              </a:spcBef>
              <a:spcAft>
                <a:spcPts val="0"/>
              </a:spcAft>
              <a:tabLst>
                <a:tab pos="1400810" algn="l"/>
                <a:tab pos="1851660" algn="l"/>
                <a:tab pos="2437765" algn="l"/>
                <a:tab pos="2974340" algn="l"/>
              </a:tabLst>
            </a:pPr>
            <a:r>
              <a:rPr lang="fr-FR" sz="1600" b="1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Amérique			</a:t>
            </a:r>
            <a:r>
              <a:rPr lang="fr-FR" sz="1600" b="1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9,0			10,0			0,3		3,8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7434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États-Unis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4,5			5,0			0,1		2,1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2481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Canada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1,2			1,3			0,2		18,2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07920" algn="l"/>
                <a:tab pos="2894965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Brésil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1,1			1,2			-0,1		-10,5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74340" algn="l"/>
              </a:tabLst>
            </a:pPr>
            <a:r>
              <a:rPr lang="fr-FR" sz="1600" b="1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Asie			</a:t>
            </a:r>
            <a:r>
              <a:rPr lang="fr-FR" sz="1600" b="1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6,4			7,1			0,4		7,4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7434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Chine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2,2			2,4			0,1		3,8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7434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Proche</a:t>
            </a:r>
            <a:r>
              <a:rPr lang="fr-FR" sz="1600" spc="15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</a:t>
            </a:r>
            <a:r>
              <a:rPr lang="fr-FR" sz="1600" spc="2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Moyen-Orient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1,4			1,6			0,1		7,3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2481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Inde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0,6			0,7			0,1		16,4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0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2481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Japon	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0,5			0,6			0,1		11,5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74340" algn="l"/>
              </a:tabLst>
            </a:pPr>
            <a:r>
              <a:rPr lang="fr-FR" sz="1600" b="1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Afrique			</a:t>
            </a:r>
            <a:r>
              <a:rPr lang="fr-FR" sz="1600" b="1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2,9			3,3			0,1		4,3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60020">
              <a:spcBef>
                <a:spcPts val="195"/>
              </a:spcBef>
              <a:spcAft>
                <a:spcPts val="0"/>
              </a:spcAft>
              <a:tabLst>
                <a:tab pos="1400810" algn="l"/>
                <a:tab pos="1901190" algn="l"/>
                <a:tab pos="2437765" algn="l"/>
                <a:tab pos="2974340" algn="l"/>
              </a:tabLst>
            </a:pP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Afrique</a:t>
            </a:r>
            <a:r>
              <a:rPr lang="fr-FR" sz="1600" spc="45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</a:t>
            </a:r>
            <a:r>
              <a:rPr lang="fr-FR" sz="1600" spc="45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600" dirty="0">
                <a:solidFill>
                  <a:srgbClr val="41404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Nord		</a:t>
            </a:r>
            <a:r>
              <a:rPr lang="fr-FR" sz="1600" dirty="0">
                <a:solidFill>
                  <a:srgbClr val="58595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2,1			2,3			0,1		5,8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0381E921-4EBB-4152-BA77-487FBD19C13D}"/>
              </a:ext>
            </a:extLst>
          </p:cNvPr>
          <p:cNvGrpSpPr>
            <a:grpSpLocks/>
          </p:cNvGrpSpPr>
          <p:nvPr/>
        </p:nvGrpSpPr>
        <p:grpSpPr bwMode="auto">
          <a:xfrm>
            <a:off x="1553704" y="6271644"/>
            <a:ext cx="7304546" cy="562591"/>
            <a:chOff x="0" y="183"/>
            <a:chExt cx="3969" cy="399"/>
          </a:xfrm>
          <a:solidFill>
            <a:schemeClr val="bg1"/>
          </a:solidFill>
        </p:grpSpPr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2902124E-39C9-408C-B64D-E10E0A488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3"/>
              <a:ext cx="3969" cy="3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fr-FR" sz="1600" dirty="0"/>
                <a:t>   Océanie				   1,1	     		1,2        		0,0     	1,5</a:t>
              </a:r>
            </a:p>
            <a:p>
              <a:r>
                <a:rPr lang="fr-FR" sz="1600" b="1" dirty="0"/>
                <a:t>	Total				    89,3   		100			2,6     	  3</a:t>
              </a:r>
            </a:p>
          </p:txBody>
        </p:sp>
        <p:sp>
          <p:nvSpPr>
            <p:cNvPr id="9" name="Line 11">
              <a:extLst>
                <a:ext uri="{FF2B5EF4-FFF2-40B4-BE49-F238E27FC236}">
                  <a16:creationId xmlns:a16="http://schemas.microsoft.com/office/drawing/2014/main" id="{ABB85066-D918-474E-9A54-F683447AAD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93"/>
              <a:ext cx="1587" cy="0"/>
            </a:xfrm>
            <a:prstGeom prst="line">
              <a:avLst/>
            </a:prstGeom>
            <a:grpFill/>
            <a:ln w="6350">
              <a:solidFill>
                <a:srgbClr val="006C9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00"/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59819574-168D-4132-9ED8-66088712C7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" y="393"/>
              <a:ext cx="845" cy="0"/>
            </a:xfrm>
            <a:prstGeom prst="line">
              <a:avLst/>
            </a:prstGeom>
            <a:grpFill/>
            <a:ln w="6350">
              <a:solidFill>
                <a:srgbClr val="006C9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00"/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0734A9F0-964B-4DA7-9828-6BD85C11E2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2" y="393"/>
              <a:ext cx="845" cy="0"/>
            </a:xfrm>
            <a:prstGeom prst="line">
              <a:avLst/>
            </a:prstGeom>
            <a:grpFill/>
            <a:ln w="6350">
              <a:solidFill>
                <a:srgbClr val="006C9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00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48E7B515-55F9-499F-93C7-745D87C144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7" y="393"/>
              <a:ext cx="692" cy="0"/>
            </a:xfrm>
            <a:prstGeom prst="line">
              <a:avLst/>
            </a:prstGeom>
            <a:grpFill/>
            <a:ln w="6350">
              <a:solidFill>
                <a:srgbClr val="006C9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700"/>
            </a:p>
          </p:txBody>
        </p:sp>
      </p:grpSp>
      <p:sp>
        <p:nvSpPr>
          <p:cNvPr id="19" name="Rectangle 25">
            <a:extLst>
              <a:ext uri="{FF2B5EF4-FFF2-40B4-BE49-F238E27FC236}">
                <a16:creationId xmlns:a16="http://schemas.microsoft.com/office/drawing/2014/main" id="{4469328E-15A6-4C47-B2FE-8F8BE784A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28" name="Tableau 28">
            <a:extLst>
              <a:ext uri="{FF2B5EF4-FFF2-40B4-BE49-F238E27FC236}">
                <a16:creationId xmlns:a16="http://schemas.microsoft.com/office/drawing/2014/main" id="{7F0A1158-217E-4B59-9FB6-5F2552A01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546377"/>
              </p:ext>
            </p:extLst>
          </p:nvPr>
        </p:nvGraphicFramePr>
        <p:xfrm>
          <a:off x="3440430" y="23765"/>
          <a:ext cx="541782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7320">
                  <a:extLst>
                    <a:ext uri="{9D8B030D-6E8A-4147-A177-3AD203B41FA5}">
                      <a16:colId xmlns:a16="http://schemas.microsoft.com/office/drawing/2014/main" val="180555688"/>
                    </a:ext>
                  </a:extLst>
                </a:gridCol>
                <a:gridCol w="1165860">
                  <a:extLst>
                    <a:ext uri="{9D8B030D-6E8A-4147-A177-3AD203B41FA5}">
                      <a16:colId xmlns:a16="http://schemas.microsoft.com/office/drawing/2014/main" val="1670357355"/>
                    </a:ext>
                  </a:extLst>
                </a:gridCol>
                <a:gridCol w="1131570">
                  <a:extLst>
                    <a:ext uri="{9D8B030D-6E8A-4147-A177-3AD203B41FA5}">
                      <a16:colId xmlns:a16="http://schemas.microsoft.com/office/drawing/2014/main" val="1941317119"/>
                    </a:ext>
                  </a:extLst>
                </a:gridCol>
                <a:gridCol w="1703070">
                  <a:extLst>
                    <a:ext uri="{9D8B030D-6E8A-4147-A177-3AD203B41FA5}">
                      <a16:colId xmlns:a16="http://schemas.microsoft.com/office/drawing/2014/main" val="34547885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ysClr val="windowText" lastClr="000000"/>
                          </a:solidFill>
                        </a:rPr>
                        <a:t>Nombre de touristes 2018 </a:t>
                      </a:r>
                      <a:r>
                        <a:rPr lang="fr-FR" sz="1400" dirty="0">
                          <a:solidFill>
                            <a:sysClr val="windowText" lastClr="000000"/>
                          </a:solidFill>
                        </a:rPr>
                        <a:t>(millions)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ysClr val="windowText" lastClr="000000"/>
                          </a:solidFill>
                        </a:rPr>
                        <a:t>Part dans l’ensemble</a:t>
                      </a:r>
                    </a:p>
                    <a:p>
                      <a:r>
                        <a:rPr lang="fr-FR" sz="1400" dirty="0">
                          <a:solidFill>
                            <a:sysClr val="windowText" lastClr="000000"/>
                          </a:solidFill>
                        </a:rPr>
                        <a:t>(en %)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ysClr val="windowText" lastClr="000000"/>
                          </a:solidFill>
                        </a:rPr>
                        <a:t>Variation</a:t>
                      </a:r>
                    </a:p>
                    <a:p>
                      <a:r>
                        <a:rPr lang="fr-FR" sz="1600" dirty="0">
                          <a:solidFill>
                            <a:sysClr val="windowText" lastClr="000000"/>
                          </a:solidFill>
                        </a:rPr>
                        <a:t>2018/2017</a:t>
                      </a:r>
                    </a:p>
                    <a:p>
                      <a:r>
                        <a:rPr lang="fr-FR" sz="1600" dirty="0">
                          <a:solidFill>
                            <a:sysClr val="windowText" lastClr="000000"/>
                          </a:solidFill>
                        </a:rPr>
                        <a:t>(</a:t>
                      </a:r>
                      <a:r>
                        <a:rPr lang="fr-FR" sz="1400" dirty="0">
                          <a:solidFill>
                            <a:sysClr val="windowText" lastClr="000000"/>
                          </a:solidFill>
                        </a:rPr>
                        <a:t>en millions)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ysClr val="windowText" lastClr="000000"/>
                          </a:solidFill>
                        </a:rPr>
                        <a:t>   Évolution</a:t>
                      </a:r>
                    </a:p>
                    <a:p>
                      <a:r>
                        <a:rPr lang="fr-FR" sz="1600" dirty="0">
                          <a:solidFill>
                            <a:sysClr val="windowText" lastClr="000000"/>
                          </a:solidFill>
                        </a:rPr>
                        <a:t>   2018/2017</a:t>
                      </a:r>
                    </a:p>
                    <a:p>
                      <a:r>
                        <a:rPr lang="fr-FR" sz="1400" dirty="0">
                          <a:solidFill>
                            <a:sysClr val="windowText" lastClr="000000"/>
                          </a:solidFill>
                        </a:rPr>
                        <a:t>   (en %)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437813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5A17CD69-715F-4A5E-BB84-5082A02AC957}"/>
              </a:ext>
            </a:extLst>
          </p:cNvPr>
          <p:cNvSpPr txBox="1"/>
          <p:nvPr/>
        </p:nvSpPr>
        <p:spPr>
          <a:xfrm>
            <a:off x="0" y="130873"/>
            <a:ext cx="32880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Provenance des touristes</a:t>
            </a:r>
          </a:p>
        </p:txBody>
      </p:sp>
    </p:spTree>
    <p:extLst>
      <p:ext uri="{BB962C8B-B14F-4D97-AF65-F5344CB8AC3E}">
        <p14:creationId xmlns:p14="http://schemas.microsoft.com/office/powerpoint/2010/main" val="261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75"/>
    </mc:Choice>
    <mc:Fallback xmlns="">
      <p:transition spd="slow" advTm="64375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EBD334F-F7BE-40E2-B740-D1BDBC1F0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46</a:t>
            </a:fld>
            <a:endParaRPr lang="fr-FR" dirty="0">
              <a:solidFill>
                <a:schemeClr val="tx1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E9D3647-03AF-4543-A499-BE0B6B41B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082220"/>
              </p:ext>
            </p:extLst>
          </p:nvPr>
        </p:nvGraphicFramePr>
        <p:xfrm>
          <a:off x="401637" y="216883"/>
          <a:ext cx="7085013" cy="39442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50423">
                  <a:extLst>
                    <a:ext uri="{9D8B030D-6E8A-4147-A177-3AD203B41FA5}">
                      <a16:colId xmlns:a16="http://schemas.microsoft.com/office/drawing/2014/main" val="2649303212"/>
                    </a:ext>
                  </a:extLst>
                </a:gridCol>
                <a:gridCol w="2434590">
                  <a:extLst>
                    <a:ext uri="{9D8B030D-6E8A-4147-A177-3AD203B41FA5}">
                      <a16:colId xmlns:a16="http://schemas.microsoft.com/office/drawing/2014/main" val="680670520"/>
                    </a:ext>
                  </a:extLst>
                </a:gridCol>
              </a:tblGrid>
              <a:tr h="66021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Tourisme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 dans le PIB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5096100"/>
                  </a:ext>
                </a:extLst>
              </a:tr>
              <a:tr h="58000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5642044"/>
                  </a:ext>
                </a:extLst>
              </a:tr>
              <a:tr h="85267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Régions méditerranéennes</a:t>
                      </a:r>
                      <a:endParaRPr lang="fr-F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fr-F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8866043"/>
                  </a:ext>
                </a:extLst>
              </a:tr>
              <a:tr h="58784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Corse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  <a:endParaRPr lang="fr-F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6226963"/>
                  </a:ext>
                </a:extLst>
              </a:tr>
              <a:tr h="77028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Régions septentrionales (du Nord)</a:t>
                      </a:r>
                      <a:endParaRPr lang="fr-F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fr-F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8646367"/>
                  </a:ext>
                </a:extLst>
              </a:tr>
              <a:tr h="49324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Île-de-France</a:t>
                      </a:r>
                      <a:endParaRPr lang="fr-F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6,5%</a:t>
                      </a:r>
                      <a:endParaRPr lang="fr-F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026740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6314897C-A588-409E-98ED-B26045D2AE16}"/>
              </a:ext>
            </a:extLst>
          </p:cNvPr>
          <p:cNvSpPr txBox="1"/>
          <p:nvPr/>
        </p:nvSpPr>
        <p:spPr>
          <a:xfrm>
            <a:off x="384895" y="4427755"/>
            <a:ext cx="4392845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 Black" panose="020B0A04020102020204" pitchFamily="34" charset="0"/>
                <a:ea typeface="Verdana" panose="020B0604030504040204" pitchFamily="34" charset="0"/>
              </a:rPr>
              <a:t>2/ De nombreux emplois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156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72"/>
    </mc:Choice>
    <mc:Fallback xmlns="">
      <p:transition spd="slow" advTm="15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3BD18AF-C478-4561-9FFA-B2BA1E9D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47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4ADC4C-9F22-45CE-A4F4-40926A501A52}"/>
              </a:ext>
            </a:extLst>
          </p:cNvPr>
          <p:cNvSpPr txBox="1"/>
          <p:nvPr/>
        </p:nvSpPr>
        <p:spPr>
          <a:xfrm>
            <a:off x="3704907" y="2549664"/>
            <a:ext cx="2398714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L’emploi dans le tourisme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B46FCF7-E2B8-4AF8-B1F7-0A4B7D7A642B}"/>
              </a:ext>
            </a:extLst>
          </p:cNvPr>
          <p:cNvSpPr txBox="1"/>
          <p:nvPr/>
        </p:nvSpPr>
        <p:spPr>
          <a:xfrm>
            <a:off x="279717" y="320159"/>
            <a:ext cx="2398714" cy="1631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Offres d’emplois &gt; à la demande dans hôtellerie et restauration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DC6E029-8DC8-44EF-83E1-E1B0CCD8A77E}"/>
              </a:ext>
            </a:extLst>
          </p:cNvPr>
          <p:cNvSpPr txBox="1"/>
          <p:nvPr/>
        </p:nvSpPr>
        <p:spPr>
          <a:xfrm>
            <a:off x="6192680" y="320159"/>
            <a:ext cx="2398714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2 catégories d’emplois : les permanents et les saisonniers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34C1399-8EA7-4551-AFF0-817DBCD13CAD}"/>
              </a:ext>
            </a:extLst>
          </p:cNvPr>
          <p:cNvSpPr txBox="1"/>
          <p:nvPr/>
        </p:nvSpPr>
        <p:spPr>
          <a:xfrm>
            <a:off x="365760" y="4456778"/>
            <a:ext cx="2398714" cy="16312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emplois saisonniers = la non-qualification du personnel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6E3D6BC-7159-4A26-8ACC-28DA769F8A75}"/>
              </a:ext>
            </a:extLst>
          </p:cNvPr>
          <p:cNvSpPr txBox="1"/>
          <p:nvPr/>
        </p:nvSpPr>
        <p:spPr>
          <a:xfrm>
            <a:off x="5735480" y="4610666"/>
            <a:ext cx="3042760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agences de voyages, offices de tourisme, TO = personnel qualifié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261E673-CEBF-4687-8734-6BEA14E16A0A}"/>
              </a:ext>
            </a:extLst>
          </p:cNvPr>
          <p:cNvCxnSpPr>
            <a:cxnSpLocks/>
          </p:cNvCxnSpPr>
          <p:nvPr/>
        </p:nvCxnSpPr>
        <p:spPr>
          <a:xfrm flipH="1">
            <a:off x="5200652" y="1289655"/>
            <a:ext cx="731518" cy="101727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8D8C3CE-F0CF-4962-8B47-850553A527F3}"/>
              </a:ext>
            </a:extLst>
          </p:cNvPr>
          <p:cNvCxnSpPr>
            <a:cxnSpLocks/>
          </p:cNvCxnSpPr>
          <p:nvPr/>
        </p:nvCxnSpPr>
        <p:spPr>
          <a:xfrm>
            <a:off x="2951320" y="1474470"/>
            <a:ext cx="1033940" cy="83245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7B7513E-B202-43CD-BDA5-58C0E04EFB62}"/>
              </a:ext>
            </a:extLst>
          </p:cNvPr>
          <p:cNvCxnSpPr>
            <a:cxnSpLocks/>
          </p:cNvCxnSpPr>
          <p:nvPr/>
        </p:nvCxnSpPr>
        <p:spPr>
          <a:xfrm flipH="1">
            <a:off x="2951320" y="3429000"/>
            <a:ext cx="1033940" cy="81590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269A563-CE89-439B-A1A3-7B0BA0E209EF}"/>
              </a:ext>
            </a:extLst>
          </p:cNvPr>
          <p:cNvCxnSpPr>
            <a:cxnSpLocks/>
          </p:cNvCxnSpPr>
          <p:nvPr/>
        </p:nvCxnSpPr>
        <p:spPr>
          <a:xfrm>
            <a:off x="5063490" y="3537159"/>
            <a:ext cx="868680" cy="80624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3219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49"/>
    </mc:Choice>
    <mc:Fallback xmlns="">
      <p:transition spd="slow" advTm="103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72F4C3C-EFE5-4EEF-9E5C-4460590BB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48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4FA6768-C5FC-4095-816C-AA5EEF75BE47}"/>
              </a:ext>
            </a:extLst>
          </p:cNvPr>
          <p:cNvSpPr txBox="1"/>
          <p:nvPr/>
        </p:nvSpPr>
        <p:spPr>
          <a:xfrm>
            <a:off x="131311" y="100673"/>
            <a:ext cx="2794769" cy="186204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sz="2300" b="1" dirty="0">
                <a:latin typeface="Arial Black" panose="020B0A04020102020204" pitchFamily="34" charset="0"/>
                <a:ea typeface="Verdana" panose="020B0604030504040204" pitchFamily="34" charset="0"/>
              </a:rPr>
              <a:t>III des destinations  et une offre touristique variées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CF21A55-3407-49E2-B36C-6D12C18BD87D}"/>
              </a:ext>
            </a:extLst>
          </p:cNvPr>
          <p:cNvSpPr txBox="1"/>
          <p:nvPr/>
        </p:nvSpPr>
        <p:spPr>
          <a:xfrm>
            <a:off x="131311" y="2080006"/>
            <a:ext cx="2903218" cy="10618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100" b="1" dirty="0">
                <a:latin typeface="Arial Black" panose="020B0A04020102020204" pitchFamily="34" charset="0"/>
                <a:ea typeface="Verdana" panose="020B0604030504040204" pitchFamily="34" charset="0"/>
              </a:rPr>
              <a:t>1/ une géographie du tourisme différenciée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DFC175-AB42-46D6-95D9-022D076C3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4" y="3344077"/>
            <a:ext cx="2728315" cy="21465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FA4D3FD-5E42-4F37-BD49-437DDF1BB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4" y="5490619"/>
            <a:ext cx="2728315" cy="12147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2B0ABA3-526C-4F8E-ADBD-E0C40A42D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29" y="407044"/>
            <a:ext cx="5978160" cy="63144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11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88"/>
    </mc:Choice>
    <mc:Fallback xmlns="">
      <p:transition spd="slow" advTm="161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ECB10A4-604E-451E-9760-53C8993A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49</a:t>
            </a:fld>
            <a:endParaRPr lang="fr-FR" dirty="0">
              <a:solidFill>
                <a:schemeClr val="tx1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401F0F4-1E1D-4BEC-8B34-2A1DE21EC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560999"/>
              </p:ext>
            </p:extLst>
          </p:nvPr>
        </p:nvGraphicFramePr>
        <p:xfrm>
          <a:off x="400050" y="96401"/>
          <a:ext cx="7875270" cy="60988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75806">
                  <a:extLst>
                    <a:ext uri="{9D8B030D-6E8A-4147-A177-3AD203B41FA5}">
                      <a16:colId xmlns:a16="http://schemas.microsoft.com/office/drawing/2014/main" val="2267203064"/>
                    </a:ext>
                  </a:extLst>
                </a:gridCol>
                <a:gridCol w="3175806">
                  <a:extLst>
                    <a:ext uri="{9D8B030D-6E8A-4147-A177-3AD203B41FA5}">
                      <a16:colId xmlns:a16="http://schemas.microsoft.com/office/drawing/2014/main" val="452526507"/>
                    </a:ext>
                  </a:extLst>
                </a:gridCol>
                <a:gridCol w="1523658">
                  <a:extLst>
                    <a:ext uri="{9D8B030D-6E8A-4147-A177-3AD203B41FA5}">
                      <a16:colId xmlns:a16="http://schemas.microsoft.com/office/drawing/2014/main" val="1424811330"/>
                    </a:ext>
                  </a:extLst>
                </a:gridCol>
              </a:tblGrid>
              <a:tr h="10492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fr-FR" sz="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Nuitées d’été en 2019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(en millions)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fr-FR" sz="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%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8348898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Littoral</a:t>
                      </a:r>
                      <a:endParaRPr lang="fr-FR" sz="18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121,8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38,5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4291665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Littoral méditerranéen</a:t>
                      </a:r>
                      <a:endParaRPr lang="fr-FR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55,8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733023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Littoral atlantique</a:t>
                      </a:r>
                      <a:endParaRPr lang="fr-FR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39,1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6463784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Littoral breton</a:t>
                      </a:r>
                      <a:endParaRPr lang="fr-FR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16,9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8903787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Littoral nord et normand</a:t>
                      </a:r>
                      <a:endParaRPr lang="fr-F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3883577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Massifs de montagne</a:t>
                      </a:r>
                      <a:endParaRPr lang="fr-FR" sz="18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15,9</a:t>
                      </a:r>
                      <a:endParaRPr lang="fr-FR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5978745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Massif alpin</a:t>
                      </a:r>
                      <a:endParaRPr lang="fr-F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11,2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992890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Massif pyrénéen</a:t>
                      </a:r>
                      <a:endParaRPr lang="fr-FR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5190623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Autres massifs</a:t>
                      </a:r>
                      <a:endParaRPr lang="fr-F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1743856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Urbain</a:t>
                      </a:r>
                      <a:endParaRPr lang="fr-FR" sz="18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115,6</a:t>
                      </a:r>
                      <a:endParaRPr lang="fr-FR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36,5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453402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Île-de-France</a:t>
                      </a:r>
                      <a:endParaRPr lang="fr-FR" sz="18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46,6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2831726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Urbain de province</a:t>
                      </a:r>
                      <a:endParaRPr lang="fr-F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8275127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Campagne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fr-FR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19,9</a:t>
                      </a:r>
                      <a:endParaRPr lang="fr-F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7638716"/>
                  </a:ext>
                </a:extLst>
              </a:tr>
              <a:tr h="284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fr-F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316,3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fr-F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F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9765679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8FF69795-4E26-4489-BB76-95FC78A1903B}"/>
              </a:ext>
            </a:extLst>
          </p:cNvPr>
          <p:cNvSpPr txBox="1"/>
          <p:nvPr/>
        </p:nvSpPr>
        <p:spPr>
          <a:xfrm>
            <a:off x="400050" y="96401"/>
            <a:ext cx="3197085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200" b="1" dirty="0">
                <a:latin typeface="Arial Black" panose="020B0A04020102020204" pitchFamily="34" charset="0"/>
                <a:ea typeface="Verdana" panose="020B0604030504040204" pitchFamily="34" charset="0"/>
              </a:rPr>
              <a:t>2/ Les pratiques touristiques en France</a:t>
            </a:r>
          </a:p>
        </p:txBody>
      </p:sp>
    </p:spTree>
    <p:extLst>
      <p:ext uri="{BB962C8B-B14F-4D97-AF65-F5344CB8AC3E}">
        <p14:creationId xmlns:p14="http://schemas.microsoft.com/office/powerpoint/2010/main" val="399936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354"/>
    </mc:Choice>
    <mc:Fallback xmlns="">
      <p:transition spd="slow" advTm="34935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F20EE92-4B1E-4100-BA52-769BC9402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4231">
            <a:off x="604437" y="751477"/>
            <a:ext cx="3846731" cy="263379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A23E18F-686D-4AC7-9E8E-4DF87EAEF350}"/>
              </a:ext>
            </a:extLst>
          </p:cNvPr>
          <p:cNvSpPr txBox="1"/>
          <p:nvPr/>
        </p:nvSpPr>
        <p:spPr>
          <a:xfrm rot="20556648">
            <a:off x="173760" y="480705"/>
            <a:ext cx="32781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 Lioran Massif Central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5F9D6ED-44DB-4442-A7FE-F0965F33B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589">
            <a:off x="5029538" y="812010"/>
            <a:ext cx="3769095" cy="251273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CE4384A-AB8A-4EA7-A140-8606FCD1A3CC}"/>
              </a:ext>
            </a:extLst>
          </p:cNvPr>
          <p:cNvSpPr txBox="1"/>
          <p:nvPr/>
        </p:nvSpPr>
        <p:spPr>
          <a:xfrm rot="940570">
            <a:off x="6198328" y="475692"/>
            <a:ext cx="23422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Les Rousses Jura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709BAF5-1EC0-4B2B-B8B9-DC5BA1BF2F6E}"/>
              </a:ext>
            </a:extLst>
          </p:cNvPr>
          <p:cNvSpPr txBox="1"/>
          <p:nvPr/>
        </p:nvSpPr>
        <p:spPr>
          <a:xfrm>
            <a:off x="3146811" y="3518566"/>
            <a:ext cx="340257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Les moyennes montagnes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C3A0A0B-79D3-4415-8A4C-05243A1BA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30" y="4038139"/>
            <a:ext cx="4800670" cy="269860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542BE4A-9B1A-4F0E-9F02-A4EE6A547B4A}"/>
              </a:ext>
            </a:extLst>
          </p:cNvPr>
          <p:cNvSpPr txBox="1"/>
          <p:nvPr/>
        </p:nvSpPr>
        <p:spPr>
          <a:xfrm>
            <a:off x="1233781" y="5553105"/>
            <a:ext cx="150934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Bussang Les Vosges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6609D4-3007-42E5-9F8C-D3E1E691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5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265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26391F7-9AA6-42F2-96C1-EF98EF604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50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274E0E3-817F-4ACD-8BCB-C72C2D8CF31C}"/>
              </a:ext>
            </a:extLst>
          </p:cNvPr>
          <p:cNvSpPr txBox="1"/>
          <p:nvPr/>
        </p:nvSpPr>
        <p:spPr>
          <a:xfrm>
            <a:off x="274320" y="477111"/>
            <a:ext cx="5253855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 Tourisme balnéaire et nautique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96B50CC-EC47-4806-BF12-882E36CAE4AC}"/>
              </a:ext>
            </a:extLst>
          </p:cNvPr>
          <p:cNvSpPr txBox="1"/>
          <p:nvPr/>
        </p:nvSpPr>
        <p:spPr>
          <a:xfrm>
            <a:off x="628650" y="1370481"/>
            <a:ext cx="322232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Étapes historiques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903877E-110B-4B1E-8366-F919D3B970E5}"/>
              </a:ext>
            </a:extLst>
          </p:cNvPr>
          <p:cNvSpPr txBox="1"/>
          <p:nvPr/>
        </p:nvSpPr>
        <p:spPr>
          <a:xfrm>
            <a:off x="139539" y="2050919"/>
            <a:ext cx="870427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 Dès fin XVIII</a:t>
            </a:r>
            <a:r>
              <a:rPr lang="fr-FR" sz="2000" b="1" baseline="30000" dirty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 – Côte d’azur (Nice et Hyères), Manche, Normandie - Aristocrates étrangers et grande bourgeoisie française – été puis hiver sur côte d’azur.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A7BD19-03D8-4510-9787-3081D09251C4}"/>
              </a:ext>
            </a:extLst>
          </p:cNvPr>
          <p:cNvSpPr txBox="1"/>
          <p:nvPr/>
        </p:nvSpPr>
        <p:spPr>
          <a:xfrm>
            <a:off x="4705999" y="1292511"/>
            <a:ext cx="3222321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Quand ? Où ? Qui ? Période de l’année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217F4E0-319F-46D9-A758-3B255B4394DB}"/>
              </a:ext>
            </a:extLst>
          </p:cNvPr>
          <p:cNvSpPr txBox="1"/>
          <p:nvPr/>
        </p:nvSpPr>
        <p:spPr>
          <a:xfrm>
            <a:off x="139539" y="3350810"/>
            <a:ext cx="870427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-Après PGM, tourisme balnéaire = tourisme d’été sur tous les littoraux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3D61F4C-8BCE-4B3E-BEE6-9D21242C96BD}"/>
              </a:ext>
            </a:extLst>
          </p:cNvPr>
          <p:cNvSpPr txBox="1"/>
          <p:nvPr/>
        </p:nvSpPr>
        <p:spPr>
          <a:xfrm>
            <a:off x="139539" y="4475811"/>
            <a:ext cx="870427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>
                <a:latin typeface="Verdana" panose="020B0604030504040204" pitchFamily="34" charset="0"/>
                <a:ea typeface="Verdana" panose="020B0604030504040204" pitchFamily="34" charset="0"/>
              </a:rPr>
              <a:t>Après DGM = essor encore + rapide grâce essor automobile (Les Landes, la Vendée). Développement camping d’où arrivée catégories sociales + modestes.</a:t>
            </a:r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1839D43-1942-4BB2-BD28-CAA929C2E76A}"/>
              </a:ext>
            </a:extLst>
          </p:cNvPr>
          <p:cNvSpPr txBox="1"/>
          <p:nvPr/>
        </p:nvSpPr>
        <p:spPr>
          <a:xfrm>
            <a:off x="139539" y="5740478"/>
            <a:ext cx="870427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Conséquence : urbanisation du front de mer = tourisme de masse.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BB456AB-CF34-4F29-A147-9F2497F525D2}"/>
              </a:ext>
            </a:extLst>
          </p:cNvPr>
          <p:cNvSpPr txBox="1"/>
          <p:nvPr/>
        </p:nvSpPr>
        <p:spPr>
          <a:xfrm rot="951657">
            <a:off x="4705377" y="397815"/>
            <a:ext cx="2904831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Rappel chapitre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220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77"/>
    </mc:Choice>
    <mc:Fallback xmlns="">
      <p:transition spd="slow" advTm="174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2A675A-4F6C-4164-B687-7836A0D3E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51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3686451-47DA-4321-A0D2-AC58F69BC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0" y="2995012"/>
            <a:ext cx="2728315" cy="214654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8231BC3-72AD-4578-B062-660AABEF9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0" y="5141554"/>
            <a:ext cx="2728315" cy="12147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C3D99BF-1EE8-4E95-9E46-6F14B437F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625" y="136523"/>
            <a:ext cx="6153065" cy="649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1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91"/>
    </mc:Choice>
    <mc:Fallback xmlns="">
      <p:transition spd="slow" advTm="3939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A23D18-0A55-419A-B335-D375F207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52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51B971-BD56-4BA1-9869-A1ABE44ECCDE}"/>
              </a:ext>
            </a:extLst>
          </p:cNvPr>
          <p:cNvSpPr txBox="1"/>
          <p:nvPr/>
        </p:nvSpPr>
        <p:spPr>
          <a:xfrm>
            <a:off x="260081" y="352426"/>
            <a:ext cx="40083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 Tourisme montagnard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5B53595-5E82-4FCE-87A9-B409038CA366}"/>
              </a:ext>
            </a:extLst>
          </p:cNvPr>
          <p:cNvSpPr txBox="1"/>
          <p:nvPr/>
        </p:nvSpPr>
        <p:spPr>
          <a:xfrm>
            <a:off x="735150" y="923450"/>
            <a:ext cx="322232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Étapes historiques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05109BB-AAAB-46A1-83E2-AF6611C47EFB}"/>
              </a:ext>
            </a:extLst>
          </p:cNvPr>
          <p:cNvSpPr txBox="1"/>
          <p:nvPr/>
        </p:nvSpPr>
        <p:spPr>
          <a:xfrm>
            <a:off x="735150" y="1517274"/>
            <a:ext cx="243412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Quand ? Où ?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29C314C3-BF49-467E-B965-9BF47793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1" y="3079773"/>
            <a:ext cx="4178300" cy="30238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  <a:spcAft>
                <a:spcPts val="575"/>
              </a:spcAft>
            </a:pPr>
            <a:r>
              <a:rPr lang="fr-FR" altLang="fr-FR" sz="2000" b="1" dirty="0">
                <a:latin typeface="Verdana" panose="020B0604030504040204" pitchFamily="34" charset="0"/>
              </a:rPr>
              <a:t>Ascension du Mont Blanc en 1786. </a:t>
            </a:r>
          </a:p>
          <a:p>
            <a:pPr>
              <a:lnSpc>
                <a:spcPct val="102000"/>
              </a:lnSpc>
              <a:spcAft>
                <a:spcPts val="575"/>
              </a:spcAft>
            </a:pPr>
            <a:r>
              <a:rPr lang="fr-FR" altLang="fr-FR" sz="2000" b="1" dirty="0">
                <a:latin typeface="Verdana" panose="020B0604030504040204" pitchFamily="34" charset="0"/>
              </a:rPr>
              <a:t>Milieu XIX</a:t>
            </a:r>
            <a:r>
              <a:rPr lang="fr-FR" altLang="fr-FR" sz="2000" b="1" baseline="30000" dirty="0">
                <a:latin typeface="Verdana" panose="020B0604030504040204" pitchFamily="34" charset="0"/>
              </a:rPr>
              <a:t>e</a:t>
            </a:r>
            <a:r>
              <a:rPr lang="fr-FR" altLang="fr-FR" sz="2000" b="1" dirty="0">
                <a:latin typeface="Verdana" panose="020B0604030504040204" pitchFamily="34" charset="0"/>
              </a:rPr>
              <a:t> siècle = création de 2 clubs alpins = British alpine club et club alpin français (1874) + succès du thermalisme (Luchon ou Aix-les-Bains avec clientèle aisée).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3645B1-8406-48F0-B605-9F6326D2D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90" y="466150"/>
            <a:ext cx="4451004" cy="6391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83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70"/>
    </mc:Choice>
    <mc:Fallback xmlns="">
      <p:transition spd="slow" advTm="165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41EF126-9F83-4022-BA3D-86F0E48E6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53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A6DDCDB6-9693-4236-BD93-0228EF252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118" y="136524"/>
            <a:ext cx="4957763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fr-FR" altLang="fr-FR" sz="2000" b="1">
                <a:latin typeface="Verdana" panose="020B0604030504040204" pitchFamily="34" charset="0"/>
              </a:rPr>
              <a:t>Début XX</a:t>
            </a:r>
            <a:r>
              <a:rPr lang="fr-FR" altLang="fr-FR" sz="2000" b="1" baseline="33000">
                <a:latin typeface="Verdana" panose="020B0604030504040204" pitchFamily="34" charset="0"/>
              </a:rPr>
              <a:t>e</a:t>
            </a:r>
            <a:r>
              <a:rPr lang="fr-FR" altLang="fr-FR" sz="2000" b="1">
                <a:latin typeface="Verdana" panose="020B0604030504040204" pitchFamily="34" charset="0"/>
              </a:rPr>
              <a:t> siècle = déclin des stations thermales de montagne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17698057-1952-41A6-A616-F809912D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2888" y="1697593"/>
            <a:ext cx="3168650" cy="709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Invention des sports d’hiver fin XIX</a:t>
            </a:r>
            <a:r>
              <a:rPr lang="fr-FR" altLang="fr-FR" sz="2000" b="1" baseline="33000" dirty="0">
                <a:latin typeface="Verdana" panose="020B0604030504040204" pitchFamily="34" charset="0"/>
              </a:rPr>
              <a:t>e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5B2D6CE1-375B-4C1B-A923-078086592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955" y="905430"/>
            <a:ext cx="503237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8000"/>
              </a:lnSpc>
            </a:pPr>
            <a:r>
              <a:rPr lang="fr-FR" altLang="fr-FR" sz="4000" dirty="0">
                <a:latin typeface="Arial Black" panose="020B0A04020102020204" pitchFamily="34" charset="0"/>
              </a:rPr>
              <a:t>+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6644668B-9E88-4521-B683-ACB08200F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07" y="2914172"/>
            <a:ext cx="546100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Apparition sports d’hiver début XXe (apparition ski années 1880).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0C3DA1B-A20C-4E8E-86A5-68A84E945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727" y="4134483"/>
            <a:ext cx="871093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Entre 2 guerres = jeux olympiques d’hiver de Chamonix en 1924 + premières remontées mécaniques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D1E4CED7-A4D8-4ECC-9963-6694F02CE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07" y="5346852"/>
            <a:ext cx="4957763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fr-FR" altLang="fr-FR" sz="2000" b="1">
                <a:latin typeface="Verdana" panose="020B0604030504040204" pitchFamily="34" charset="0"/>
              </a:rPr>
              <a:t>Début XX</a:t>
            </a:r>
            <a:r>
              <a:rPr lang="fr-FR" altLang="fr-FR" sz="2000" b="1" baseline="33000">
                <a:latin typeface="Verdana" panose="020B0604030504040204" pitchFamily="34" charset="0"/>
              </a:rPr>
              <a:t>e</a:t>
            </a:r>
            <a:r>
              <a:rPr lang="fr-FR" altLang="fr-FR" sz="2000" b="1">
                <a:latin typeface="Verdana" panose="020B0604030504040204" pitchFamily="34" charset="0"/>
              </a:rPr>
              <a:t> siècle = déclin des stations thermales de montagne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9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54"/>
    </mc:Choice>
    <mc:Fallback xmlns="">
      <p:transition spd="slow" advTm="70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917889D-BD1D-4B39-B4C3-B5EF76159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54</a:t>
            </a:fld>
            <a:endParaRPr lang="fr-FR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8A40C708-EF1B-4391-AA8E-C74E2B170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649" y="2128772"/>
            <a:ext cx="3168650" cy="11027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Essor du ski à partir des années 1960</a:t>
            </a:r>
          </a:p>
          <a:p>
            <a:pPr algn="ctr">
              <a:lnSpc>
                <a:spcPct val="102000"/>
              </a:lnSpc>
            </a:pPr>
            <a:r>
              <a:rPr lang="fr-FR" altLang="fr-FR" sz="2000" b="1" dirty="0">
                <a:solidFill>
                  <a:srgbClr val="FF0000"/>
                </a:solidFill>
                <a:latin typeface="Verdana" panose="020B0604030504040204" pitchFamily="34" charset="0"/>
              </a:rPr>
              <a:t>causes</a:t>
            </a:r>
            <a:r>
              <a:rPr lang="fr-FR" alt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?</a:t>
            </a:r>
            <a:endParaRPr lang="fr-FR" altLang="fr-FR" sz="2000" b="1" baseline="33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52F6DDF4-069A-4E9E-97A6-CBB9EA4BB61B}"/>
              </a:ext>
            </a:extLst>
          </p:cNvPr>
          <p:cNvCxnSpPr>
            <a:cxnSpLocks/>
          </p:cNvCxnSpPr>
          <p:nvPr/>
        </p:nvCxnSpPr>
        <p:spPr>
          <a:xfrm flipH="1">
            <a:off x="5543552" y="1093649"/>
            <a:ext cx="868678" cy="86074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F43D10D0-7CAF-4CF5-92C6-A6A16C7DFFCC}"/>
              </a:ext>
            </a:extLst>
          </p:cNvPr>
          <p:cNvCxnSpPr>
            <a:cxnSpLocks/>
          </p:cNvCxnSpPr>
          <p:nvPr/>
        </p:nvCxnSpPr>
        <p:spPr>
          <a:xfrm>
            <a:off x="2651760" y="999941"/>
            <a:ext cx="908054" cy="90377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5B2256F-6344-4F26-9550-E7280009EC0C}"/>
              </a:ext>
            </a:extLst>
          </p:cNvPr>
          <p:cNvCxnSpPr>
            <a:cxnSpLocks/>
          </p:cNvCxnSpPr>
          <p:nvPr/>
        </p:nvCxnSpPr>
        <p:spPr>
          <a:xfrm flipH="1">
            <a:off x="2366010" y="3540328"/>
            <a:ext cx="1079504" cy="62905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790A1A5-B3BB-4E8B-8BA4-F3A476DAE8E5}"/>
              </a:ext>
            </a:extLst>
          </p:cNvPr>
          <p:cNvCxnSpPr>
            <a:cxnSpLocks/>
          </p:cNvCxnSpPr>
          <p:nvPr/>
        </p:nvCxnSpPr>
        <p:spPr>
          <a:xfrm>
            <a:off x="5338603" y="3363143"/>
            <a:ext cx="868680" cy="80624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50927A6-B27E-4293-86C5-5E1E9DB62D55}"/>
              </a:ext>
            </a:extLst>
          </p:cNvPr>
          <p:cNvSpPr txBox="1"/>
          <p:nvPr/>
        </p:nvSpPr>
        <p:spPr>
          <a:xfrm>
            <a:off x="678026" y="169419"/>
            <a:ext cx="18478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automobile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8A85F7C-9BFD-45F4-9432-23B778A1A8A4}"/>
              </a:ext>
            </a:extLst>
          </p:cNvPr>
          <p:cNvSpPr txBox="1"/>
          <p:nvPr/>
        </p:nvSpPr>
        <p:spPr>
          <a:xfrm>
            <a:off x="6116636" y="210615"/>
            <a:ext cx="239871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hausse niveau de vie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088F804-72AD-4ACF-AF1C-683FE10123E8}"/>
              </a:ext>
            </a:extLst>
          </p:cNvPr>
          <p:cNvSpPr txBox="1"/>
          <p:nvPr/>
        </p:nvSpPr>
        <p:spPr>
          <a:xfrm>
            <a:off x="5977891" y="4657532"/>
            <a:ext cx="239871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multiplication des équipements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3CE6C70-6FEB-4BAF-9753-38A4938E47F2}"/>
              </a:ext>
            </a:extLst>
          </p:cNvPr>
          <p:cNvSpPr txBox="1"/>
          <p:nvPr/>
        </p:nvSpPr>
        <p:spPr>
          <a:xfrm>
            <a:off x="127160" y="4665033"/>
            <a:ext cx="429625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 de Grenoble (1968) puis Albertville (1992) avec victoires sportifs français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C17FA3E-C910-44D4-9A52-9856324FB489}"/>
              </a:ext>
            </a:extLst>
          </p:cNvPr>
          <p:cNvSpPr txBox="1"/>
          <p:nvPr/>
        </p:nvSpPr>
        <p:spPr>
          <a:xfrm>
            <a:off x="201455" y="5907964"/>
            <a:ext cx="874109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Nombre Français au ski : 1972 = 3% et 2013 = 8% (stable depuis 15 ans)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120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85"/>
    </mc:Choice>
    <mc:Fallback xmlns="">
      <p:transition spd="slow" advTm="98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B92A579-4E43-4B56-B09A-194D6DB86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55</a:t>
            </a:fld>
            <a:endParaRPr lang="fr-FR" dirty="0">
              <a:solidFill>
                <a:schemeClr val="tx1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51C8872-8A20-4ADF-A6F1-51F9916BF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841309"/>
              </p:ext>
            </p:extLst>
          </p:nvPr>
        </p:nvGraphicFramePr>
        <p:xfrm>
          <a:off x="685800" y="251460"/>
          <a:ext cx="8229600" cy="23888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23738">
                  <a:extLst>
                    <a:ext uri="{9D8B030D-6E8A-4147-A177-3AD203B41FA5}">
                      <a16:colId xmlns:a16="http://schemas.microsoft.com/office/drawing/2014/main" val="1726756059"/>
                    </a:ext>
                  </a:extLst>
                </a:gridCol>
                <a:gridCol w="3705862">
                  <a:extLst>
                    <a:ext uri="{9D8B030D-6E8A-4147-A177-3AD203B41FA5}">
                      <a16:colId xmlns:a16="http://schemas.microsoft.com/office/drawing/2014/main" val="3506819485"/>
                    </a:ext>
                  </a:extLst>
                </a:gridCol>
              </a:tblGrid>
              <a:tr h="417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Massif montagnard</a:t>
                      </a:r>
                      <a:endParaRPr lang="fr-FR" sz="20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de la clientèle</a:t>
                      </a:r>
                      <a:endParaRPr lang="fr-FR" sz="20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2315666"/>
                  </a:ext>
                </a:extLst>
              </a:tr>
              <a:tr h="551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Alpes du Nord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  <a:endParaRPr lang="fr-FR" sz="2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7113814"/>
                  </a:ext>
                </a:extLst>
              </a:tr>
              <a:tr h="551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Alpes du Sud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16%</a:t>
                      </a:r>
                      <a:endParaRPr lang="fr-FR" sz="2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259537"/>
                  </a:ext>
                </a:extLst>
              </a:tr>
              <a:tr h="551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Pyrénées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  <a:endParaRPr lang="fr-FR" sz="20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6303728"/>
                  </a:ext>
                </a:extLst>
              </a:tr>
              <a:tr h="315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Autres</a:t>
                      </a:r>
                      <a:endParaRPr lang="fr-FR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  <a:endParaRPr lang="fr-FR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2874753"/>
                  </a:ext>
                </a:extLst>
              </a:tr>
            </a:tbl>
          </a:graphicData>
        </a:graphic>
      </p:graphicFrame>
      <p:sp>
        <p:nvSpPr>
          <p:cNvPr id="4" name="Text Box 4">
            <a:extLst>
              <a:ext uri="{FF2B5EF4-FFF2-40B4-BE49-F238E27FC236}">
                <a16:creationId xmlns:a16="http://schemas.microsoft.com/office/drawing/2014/main" id="{F3FD49BF-CA67-4114-80FB-72FE480D7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59" y="2883153"/>
            <a:ext cx="4826632" cy="4544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4 générations de stations de ski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AE78348D-A531-4A69-954E-EC009444E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58" y="3580384"/>
            <a:ext cx="8335641" cy="22031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1</a:t>
            </a:r>
            <a:r>
              <a:rPr lang="fr-FR" altLang="fr-FR" sz="2000" b="1" baseline="300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e</a:t>
            </a: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 génération </a:t>
            </a:r>
          </a:p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Chamonix (alpinisme), Saint-Gervais (thermalisme), greffées sur le village = altitude moyenne, desservies par la route et le rail. Certaines + élevées : </a:t>
            </a:r>
            <a:r>
              <a:rPr lang="fr-FR" altLang="fr-FR" sz="2000" b="1" dirty="0" err="1">
                <a:latin typeface="Verdana" panose="020B0604030504040204" pitchFamily="34" charset="0"/>
              </a:rPr>
              <a:t>Mégève</a:t>
            </a:r>
            <a:r>
              <a:rPr lang="fr-FR" altLang="fr-FR" sz="2000" b="1" dirty="0">
                <a:latin typeface="Verdana" panose="020B0604030504040204" pitchFamily="34" charset="0"/>
              </a:rPr>
              <a:t> (1100m), Serre-Chevalier (1350m) ou Val d’Isère lancée en 1935. Leur architecture est variée.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24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192"/>
    </mc:Choice>
    <mc:Fallback xmlns="">
      <p:transition spd="slow" advTm="168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CD0108E-572C-4B6C-98D5-78DD29DEB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56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8E63D1-43A5-4969-A233-210BA944C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9" y="161607"/>
            <a:ext cx="6894499" cy="653478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F83FA87-0800-426B-96C8-17685442A830}"/>
              </a:ext>
            </a:extLst>
          </p:cNvPr>
          <p:cNvSpPr txBox="1"/>
          <p:nvPr/>
        </p:nvSpPr>
        <p:spPr>
          <a:xfrm>
            <a:off x="7126909" y="2481302"/>
            <a:ext cx="15713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Val d’Isère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années 1950</a:t>
            </a:r>
          </a:p>
        </p:txBody>
      </p:sp>
    </p:spTree>
    <p:extLst>
      <p:ext uri="{BB962C8B-B14F-4D97-AF65-F5344CB8AC3E}">
        <p14:creationId xmlns:p14="http://schemas.microsoft.com/office/powerpoint/2010/main" val="143949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6"/>
    </mc:Choice>
    <mc:Fallback xmlns="">
      <p:transition spd="slow" advTm="10296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D5520B8-68CB-449F-BA0D-14CC2139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57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4F0DFDFD-1ED9-4AA8-87CD-4DA447B6B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39" y="136524"/>
            <a:ext cx="2480561" cy="65849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2</a:t>
            </a:r>
            <a:r>
              <a:rPr lang="fr-FR" altLang="fr-FR" sz="2000" b="1" baseline="300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e</a:t>
            </a: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 génération </a:t>
            </a:r>
          </a:p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Courchevel, Chamrousse, Méribel, etc. = stations d’altitude, parfois construites avec aide des collectivités locales (Savoie à Courchevel). </a:t>
            </a:r>
            <a:r>
              <a:rPr lang="fr-FR" altLang="fr-FR" sz="2000" b="1" dirty="0">
                <a:solidFill>
                  <a:schemeClr val="tx1"/>
                </a:solidFill>
                <a:latin typeface="Verdana" panose="020B0604030504040204" pitchFamily="34" charset="0"/>
              </a:rPr>
              <a:t>Elles ont un plan d’aménagement global. Elles sont + proches des pistes, domaine skiable + étendu.</a:t>
            </a:r>
          </a:p>
          <a:p>
            <a:pPr>
              <a:lnSpc>
                <a:spcPct val="102000"/>
              </a:lnSpc>
            </a:pPr>
            <a:endParaRPr lang="fr-FR" altLang="fr-FR" sz="2000" b="1" dirty="0">
              <a:latin typeface="Verdana" panose="020B060403050404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23113F1-D5CC-4F2C-BD30-329CD23FE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53" y="353694"/>
            <a:ext cx="6264808" cy="475551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F42E2FF-32EC-46BA-859C-B05735D177CB}"/>
              </a:ext>
            </a:extLst>
          </p:cNvPr>
          <p:cNvSpPr txBox="1"/>
          <p:nvPr/>
        </p:nvSpPr>
        <p:spPr>
          <a:xfrm>
            <a:off x="2966085" y="5178782"/>
            <a:ext cx="39204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Courchevel dans les années 1970</a:t>
            </a:r>
          </a:p>
        </p:txBody>
      </p:sp>
    </p:spTree>
    <p:extLst>
      <p:ext uri="{BB962C8B-B14F-4D97-AF65-F5344CB8AC3E}">
        <p14:creationId xmlns:p14="http://schemas.microsoft.com/office/powerpoint/2010/main" val="345249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68"/>
    </mc:Choice>
    <mc:Fallback xmlns="">
      <p:transition spd="slow" advTm="49468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4A7A5B-BDA4-4262-AB73-1B86F1409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58</a:t>
            </a:fld>
            <a:endParaRPr lang="fr-FR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ADEF18A8-3BEE-4536-8B91-7741B1BED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8" y="124458"/>
            <a:ext cx="2473231" cy="56476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3</a:t>
            </a:r>
            <a:r>
              <a:rPr lang="fr-FR" altLang="fr-FR" sz="2000" b="1" baseline="300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e</a:t>
            </a: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 génération </a:t>
            </a:r>
          </a:p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« stations intégrées » après 1960. Totale planification, capitaux privés. Vente des appartements rembourse les capitaux empruntés. Elles sont nombreuses : Val-Thorens, Tignes, Les Arcs, La </a:t>
            </a:r>
            <a:r>
              <a:rPr lang="fr-FR" altLang="fr-FR" sz="2000" b="1" dirty="0" err="1">
                <a:latin typeface="Verdana" panose="020B0604030504040204" pitchFamily="34" charset="0"/>
              </a:rPr>
              <a:t>Plagne</a:t>
            </a:r>
            <a:r>
              <a:rPr lang="fr-FR" altLang="fr-FR" sz="2000" b="1" dirty="0">
                <a:latin typeface="Verdana" panose="020B0604030504040204" pitchFamily="34" charset="0"/>
              </a:rPr>
              <a:t>, Isola 2000.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ACBF369-A210-4388-BADA-AE2B198B4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940" y="136524"/>
            <a:ext cx="6311350" cy="487283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7C8F7C63-7B03-499F-BAF6-C57198ECD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540" y="5191918"/>
            <a:ext cx="6068149" cy="1346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>
                <a:latin typeface="Verdana" panose="020B0604030504040204" pitchFamily="34" charset="0"/>
              </a:rPr>
              <a:t>Haute altitude. Ce sont des usines à ski. Architecture controversé (immeubles, barres). Mais fréquentation estivale faible.</a:t>
            </a:r>
            <a:endParaRPr lang="fr-FR" altLang="fr-FR" sz="2000" b="1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40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46"/>
    </mc:Choice>
    <mc:Fallback xmlns="">
      <p:transition spd="slow" advTm="89546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2950322-7186-42F4-B5B4-9CB9F8B1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59</a:t>
            </a:fld>
            <a:endParaRPr lang="fr-FR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F86F9AF-2045-4CA5-A59A-B447CC090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9" y="242824"/>
            <a:ext cx="8335641" cy="16774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4</a:t>
            </a:r>
            <a:r>
              <a:rPr lang="fr-FR" altLang="fr-FR" sz="2000" b="1" baseline="30000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e</a:t>
            </a:r>
            <a:r>
              <a:rPr lang="fr-FR" altLang="fr-FR" sz="2000" b="1" dirty="0">
                <a:solidFill>
                  <a:schemeClr val="accent4">
                    <a:lumMod val="50000"/>
                  </a:schemeClr>
                </a:solidFill>
                <a:latin typeface="Verdana" panose="020B0604030504040204" pitchFamily="34" charset="0"/>
              </a:rPr>
              <a:t> génération </a:t>
            </a:r>
          </a:p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altitudes plus modestes, équipement de moindre envergure, mieux contrôlé, respect de l’environnement (des chalets). </a:t>
            </a:r>
            <a:r>
              <a:rPr lang="fr-FR" altLang="fr-FR" sz="2000" b="1">
                <a:latin typeface="Verdana" panose="020B0604030504040204" pitchFamily="34" charset="0"/>
              </a:rPr>
              <a:t>Hôtellerie modeste</a:t>
            </a:r>
            <a:r>
              <a:rPr lang="fr-FR" altLang="fr-FR" sz="2000" b="1" dirty="0">
                <a:latin typeface="Verdana" panose="020B0604030504040204" pitchFamily="34" charset="0"/>
              </a:rPr>
              <a:t>, + d’hébergement rural. Ex : Bonneval-sur-Arc.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7DDAA2-AC40-4AA2-9E9F-CDDF421AB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9" y="1920240"/>
            <a:ext cx="8446770" cy="475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22"/>
    </mc:Choice>
    <mc:Fallback xmlns="">
      <p:transition spd="slow" advTm="3702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C588560-0BA3-47AF-95F0-B54FC0E0EB08}"/>
              </a:ext>
            </a:extLst>
          </p:cNvPr>
          <p:cNvSpPr txBox="1"/>
          <p:nvPr/>
        </p:nvSpPr>
        <p:spPr>
          <a:xfrm>
            <a:off x="3833122" y="3371850"/>
            <a:ext cx="1916679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Les plateaux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29ABA25-F141-4EF1-919D-D89BFE2FD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1" y="483870"/>
            <a:ext cx="4046220" cy="26974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9F7837D-26B0-4F6A-98B2-76B5E8A9F296}"/>
              </a:ext>
            </a:extLst>
          </p:cNvPr>
          <p:cNvSpPr txBox="1"/>
          <p:nvPr/>
        </p:nvSpPr>
        <p:spPr>
          <a:xfrm>
            <a:off x="346461" y="93315"/>
            <a:ext cx="276671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Les gorges du Tarn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D460EF-CFD7-48FC-8B86-58730A078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5407"/>
            <a:ext cx="4366260" cy="245440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E21B88C-1EE9-4737-A24F-867FCEC04D44}"/>
              </a:ext>
            </a:extLst>
          </p:cNvPr>
          <p:cNvSpPr txBox="1"/>
          <p:nvPr/>
        </p:nvSpPr>
        <p:spPr>
          <a:xfrm>
            <a:off x="5101011" y="205297"/>
            <a:ext cx="276671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Les gorges du Verdon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1DBA8A2-3A78-4A6A-96F8-9BD034A96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1" y="4067205"/>
            <a:ext cx="4712308" cy="268559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4D616BA-CF4C-4F2E-8A6E-C0E4B948334B}"/>
              </a:ext>
            </a:extLst>
          </p:cNvPr>
          <p:cNvSpPr txBox="1"/>
          <p:nvPr/>
        </p:nvSpPr>
        <p:spPr>
          <a:xfrm>
            <a:off x="134451" y="3667095"/>
            <a:ext cx="31916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Gouffre de Padirac (Lot)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EE36D6F-FBA5-4BF0-9B77-868784E98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589" y="4023002"/>
            <a:ext cx="3698671" cy="277400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DF674C2-F0EB-4E3A-AD98-533D1744BA71}"/>
              </a:ext>
            </a:extLst>
          </p:cNvPr>
          <p:cNvSpPr txBox="1"/>
          <p:nvPr/>
        </p:nvSpPr>
        <p:spPr>
          <a:xfrm>
            <a:off x="6171541" y="3622892"/>
            <a:ext cx="276671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Aven Armand (Lozère)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3B13E1-1C24-472F-BEB5-B59B4BDE5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43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11" grpId="0" animBg="1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9328750-3408-49FB-84D4-A637A92BB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60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4DF811-6396-4AF2-8B59-61410584D856}"/>
              </a:ext>
            </a:extLst>
          </p:cNvPr>
          <p:cNvSpPr txBox="1"/>
          <p:nvPr/>
        </p:nvSpPr>
        <p:spPr>
          <a:xfrm>
            <a:off x="88631" y="101939"/>
            <a:ext cx="5100589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 Tourisme vert et tourisme rural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C5F8DEB-9815-4558-9249-7D39AB1997D5}"/>
              </a:ext>
            </a:extLst>
          </p:cNvPr>
          <p:cNvSpPr txBox="1"/>
          <p:nvPr/>
        </p:nvSpPr>
        <p:spPr>
          <a:xfrm>
            <a:off x="464576" y="1028700"/>
            <a:ext cx="386334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200" b="1" dirty="0"/>
              <a:t>8 millions de touristes par an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D4FE88-70E5-42C9-9A2C-F5084AA39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6" y="1440816"/>
            <a:ext cx="7618231" cy="528066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A631A19-4FDB-427E-ACB2-6388C0B70032}"/>
              </a:ext>
            </a:extLst>
          </p:cNvPr>
          <p:cNvSpPr txBox="1"/>
          <p:nvPr/>
        </p:nvSpPr>
        <p:spPr>
          <a:xfrm>
            <a:off x="4816086" y="698721"/>
            <a:ext cx="386334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200" b="1" dirty="0"/>
              <a:t>Les 11 parcs nationaux français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352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380"/>
    </mc:Choice>
    <mc:Fallback xmlns="">
      <p:transition spd="slow" advTm="151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AC38348-7600-484D-83CA-61D4EE1EF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61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E048714-7987-4931-9A91-D64606E09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" y="0"/>
            <a:ext cx="756666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D2A25AF-4126-4791-9DD3-15160B73A4EC}"/>
              </a:ext>
            </a:extLst>
          </p:cNvPr>
          <p:cNvSpPr txBox="1"/>
          <p:nvPr/>
        </p:nvSpPr>
        <p:spPr>
          <a:xfrm>
            <a:off x="7486650" y="230326"/>
            <a:ext cx="1608419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200" b="1" dirty="0"/>
              <a:t>Les 51 parcs naturels régionaux français</a:t>
            </a:r>
          </a:p>
          <a:p>
            <a:r>
              <a:rPr lang="fr-FR" sz="2200" b="1" dirty="0"/>
              <a:t>Soit 15% du territoire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F8DA2A0-AB8C-4709-977C-710AFEFE7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93" y="112014"/>
            <a:ext cx="1028154" cy="114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1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60"/>
    </mc:Choice>
    <mc:Fallback xmlns="">
      <p:transition spd="slow" advTm="4436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E14A139-CFEC-47AC-8FEA-804A40790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62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3A59FEA4-310A-4CA0-A7E2-D0904C0D4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649" y="2128772"/>
            <a:ext cx="3168650" cy="8062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Tourisme rural</a:t>
            </a:r>
          </a:p>
          <a:p>
            <a:pPr algn="ctr"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= la campagne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0FC4D8E7-7C1C-4C7F-A0CC-34195C1DF573}"/>
              </a:ext>
            </a:extLst>
          </p:cNvPr>
          <p:cNvCxnSpPr>
            <a:cxnSpLocks/>
          </p:cNvCxnSpPr>
          <p:nvPr/>
        </p:nvCxnSpPr>
        <p:spPr>
          <a:xfrm flipH="1">
            <a:off x="4572000" y="1062483"/>
            <a:ext cx="868678" cy="86074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F591C65-D4DE-41B5-A677-679CA974D7E7}"/>
              </a:ext>
            </a:extLst>
          </p:cNvPr>
          <p:cNvCxnSpPr>
            <a:cxnSpLocks/>
          </p:cNvCxnSpPr>
          <p:nvPr/>
        </p:nvCxnSpPr>
        <p:spPr>
          <a:xfrm>
            <a:off x="3384866" y="1019453"/>
            <a:ext cx="908054" cy="90377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C060AA7-FEEB-4CF9-90D3-E45153349286}"/>
              </a:ext>
            </a:extLst>
          </p:cNvPr>
          <p:cNvCxnSpPr>
            <a:cxnSpLocks/>
          </p:cNvCxnSpPr>
          <p:nvPr/>
        </p:nvCxnSpPr>
        <p:spPr>
          <a:xfrm flipH="1">
            <a:off x="1988820" y="2603534"/>
            <a:ext cx="991237" cy="31452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934FBF6-8170-4B82-9B6E-E18E48DBE74A}"/>
              </a:ext>
            </a:extLst>
          </p:cNvPr>
          <p:cNvCxnSpPr>
            <a:cxnSpLocks/>
          </p:cNvCxnSpPr>
          <p:nvPr/>
        </p:nvCxnSpPr>
        <p:spPr>
          <a:xfrm>
            <a:off x="6297299" y="3113930"/>
            <a:ext cx="1040129" cy="63013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B58B989A-15F6-4843-9B81-72F7CC470935}"/>
              </a:ext>
            </a:extLst>
          </p:cNvPr>
          <p:cNvSpPr txBox="1"/>
          <p:nvPr/>
        </p:nvSpPr>
        <p:spPr>
          <a:xfrm>
            <a:off x="217169" y="169419"/>
            <a:ext cx="3074671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Un tiers de la fréquentation touristique annuelle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D0C736-C9C4-4A9A-BD89-DD042178A86B}"/>
              </a:ext>
            </a:extLst>
          </p:cNvPr>
          <p:cNvSpPr txBox="1"/>
          <p:nvPr/>
        </p:nvSpPr>
        <p:spPr>
          <a:xfrm>
            <a:off x="5612130" y="210615"/>
            <a:ext cx="3429000" cy="1631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destination traditionnelle pour bcp de citadins (village d’origine, maison familiale)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0B2DC8B-A311-4042-8148-74EA0695CE44}"/>
              </a:ext>
            </a:extLst>
          </p:cNvPr>
          <p:cNvSpPr txBox="1"/>
          <p:nvPr/>
        </p:nvSpPr>
        <p:spPr>
          <a:xfrm>
            <a:off x="6618126" y="3939938"/>
            <a:ext cx="2398714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Pour les autres = camping ou location gîte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9334C2D-351B-4C95-964F-F1C3ECB6FC14}"/>
              </a:ext>
            </a:extLst>
          </p:cNvPr>
          <p:cNvSpPr txBox="1"/>
          <p:nvPr/>
        </p:nvSpPr>
        <p:spPr>
          <a:xfrm>
            <a:off x="186052" y="3136952"/>
            <a:ext cx="2204560" cy="28623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But : échapper au rythme trépidant de la ville et fuir tourisme de masse (littoral, villes)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D26BA2A-207F-4B98-B5C4-79642E843EFD}"/>
              </a:ext>
            </a:extLst>
          </p:cNvPr>
          <p:cNvCxnSpPr>
            <a:cxnSpLocks/>
          </p:cNvCxnSpPr>
          <p:nvPr/>
        </p:nvCxnSpPr>
        <p:spPr>
          <a:xfrm>
            <a:off x="4538347" y="3113930"/>
            <a:ext cx="0" cy="68483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E5091E95-8301-49A2-868C-685879A7908F}"/>
              </a:ext>
            </a:extLst>
          </p:cNvPr>
          <p:cNvSpPr txBox="1"/>
          <p:nvPr/>
        </p:nvSpPr>
        <p:spPr>
          <a:xfrm>
            <a:off x="3552829" y="3986105"/>
            <a:ext cx="2320290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de + en + d’étrangers : Britanniques, Allemands, Néerlandais et Belges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512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81"/>
    </mc:Choice>
    <mc:Fallback xmlns="">
      <p:transition spd="slow" advTm="102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2E0229-6690-4ECA-ABE1-2AB076B5A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63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BB71F701-3356-4D8A-8E74-F3354D44D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0" y="37395"/>
            <a:ext cx="6663690" cy="6794865"/>
          </a:xfrm>
          <a:prstGeom prst="rect">
            <a:avLst/>
          </a:prstGeom>
        </p:spPr>
      </p:pic>
      <p:sp>
        <p:nvSpPr>
          <p:cNvPr id="3" name="Arc 2">
            <a:extLst>
              <a:ext uri="{FF2B5EF4-FFF2-40B4-BE49-F238E27FC236}">
                <a16:creationId xmlns:a16="http://schemas.microsoft.com/office/drawing/2014/main" id="{C8DE3432-08BA-4813-8AE5-B202143BAB8E}"/>
              </a:ext>
            </a:extLst>
          </p:cNvPr>
          <p:cNvSpPr/>
          <p:nvPr/>
        </p:nvSpPr>
        <p:spPr>
          <a:xfrm>
            <a:off x="4011930" y="4583430"/>
            <a:ext cx="674370" cy="571500"/>
          </a:xfrm>
          <a:prstGeom prst="arc">
            <a:avLst>
              <a:gd name="adj1" fmla="val 0"/>
              <a:gd name="adj2" fmla="val 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AD27E601-99B9-4E54-9783-5141ED6AA710}"/>
              </a:ext>
            </a:extLst>
          </p:cNvPr>
          <p:cNvSpPr/>
          <p:nvPr/>
        </p:nvSpPr>
        <p:spPr>
          <a:xfrm rot="20078584">
            <a:off x="3533544" y="4131814"/>
            <a:ext cx="738661" cy="738727"/>
          </a:xfrm>
          <a:prstGeom prst="arc">
            <a:avLst>
              <a:gd name="adj1" fmla="val 0"/>
              <a:gd name="adj2" fmla="val 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455F0D78-432F-4B17-AC37-29C4A0659B9E}"/>
              </a:ext>
            </a:extLst>
          </p:cNvPr>
          <p:cNvSpPr/>
          <p:nvPr/>
        </p:nvSpPr>
        <p:spPr>
          <a:xfrm>
            <a:off x="5284470" y="2506980"/>
            <a:ext cx="674370" cy="571500"/>
          </a:xfrm>
          <a:prstGeom prst="arc">
            <a:avLst>
              <a:gd name="adj1" fmla="val 0"/>
              <a:gd name="adj2" fmla="val 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E40E356E-255A-45FE-9029-0A1057EC1F54}"/>
              </a:ext>
            </a:extLst>
          </p:cNvPr>
          <p:cNvSpPr/>
          <p:nvPr/>
        </p:nvSpPr>
        <p:spPr>
          <a:xfrm>
            <a:off x="4947285" y="2095500"/>
            <a:ext cx="674370" cy="571500"/>
          </a:xfrm>
          <a:prstGeom prst="arc">
            <a:avLst>
              <a:gd name="adj1" fmla="val 0"/>
              <a:gd name="adj2" fmla="val 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0AC30842-8756-428A-9D24-9FEB6284A53C}"/>
              </a:ext>
            </a:extLst>
          </p:cNvPr>
          <p:cNvSpPr/>
          <p:nvPr/>
        </p:nvSpPr>
        <p:spPr>
          <a:xfrm>
            <a:off x="5440681" y="4298145"/>
            <a:ext cx="591986" cy="902969"/>
          </a:xfrm>
          <a:prstGeom prst="arc">
            <a:avLst>
              <a:gd name="adj1" fmla="val 0"/>
              <a:gd name="adj2" fmla="val 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74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88"/>
    </mc:Choice>
    <mc:Fallback xmlns="">
      <p:transition spd="slow" advTm="116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993B862-0066-4605-AA02-BFABAC8C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64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550E7EE-88AE-4AB8-85D0-2D8689F53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2" y="736599"/>
            <a:ext cx="8751195" cy="53848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CE31C9-9BEE-4EC9-8F73-B7D31FD68E10}"/>
              </a:ext>
            </a:extLst>
          </p:cNvPr>
          <p:cNvSpPr txBox="1"/>
          <p:nvPr/>
        </p:nvSpPr>
        <p:spPr>
          <a:xfrm>
            <a:off x="88631" y="101939"/>
            <a:ext cx="3260359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 Le tourisme social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671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03"/>
    </mc:Choice>
    <mc:Fallback xmlns="">
      <p:transition spd="slow" advTm="96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963DD20-C2A7-4EA2-97FD-A2B438F8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65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9DBCBC-D8D0-4386-822D-DAA610462469}"/>
              </a:ext>
            </a:extLst>
          </p:cNvPr>
          <p:cNvSpPr txBox="1"/>
          <p:nvPr/>
        </p:nvSpPr>
        <p:spPr>
          <a:xfrm>
            <a:off x="147466" y="194142"/>
            <a:ext cx="415021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Exemple Vidéo UNAT Val de Loire 15min</a:t>
            </a:r>
          </a:p>
          <a:p>
            <a:r>
              <a:rPr lang="fr-FR" sz="2000" b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https://www.youtube.com/watch?v=4IPKEy0xgFM</a:t>
            </a:r>
            <a:endParaRPr lang="fr-FR" sz="20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F4059D-D588-41C3-B509-1F02CB67F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782" y="100846"/>
            <a:ext cx="4615218" cy="258419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F6FC0E3-450C-4AC5-96A3-4DC7FD6F3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" y="2685038"/>
            <a:ext cx="8351880" cy="412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7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98"/>
    </mc:Choice>
    <mc:Fallback xmlns="">
      <p:transition spd="slow" advTm="149198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E006342-CD97-401B-966B-A8232341A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66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6118F1C-0A4A-4384-A8DF-395F1A4830D5}"/>
              </a:ext>
            </a:extLst>
          </p:cNvPr>
          <p:cNvSpPr txBox="1"/>
          <p:nvPr/>
        </p:nvSpPr>
        <p:spPr>
          <a:xfrm>
            <a:off x="6117859" y="261959"/>
            <a:ext cx="2937510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Verdana" panose="020B0604030504040204" pitchFamily="34" charset="0"/>
                <a:ea typeface="Verdana" panose="020B0604030504040204" pitchFamily="34" charset="0"/>
              </a:rPr>
              <a:t>- Les parcs de loisirs : un secteur dynamique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48E5E0A-E416-4483-8224-B30A63E7C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0" y="62124"/>
            <a:ext cx="5934980" cy="66939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919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481"/>
    </mc:Choice>
    <mc:Fallback xmlns="">
      <p:transition spd="slow" advTm="131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B07791E-99BF-4331-B225-8A5678A73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67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86C2A49-6D2B-4E84-915E-6E2EC65C4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952" y="554354"/>
            <a:ext cx="4834889" cy="35833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158017B-0A85-4056-8B92-1ECAE16F3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0" y="124586"/>
            <a:ext cx="4107942" cy="527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0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92"/>
    </mc:Choice>
    <mc:Fallback xmlns="">
      <p:transition spd="slow" advTm="38392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52A956D-0195-4DAF-885E-F832269D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68</a:t>
            </a:fld>
            <a:endParaRPr lang="fr-FR"/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0D6A9787-FBA5-4869-B740-38028A3F4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8" y="349135"/>
            <a:ext cx="7638412" cy="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Ces parcs ont un poids important sur leur territoire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7A9DDF12-F693-4B26-91FA-1EB25AA1D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8" y="1384303"/>
            <a:ext cx="5043802" cy="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Impacts de la pandémie </a:t>
            </a:r>
            <a:r>
              <a:rPr lang="fr-FR" altLang="fr-FR" sz="2000" b="1" dirty="0" err="1">
                <a:latin typeface="Verdana" panose="020B0604030504040204" pitchFamily="34" charset="0"/>
              </a:rPr>
              <a:t>covid</a:t>
            </a:r>
            <a:r>
              <a:rPr lang="fr-FR" altLang="fr-FR" sz="2000" b="1" dirty="0">
                <a:latin typeface="Verdana" panose="020B0604030504040204" pitchFamily="34" charset="0"/>
              </a:rPr>
              <a:t> 19 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F07DD3FA-FF03-43B4-90B8-661B4E182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7" y="2383095"/>
            <a:ext cx="5340982" cy="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L’innovation et les investissements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411D697-0C30-48C9-A037-FE788EEED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7" y="3352743"/>
            <a:ext cx="6644002" cy="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Réduire l’impact environnemental des parcs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27B55AE-8E27-4C53-A763-A23D4C704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06" y="4387911"/>
            <a:ext cx="8755693" cy="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La question du bien-être animal dans les parcs animaliers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89DF10E0-ADB0-44AE-B92E-23A0B69B7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7" y="5257923"/>
            <a:ext cx="8004172" cy="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2000"/>
              </a:lnSpc>
            </a:pPr>
            <a:r>
              <a:rPr lang="fr-FR" altLang="fr-FR" sz="2000" b="1" dirty="0">
                <a:latin typeface="Verdana" panose="020B0604030504040204" pitchFamily="34" charset="0"/>
              </a:rPr>
              <a:t>Comment faire face à la concurrence entre les parcs 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7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509"/>
    </mc:Choice>
    <mc:Fallback xmlns="">
      <p:transition spd="slow" advTm="625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0AC6F4-32B9-4D85-B4BD-C2975BFF7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897255"/>
            <a:ext cx="7658100" cy="574357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235692-05C2-4935-A339-81CF1AD789A3}"/>
              </a:ext>
            </a:extLst>
          </p:cNvPr>
          <p:cNvSpPr txBox="1"/>
          <p:nvPr/>
        </p:nvSpPr>
        <p:spPr>
          <a:xfrm>
            <a:off x="742950" y="497145"/>
            <a:ext cx="586359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Plaine du Comtat Venaissin (Vaucluse)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C8CA6CA-4CDB-481D-8213-0343AE626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2341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5CDEDAF-AD1D-4062-918D-D72DEC30A1A0}"/>
              </a:ext>
            </a:extLst>
          </p:cNvPr>
          <p:cNvSpPr txBox="1"/>
          <p:nvPr/>
        </p:nvSpPr>
        <p:spPr>
          <a:xfrm>
            <a:off x="4084582" y="3521032"/>
            <a:ext cx="1916679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Les littoraux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0E45611-B5CD-4C32-87B4-F5E8F2BD988F}"/>
              </a:ext>
            </a:extLst>
          </p:cNvPr>
          <p:cNvSpPr txBox="1"/>
          <p:nvPr/>
        </p:nvSpPr>
        <p:spPr>
          <a:xfrm>
            <a:off x="213520" y="376643"/>
            <a:ext cx="443905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Falaises Pays de Caux (Normandie)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3413E42-0589-4D88-A6B6-1577ECA50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1" y="801201"/>
            <a:ext cx="4439058" cy="24953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08A873F-7826-49CD-A54F-81C353820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90" y="801201"/>
            <a:ext cx="4183682" cy="235525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96F0CF1-C818-4AB7-B35A-5E2CE0C65EA4}"/>
              </a:ext>
            </a:extLst>
          </p:cNvPr>
          <p:cNvSpPr txBox="1"/>
          <p:nvPr/>
        </p:nvSpPr>
        <p:spPr>
          <a:xfrm>
            <a:off x="4819090" y="410033"/>
            <a:ext cx="41836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Côtes rocheuses (Bretagne)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3B5F604-39BF-40D0-A087-738D76213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1" y="4057371"/>
            <a:ext cx="4084456" cy="249532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1DC5089-5CCF-4CA3-9C1F-63DC7050E58B}"/>
              </a:ext>
            </a:extLst>
          </p:cNvPr>
          <p:cNvSpPr txBox="1"/>
          <p:nvPr/>
        </p:nvSpPr>
        <p:spPr>
          <a:xfrm>
            <a:off x="213521" y="4057371"/>
            <a:ext cx="40844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Une plage en Vendée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78DF11A-315E-46BE-9EC8-D020CEC086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29" y="4457481"/>
            <a:ext cx="4568329" cy="199048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5ACA3E2-9C9B-4C23-89E5-F0A712A54850}"/>
              </a:ext>
            </a:extLst>
          </p:cNvPr>
          <p:cNvSpPr txBox="1"/>
          <p:nvPr/>
        </p:nvSpPr>
        <p:spPr>
          <a:xfrm>
            <a:off x="4469128" y="4079696"/>
            <a:ext cx="45336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Côte marécageuse La Camargue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23616F-13BB-47DC-AC62-9B6FAF212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8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11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F4C62ED-8968-4DDF-A53B-7A393C58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98AA-D79A-4D18-8667-5B475FCB7771}" type="slidenum">
              <a:rPr lang="fr-FR" smtClean="0">
                <a:solidFill>
                  <a:schemeClr val="tx1"/>
                </a:solidFill>
              </a:rPr>
              <a:t>9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00E09F-9807-42C0-BE3A-81375D4B2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" y="570531"/>
            <a:ext cx="8933970" cy="512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275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1|4.1|86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8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3|0.4|4.1|0.4|18.5|0.5|18.2|0.6|12.7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3|11.6|20.4|10.7|1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3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95.9|204.3|120.8|83.5|6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2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.2|0.5|37.8|6.4|11.3|0.5|17.8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0.3|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6.2|7.7|12.1|30.3|54.6|19.1|2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5.4|4.2|23.1|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4.8|1|19.4|7.8|1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8.6|1.5|1|0.6|1.7|2.8|4.9|4.7|25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99.3|15.7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2358</TotalTime>
  <Words>1886</Words>
  <Application>Microsoft Office PowerPoint</Application>
  <PresentationFormat>Affichage à l'écran (4:3)</PresentationFormat>
  <Paragraphs>356</Paragraphs>
  <Slides>68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74" baseType="lpstr">
      <vt:lpstr>Arial</vt:lpstr>
      <vt:lpstr>Arial Black</vt:lpstr>
      <vt:lpstr>Calibri</vt:lpstr>
      <vt:lpstr>Calibri Light</vt:lpstr>
      <vt:lpstr>Verdana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tperisse932@gmail.com</dc:creator>
  <cp:lastModifiedBy>tperisse932@gmail.com</cp:lastModifiedBy>
  <cp:revision>187</cp:revision>
  <dcterms:created xsi:type="dcterms:W3CDTF">2021-02-14T11:04:48Z</dcterms:created>
  <dcterms:modified xsi:type="dcterms:W3CDTF">2022-02-28T08:17:41Z</dcterms:modified>
</cp:coreProperties>
</file>