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57" r:id="rId3"/>
    <p:sldId id="258" r:id="rId4"/>
    <p:sldId id="259" r:id="rId5"/>
    <p:sldId id="261" r:id="rId6"/>
    <p:sldId id="262" r:id="rId7"/>
    <p:sldId id="269"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71" r:id="rId22"/>
    <p:sldId id="284" r:id="rId23"/>
    <p:sldId id="285" r:id="rId24"/>
    <p:sldId id="290" r:id="rId25"/>
    <p:sldId id="291" r:id="rId26"/>
    <p:sldId id="287" r:id="rId27"/>
    <p:sldId id="288" r:id="rId28"/>
    <p:sldId id="263" r:id="rId29"/>
    <p:sldId id="289" r:id="rId30"/>
    <p:sldId id="292" r:id="rId31"/>
    <p:sldId id="296" r:id="rId32"/>
    <p:sldId id="297" r:id="rId33"/>
    <p:sldId id="294" r:id="rId34"/>
    <p:sldId id="295" r:id="rId35"/>
    <p:sldId id="298" r:id="rId36"/>
    <p:sldId id="299" r:id="rId37"/>
    <p:sldId id="300" r:id="rId38"/>
    <p:sldId id="301" r:id="rId39"/>
    <p:sldId id="302" r:id="rId40"/>
    <p:sldId id="303" r:id="rId41"/>
    <p:sldId id="304" r:id="rId42"/>
    <p:sldId id="305" r:id="rId43"/>
    <p:sldId id="306" r:id="rId44"/>
    <p:sldId id="307" r:id="rId45"/>
    <p:sldId id="308" r:id="rId46"/>
    <p:sldId id="311" r:id="rId47"/>
    <p:sldId id="310" r:id="rId48"/>
    <p:sldId id="312" r:id="rId49"/>
    <p:sldId id="266" r:id="rId50"/>
    <p:sldId id="265" r:id="rId51"/>
    <p:sldId id="313" r:id="rId52"/>
    <p:sldId id="314" r:id="rId53"/>
    <p:sldId id="315" r:id="rId54"/>
    <p:sldId id="31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74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0:48:53.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66,'124'2,"139"-5,-206-4,58-16,27-4,-46 20,138 6,-99 3,404-2,-511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0:43:48.210"/>
    </inkml:context>
    <inkml:brush xml:id="br0">
      <inkml:brushProperty name="width" value="0.5" units="cm"/>
      <inkml:brushProperty name="height" value="1" units="cm"/>
      <inkml:brushProperty name="color" value="#E8FCFE"/>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0:43:49.185"/>
    </inkml:context>
    <inkml:brush xml:id="br0">
      <inkml:brushProperty name="width" value="0.5" units="cm"/>
      <inkml:brushProperty name="height" value="1" units="cm"/>
      <inkml:brushProperty name="color" value="#E8FCFE"/>
      <inkml:brushProperty name="tip" value="rectangle"/>
      <inkml:brushProperty name="rasterOp" value="maskPen"/>
      <inkml:brushProperty name="ignorePressure" value="1"/>
    </inkml:brush>
  </inkml:definitions>
  <inkml:trace contextRef="#ctx0" brushRef="#br0">1 0,'10'1,"-1"0,1 0,-1 1,1 0,-1 1,0 0,0 0,0 1,0 0,-1 1,1 0,14 12,5 6,-2 1,28 32,-30-29,179 186,240 194,160 43,-496-374,123 76,27 20,-100-59,44 31,56 78,-135-115,166 116,-161-130,-16-15,-88-60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0:44:03.872"/>
    </inkml:context>
    <inkml:brush xml:id="br0">
      <inkml:brushProperty name="width" value="0.5" units="cm"/>
      <inkml:brushProperty name="height" value="1" units="cm"/>
      <inkml:brushProperty name="color" value="#E8FCFE"/>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20:44:05.087"/>
    </inkml:context>
    <inkml:brush xml:id="br0">
      <inkml:brushProperty name="width" value="0.5" units="cm"/>
      <inkml:brushProperty name="height" value="1" units="cm"/>
      <inkml:brushProperty name="color" value="#E8FCFE"/>
      <inkml:brushProperty name="tip" value="rectangle"/>
      <inkml:brushProperty name="rasterOp" value="maskPen"/>
      <inkml:brushProperty name="ignorePressure" value="1"/>
    </inkml:brush>
  </inkml:definitions>
  <inkml:trace contextRef="#ctx0" brushRef="#br0">2 1,'0'33,"-2"4,3 0,1 0,1 0,2 0,12 41,2-24,1-2,41 71,71 95,22 6,196 217,-208-285,8-6,309 239,383 188,-459-313,-344-231,42 46,-27-25,-35-35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E0BD0-73CD-4484-81CD-E8D272065FE7}" type="datetimeFigureOut">
              <a:rPr lang="fr-FR" smtClean="0"/>
              <a:t>14/01/2023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CB35B-A865-484B-9F95-51F5A50351F1}" type="slidenum">
              <a:rPr lang="fr-FR" smtClean="0"/>
              <a:t>‹N°›</a:t>
            </a:fld>
            <a:endParaRPr lang="fr-FR"/>
          </a:p>
        </p:txBody>
      </p:sp>
    </p:spTree>
    <p:extLst>
      <p:ext uri="{BB962C8B-B14F-4D97-AF65-F5344CB8AC3E}">
        <p14:creationId xmlns:p14="http://schemas.microsoft.com/office/powerpoint/2010/main" val="392322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095ECF4-E614-4757-B890-05301EF78632}" type="datetime1">
              <a:rPr lang="fr-FR" smtClean="0"/>
              <a:t>14/01/2023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377355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530344-BDB4-4313-897A-9B4080437181}" type="datetime1">
              <a:rPr lang="fr-FR" smtClean="0"/>
              <a:t>14/01/2023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427943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37318-9443-49BA-9CF6-705F5BF90DB9}" type="datetime1">
              <a:rPr lang="fr-FR" smtClean="0"/>
              <a:t>14/01/2023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32119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EB75F5-E3D8-44DE-90E5-F6D035ABCF84}" type="datetime1">
              <a:rPr lang="fr-FR" smtClean="0"/>
              <a:t>14/01/2023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231742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4A73857-1F3E-468F-B36F-F1FF5C6876F1}" type="datetime1">
              <a:rPr lang="fr-FR" smtClean="0"/>
              <a:t>14/01/2023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75478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59BFCE-5999-4A40-8DF5-088DBE0EB650}" type="datetime1">
              <a:rPr lang="fr-FR" smtClean="0"/>
              <a:t>14/01/2023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100498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340AFF-5B4C-4CB5-82E5-5E61AE022400}" type="datetime1">
              <a:rPr lang="fr-FR" smtClean="0"/>
              <a:t>14/01/2023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406966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612017-C5B4-4A72-926E-169231F110CA}" type="datetime1">
              <a:rPr lang="fr-FR" smtClean="0"/>
              <a:t>14/01/2023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29031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128F0-F096-46C5-9173-4A4E338A2722}" type="datetime1">
              <a:rPr lang="fr-FR" smtClean="0"/>
              <a:t>14/01/2023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385383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47DC4E-D4E2-44D1-A258-8C93786E8301}" type="datetime1">
              <a:rPr lang="fr-FR" smtClean="0"/>
              <a:t>14/01/2023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215423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466118D-F684-457C-A865-5EE905B7DA38}" type="datetime1">
              <a:rPr lang="fr-FR" smtClean="0"/>
              <a:t>14/01/2023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9E1255-99CB-4C4F-A94F-B7B4D85FC772}" type="slidenum">
              <a:rPr lang="fr-FR" smtClean="0"/>
              <a:t>‹N°›</a:t>
            </a:fld>
            <a:endParaRPr lang="fr-FR"/>
          </a:p>
        </p:txBody>
      </p:sp>
    </p:spTree>
    <p:extLst>
      <p:ext uri="{BB962C8B-B14F-4D97-AF65-F5344CB8AC3E}">
        <p14:creationId xmlns:p14="http://schemas.microsoft.com/office/powerpoint/2010/main" val="199314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551">
              <a:schemeClr val="accent2">
                <a:lumMod val="60000"/>
                <a:lumOff val="40000"/>
              </a:schemeClr>
            </a:gs>
            <a:gs pos="79000">
              <a:schemeClr val="accent2">
                <a:lumMod val="60000"/>
                <a:lumOff val="40000"/>
              </a:schemeClr>
            </a:gs>
            <a:gs pos="74000">
              <a:schemeClr val="accent2">
                <a:lumMod val="60000"/>
                <a:lumOff val="40000"/>
              </a:schemeClr>
            </a:gs>
            <a:gs pos="83000">
              <a:schemeClr val="accent2">
                <a:lumMod val="60000"/>
                <a:lumOff val="40000"/>
              </a:schemeClr>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0D6AB-8DC5-4793-9F76-1326697BCE14}" type="datetime1">
              <a:rPr lang="fr-FR" smtClean="0"/>
              <a:t>14/01/2023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E1255-99CB-4C4F-A94F-B7B4D85FC772}" type="slidenum">
              <a:rPr lang="fr-FR" smtClean="0"/>
              <a:t>‹N°›</a:t>
            </a:fld>
            <a:endParaRPr lang="fr-FR"/>
          </a:p>
        </p:txBody>
      </p:sp>
    </p:spTree>
    <p:extLst>
      <p:ext uri="{BB962C8B-B14F-4D97-AF65-F5344CB8AC3E}">
        <p14:creationId xmlns:p14="http://schemas.microsoft.com/office/powerpoint/2010/main" val="3870402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web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webp"/><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customXml" Target="../ink/ink3.xml"/><Relationship Id="rId4" Type="http://schemas.openxmlformats.org/officeDocument/2006/relationships/image" Target="../media/image38.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webp"/><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web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web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webp"/><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7EB44F0-C0A2-4B80-8F1B-98E82D8D17F5}"/>
              </a:ext>
            </a:extLst>
          </p:cNvPr>
          <p:cNvSpPr txBox="1"/>
          <p:nvPr/>
        </p:nvSpPr>
        <p:spPr>
          <a:xfrm>
            <a:off x="1840230" y="484732"/>
            <a:ext cx="6892290" cy="1077218"/>
          </a:xfrm>
          <a:prstGeom prst="rect">
            <a:avLst/>
          </a:prstGeom>
          <a:solidFill>
            <a:schemeClr val="bg1"/>
          </a:solidFill>
        </p:spPr>
        <p:txBody>
          <a:bodyPr wrap="square" rtlCol="0">
            <a:spAutoFit/>
          </a:bodyPr>
          <a:lstStyle/>
          <a:p>
            <a:pPr algn="ctr"/>
            <a:r>
              <a:rPr lang="fr-FR" sz="3200" dirty="0">
                <a:solidFill>
                  <a:schemeClr val="accent2">
                    <a:lumMod val="75000"/>
                  </a:schemeClr>
                </a:solidFill>
                <a:latin typeface="Arial Black" panose="020B0A04020102020204" pitchFamily="34" charset="0"/>
              </a:rPr>
              <a:t>LE DEVELOPPEMENT DURABLE ET LE TOURISME</a:t>
            </a:r>
          </a:p>
        </p:txBody>
      </p:sp>
      <p:sp>
        <p:nvSpPr>
          <p:cNvPr id="6" name="ZoneTexte 5">
            <a:extLst>
              <a:ext uri="{FF2B5EF4-FFF2-40B4-BE49-F238E27FC236}">
                <a16:creationId xmlns:a16="http://schemas.microsoft.com/office/drawing/2014/main" id="{9AB2253F-A9C5-43FF-A2D5-7F5AF68DA2CC}"/>
              </a:ext>
            </a:extLst>
          </p:cNvPr>
          <p:cNvSpPr txBox="1"/>
          <p:nvPr/>
        </p:nvSpPr>
        <p:spPr>
          <a:xfrm>
            <a:off x="1120140" y="1715336"/>
            <a:ext cx="208026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Introduction</a:t>
            </a:r>
          </a:p>
        </p:txBody>
      </p:sp>
      <p:sp>
        <p:nvSpPr>
          <p:cNvPr id="4" name="ZoneTexte 3">
            <a:extLst>
              <a:ext uri="{FF2B5EF4-FFF2-40B4-BE49-F238E27FC236}">
                <a16:creationId xmlns:a16="http://schemas.microsoft.com/office/drawing/2014/main" id="{1ED0FF5E-D629-4B2C-853D-CC805A83EF8D}"/>
              </a:ext>
            </a:extLst>
          </p:cNvPr>
          <p:cNvSpPr txBox="1"/>
          <p:nvPr/>
        </p:nvSpPr>
        <p:spPr>
          <a:xfrm rot="19740380">
            <a:off x="307894" y="706063"/>
            <a:ext cx="2377440" cy="523220"/>
          </a:xfrm>
          <a:prstGeom prst="rect">
            <a:avLst/>
          </a:prstGeom>
          <a:solidFill>
            <a:schemeClr val="bg1"/>
          </a:solidFill>
        </p:spPr>
        <p:txBody>
          <a:bodyPr wrap="square" rtlCol="0">
            <a:spAutoFit/>
          </a:bodyPr>
          <a:lstStyle/>
          <a:p>
            <a:r>
              <a:rPr lang="fr-FR" sz="2800" dirty="0">
                <a:solidFill>
                  <a:schemeClr val="accent2">
                    <a:lumMod val="75000"/>
                  </a:schemeClr>
                </a:solidFill>
                <a:latin typeface="Arial Black" panose="020B0A04020102020204" pitchFamily="34" charset="0"/>
              </a:rPr>
              <a:t>Chapitre 7</a:t>
            </a:r>
          </a:p>
        </p:txBody>
      </p:sp>
      <p:pic>
        <p:nvPicPr>
          <p:cNvPr id="11" name="Image 10">
            <a:extLst>
              <a:ext uri="{FF2B5EF4-FFF2-40B4-BE49-F238E27FC236}">
                <a16:creationId xmlns:a16="http://schemas.microsoft.com/office/drawing/2014/main" id="{F2230546-C277-4AE1-AB03-825A6547B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783" y="2226709"/>
            <a:ext cx="6743553" cy="4500000"/>
          </a:xfrm>
          <a:prstGeom prst="rect">
            <a:avLst/>
          </a:prstGeom>
        </p:spPr>
      </p:pic>
      <p:sp>
        <p:nvSpPr>
          <p:cNvPr id="12" name="ZoneTexte 11">
            <a:extLst>
              <a:ext uri="{FF2B5EF4-FFF2-40B4-BE49-F238E27FC236}">
                <a16:creationId xmlns:a16="http://schemas.microsoft.com/office/drawing/2014/main" id="{B81B46C3-519E-4D89-85DD-0B6CEBEFBFC0}"/>
              </a:ext>
            </a:extLst>
          </p:cNvPr>
          <p:cNvSpPr txBox="1"/>
          <p:nvPr/>
        </p:nvSpPr>
        <p:spPr>
          <a:xfrm>
            <a:off x="148664" y="3699491"/>
            <a:ext cx="1931596" cy="1015663"/>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Les 3 piliers du développement durable</a:t>
            </a:r>
          </a:p>
        </p:txBody>
      </p:sp>
      <p:sp>
        <p:nvSpPr>
          <p:cNvPr id="7" name="ZoneTexte 6">
            <a:extLst>
              <a:ext uri="{FF2B5EF4-FFF2-40B4-BE49-F238E27FC236}">
                <a16:creationId xmlns:a16="http://schemas.microsoft.com/office/drawing/2014/main" id="{1FD7A009-CA17-48CE-BE7D-A81B244121D3}"/>
              </a:ext>
            </a:extLst>
          </p:cNvPr>
          <p:cNvSpPr txBox="1"/>
          <p:nvPr/>
        </p:nvSpPr>
        <p:spPr>
          <a:xfrm>
            <a:off x="74332" y="2399637"/>
            <a:ext cx="2080260" cy="1015663"/>
          </a:xfrm>
          <a:prstGeom prst="rect">
            <a:avLst/>
          </a:prstGeom>
          <a:solidFill>
            <a:schemeClr val="bg1"/>
          </a:solidFill>
        </p:spPr>
        <p:txBody>
          <a:bodyPr wrap="square" rtlCol="0">
            <a:spAutoFit/>
          </a:bodyPr>
          <a:lstStyle/>
          <a:p>
            <a:r>
              <a:rPr lang="fr-FR" sz="2000" b="1" dirty="0">
                <a:solidFill>
                  <a:srgbClr val="FF0000"/>
                </a:solidFill>
                <a:latin typeface="Arial" panose="020B0604020202020204" pitchFamily="34" charset="0"/>
                <a:cs typeface="Arial" panose="020B0604020202020204" pitchFamily="34" charset="0"/>
              </a:rPr>
              <a:t>C’est quoi le développement durable ?</a:t>
            </a:r>
          </a:p>
        </p:txBody>
      </p:sp>
      <p:sp>
        <p:nvSpPr>
          <p:cNvPr id="2" name="Espace réservé du numéro de diapositive 1">
            <a:extLst>
              <a:ext uri="{FF2B5EF4-FFF2-40B4-BE49-F238E27FC236}">
                <a16:creationId xmlns:a16="http://schemas.microsoft.com/office/drawing/2014/main" id="{35377B24-6036-7421-BC1E-6CC99C596DBF}"/>
              </a:ext>
            </a:extLst>
          </p:cNvPr>
          <p:cNvSpPr>
            <a:spLocks noGrp="1"/>
          </p:cNvSpPr>
          <p:nvPr>
            <p:ph type="sldNum" sz="quarter" idx="12"/>
          </p:nvPr>
        </p:nvSpPr>
        <p:spPr/>
        <p:txBody>
          <a:bodyPr/>
          <a:lstStyle/>
          <a:p>
            <a:fld id="{B29E1255-99CB-4C4F-A94F-B7B4D85FC772}" type="slidenum">
              <a:rPr lang="fr-FR" smtClean="0"/>
              <a:t>1</a:t>
            </a:fld>
            <a:endParaRPr lang="fr-FR"/>
          </a:p>
        </p:txBody>
      </p:sp>
    </p:spTree>
    <p:extLst>
      <p:ext uri="{BB962C8B-B14F-4D97-AF65-F5344CB8AC3E}">
        <p14:creationId xmlns:p14="http://schemas.microsoft.com/office/powerpoint/2010/main" val="379831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animBg="1"/>
      <p:bldP spid="1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7F0A12-A194-C4BA-BC36-276984BE4DEB}"/>
              </a:ext>
            </a:extLst>
          </p:cNvPr>
          <p:cNvSpPr txBox="1"/>
          <p:nvPr/>
        </p:nvSpPr>
        <p:spPr>
          <a:xfrm>
            <a:off x="354330" y="82064"/>
            <a:ext cx="5394960"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Instaurer des quotas journaliers</a:t>
            </a:r>
          </a:p>
        </p:txBody>
      </p:sp>
      <p:sp>
        <p:nvSpPr>
          <p:cNvPr id="4" name="ZoneTexte 3">
            <a:extLst>
              <a:ext uri="{FF2B5EF4-FFF2-40B4-BE49-F238E27FC236}">
                <a16:creationId xmlns:a16="http://schemas.microsoft.com/office/drawing/2014/main" id="{4BB8EBE6-E3BE-BA2E-997B-8F5079B1FE9C}"/>
              </a:ext>
            </a:extLst>
          </p:cNvPr>
          <p:cNvSpPr txBox="1"/>
          <p:nvPr/>
        </p:nvSpPr>
        <p:spPr>
          <a:xfrm>
            <a:off x="80010" y="602159"/>
            <a:ext cx="6446520" cy="1477328"/>
          </a:xfrm>
          <a:prstGeom prst="rect">
            <a:avLst/>
          </a:prstGeom>
          <a:solidFill>
            <a:schemeClr val="bg1"/>
          </a:solidFill>
        </p:spPr>
        <p:txBody>
          <a:bodyPr wrap="square">
            <a:spAutoFit/>
          </a:bodyPr>
          <a:lstStyle/>
          <a:p>
            <a:r>
              <a:rPr lang="fr-FR" dirty="0">
                <a:latin typeface="Arial" panose="020B0604020202020204" pitchFamily="34" charset="0"/>
                <a:cs typeface="Arial" panose="020B0604020202020204" pitchFamily="34" charset="0"/>
              </a:rPr>
              <a:t>Réservations : pour la conservation des peintures de la grotte, le nombre de visiteurs est limité chaque jour. Il est obligatoire, toute l’année, de réserver sa visite avec la billetterie en ligne. Le retrait des billets doit avoir lieu impérativement 30 minutes avant l’heure convenue.</a:t>
            </a:r>
          </a:p>
        </p:txBody>
      </p:sp>
      <p:pic>
        <p:nvPicPr>
          <p:cNvPr id="8" name="Image 7">
            <a:extLst>
              <a:ext uri="{FF2B5EF4-FFF2-40B4-BE49-F238E27FC236}">
                <a16:creationId xmlns:a16="http://schemas.microsoft.com/office/drawing/2014/main" id="{AEA1440A-9404-8380-FEEC-A643DC11B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 y="2238374"/>
            <a:ext cx="8867393" cy="4105275"/>
          </a:xfrm>
          <a:prstGeom prst="rect">
            <a:avLst/>
          </a:prstGeom>
        </p:spPr>
      </p:pic>
      <p:pic>
        <p:nvPicPr>
          <p:cNvPr id="10" name="Image 9">
            <a:extLst>
              <a:ext uri="{FF2B5EF4-FFF2-40B4-BE49-F238E27FC236}">
                <a16:creationId xmlns:a16="http://schemas.microsoft.com/office/drawing/2014/main" id="{C4342820-6B2C-7A8C-4918-6B65C1FF4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460" y="602159"/>
            <a:ext cx="1905000" cy="1346200"/>
          </a:xfrm>
          <a:prstGeom prst="rect">
            <a:avLst/>
          </a:prstGeom>
        </p:spPr>
      </p:pic>
      <p:sp>
        <p:nvSpPr>
          <p:cNvPr id="11" name="ZoneTexte 10">
            <a:extLst>
              <a:ext uri="{FF2B5EF4-FFF2-40B4-BE49-F238E27FC236}">
                <a16:creationId xmlns:a16="http://schemas.microsoft.com/office/drawing/2014/main" id="{CEB71269-66D7-B407-1854-81FD4D9791BA}"/>
              </a:ext>
            </a:extLst>
          </p:cNvPr>
          <p:cNvSpPr txBox="1"/>
          <p:nvPr/>
        </p:nvSpPr>
        <p:spPr>
          <a:xfrm>
            <a:off x="6728460" y="254435"/>
            <a:ext cx="1905000" cy="707886"/>
          </a:xfrm>
          <a:prstGeom prst="rect">
            <a:avLst/>
          </a:prstGeom>
          <a:solidFill>
            <a:schemeClr val="bg1"/>
          </a:solidFill>
        </p:spPr>
        <p:txBody>
          <a:bodyPr wrap="square" rtlCol="0">
            <a:spAutoFit/>
          </a:bodyPr>
          <a:lstStyle/>
          <a:p>
            <a:pPr algn="ctr"/>
            <a:r>
              <a:rPr lang="fr-FR" sz="2000" b="1" dirty="0">
                <a:latin typeface="Arial Black" panose="020B0A04020102020204" pitchFamily="34" charset="0"/>
              </a:rPr>
              <a:t>La grotte ornée du</a:t>
            </a:r>
          </a:p>
        </p:txBody>
      </p:sp>
      <p:sp>
        <p:nvSpPr>
          <p:cNvPr id="3" name="Espace réservé du numéro de diapositive 2">
            <a:extLst>
              <a:ext uri="{FF2B5EF4-FFF2-40B4-BE49-F238E27FC236}">
                <a16:creationId xmlns:a16="http://schemas.microsoft.com/office/drawing/2014/main" id="{349A7EAA-B338-F813-3829-FBA18752E9AC}"/>
              </a:ext>
            </a:extLst>
          </p:cNvPr>
          <p:cNvSpPr>
            <a:spLocks noGrp="1"/>
          </p:cNvSpPr>
          <p:nvPr>
            <p:ph type="sldNum" sz="quarter" idx="12"/>
          </p:nvPr>
        </p:nvSpPr>
        <p:spPr/>
        <p:txBody>
          <a:bodyPr/>
          <a:lstStyle/>
          <a:p>
            <a:fld id="{B29E1255-99CB-4C4F-A94F-B7B4D85FC772}" type="slidenum">
              <a:rPr lang="fr-FR" smtClean="0"/>
              <a:t>10</a:t>
            </a:fld>
            <a:endParaRPr lang="fr-FR"/>
          </a:p>
        </p:txBody>
      </p:sp>
    </p:spTree>
    <p:extLst>
      <p:ext uri="{BB962C8B-B14F-4D97-AF65-F5344CB8AC3E}">
        <p14:creationId xmlns:p14="http://schemas.microsoft.com/office/powerpoint/2010/main" val="11345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CA2596-3A8A-5F6B-7799-EFA4FF1EE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89" y="491550"/>
            <a:ext cx="8751819" cy="5017710"/>
          </a:xfrm>
          <a:prstGeom prst="rect">
            <a:avLst/>
          </a:prstGeom>
        </p:spPr>
      </p:pic>
      <p:sp>
        <p:nvSpPr>
          <p:cNvPr id="6" name="ZoneTexte 5">
            <a:extLst>
              <a:ext uri="{FF2B5EF4-FFF2-40B4-BE49-F238E27FC236}">
                <a16:creationId xmlns:a16="http://schemas.microsoft.com/office/drawing/2014/main" id="{3B0C27A9-A921-0739-7C4A-F6EE42AAE6CD}"/>
              </a:ext>
            </a:extLst>
          </p:cNvPr>
          <p:cNvSpPr txBox="1"/>
          <p:nvPr/>
        </p:nvSpPr>
        <p:spPr>
          <a:xfrm>
            <a:off x="822960" y="91440"/>
            <a:ext cx="49720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Parc Yosemite – Californie Sierra Nevada</a:t>
            </a:r>
          </a:p>
        </p:txBody>
      </p:sp>
      <p:sp>
        <p:nvSpPr>
          <p:cNvPr id="7" name="ZoneTexte 6">
            <a:extLst>
              <a:ext uri="{FF2B5EF4-FFF2-40B4-BE49-F238E27FC236}">
                <a16:creationId xmlns:a16="http://schemas.microsoft.com/office/drawing/2014/main" id="{60802EB7-5388-1C47-F63A-52ACFBFF030A}"/>
              </a:ext>
            </a:extLst>
          </p:cNvPr>
          <p:cNvSpPr txBox="1"/>
          <p:nvPr/>
        </p:nvSpPr>
        <p:spPr>
          <a:xfrm rot="1216027">
            <a:off x="6833359" y="507414"/>
            <a:ext cx="2274570" cy="461665"/>
          </a:xfrm>
          <a:prstGeom prst="rect">
            <a:avLst/>
          </a:prstGeom>
          <a:solidFill>
            <a:schemeClr val="bg1"/>
          </a:solidFill>
        </p:spPr>
        <p:txBody>
          <a:bodyPr wrap="square" rtlCol="0">
            <a:spAutoFit/>
          </a:bodyPr>
          <a:lstStyle/>
          <a:p>
            <a:r>
              <a:rPr lang="fr-FR" sz="2400" dirty="0">
                <a:solidFill>
                  <a:srgbClr val="FF0000"/>
                </a:solidFill>
                <a:latin typeface="Arial Black" panose="020B0A04020102020204" pitchFamily="34" charset="0"/>
              </a:rPr>
              <a:t>Réservation</a:t>
            </a:r>
          </a:p>
        </p:txBody>
      </p:sp>
      <p:sp>
        <p:nvSpPr>
          <p:cNvPr id="2" name="Espace réservé du numéro de diapositive 1">
            <a:extLst>
              <a:ext uri="{FF2B5EF4-FFF2-40B4-BE49-F238E27FC236}">
                <a16:creationId xmlns:a16="http://schemas.microsoft.com/office/drawing/2014/main" id="{9AF166D9-A66C-1A8B-E83C-CE396931D599}"/>
              </a:ext>
            </a:extLst>
          </p:cNvPr>
          <p:cNvSpPr>
            <a:spLocks noGrp="1"/>
          </p:cNvSpPr>
          <p:nvPr>
            <p:ph type="sldNum" sz="quarter" idx="12"/>
          </p:nvPr>
        </p:nvSpPr>
        <p:spPr/>
        <p:txBody>
          <a:bodyPr/>
          <a:lstStyle/>
          <a:p>
            <a:fld id="{B29E1255-99CB-4C4F-A94F-B7B4D85FC772}" type="slidenum">
              <a:rPr lang="fr-FR" smtClean="0"/>
              <a:t>11</a:t>
            </a:fld>
            <a:endParaRPr lang="fr-FR"/>
          </a:p>
        </p:txBody>
      </p:sp>
    </p:spTree>
    <p:extLst>
      <p:ext uri="{BB962C8B-B14F-4D97-AF65-F5344CB8AC3E}">
        <p14:creationId xmlns:p14="http://schemas.microsoft.com/office/powerpoint/2010/main" val="240122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2713AAD-3AFE-F580-D477-F9C12DF4DFA3}"/>
              </a:ext>
            </a:extLst>
          </p:cNvPr>
          <p:cNvSpPr txBox="1"/>
          <p:nvPr/>
        </p:nvSpPr>
        <p:spPr>
          <a:xfrm>
            <a:off x="351629" y="292554"/>
            <a:ext cx="2825911" cy="1015663"/>
          </a:xfrm>
          <a:prstGeom prst="rect">
            <a:avLst/>
          </a:prstGeom>
          <a:solidFill>
            <a:schemeClr val="bg1"/>
          </a:solidFill>
        </p:spPr>
        <p:txBody>
          <a:bodyPr wrap="square" rtlCol="0">
            <a:spAutoFit/>
          </a:bodyPr>
          <a:lstStyle/>
          <a:p>
            <a:r>
              <a:rPr lang="fr-FR" sz="2000" b="1" i="1" dirty="0">
                <a:solidFill>
                  <a:srgbClr val="FF0000"/>
                </a:solidFill>
                <a:latin typeface="Verdana" panose="020B0604030504040204" pitchFamily="34" charset="0"/>
                <a:ea typeface="Verdana" panose="020B0604030504040204" pitchFamily="34" charset="0"/>
              </a:rPr>
              <a:t>Vidéo Venise : la ville restreint les visites </a:t>
            </a:r>
            <a:r>
              <a:rPr lang="fr-FR" sz="2000" b="1" i="1" dirty="0" err="1">
                <a:solidFill>
                  <a:srgbClr val="FF0000"/>
                </a:solidFill>
                <a:latin typeface="Verdana" panose="020B0604030504040204" pitchFamily="34" charset="0"/>
                <a:ea typeface="Verdana" panose="020B0604030504040204" pitchFamily="34" charset="0"/>
              </a:rPr>
              <a:t>Franceinfo</a:t>
            </a:r>
            <a:endParaRPr lang="en-US" sz="2000" b="1" i="1" dirty="0">
              <a:solidFill>
                <a:srgbClr val="FF0000"/>
              </a:solidFill>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C0A7B698-9CF6-9DD0-1246-3E288F395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00" y="2259611"/>
            <a:ext cx="8823797" cy="4473892"/>
          </a:xfrm>
          <a:prstGeom prst="rect">
            <a:avLst/>
          </a:prstGeom>
        </p:spPr>
      </p:pic>
      <p:pic>
        <p:nvPicPr>
          <p:cNvPr id="12" name="Image 11">
            <a:extLst>
              <a:ext uri="{FF2B5EF4-FFF2-40B4-BE49-F238E27FC236}">
                <a16:creationId xmlns:a16="http://schemas.microsoft.com/office/drawing/2014/main" id="{09EFF699-2FF4-682F-F488-87001203A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0919">
            <a:off x="3753273" y="311083"/>
            <a:ext cx="4695825" cy="2314575"/>
          </a:xfrm>
          <a:prstGeom prst="rect">
            <a:avLst/>
          </a:prstGeom>
          <a:ln w="57150">
            <a:solidFill>
              <a:schemeClr val="bg1"/>
            </a:solidFill>
          </a:ln>
        </p:spPr>
      </p:pic>
      <p:sp>
        <p:nvSpPr>
          <p:cNvPr id="3" name="Espace réservé du numéro de diapositive 2">
            <a:extLst>
              <a:ext uri="{FF2B5EF4-FFF2-40B4-BE49-F238E27FC236}">
                <a16:creationId xmlns:a16="http://schemas.microsoft.com/office/drawing/2014/main" id="{1BF1C380-F1AA-A24F-5831-0996877E5757}"/>
              </a:ext>
            </a:extLst>
          </p:cNvPr>
          <p:cNvSpPr>
            <a:spLocks noGrp="1"/>
          </p:cNvSpPr>
          <p:nvPr>
            <p:ph type="sldNum" sz="quarter" idx="12"/>
          </p:nvPr>
        </p:nvSpPr>
        <p:spPr/>
        <p:txBody>
          <a:bodyPr/>
          <a:lstStyle/>
          <a:p>
            <a:fld id="{B29E1255-99CB-4C4F-A94F-B7B4D85FC772}" type="slidenum">
              <a:rPr lang="fr-FR" smtClean="0"/>
              <a:t>12</a:t>
            </a:fld>
            <a:endParaRPr lang="fr-FR"/>
          </a:p>
        </p:txBody>
      </p:sp>
    </p:spTree>
    <p:extLst>
      <p:ext uri="{BB962C8B-B14F-4D97-AF65-F5344CB8AC3E}">
        <p14:creationId xmlns:p14="http://schemas.microsoft.com/office/powerpoint/2010/main" val="216204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031B48-693E-6C86-4A40-24483479A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 y="2053276"/>
            <a:ext cx="7509510" cy="4667564"/>
          </a:xfrm>
          <a:prstGeom prst="rect">
            <a:avLst/>
          </a:prstGeom>
        </p:spPr>
      </p:pic>
      <p:sp>
        <p:nvSpPr>
          <p:cNvPr id="4" name="ZoneTexte 3">
            <a:extLst>
              <a:ext uri="{FF2B5EF4-FFF2-40B4-BE49-F238E27FC236}">
                <a16:creationId xmlns:a16="http://schemas.microsoft.com/office/drawing/2014/main" id="{78CB78DD-5A2A-8919-F06F-E7EBA258B0FC}"/>
              </a:ext>
            </a:extLst>
          </p:cNvPr>
          <p:cNvSpPr txBox="1"/>
          <p:nvPr/>
        </p:nvSpPr>
        <p:spPr>
          <a:xfrm>
            <a:off x="137160" y="137160"/>
            <a:ext cx="8915400" cy="1938992"/>
          </a:xfrm>
          <a:prstGeom prst="rect">
            <a:avLst/>
          </a:prstGeom>
          <a:solidFill>
            <a:schemeClr val="accent4">
              <a:lumMod val="20000"/>
              <a:lumOff val="80000"/>
            </a:schemeClr>
          </a:solidFill>
        </p:spPr>
        <p:txBody>
          <a:bodyPr wrap="square" rtlCol="0">
            <a:spAutoFit/>
          </a:bodyPr>
          <a:lstStyle/>
          <a:p>
            <a:r>
              <a:rPr lang="fr-FR" sz="2000" b="1" dirty="0">
                <a:latin typeface="Arial" panose="020B0604020202020204" pitchFamily="34" charset="0"/>
                <a:cs typeface="Arial" panose="020B0604020202020204" pitchFamily="34" charset="0"/>
              </a:rPr>
              <a:t>The </a:t>
            </a:r>
            <a:r>
              <a:rPr lang="fr-FR" sz="2000" b="1" dirty="0" err="1">
                <a:latin typeface="Arial" panose="020B0604020202020204" pitchFamily="34" charset="0"/>
                <a:cs typeface="Arial" panose="020B0604020202020204" pitchFamily="34" charset="0"/>
              </a:rPr>
              <a:t>Wave</a:t>
            </a:r>
            <a:r>
              <a:rPr lang="fr-FR" sz="2000" b="1" dirty="0">
                <a:latin typeface="Arial" panose="020B0604020202020204" pitchFamily="34" charset="0"/>
                <a:cs typeface="Arial" panose="020B0604020202020204" pitchFamily="34" charset="0"/>
              </a:rPr>
              <a:t> Arizona USA</a:t>
            </a:r>
          </a:p>
          <a:p>
            <a:r>
              <a:rPr lang="fr-FR" sz="2000" dirty="0">
                <a:latin typeface="Arial" panose="020B0604020202020204" pitchFamily="34" charset="0"/>
                <a:cs typeface="Arial" panose="020B0604020202020204" pitchFamily="34" charset="0"/>
              </a:rPr>
              <a:t>Magique, mythique, longtemps secret, The </a:t>
            </a:r>
            <a:r>
              <a:rPr lang="fr-FR" sz="2000" dirty="0" err="1">
                <a:latin typeface="Arial" panose="020B0604020202020204" pitchFamily="34" charset="0"/>
                <a:cs typeface="Arial" panose="020B0604020202020204" pitchFamily="34" charset="0"/>
              </a:rPr>
              <a:t>Wave</a:t>
            </a:r>
            <a:r>
              <a:rPr lang="fr-FR" sz="2000" dirty="0">
                <a:latin typeface="Arial" panose="020B0604020202020204" pitchFamily="34" charset="0"/>
                <a:cs typeface="Arial" panose="020B0604020202020204" pitchFamily="34" charset="0"/>
              </a:rPr>
              <a:t> est un site naturel d’une beauté exceptionnelle. Façonné par le vent en forme de vagues, ce trésor de l’Ouest américain est extrêmement fragile et son accès limité. Le hasard d’une loterie vous désignera peut-être… car on ne choisit pas de visiter The </a:t>
            </a:r>
            <a:r>
              <a:rPr lang="fr-FR" sz="2000" dirty="0" err="1">
                <a:latin typeface="Arial" panose="020B0604020202020204" pitchFamily="34" charset="0"/>
                <a:cs typeface="Arial" panose="020B0604020202020204" pitchFamily="34" charset="0"/>
              </a:rPr>
              <a:t>Wave</a:t>
            </a:r>
            <a:r>
              <a:rPr lang="fr-FR" sz="2000" dirty="0">
                <a:latin typeface="Arial" panose="020B0604020202020204" pitchFamily="34" charset="0"/>
                <a:cs typeface="Arial" panose="020B0604020202020204" pitchFamily="34" charset="0"/>
              </a:rPr>
              <a:t>, c’est elle qui vous choisit !</a:t>
            </a:r>
          </a:p>
        </p:txBody>
      </p:sp>
      <p:sp>
        <p:nvSpPr>
          <p:cNvPr id="2" name="Espace réservé du numéro de diapositive 1">
            <a:extLst>
              <a:ext uri="{FF2B5EF4-FFF2-40B4-BE49-F238E27FC236}">
                <a16:creationId xmlns:a16="http://schemas.microsoft.com/office/drawing/2014/main" id="{E4B19240-C526-9B8F-DD42-46429474F5A8}"/>
              </a:ext>
            </a:extLst>
          </p:cNvPr>
          <p:cNvSpPr>
            <a:spLocks noGrp="1"/>
          </p:cNvSpPr>
          <p:nvPr>
            <p:ph type="sldNum" sz="quarter" idx="12"/>
          </p:nvPr>
        </p:nvSpPr>
        <p:spPr/>
        <p:txBody>
          <a:bodyPr/>
          <a:lstStyle/>
          <a:p>
            <a:fld id="{B29E1255-99CB-4C4F-A94F-B7B4D85FC772}" type="slidenum">
              <a:rPr lang="fr-FR" smtClean="0"/>
              <a:t>13</a:t>
            </a:fld>
            <a:endParaRPr lang="fr-FR"/>
          </a:p>
        </p:txBody>
      </p:sp>
    </p:spTree>
    <p:extLst>
      <p:ext uri="{BB962C8B-B14F-4D97-AF65-F5344CB8AC3E}">
        <p14:creationId xmlns:p14="http://schemas.microsoft.com/office/powerpoint/2010/main" val="422795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39A0822-4939-01DE-A2D8-39B66CB91F34}"/>
              </a:ext>
            </a:extLst>
          </p:cNvPr>
          <p:cNvSpPr txBox="1"/>
          <p:nvPr/>
        </p:nvSpPr>
        <p:spPr>
          <a:xfrm>
            <a:off x="3017520" y="155139"/>
            <a:ext cx="5006340"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Encadrer l’accès au logement </a:t>
            </a:r>
          </a:p>
        </p:txBody>
      </p:sp>
      <p:sp>
        <p:nvSpPr>
          <p:cNvPr id="3" name="ZoneTexte 2">
            <a:extLst>
              <a:ext uri="{FF2B5EF4-FFF2-40B4-BE49-F238E27FC236}">
                <a16:creationId xmlns:a16="http://schemas.microsoft.com/office/drawing/2014/main" id="{65D241A7-47EB-AD18-1A60-EB32A38E17F5}"/>
              </a:ext>
            </a:extLst>
          </p:cNvPr>
          <p:cNvSpPr txBox="1"/>
          <p:nvPr/>
        </p:nvSpPr>
        <p:spPr>
          <a:xfrm>
            <a:off x="3600450" y="687196"/>
            <a:ext cx="5170116" cy="1923604"/>
          </a:xfrm>
          <a:prstGeom prst="rect">
            <a:avLst/>
          </a:prstGeom>
          <a:solidFill>
            <a:schemeClr val="bg2"/>
          </a:solidFill>
        </p:spPr>
        <p:txBody>
          <a:bodyPr wrap="square" rtlCol="0">
            <a:spAutoFit/>
          </a:bodyPr>
          <a:lstStyle/>
          <a:p>
            <a:pPr algn="ctr">
              <a:spcAft>
                <a:spcPts val="600"/>
              </a:spcAft>
            </a:pPr>
            <a:r>
              <a:rPr lang="fr-FR" sz="1900" b="1" dirty="0">
                <a:solidFill>
                  <a:schemeClr val="accent5"/>
                </a:solidFill>
              </a:rPr>
              <a:t>Lisbonne : effet du surtourisme</a:t>
            </a:r>
          </a:p>
          <a:p>
            <a:r>
              <a:rPr lang="fr-FR" sz="1900" b="1" dirty="0"/>
              <a:t>"Ils nous virent pour nous remplacer par les touristes" : à Lisbonne, les prix de l'immobilier s'envolent.</a:t>
            </a:r>
            <a:r>
              <a:rPr lang="fr-FR" sz="1900" dirty="0"/>
              <a:t> Ils ont été multipliés par quatre en cinq ans dans la capitale portugaise, forçant certains habitants à quitter leur logement.</a:t>
            </a:r>
          </a:p>
        </p:txBody>
      </p:sp>
      <p:pic>
        <p:nvPicPr>
          <p:cNvPr id="4" name="Image 3">
            <a:extLst>
              <a:ext uri="{FF2B5EF4-FFF2-40B4-BE49-F238E27FC236}">
                <a16:creationId xmlns:a16="http://schemas.microsoft.com/office/drawing/2014/main" id="{C4FBA7C9-5450-D8B7-6376-24E3EBAEE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206" y="2610800"/>
            <a:ext cx="7192087" cy="4046537"/>
          </a:xfrm>
          <a:prstGeom prst="rect">
            <a:avLst/>
          </a:prstGeom>
        </p:spPr>
      </p:pic>
      <p:sp>
        <p:nvSpPr>
          <p:cNvPr id="5" name="ZoneTexte 4">
            <a:extLst>
              <a:ext uri="{FF2B5EF4-FFF2-40B4-BE49-F238E27FC236}">
                <a16:creationId xmlns:a16="http://schemas.microsoft.com/office/drawing/2014/main" id="{58D99952-6332-5786-E081-E7F0FA415232}"/>
              </a:ext>
            </a:extLst>
          </p:cNvPr>
          <p:cNvSpPr txBox="1"/>
          <p:nvPr/>
        </p:nvSpPr>
        <p:spPr>
          <a:xfrm rot="19407468">
            <a:off x="186352" y="800912"/>
            <a:ext cx="2656914" cy="1477328"/>
          </a:xfrm>
          <a:prstGeom prst="rect">
            <a:avLst/>
          </a:prstGeom>
          <a:solidFill>
            <a:schemeClr val="bg1"/>
          </a:solidFill>
        </p:spPr>
        <p:txBody>
          <a:bodyPr wrap="square" rtlCol="0">
            <a:spAutoFit/>
          </a:bodyPr>
          <a:lstStyle/>
          <a:p>
            <a:pPr algn="ctr"/>
            <a:r>
              <a:rPr lang="fr-FR" b="1" dirty="0">
                <a:solidFill>
                  <a:srgbClr val="FF0000"/>
                </a:solidFill>
                <a:latin typeface="Arial Black" panose="020B0A04020102020204" pitchFamily="34" charset="0"/>
              </a:rPr>
              <a:t>Rappel </a:t>
            </a:r>
          </a:p>
          <a:p>
            <a:r>
              <a:rPr lang="fr-FR" b="1" dirty="0">
                <a:solidFill>
                  <a:srgbClr val="7030A0"/>
                </a:solidFill>
                <a:latin typeface="Arial Black" panose="020B0A04020102020204" pitchFamily="34" charset="0"/>
              </a:rPr>
              <a:t>Chapitre 4 La mise en tourisme des territoires et ses impacts</a:t>
            </a:r>
          </a:p>
        </p:txBody>
      </p:sp>
      <p:sp>
        <p:nvSpPr>
          <p:cNvPr id="6" name="Espace réservé du numéro de diapositive 5">
            <a:extLst>
              <a:ext uri="{FF2B5EF4-FFF2-40B4-BE49-F238E27FC236}">
                <a16:creationId xmlns:a16="http://schemas.microsoft.com/office/drawing/2014/main" id="{58975A8A-6BB1-3C5B-9ACF-B28C20775609}"/>
              </a:ext>
            </a:extLst>
          </p:cNvPr>
          <p:cNvSpPr>
            <a:spLocks noGrp="1"/>
          </p:cNvSpPr>
          <p:nvPr>
            <p:ph type="sldNum" sz="quarter" idx="12"/>
          </p:nvPr>
        </p:nvSpPr>
        <p:spPr/>
        <p:txBody>
          <a:bodyPr/>
          <a:lstStyle/>
          <a:p>
            <a:fld id="{B29E1255-99CB-4C4F-A94F-B7B4D85FC772}" type="slidenum">
              <a:rPr lang="fr-FR" smtClean="0"/>
              <a:t>14</a:t>
            </a:fld>
            <a:endParaRPr lang="fr-FR"/>
          </a:p>
        </p:txBody>
      </p:sp>
    </p:spTree>
    <p:extLst>
      <p:ext uri="{BB962C8B-B14F-4D97-AF65-F5344CB8AC3E}">
        <p14:creationId xmlns:p14="http://schemas.microsoft.com/office/powerpoint/2010/main" val="332662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FAD639-CE74-8D89-B27D-816C06A05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38" y="255543"/>
            <a:ext cx="8195310" cy="4618399"/>
          </a:xfrm>
          <a:prstGeom prst="rect">
            <a:avLst/>
          </a:prstGeom>
        </p:spPr>
      </p:pic>
      <p:sp>
        <p:nvSpPr>
          <p:cNvPr id="4" name="ZoneTexte 3">
            <a:extLst>
              <a:ext uri="{FF2B5EF4-FFF2-40B4-BE49-F238E27FC236}">
                <a16:creationId xmlns:a16="http://schemas.microsoft.com/office/drawing/2014/main" id="{00CA8B23-47E8-843A-D93A-92464C068DD0}"/>
              </a:ext>
            </a:extLst>
          </p:cNvPr>
          <p:cNvSpPr txBox="1"/>
          <p:nvPr/>
        </p:nvSpPr>
        <p:spPr>
          <a:xfrm>
            <a:off x="377338" y="4873942"/>
            <a:ext cx="8195310" cy="1015663"/>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Des affiches indiquent clairement à l'entrée d'immeubles de Vancouver (Canada) que la location temporaire Airbnb, VRBO ou autres n'est pas permise. </a:t>
            </a:r>
          </a:p>
        </p:txBody>
      </p:sp>
      <p:sp>
        <p:nvSpPr>
          <p:cNvPr id="2" name="Espace réservé du numéro de diapositive 1">
            <a:extLst>
              <a:ext uri="{FF2B5EF4-FFF2-40B4-BE49-F238E27FC236}">
                <a16:creationId xmlns:a16="http://schemas.microsoft.com/office/drawing/2014/main" id="{B826AB1B-FE12-4847-8D7C-D2B22F99C3A7}"/>
              </a:ext>
            </a:extLst>
          </p:cNvPr>
          <p:cNvSpPr>
            <a:spLocks noGrp="1"/>
          </p:cNvSpPr>
          <p:nvPr>
            <p:ph type="sldNum" sz="quarter" idx="12"/>
          </p:nvPr>
        </p:nvSpPr>
        <p:spPr/>
        <p:txBody>
          <a:bodyPr/>
          <a:lstStyle/>
          <a:p>
            <a:fld id="{B29E1255-99CB-4C4F-A94F-B7B4D85FC772}" type="slidenum">
              <a:rPr lang="fr-FR" smtClean="0"/>
              <a:t>15</a:t>
            </a:fld>
            <a:endParaRPr lang="fr-FR"/>
          </a:p>
        </p:txBody>
      </p:sp>
    </p:spTree>
    <p:extLst>
      <p:ext uri="{BB962C8B-B14F-4D97-AF65-F5344CB8AC3E}">
        <p14:creationId xmlns:p14="http://schemas.microsoft.com/office/powerpoint/2010/main" val="72165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8C03847-4508-78A4-6E88-517ADBE0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2" y="125730"/>
            <a:ext cx="6217918" cy="3108959"/>
          </a:xfrm>
          <a:prstGeom prst="rect">
            <a:avLst/>
          </a:prstGeom>
        </p:spPr>
      </p:pic>
      <p:sp>
        <p:nvSpPr>
          <p:cNvPr id="4" name="ZoneTexte 3">
            <a:extLst>
              <a:ext uri="{FF2B5EF4-FFF2-40B4-BE49-F238E27FC236}">
                <a16:creationId xmlns:a16="http://schemas.microsoft.com/office/drawing/2014/main" id="{B3B3D726-A378-0CC6-8D3F-737CCF36B0A0}"/>
              </a:ext>
            </a:extLst>
          </p:cNvPr>
          <p:cNvSpPr txBox="1"/>
          <p:nvPr/>
        </p:nvSpPr>
        <p:spPr>
          <a:xfrm>
            <a:off x="6697980" y="125730"/>
            <a:ext cx="1577340" cy="2862322"/>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Airbnb perd du terrain à Paris où la ville multiplie régulations et poursuites en justice</a:t>
            </a:r>
          </a:p>
        </p:txBody>
      </p:sp>
      <p:pic>
        <p:nvPicPr>
          <p:cNvPr id="6" name="Image 5">
            <a:extLst>
              <a:ext uri="{FF2B5EF4-FFF2-40B4-BE49-F238E27FC236}">
                <a16:creationId xmlns:a16="http://schemas.microsoft.com/office/drawing/2014/main" id="{31C8341F-F5D0-1C66-E3D2-F8A7C7D86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2" y="3447039"/>
            <a:ext cx="4380308" cy="3285231"/>
          </a:xfrm>
          <a:prstGeom prst="rect">
            <a:avLst/>
          </a:prstGeom>
        </p:spPr>
      </p:pic>
      <p:sp>
        <p:nvSpPr>
          <p:cNvPr id="7" name="ZoneTexte 6">
            <a:extLst>
              <a:ext uri="{FF2B5EF4-FFF2-40B4-BE49-F238E27FC236}">
                <a16:creationId xmlns:a16="http://schemas.microsoft.com/office/drawing/2014/main" id="{1A3A9D83-37DB-13AB-8CC9-7F3BD161573C}"/>
              </a:ext>
            </a:extLst>
          </p:cNvPr>
          <p:cNvSpPr txBox="1"/>
          <p:nvPr/>
        </p:nvSpPr>
        <p:spPr>
          <a:xfrm>
            <a:off x="4872990" y="3966269"/>
            <a:ext cx="1744980" cy="2246769"/>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À Barcelone, depuis 2007, le quartier Barri </a:t>
            </a:r>
            <a:r>
              <a:rPr lang="fr-FR" sz="2000" dirty="0" err="1">
                <a:latin typeface="Arial" panose="020B0604020202020204" pitchFamily="34" charset="0"/>
                <a:cs typeface="Arial" panose="020B0604020202020204" pitchFamily="34" charset="0"/>
              </a:rPr>
              <a:t>Gotic</a:t>
            </a:r>
            <a:r>
              <a:rPr lang="fr-FR" sz="2000" dirty="0">
                <a:latin typeface="Arial" panose="020B0604020202020204" pitchFamily="34" charset="0"/>
                <a:cs typeface="Arial" panose="020B0604020202020204" pitchFamily="34" charset="0"/>
              </a:rPr>
              <a:t> a perdu 45% de sa population</a:t>
            </a:r>
          </a:p>
        </p:txBody>
      </p:sp>
      <p:sp>
        <p:nvSpPr>
          <p:cNvPr id="2" name="Espace réservé du numéro de diapositive 1">
            <a:extLst>
              <a:ext uri="{FF2B5EF4-FFF2-40B4-BE49-F238E27FC236}">
                <a16:creationId xmlns:a16="http://schemas.microsoft.com/office/drawing/2014/main" id="{54922CD1-B9DF-164D-6AF8-11FAA92A6721}"/>
              </a:ext>
            </a:extLst>
          </p:cNvPr>
          <p:cNvSpPr>
            <a:spLocks noGrp="1"/>
          </p:cNvSpPr>
          <p:nvPr>
            <p:ph type="sldNum" sz="quarter" idx="12"/>
          </p:nvPr>
        </p:nvSpPr>
        <p:spPr/>
        <p:txBody>
          <a:bodyPr/>
          <a:lstStyle/>
          <a:p>
            <a:fld id="{B29E1255-99CB-4C4F-A94F-B7B4D85FC772}" type="slidenum">
              <a:rPr lang="fr-FR" smtClean="0"/>
              <a:t>16</a:t>
            </a:fld>
            <a:endParaRPr lang="fr-FR"/>
          </a:p>
        </p:txBody>
      </p:sp>
    </p:spTree>
    <p:extLst>
      <p:ext uri="{BB962C8B-B14F-4D97-AF65-F5344CB8AC3E}">
        <p14:creationId xmlns:p14="http://schemas.microsoft.com/office/powerpoint/2010/main" val="24289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8744D4E-E9F9-7238-E055-271BC3D574D9}"/>
              </a:ext>
            </a:extLst>
          </p:cNvPr>
          <p:cNvSpPr txBox="1"/>
          <p:nvPr/>
        </p:nvSpPr>
        <p:spPr>
          <a:xfrm>
            <a:off x="217170" y="137160"/>
            <a:ext cx="3646170" cy="1631216"/>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Depuis 2014, Berlin interdit la conversion du parc locatif de longue durée en location touristique.</a:t>
            </a:r>
          </a:p>
        </p:txBody>
      </p:sp>
      <p:sp>
        <p:nvSpPr>
          <p:cNvPr id="4" name="Ellipse 3">
            <a:extLst>
              <a:ext uri="{FF2B5EF4-FFF2-40B4-BE49-F238E27FC236}">
                <a16:creationId xmlns:a16="http://schemas.microsoft.com/office/drawing/2014/main" id="{AF452C0A-7EB5-4F65-44B9-2CB58A4B8347}"/>
              </a:ext>
            </a:extLst>
          </p:cNvPr>
          <p:cNvSpPr/>
          <p:nvPr/>
        </p:nvSpPr>
        <p:spPr>
          <a:xfrm>
            <a:off x="3068955" y="2486025"/>
            <a:ext cx="2343150" cy="1885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accent4">
                    <a:lumMod val="75000"/>
                  </a:schemeClr>
                </a:solidFill>
                <a:latin typeface="Arial Black" panose="020B0A04020102020204" pitchFamily="34" charset="0"/>
              </a:rPr>
              <a:t>Mesures de protection</a:t>
            </a:r>
          </a:p>
        </p:txBody>
      </p:sp>
      <p:sp>
        <p:nvSpPr>
          <p:cNvPr id="5" name="ZoneTexte 4">
            <a:extLst>
              <a:ext uri="{FF2B5EF4-FFF2-40B4-BE49-F238E27FC236}">
                <a16:creationId xmlns:a16="http://schemas.microsoft.com/office/drawing/2014/main" id="{FB2FDD6C-008C-9087-317C-C6D0E0A3189F}"/>
              </a:ext>
            </a:extLst>
          </p:cNvPr>
          <p:cNvSpPr txBox="1"/>
          <p:nvPr/>
        </p:nvSpPr>
        <p:spPr>
          <a:xfrm>
            <a:off x="457200" y="5383232"/>
            <a:ext cx="8229599" cy="1015663"/>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Depuis l’été 2020, Lisbonne (programme </a:t>
            </a:r>
            <a:r>
              <a:rPr lang="fr-FR" sz="2000" dirty="0" err="1">
                <a:latin typeface="Verdana" panose="020B0604030504040204" pitchFamily="34" charset="0"/>
                <a:ea typeface="Verdana" panose="020B0604030504040204" pitchFamily="34" charset="0"/>
              </a:rPr>
              <a:t>safe</a:t>
            </a:r>
            <a:r>
              <a:rPr lang="fr-FR" sz="2000" dirty="0">
                <a:latin typeface="Verdana" panose="020B0604030504040204" pitchFamily="34" charset="0"/>
                <a:ea typeface="Verdana" panose="020B0604030504040204" pitchFamily="34" charset="0"/>
              </a:rPr>
              <a:t> </a:t>
            </a:r>
            <a:r>
              <a:rPr lang="fr-FR" sz="2000" dirty="0" err="1">
                <a:latin typeface="Verdana" panose="020B0604030504040204" pitchFamily="34" charset="0"/>
                <a:ea typeface="Verdana" panose="020B0604030504040204" pitchFamily="34" charset="0"/>
              </a:rPr>
              <a:t>rent</a:t>
            </a:r>
            <a:r>
              <a:rPr lang="fr-FR" sz="2000" dirty="0">
                <a:latin typeface="Verdana" panose="020B0604030504040204" pitchFamily="34" charset="0"/>
                <a:ea typeface="Verdana" panose="020B0604030504040204" pitchFamily="34" charset="0"/>
              </a:rPr>
              <a:t>) a profité de la désertion touristique pour attribuer des logements touristiques à des travailleurs périphériques</a:t>
            </a:r>
          </a:p>
        </p:txBody>
      </p:sp>
      <p:sp>
        <p:nvSpPr>
          <p:cNvPr id="6" name="ZoneTexte 5">
            <a:extLst>
              <a:ext uri="{FF2B5EF4-FFF2-40B4-BE49-F238E27FC236}">
                <a16:creationId xmlns:a16="http://schemas.microsoft.com/office/drawing/2014/main" id="{61BD899D-C830-A59C-BB75-F1D26DD9E442}"/>
              </a:ext>
            </a:extLst>
          </p:cNvPr>
          <p:cNvSpPr txBox="1"/>
          <p:nvPr/>
        </p:nvSpPr>
        <p:spPr>
          <a:xfrm>
            <a:off x="4994910" y="137160"/>
            <a:ext cx="3931920" cy="1631216"/>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Barcelone soumet désormais la location de courte durée à l’obtention d’un permis et réprime les annonces illégales</a:t>
            </a:r>
          </a:p>
        </p:txBody>
      </p:sp>
      <p:cxnSp>
        <p:nvCxnSpPr>
          <p:cNvPr id="8" name="Connecteur droit 7">
            <a:extLst>
              <a:ext uri="{FF2B5EF4-FFF2-40B4-BE49-F238E27FC236}">
                <a16:creationId xmlns:a16="http://schemas.microsoft.com/office/drawing/2014/main" id="{80635A61-9CD5-8AA3-E48A-B4AB6C9B2F61}"/>
              </a:ext>
            </a:extLst>
          </p:cNvPr>
          <p:cNvCxnSpPr/>
          <p:nvPr/>
        </p:nvCxnSpPr>
        <p:spPr>
          <a:xfrm>
            <a:off x="2571750" y="2045970"/>
            <a:ext cx="857250" cy="54864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17DF8DB2-00F2-BB22-BD34-8F8CFB5CD3F5}"/>
              </a:ext>
            </a:extLst>
          </p:cNvPr>
          <p:cNvCxnSpPr>
            <a:cxnSpLocks/>
          </p:cNvCxnSpPr>
          <p:nvPr/>
        </p:nvCxnSpPr>
        <p:spPr>
          <a:xfrm flipV="1">
            <a:off x="5200650" y="2087404"/>
            <a:ext cx="746760" cy="58307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C142344-1E1C-9E79-11A5-4F9BFBEE6C04}"/>
              </a:ext>
            </a:extLst>
          </p:cNvPr>
          <p:cNvCxnSpPr>
            <a:cxnSpLocks/>
          </p:cNvCxnSpPr>
          <p:nvPr/>
        </p:nvCxnSpPr>
        <p:spPr>
          <a:xfrm>
            <a:off x="4225290" y="4540418"/>
            <a:ext cx="0" cy="694522"/>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 name="Espace réservé du numéro de diapositive 1">
            <a:extLst>
              <a:ext uri="{FF2B5EF4-FFF2-40B4-BE49-F238E27FC236}">
                <a16:creationId xmlns:a16="http://schemas.microsoft.com/office/drawing/2014/main" id="{EFBBFAF9-022B-7AEC-E1A4-64CCAAEB3715}"/>
              </a:ext>
            </a:extLst>
          </p:cNvPr>
          <p:cNvSpPr>
            <a:spLocks noGrp="1"/>
          </p:cNvSpPr>
          <p:nvPr>
            <p:ph type="sldNum" sz="quarter" idx="12"/>
          </p:nvPr>
        </p:nvSpPr>
        <p:spPr/>
        <p:txBody>
          <a:bodyPr/>
          <a:lstStyle/>
          <a:p>
            <a:fld id="{B29E1255-99CB-4C4F-A94F-B7B4D85FC772}" type="slidenum">
              <a:rPr lang="fr-FR" smtClean="0"/>
              <a:t>17</a:t>
            </a:fld>
            <a:endParaRPr lang="fr-FR"/>
          </a:p>
        </p:txBody>
      </p:sp>
    </p:spTree>
    <p:extLst>
      <p:ext uri="{BB962C8B-B14F-4D97-AF65-F5344CB8AC3E}">
        <p14:creationId xmlns:p14="http://schemas.microsoft.com/office/powerpoint/2010/main" val="3966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9B0D88-BCC7-2D9C-37A8-4A994B9A7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 y="1635740"/>
            <a:ext cx="8591550" cy="4314825"/>
          </a:xfrm>
          <a:prstGeom prst="rect">
            <a:avLst/>
          </a:prstGeom>
        </p:spPr>
      </p:pic>
      <p:sp>
        <p:nvSpPr>
          <p:cNvPr id="6" name="ZoneTexte 5">
            <a:extLst>
              <a:ext uri="{FF2B5EF4-FFF2-40B4-BE49-F238E27FC236}">
                <a16:creationId xmlns:a16="http://schemas.microsoft.com/office/drawing/2014/main" id="{3FCE9602-43F8-A05F-0EE7-3B23DE5DF59E}"/>
              </a:ext>
            </a:extLst>
          </p:cNvPr>
          <p:cNvSpPr txBox="1"/>
          <p:nvPr/>
        </p:nvSpPr>
        <p:spPr>
          <a:xfrm>
            <a:off x="377190" y="365760"/>
            <a:ext cx="8423910" cy="1015663"/>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Article « L’incendie de Courchevel pose des questions sur le logement des saisonniers » </a:t>
            </a:r>
          </a:p>
          <a:p>
            <a:r>
              <a:rPr lang="fr-FR" sz="2000" dirty="0">
                <a:solidFill>
                  <a:srgbClr val="FF0000"/>
                </a:solidFill>
                <a:latin typeface="Arial Black" panose="020B0A04020102020204" pitchFamily="34" charset="0"/>
              </a:rPr>
              <a:t>+ vidéo La minute du saisonnier à Courchevel</a:t>
            </a:r>
          </a:p>
        </p:txBody>
      </p:sp>
      <p:sp>
        <p:nvSpPr>
          <p:cNvPr id="2" name="Espace réservé du numéro de diapositive 1">
            <a:extLst>
              <a:ext uri="{FF2B5EF4-FFF2-40B4-BE49-F238E27FC236}">
                <a16:creationId xmlns:a16="http://schemas.microsoft.com/office/drawing/2014/main" id="{09696246-DA30-D91E-429E-8D8CF5A923E5}"/>
              </a:ext>
            </a:extLst>
          </p:cNvPr>
          <p:cNvSpPr>
            <a:spLocks noGrp="1"/>
          </p:cNvSpPr>
          <p:nvPr>
            <p:ph type="sldNum" sz="quarter" idx="12"/>
          </p:nvPr>
        </p:nvSpPr>
        <p:spPr/>
        <p:txBody>
          <a:bodyPr/>
          <a:lstStyle/>
          <a:p>
            <a:fld id="{B29E1255-99CB-4C4F-A94F-B7B4D85FC772}" type="slidenum">
              <a:rPr lang="fr-FR" smtClean="0"/>
              <a:t>18</a:t>
            </a:fld>
            <a:endParaRPr lang="fr-FR"/>
          </a:p>
        </p:txBody>
      </p:sp>
    </p:spTree>
    <p:extLst>
      <p:ext uri="{BB962C8B-B14F-4D97-AF65-F5344CB8AC3E}">
        <p14:creationId xmlns:p14="http://schemas.microsoft.com/office/powerpoint/2010/main" val="370198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59DA80-99C0-8DE7-90CE-3C800112677B}"/>
              </a:ext>
            </a:extLst>
          </p:cNvPr>
          <p:cNvSpPr txBox="1"/>
          <p:nvPr/>
        </p:nvSpPr>
        <p:spPr>
          <a:xfrm>
            <a:off x="685800" y="235149"/>
            <a:ext cx="5006340"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Rediriger les flux touristiques </a:t>
            </a:r>
          </a:p>
        </p:txBody>
      </p:sp>
      <p:pic>
        <p:nvPicPr>
          <p:cNvPr id="4" name="Image 3">
            <a:extLst>
              <a:ext uri="{FF2B5EF4-FFF2-40B4-BE49-F238E27FC236}">
                <a16:creationId xmlns:a16="http://schemas.microsoft.com/office/drawing/2014/main" id="{50645BD7-B2FF-EC7F-A18B-F2572ED5D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910590"/>
            <a:ext cx="8429625" cy="4762500"/>
          </a:xfrm>
          <a:prstGeom prst="rect">
            <a:avLst/>
          </a:prstGeom>
        </p:spPr>
      </p:pic>
      <p:sp>
        <p:nvSpPr>
          <p:cNvPr id="3" name="Espace réservé du numéro de diapositive 2">
            <a:extLst>
              <a:ext uri="{FF2B5EF4-FFF2-40B4-BE49-F238E27FC236}">
                <a16:creationId xmlns:a16="http://schemas.microsoft.com/office/drawing/2014/main" id="{4D6EAA7C-6624-5052-57E6-4D1B6FA2E9A2}"/>
              </a:ext>
            </a:extLst>
          </p:cNvPr>
          <p:cNvSpPr>
            <a:spLocks noGrp="1"/>
          </p:cNvSpPr>
          <p:nvPr>
            <p:ph type="sldNum" sz="quarter" idx="12"/>
          </p:nvPr>
        </p:nvSpPr>
        <p:spPr/>
        <p:txBody>
          <a:bodyPr/>
          <a:lstStyle/>
          <a:p>
            <a:fld id="{B29E1255-99CB-4C4F-A94F-B7B4D85FC772}" type="slidenum">
              <a:rPr lang="fr-FR" smtClean="0"/>
              <a:t>19</a:t>
            </a:fld>
            <a:endParaRPr lang="fr-FR"/>
          </a:p>
        </p:txBody>
      </p:sp>
    </p:spTree>
    <p:extLst>
      <p:ext uri="{BB962C8B-B14F-4D97-AF65-F5344CB8AC3E}">
        <p14:creationId xmlns:p14="http://schemas.microsoft.com/office/powerpoint/2010/main" val="112475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8C97AF-20A2-45F1-A731-F2B7412B0AC6}"/>
              </a:ext>
            </a:extLst>
          </p:cNvPr>
          <p:cNvSpPr txBox="1"/>
          <p:nvPr/>
        </p:nvSpPr>
        <p:spPr>
          <a:xfrm>
            <a:off x="444617" y="369116"/>
            <a:ext cx="7617203" cy="646331"/>
          </a:xfrm>
          <a:prstGeom prst="rect">
            <a:avLst/>
          </a:prstGeom>
          <a:solidFill>
            <a:schemeClr val="bg1"/>
          </a:solidFill>
        </p:spPr>
        <p:txBody>
          <a:bodyPr wrap="square" rtlCol="0">
            <a:spAutoFit/>
          </a:bodyPr>
          <a:lstStyle/>
          <a:p>
            <a:r>
              <a:rPr lang="fr-FR" i="1" dirty="0">
                <a:latin typeface="Verdana" panose="020B0604030504040204" pitchFamily="34" charset="0"/>
                <a:ea typeface="Verdana" panose="020B0604030504040204" pitchFamily="34" charset="0"/>
              </a:rPr>
              <a:t>Problématique : pourquoi et comment le tourisme doit-il se tourner vers des pratiques durables ?</a:t>
            </a:r>
          </a:p>
        </p:txBody>
      </p:sp>
      <p:sp>
        <p:nvSpPr>
          <p:cNvPr id="4" name="ZoneTexte 3">
            <a:extLst>
              <a:ext uri="{FF2B5EF4-FFF2-40B4-BE49-F238E27FC236}">
                <a16:creationId xmlns:a16="http://schemas.microsoft.com/office/drawing/2014/main" id="{C55BA5E9-F6BE-4877-AAAB-A5A5077B3AF9}"/>
              </a:ext>
            </a:extLst>
          </p:cNvPr>
          <p:cNvSpPr txBox="1"/>
          <p:nvPr/>
        </p:nvSpPr>
        <p:spPr>
          <a:xfrm>
            <a:off x="444617" y="1226191"/>
            <a:ext cx="6753137" cy="2031325"/>
          </a:xfrm>
          <a:prstGeom prst="rect">
            <a:avLst/>
          </a:prstGeom>
          <a:solidFill>
            <a:schemeClr val="bg1"/>
          </a:solidFill>
        </p:spPr>
        <p:txBody>
          <a:bodyPr wrap="square" rtlCol="0">
            <a:spAutoFit/>
          </a:bodyPr>
          <a:lstStyle/>
          <a:p>
            <a:r>
              <a:rPr lang="fr-FR" b="1" u="sng" dirty="0">
                <a:latin typeface="Verdana" panose="020B0604030504040204" pitchFamily="34" charset="0"/>
                <a:ea typeface="Verdana" panose="020B0604030504040204" pitchFamily="34" charset="0"/>
              </a:rPr>
              <a:t>Plan</a:t>
            </a:r>
          </a:p>
          <a:p>
            <a:endParaRPr lang="fr-FR" b="1" u="sng" dirty="0">
              <a:latin typeface="Verdana" panose="020B0604030504040204" pitchFamily="34" charset="0"/>
              <a:ea typeface="Verdana" panose="020B0604030504040204" pitchFamily="34" charset="0"/>
            </a:endParaRPr>
          </a:p>
          <a:p>
            <a:r>
              <a:rPr lang="fr-FR" b="1" dirty="0">
                <a:latin typeface="Verdana" panose="020B0604030504040204" pitchFamily="34" charset="0"/>
                <a:ea typeface="Verdana" panose="020B0604030504040204" pitchFamily="34" charset="0"/>
              </a:rPr>
              <a:t>I Pourquoi le tourisme doit-il se tourner vers le développement durable ?</a:t>
            </a:r>
          </a:p>
          <a:p>
            <a:endParaRPr lang="fr-FR" b="1" dirty="0">
              <a:latin typeface="Verdana" panose="020B0604030504040204" pitchFamily="34" charset="0"/>
              <a:ea typeface="Verdana" panose="020B0604030504040204" pitchFamily="34" charset="0"/>
            </a:endParaRPr>
          </a:p>
          <a:p>
            <a:r>
              <a:rPr lang="fr-FR" b="1" dirty="0">
                <a:latin typeface="Verdana" panose="020B0604030504040204" pitchFamily="34" charset="0"/>
                <a:ea typeface="Verdana" panose="020B0604030504040204" pitchFamily="34" charset="0"/>
              </a:rPr>
              <a:t>II Comment concilier tourisme et développement durable ?</a:t>
            </a:r>
          </a:p>
        </p:txBody>
      </p:sp>
      <p:sp>
        <p:nvSpPr>
          <p:cNvPr id="5" name="ZoneTexte 4">
            <a:extLst>
              <a:ext uri="{FF2B5EF4-FFF2-40B4-BE49-F238E27FC236}">
                <a16:creationId xmlns:a16="http://schemas.microsoft.com/office/drawing/2014/main" id="{83367B2E-CC58-4E63-8173-2852FDBCA2DD}"/>
              </a:ext>
            </a:extLst>
          </p:cNvPr>
          <p:cNvSpPr txBox="1"/>
          <p:nvPr/>
        </p:nvSpPr>
        <p:spPr>
          <a:xfrm>
            <a:off x="385894" y="3636523"/>
            <a:ext cx="7675926" cy="830997"/>
          </a:xfrm>
          <a:prstGeom prst="rect">
            <a:avLst/>
          </a:prstGeom>
          <a:solidFill>
            <a:schemeClr val="tx1"/>
          </a:solidFill>
        </p:spPr>
        <p:txBody>
          <a:bodyPr wrap="square" rtlCol="0">
            <a:spAutoFit/>
          </a:bodyPr>
          <a:lstStyle/>
          <a:p>
            <a:r>
              <a:rPr lang="fr-FR" sz="2400" b="1" dirty="0">
                <a:solidFill>
                  <a:srgbClr val="FFFF00"/>
                </a:solidFill>
                <a:latin typeface="Arial Black" panose="020B0A04020102020204" pitchFamily="34" charset="0"/>
                <a:ea typeface="Verdana" panose="020B0604030504040204" pitchFamily="34" charset="0"/>
              </a:rPr>
              <a:t>I Pourquoi le tourisme doit-il se tourner vers le développement durable ?</a:t>
            </a:r>
          </a:p>
        </p:txBody>
      </p:sp>
      <p:sp>
        <p:nvSpPr>
          <p:cNvPr id="6" name="ZoneTexte 5">
            <a:extLst>
              <a:ext uri="{FF2B5EF4-FFF2-40B4-BE49-F238E27FC236}">
                <a16:creationId xmlns:a16="http://schemas.microsoft.com/office/drawing/2014/main" id="{B1BFE0D2-613C-4A09-B158-F20E64E11548}"/>
              </a:ext>
            </a:extLst>
          </p:cNvPr>
          <p:cNvSpPr txBox="1"/>
          <p:nvPr/>
        </p:nvSpPr>
        <p:spPr>
          <a:xfrm>
            <a:off x="619737" y="4728687"/>
            <a:ext cx="7675926" cy="430887"/>
          </a:xfrm>
          <a:prstGeom prst="rect">
            <a:avLst/>
          </a:prstGeom>
          <a:solidFill>
            <a:schemeClr val="tx1"/>
          </a:solidFill>
        </p:spPr>
        <p:txBody>
          <a:bodyPr wrap="square" rtlCol="0">
            <a:spAutoFit/>
          </a:bodyPr>
          <a:lstStyle/>
          <a:p>
            <a:r>
              <a:rPr lang="fr-FR" sz="2200" b="1" dirty="0">
                <a:solidFill>
                  <a:srgbClr val="FFFF00"/>
                </a:solidFill>
                <a:latin typeface="Arial Black" panose="020B0A04020102020204" pitchFamily="34" charset="0"/>
                <a:ea typeface="Verdana" panose="020B0604030504040204" pitchFamily="34" charset="0"/>
              </a:rPr>
              <a:t>1/ des impacts environnementaux désastreux</a:t>
            </a:r>
          </a:p>
        </p:txBody>
      </p:sp>
      <p:sp>
        <p:nvSpPr>
          <p:cNvPr id="7" name="ZoneTexte 6">
            <a:extLst>
              <a:ext uri="{FF2B5EF4-FFF2-40B4-BE49-F238E27FC236}">
                <a16:creationId xmlns:a16="http://schemas.microsoft.com/office/drawing/2014/main" id="{1D9FF557-AD7F-9A2B-F221-ECF14DC8A17D}"/>
              </a:ext>
            </a:extLst>
          </p:cNvPr>
          <p:cNvSpPr txBox="1"/>
          <p:nvPr/>
        </p:nvSpPr>
        <p:spPr>
          <a:xfrm>
            <a:off x="569881" y="5576449"/>
            <a:ext cx="8004238" cy="400110"/>
          </a:xfrm>
          <a:prstGeom prst="rect">
            <a:avLst/>
          </a:prstGeom>
          <a:solidFill>
            <a:schemeClr val="accent5">
              <a:lumMod val="40000"/>
              <a:lumOff val="60000"/>
            </a:schemeClr>
          </a:solidFill>
        </p:spPr>
        <p:txBody>
          <a:bodyPr wrap="square" rtlCol="0">
            <a:spAutoFit/>
          </a:bodyPr>
          <a:lstStyle/>
          <a:p>
            <a:r>
              <a:rPr lang="fr-FR" sz="2000" b="1" i="1" dirty="0">
                <a:latin typeface="Arial" panose="020B0604020202020204" pitchFamily="34" charset="0"/>
                <a:cs typeface="Arial" panose="020B0604020202020204" pitchFamily="34" charset="0"/>
              </a:rPr>
              <a:t>Cf chapitre 4 La mise en tourisme des territoires et ses impacts</a:t>
            </a:r>
          </a:p>
        </p:txBody>
      </p:sp>
      <p:sp>
        <p:nvSpPr>
          <p:cNvPr id="3" name="Espace réservé du numéro de diapositive 2">
            <a:extLst>
              <a:ext uri="{FF2B5EF4-FFF2-40B4-BE49-F238E27FC236}">
                <a16:creationId xmlns:a16="http://schemas.microsoft.com/office/drawing/2014/main" id="{0CE4AC40-153F-53A2-5450-C00DC57CB81C}"/>
              </a:ext>
            </a:extLst>
          </p:cNvPr>
          <p:cNvSpPr>
            <a:spLocks noGrp="1"/>
          </p:cNvSpPr>
          <p:nvPr>
            <p:ph type="sldNum" sz="quarter" idx="12"/>
          </p:nvPr>
        </p:nvSpPr>
        <p:spPr/>
        <p:txBody>
          <a:bodyPr/>
          <a:lstStyle/>
          <a:p>
            <a:fld id="{B29E1255-99CB-4C4F-A94F-B7B4D85FC772}" type="slidenum">
              <a:rPr lang="fr-FR" smtClean="0"/>
              <a:t>2</a:t>
            </a:fld>
            <a:endParaRPr lang="fr-FR"/>
          </a:p>
        </p:txBody>
      </p:sp>
    </p:spTree>
    <p:extLst>
      <p:ext uri="{BB962C8B-B14F-4D97-AF65-F5344CB8AC3E}">
        <p14:creationId xmlns:p14="http://schemas.microsoft.com/office/powerpoint/2010/main" val="36378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69E1840-25B0-E03C-F227-5D5D7B9F8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17" y="259080"/>
            <a:ext cx="8429625" cy="4762500"/>
          </a:xfrm>
          <a:prstGeom prst="rect">
            <a:avLst/>
          </a:prstGeom>
        </p:spPr>
      </p:pic>
      <p:sp>
        <p:nvSpPr>
          <p:cNvPr id="4" name="ZoneTexte 3">
            <a:extLst>
              <a:ext uri="{FF2B5EF4-FFF2-40B4-BE49-F238E27FC236}">
                <a16:creationId xmlns:a16="http://schemas.microsoft.com/office/drawing/2014/main" id="{11DFEB19-3DB7-2F59-382B-D173A64814E8}"/>
              </a:ext>
            </a:extLst>
          </p:cNvPr>
          <p:cNvSpPr txBox="1"/>
          <p:nvPr/>
        </p:nvSpPr>
        <p:spPr>
          <a:xfrm>
            <a:off x="254317" y="5021580"/>
            <a:ext cx="680070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Cirque de Navacelle – département du Gard en Occitanie</a:t>
            </a:r>
          </a:p>
        </p:txBody>
      </p:sp>
      <p:sp>
        <p:nvSpPr>
          <p:cNvPr id="2" name="Espace réservé du numéro de diapositive 1">
            <a:extLst>
              <a:ext uri="{FF2B5EF4-FFF2-40B4-BE49-F238E27FC236}">
                <a16:creationId xmlns:a16="http://schemas.microsoft.com/office/drawing/2014/main" id="{1B5946CF-3E64-15D9-B7BA-EDFB43BFA065}"/>
              </a:ext>
            </a:extLst>
          </p:cNvPr>
          <p:cNvSpPr>
            <a:spLocks noGrp="1"/>
          </p:cNvSpPr>
          <p:nvPr>
            <p:ph type="sldNum" sz="quarter" idx="12"/>
          </p:nvPr>
        </p:nvSpPr>
        <p:spPr/>
        <p:txBody>
          <a:bodyPr/>
          <a:lstStyle/>
          <a:p>
            <a:fld id="{B29E1255-99CB-4C4F-A94F-B7B4D85FC772}" type="slidenum">
              <a:rPr lang="fr-FR" smtClean="0"/>
              <a:t>20</a:t>
            </a:fld>
            <a:endParaRPr lang="fr-FR"/>
          </a:p>
        </p:txBody>
      </p:sp>
    </p:spTree>
    <p:extLst>
      <p:ext uri="{BB962C8B-B14F-4D97-AF65-F5344CB8AC3E}">
        <p14:creationId xmlns:p14="http://schemas.microsoft.com/office/powerpoint/2010/main" val="87674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FAE098-940D-AA83-ECAA-BF1CD7107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09" y="574357"/>
            <a:ext cx="8201025" cy="6150769"/>
          </a:xfrm>
          <a:prstGeom prst="rect">
            <a:avLst/>
          </a:prstGeom>
        </p:spPr>
      </p:pic>
      <p:sp>
        <p:nvSpPr>
          <p:cNvPr id="4" name="ZoneTexte 3">
            <a:extLst>
              <a:ext uri="{FF2B5EF4-FFF2-40B4-BE49-F238E27FC236}">
                <a16:creationId xmlns:a16="http://schemas.microsoft.com/office/drawing/2014/main" id="{2B0317E9-EC17-9EB2-3620-0A2E56DCEC75}"/>
              </a:ext>
            </a:extLst>
          </p:cNvPr>
          <p:cNvSpPr txBox="1"/>
          <p:nvPr/>
        </p:nvSpPr>
        <p:spPr>
          <a:xfrm>
            <a:off x="765809" y="40839"/>
            <a:ext cx="6869430"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Vendre l’aventure, l’insolite et l’isolement </a:t>
            </a:r>
          </a:p>
        </p:txBody>
      </p:sp>
      <p:sp>
        <p:nvSpPr>
          <p:cNvPr id="2" name="Espace réservé du numéro de diapositive 1">
            <a:extLst>
              <a:ext uri="{FF2B5EF4-FFF2-40B4-BE49-F238E27FC236}">
                <a16:creationId xmlns:a16="http://schemas.microsoft.com/office/drawing/2014/main" id="{046D0874-81CC-3B29-C598-BAE86E5E0123}"/>
              </a:ext>
            </a:extLst>
          </p:cNvPr>
          <p:cNvSpPr>
            <a:spLocks noGrp="1"/>
          </p:cNvSpPr>
          <p:nvPr>
            <p:ph type="sldNum" sz="quarter" idx="12"/>
          </p:nvPr>
        </p:nvSpPr>
        <p:spPr/>
        <p:txBody>
          <a:bodyPr/>
          <a:lstStyle/>
          <a:p>
            <a:fld id="{B29E1255-99CB-4C4F-A94F-B7B4D85FC772}" type="slidenum">
              <a:rPr lang="fr-FR" smtClean="0"/>
              <a:t>21</a:t>
            </a:fld>
            <a:endParaRPr lang="fr-FR"/>
          </a:p>
        </p:txBody>
      </p:sp>
    </p:spTree>
    <p:extLst>
      <p:ext uri="{BB962C8B-B14F-4D97-AF65-F5344CB8AC3E}">
        <p14:creationId xmlns:p14="http://schemas.microsoft.com/office/powerpoint/2010/main" val="5485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B714A1-ABA8-2D22-FF55-A284BC605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 y="342900"/>
            <a:ext cx="8576110" cy="6035040"/>
          </a:xfrm>
          <a:prstGeom prst="rect">
            <a:avLst/>
          </a:prstGeom>
        </p:spPr>
      </p:pic>
      <p:sp>
        <p:nvSpPr>
          <p:cNvPr id="2" name="Espace réservé du numéro de diapositive 1">
            <a:extLst>
              <a:ext uri="{FF2B5EF4-FFF2-40B4-BE49-F238E27FC236}">
                <a16:creationId xmlns:a16="http://schemas.microsoft.com/office/drawing/2014/main" id="{4A3AD460-02D2-0AAA-A5EE-6600DEDBA867}"/>
              </a:ext>
            </a:extLst>
          </p:cNvPr>
          <p:cNvSpPr>
            <a:spLocks noGrp="1"/>
          </p:cNvSpPr>
          <p:nvPr>
            <p:ph type="sldNum" sz="quarter" idx="12"/>
          </p:nvPr>
        </p:nvSpPr>
        <p:spPr/>
        <p:txBody>
          <a:bodyPr/>
          <a:lstStyle/>
          <a:p>
            <a:fld id="{B29E1255-99CB-4C4F-A94F-B7B4D85FC772}" type="slidenum">
              <a:rPr lang="fr-FR" smtClean="0"/>
              <a:t>22</a:t>
            </a:fld>
            <a:endParaRPr lang="fr-FR"/>
          </a:p>
        </p:txBody>
      </p:sp>
    </p:spTree>
    <p:extLst>
      <p:ext uri="{BB962C8B-B14F-4D97-AF65-F5344CB8AC3E}">
        <p14:creationId xmlns:p14="http://schemas.microsoft.com/office/powerpoint/2010/main" val="162537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5FA817-3C01-E362-7061-444D1C061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93" y="228600"/>
            <a:ext cx="8540014" cy="6400800"/>
          </a:xfrm>
          <a:prstGeom prst="rect">
            <a:avLst/>
          </a:prstGeom>
        </p:spPr>
      </p:pic>
      <p:sp>
        <p:nvSpPr>
          <p:cNvPr id="2" name="Espace réservé du numéro de diapositive 1">
            <a:extLst>
              <a:ext uri="{FF2B5EF4-FFF2-40B4-BE49-F238E27FC236}">
                <a16:creationId xmlns:a16="http://schemas.microsoft.com/office/drawing/2014/main" id="{A219D809-9773-FCE7-339A-8D3813630BD7}"/>
              </a:ext>
            </a:extLst>
          </p:cNvPr>
          <p:cNvSpPr>
            <a:spLocks noGrp="1"/>
          </p:cNvSpPr>
          <p:nvPr>
            <p:ph type="sldNum" sz="quarter" idx="12"/>
          </p:nvPr>
        </p:nvSpPr>
        <p:spPr/>
        <p:txBody>
          <a:bodyPr/>
          <a:lstStyle/>
          <a:p>
            <a:fld id="{B29E1255-99CB-4C4F-A94F-B7B4D85FC772}" type="slidenum">
              <a:rPr lang="fr-FR" smtClean="0"/>
              <a:t>23</a:t>
            </a:fld>
            <a:endParaRPr lang="fr-FR"/>
          </a:p>
        </p:txBody>
      </p:sp>
    </p:spTree>
    <p:extLst>
      <p:ext uri="{BB962C8B-B14F-4D97-AF65-F5344CB8AC3E}">
        <p14:creationId xmlns:p14="http://schemas.microsoft.com/office/powerpoint/2010/main" val="3264539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16ED54-162A-2CDE-3A6D-D50363023B34}"/>
              </a:ext>
            </a:extLst>
          </p:cNvPr>
          <p:cNvSpPr txBox="1"/>
          <p:nvPr/>
        </p:nvSpPr>
        <p:spPr>
          <a:xfrm>
            <a:off x="206030" y="585088"/>
            <a:ext cx="8937970" cy="2554545"/>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Marina</a:t>
            </a:r>
            <a:r>
              <a:rPr lang="fr-FR" sz="2000" b="1" dirty="0">
                <a:solidFill>
                  <a:srgbClr val="0070C0"/>
                </a:solidFill>
                <a:latin typeface="Verdana" panose="020B0604030504040204" pitchFamily="34" charset="0"/>
                <a:ea typeface="Verdana" panose="020B0604030504040204" pitchFamily="34" charset="0"/>
              </a:rPr>
              <a:t> : </a:t>
            </a:r>
          </a:p>
          <a:p>
            <a:r>
              <a:rPr lang="fr-FR" sz="2000" b="1" dirty="0">
                <a:solidFill>
                  <a:srgbClr val="0070C0"/>
                </a:solidFill>
                <a:latin typeface="Verdana" panose="020B0604030504040204" pitchFamily="34" charset="0"/>
                <a:ea typeface="Verdana" panose="020B0604030504040204" pitchFamily="34" charset="0"/>
              </a:rPr>
              <a:t>en France, la marina désigne un ensemble architectural réalisé sur le littoral, composé de logements et services de loisirs construits autour d'un port de plaisance. L'exemple le plus abouti est la marina de Port-Grimaud (Var). À l'étranger, le terme "marina" désigne un port de plaisance. La mondialisation de la plaisance conduit à une multiplication des marinas sur les littoraux du monde.</a:t>
            </a:r>
          </a:p>
        </p:txBody>
      </p:sp>
      <p:sp>
        <p:nvSpPr>
          <p:cNvPr id="3" name="ZoneTexte 2">
            <a:extLst>
              <a:ext uri="{FF2B5EF4-FFF2-40B4-BE49-F238E27FC236}">
                <a16:creationId xmlns:a16="http://schemas.microsoft.com/office/drawing/2014/main" id="{C865FBC3-030A-F829-AD9E-0DA1B3208BF5}"/>
              </a:ext>
            </a:extLst>
          </p:cNvPr>
          <p:cNvSpPr txBox="1"/>
          <p:nvPr/>
        </p:nvSpPr>
        <p:spPr>
          <a:xfrm>
            <a:off x="273886" y="95530"/>
            <a:ext cx="3314701"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Monter en gamme</a:t>
            </a:r>
          </a:p>
        </p:txBody>
      </p:sp>
      <p:sp>
        <p:nvSpPr>
          <p:cNvPr id="4" name="ZoneTexte 3">
            <a:extLst>
              <a:ext uri="{FF2B5EF4-FFF2-40B4-BE49-F238E27FC236}">
                <a16:creationId xmlns:a16="http://schemas.microsoft.com/office/drawing/2014/main" id="{10A5D0C6-2F77-2560-B62F-61D8B929185E}"/>
              </a:ext>
            </a:extLst>
          </p:cNvPr>
          <p:cNvSpPr txBox="1"/>
          <p:nvPr/>
        </p:nvSpPr>
        <p:spPr>
          <a:xfrm>
            <a:off x="6146157" y="3318258"/>
            <a:ext cx="2567988" cy="1323439"/>
          </a:xfrm>
          <a:prstGeom prst="rect">
            <a:avLst/>
          </a:prstGeom>
          <a:solidFill>
            <a:schemeClr val="bg1"/>
          </a:solidFill>
        </p:spPr>
        <p:txBody>
          <a:bodyPr wrap="square" rtlCol="0">
            <a:spAutoFit/>
          </a:bodyPr>
          <a:lstStyle/>
          <a:p>
            <a:r>
              <a:rPr lang="fr-FR" sz="2000" b="1">
                <a:solidFill>
                  <a:srgbClr val="FF0000"/>
                </a:solidFill>
                <a:latin typeface="Verdana" panose="020B0604030504040204" pitchFamily="34" charset="0"/>
                <a:ea typeface="Verdana" panose="020B0604030504040204" pitchFamily="34" charset="0"/>
              </a:rPr>
              <a:t>Vidéo La Grande Motte en été vue par un drone - youtube</a:t>
            </a:r>
            <a:endParaRPr lang="fr-FR" sz="2000" b="1" dirty="0">
              <a:solidFill>
                <a:srgbClr val="FF0000"/>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61887089-22B2-2029-C6E3-1DD9F7C33AD4}"/>
              </a:ext>
            </a:extLst>
          </p:cNvPr>
          <p:cNvSpPr txBox="1"/>
          <p:nvPr/>
        </p:nvSpPr>
        <p:spPr>
          <a:xfrm>
            <a:off x="5832049" y="5097558"/>
            <a:ext cx="2882096" cy="1323439"/>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Marina de la Grande Motte pour attirer les populations à plus haut pouvoir d’achat</a:t>
            </a:r>
          </a:p>
        </p:txBody>
      </p:sp>
      <p:pic>
        <p:nvPicPr>
          <p:cNvPr id="6" name="Image 5">
            <a:extLst>
              <a:ext uri="{FF2B5EF4-FFF2-40B4-BE49-F238E27FC236}">
                <a16:creationId xmlns:a16="http://schemas.microsoft.com/office/drawing/2014/main" id="{F13A350E-FE28-14A3-BA29-7852FDD11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30" y="3506347"/>
            <a:ext cx="5629275" cy="2914650"/>
          </a:xfrm>
          <a:prstGeom prst="rect">
            <a:avLst/>
          </a:prstGeom>
        </p:spPr>
      </p:pic>
      <p:sp>
        <p:nvSpPr>
          <p:cNvPr id="7" name="Espace réservé du numéro de diapositive 6">
            <a:extLst>
              <a:ext uri="{FF2B5EF4-FFF2-40B4-BE49-F238E27FC236}">
                <a16:creationId xmlns:a16="http://schemas.microsoft.com/office/drawing/2014/main" id="{614C3023-219B-0A00-270B-B3F25F56DB8F}"/>
              </a:ext>
            </a:extLst>
          </p:cNvPr>
          <p:cNvSpPr>
            <a:spLocks noGrp="1"/>
          </p:cNvSpPr>
          <p:nvPr>
            <p:ph type="sldNum" sz="quarter" idx="12"/>
          </p:nvPr>
        </p:nvSpPr>
        <p:spPr/>
        <p:txBody>
          <a:bodyPr/>
          <a:lstStyle/>
          <a:p>
            <a:fld id="{B29E1255-99CB-4C4F-A94F-B7B4D85FC772}" type="slidenum">
              <a:rPr lang="fr-FR" smtClean="0"/>
              <a:t>24</a:t>
            </a:fld>
            <a:endParaRPr lang="fr-FR"/>
          </a:p>
        </p:txBody>
      </p:sp>
    </p:spTree>
    <p:extLst>
      <p:ext uri="{BB962C8B-B14F-4D97-AF65-F5344CB8AC3E}">
        <p14:creationId xmlns:p14="http://schemas.microsoft.com/office/powerpoint/2010/main" val="8365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927D5D7-164F-D518-AB09-C59C33F65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08" y="146141"/>
            <a:ext cx="8375783" cy="5683567"/>
          </a:xfrm>
          <a:prstGeom prst="rect">
            <a:avLst/>
          </a:prstGeom>
        </p:spPr>
      </p:pic>
      <p:sp>
        <p:nvSpPr>
          <p:cNvPr id="3" name="ZoneTexte 2">
            <a:extLst>
              <a:ext uri="{FF2B5EF4-FFF2-40B4-BE49-F238E27FC236}">
                <a16:creationId xmlns:a16="http://schemas.microsoft.com/office/drawing/2014/main" id="{4F7B2605-5EF4-071E-2B44-234743822EFB}"/>
              </a:ext>
            </a:extLst>
          </p:cNvPr>
          <p:cNvSpPr txBox="1"/>
          <p:nvPr/>
        </p:nvSpPr>
        <p:spPr>
          <a:xfrm>
            <a:off x="384108" y="5829708"/>
            <a:ext cx="482346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La marina de port-Grimaud – Var PACA</a:t>
            </a:r>
          </a:p>
        </p:txBody>
      </p:sp>
      <p:sp>
        <p:nvSpPr>
          <p:cNvPr id="4" name="Espace réservé du numéro de diapositive 3">
            <a:extLst>
              <a:ext uri="{FF2B5EF4-FFF2-40B4-BE49-F238E27FC236}">
                <a16:creationId xmlns:a16="http://schemas.microsoft.com/office/drawing/2014/main" id="{71EDE35B-39D9-3493-822F-7EA53C351D5D}"/>
              </a:ext>
            </a:extLst>
          </p:cNvPr>
          <p:cNvSpPr>
            <a:spLocks noGrp="1"/>
          </p:cNvSpPr>
          <p:nvPr>
            <p:ph type="sldNum" sz="quarter" idx="12"/>
          </p:nvPr>
        </p:nvSpPr>
        <p:spPr/>
        <p:txBody>
          <a:bodyPr/>
          <a:lstStyle/>
          <a:p>
            <a:fld id="{B29E1255-99CB-4C4F-A94F-B7B4D85FC772}" type="slidenum">
              <a:rPr lang="fr-FR" smtClean="0"/>
              <a:t>25</a:t>
            </a:fld>
            <a:endParaRPr lang="fr-FR"/>
          </a:p>
        </p:txBody>
      </p:sp>
    </p:spTree>
    <p:extLst>
      <p:ext uri="{BB962C8B-B14F-4D97-AF65-F5344CB8AC3E}">
        <p14:creationId xmlns:p14="http://schemas.microsoft.com/office/powerpoint/2010/main" val="13578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DBE3A52-7DDA-9917-881F-86140A906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 y="217169"/>
            <a:ext cx="8334756" cy="5576069"/>
          </a:xfrm>
          <a:prstGeom prst="rect">
            <a:avLst/>
          </a:prstGeom>
        </p:spPr>
      </p:pic>
      <p:sp>
        <p:nvSpPr>
          <p:cNvPr id="4" name="ZoneTexte 3">
            <a:extLst>
              <a:ext uri="{FF2B5EF4-FFF2-40B4-BE49-F238E27FC236}">
                <a16:creationId xmlns:a16="http://schemas.microsoft.com/office/drawing/2014/main" id="{F87C489A-8F3B-C920-3798-3DB894D9A7F7}"/>
              </a:ext>
            </a:extLst>
          </p:cNvPr>
          <p:cNvSpPr txBox="1"/>
          <p:nvPr/>
        </p:nvSpPr>
        <p:spPr>
          <a:xfrm>
            <a:off x="489204" y="5793238"/>
            <a:ext cx="6800702"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Palavas les flots – station plus populaire – à 15 km de la Grande Motte</a:t>
            </a:r>
          </a:p>
        </p:txBody>
      </p:sp>
      <p:sp>
        <p:nvSpPr>
          <p:cNvPr id="2" name="Espace réservé du numéro de diapositive 1">
            <a:extLst>
              <a:ext uri="{FF2B5EF4-FFF2-40B4-BE49-F238E27FC236}">
                <a16:creationId xmlns:a16="http://schemas.microsoft.com/office/drawing/2014/main" id="{D3BC27C5-6E25-7DE2-E5C5-E3F234D1BB1B}"/>
              </a:ext>
            </a:extLst>
          </p:cNvPr>
          <p:cNvSpPr>
            <a:spLocks noGrp="1"/>
          </p:cNvSpPr>
          <p:nvPr>
            <p:ph type="sldNum" sz="quarter" idx="12"/>
          </p:nvPr>
        </p:nvSpPr>
        <p:spPr/>
        <p:txBody>
          <a:bodyPr/>
          <a:lstStyle/>
          <a:p>
            <a:fld id="{B29E1255-99CB-4C4F-A94F-B7B4D85FC772}" type="slidenum">
              <a:rPr lang="fr-FR" smtClean="0"/>
              <a:t>26</a:t>
            </a:fld>
            <a:endParaRPr lang="fr-FR"/>
          </a:p>
        </p:txBody>
      </p:sp>
    </p:spTree>
    <p:extLst>
      <p:ext uri="{BB962C8B-B14F-4D97-AF65-F5344CB8AC3E}">
        <p14:creationId xmlns:p14="http://schemas.microsoft.com/office/powerpoint/2010/main" val="65626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D6FCC7-F260-A0AB-C8E4-A51A7160B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6" y="880110"/>
            <a:ext cx="8974196" cy="5063490"/>
          </a:xfrm>
          <a:prstGeom prst="rect">
            <a:avLst/>
          </a:prstGeom>
        </p:spPr>
      </p:pic>
      <p:sp>
        <p:nvSpPr>
          <p:cNvPr id="2" name="Espace réservé du numéro de diapositive 1">
            <a:extLst>
              <a:ext uri="{FF2B5EF4-FFF2-40B4-BE49-F238E27FC236}">
                <a16:creationId xmlns:a16="http://schemas.microsoft.com/office/drawing/2014/main" id="{242306A3-FA3D-7BA0-652C-703945BB7D6A}"/>
              </a:ext>
            </a:extLst>
          </p:cNvPr>
          <p:cNvSpPr>
            <a:spLocks noGrp="1"/>
          </p:cNvSpPr>
          <p:nvPr>
            <p:ph type="sldNum" sz="quarter" idx="12"/>
          </p:nvPr>
        </p:nvSpPr>
        <p:spPr/>
        <p:txBody>
          <a:bodyPr/>
          <a:lstStyle/>
          <a:p>
            <a:fld id="{B29E1255-99CB-4C4F-A94F-B7B4D85FC772}" type="slidenum">
              <a:rPr lang="fr-FR" smtClean="0"/>
              <a:t>27</a:t>
            </a:fld>
            <a:endParaRPr lang="fr-FR"/>
          </a:p>
        </p:txBody>
      </p:sp>
    </p:spTree>
    <p:extLst>
      <p:ext uri="{BB962C8B-B14F-4D97-AF65-F5344CB8AC3E}">
        <p14:creationId xmlns:p14="http://schemas.microsoft.com/office/powerpoint/2010/main" val="4197033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6344357-2138-4F36-B67F-97455810AD16}"/>
              </a:ext>
            </a:extLst>
          </p:cNvPr>
          <p:cNvSpPr txBox="1"/>
          <p:nvPr/>
        </p:nvSpPr>
        <p:spPr>
          <a:xfrm>
            <a:off x="184136" y="122098"/>
            <a:ext cx="8239774" cy="769441"/>
          </a:xfrm>
          <a:prstGeom prst="rect">
            <a:avLst/>
          </a:prstGeom>
          <a:solidFill>
            <a:schemeClr val="tx1"/>
          </a:solidFill>
        </p:spPr>
        <p:txBody>
          <a:bodyPr wrap="square" rtlCol="0">
            <a:spAutoFit/>
          </a:bodyPr>
          <a:lstStyle/>
          <a:p>
            <a:r>
              <a:rPr lang="fr-FR" sz="2200" b="1" dirty="0">
                <a:solidFill>
                  <a:srgbClr val="FFFF00"/>
                </a:solidFill>
                <a:latin typeface="Arial Black" panose="020B0A04020102020204" pitchFamily="34" charset="0"/>
                <a:ea typeface="Verdana" panose="020B0604030504040204" pitchFamily="34" charset="0"/>
              </a:rPr>
              <a:t>2/ Contre les dégradations de l’environnement, des solutions au cas par cas </a:t>
            </a:r>
          </a:p>
        </p:txBody>
      </p:sp>
      <p:sp>
        <p:nvSpPr>
          <p:cNvPr id="2" name="ZoneTexte 1">
            <a:extLst>
              <a:ext uri="{FF2B5EF4-FFF2-40B4-BE49-F238E27FC236}">
                <a16:creationId xmlns:a16="http://schemas.microsoft.com/office/drawing/2014/main" id="{666EC743-6E93-1B15-34F4-EBA8ED88FDCA}"/>
              </a:ext>
            </a:extLst>
          </p:cNvPr>
          <p:cNvSpPr txBox="1"/>
          <p:nvPr/>
        </p:nvSpPr>
        <p:spPr>
          <a:xfrm>
            <a:off x="412782" y="1391895"/>
            <a:ext cx="2677659"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L’interdiction</a:t>
            </a:r>
          </a:p>
        </p:txBody>
      </p:sp>
      <p:pic>
        <p:nvPicPr>
          <p:cNvPr id="7" name="Image 6">
            <a:extLst>
              <a:ext uri="{FF2B5EF4-FFF2-40B4-BE49-F238E27FC236}">
                <a16:creationId xmlns:a16="http://schemas.microsoft.com/office/drawing/2014/main" id="{D9FF540C-7987-C5D1-39E0-CD3AB8B23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351" y="2059209"/>
            <a:ext cx="5418711" cy="2269724"/>
          </a:xfrm>
          <a:prstGeom prst="rect">
            <a:avLst/>
          </a:prstGeom>
        </p:spPr>
      </p:pic>
      <p:pic>
        <p:nvPicPr>
          <p:cNvPr id="9" name="Image 8">
            <a:extLst>
              <a:ext uri="{FF2B5EF4-FFF2-40B4-BE49-F238E27FC236}">
                <a16:creationId xmlns:a16="http://schemas.microsoft.com/office/drawing/2014/main" id="{AF943DA0-BFA8-90BD-2FCD-1E74C7CFE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38" y="1974127"/>
            <a:ext cx="2551101" cy="3801641"/>
          </a:xfrm>
          <a:prstGeom prst="rect">
            <a:avLst/>
          </a:prstGeom>
        </p:spPr>
      </p:pic>
      <p:sp>
        <p:nvSpPr>
          <p:cNvPr id="10" name="ZoneTexte 9">
            <a:extLst>
              <a:ext uri="{FF2B5EF4-FFF2-40B4-BE49-F238E27FC236}">
                <a16:creationId xmlns:a16="http://schemas.microsoft.com/office/drawing/2014/main" id="{2C36F7E2-24D2-70F1-C962-93688DAD3EE4}"/>
              </a:ext>
            </a:extLst>
          </p:cNvPr>
          <p:cNvSpPr txBox="1"/>
          <p:nvPr/>
        </p:nvSpPr>
        <p:spPr>
          <a:xfrm>
            <a:off x="3680749" y="4953965"/>
            <a:ext cx="4743161" cy="1015663"/>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Le célèbre décor du film "La Plage", Maya Bay, va fermer ses portes</a:t>
            </a:r>
          </a:p>
        </p:txBody>
      </p:sp>
      <p:sp>
        <p:nvSpPr>
          <p:cNvPr id="3" name="Espace réservé du numéro de diapositive 2">
            <a:extLst>
              <a:ext uri="{FF2B5EF4-FFF2-40B4-BE49-F238E27FC236}">
                <a16:creationId xmlns:a16="http://schemas.microsoft.com/office/drawing/2014/main" id="{057F60A9-95CE-D69B-FB54-559AC4D343C0}"/>
              </a:ext>
            </a:extLst>
          </p:cNvPr>
          <p:cNvSpPr>
            <a:spLocks noGrp="1"/>
          </p:cNvSpPr>
          <p:nvPr>
            <p:ph type="sldNum" sz="quarter" idx="12"/>
          </p:nvPr>
        </p:nvSpPr>
        <p:spPr/>
        <p:txBody>
          <a:bodyPr/>
          <a:lstStyle/>
          <a:p>
            <a:fld id="{B29E1255-99CB-4C4F-A94F-B7B4D85FC772}" type="slidenum">
              <a:rPr lang="fr-FR" smtClean="0"/>
              <a:t>28</a:t>
            </a:fld>
            <a:endParaRPr lang="fr-FR"/>
          </a:p>
        </p:txBody>
      </p:sp>
    </p:spTree>
    <p:extLst>
      <p:ext uri="{BB962C8B-B14F-4D97-AF65-F5344CB8AC3E}">
        <p14:creationId xmlns:p14="http://schemas.microsoft.com/office/powerpoint/2010/main" val="17108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1D52C92-5685-A7A0-9E30-4F721F808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496" y="1295400"/>
            <a:ext cx="4445000" cy="5562600"/>
          </a:xfrm>
          <a:prstGeom prst="rect">
            <a:avLst/>
          </a:prstGeom>
        </p:spPr>
      </p:pic>
      <p:pic>
        <p:nvPicPr>
          <p:cNvPr id="5" name="Image 4">
            <a:extLst>
              <a:ext uri="{FF2B5EF4-FFF2-40B4-BE49-F238E27FC236}">
                <a16:creationId xmlns:a16="http://schemas.microsoft.com/office/drawing/2014/main" id="{21A3F670-1D11-0A54-0AA7-767F819A3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4445000" cy="435384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86E01673-654E-54BD-22B5-88B4F81873F7}"/>
                  </a:ext>
                </a:extLst>
              </p14:cNvPr>
              <p14:cNvContentPartPr/>
              <p14:nvPr/>
            </p14:nvContentPartPr>
            <p14:xfrm>
              <a:off x="6308166" y="4050588"/>
              <a:ext cx="624240" cy="24840"/>
            </p14:xfrm>
          </p:contentPart>
        </mc:Choice>
        <mc:Fallback xmlns="">
          <p:pic>
            <p:nvPicPr>
              <p:cNvPr id="8" name="Encre 7">
                <a:extLst>
                  <a:ext uri="{FF2B5EF4-FFF2-40B4-BE49-F238E27FC236}">
                    <a16:creationId xmlns:a16="http://schemas.microsoft.com/office/drawing/2014/main" id="{86E01673-654E-54BD-22B5-88B4F81873F7}"/>
                  </a:ext>
                </a:extLst>
              </p:cNvPr>
              <p:cNvPicPr/>
              <p:nvPr/>
            </p:nvPicPr>
            <p:blipFill>
              <a:blip r:embed="rId5"/>
              <a:stretch>
                <a:fillRect/>
              </a:stretch>
            </p:blipFill>
            <p:spPr>
              <a:xfrm>
                <a:off x="6254526" y="3942588"/>
                <a:ext cx="731880" cy="240480"/>
              </a:xfrm>
              <a:prstGeom prst="rect">
                <a:avLst/>
              </a:prstGeom>
            </p:spPr>
          </p:pic>
        </mc:Fallback>
      </mc:AlternateContent>
      <p:sp>
        <p:nvSpPr>
          <p:cNvPr id="9" name="Espace réservé du numéro de diapositive 8">
            <a:extLst>
              <a:ext uri="{FF2B5EF4-FFF2-40B4-BE49-F238E27FC236}">
                <a16:creationId xmlns:a16="http://schemas.microsoft.com/office/drawing/2014/main" id="{FF861990-E0A1-D9ED-B3FE-1DB41F03D57F}"/>
              </a:ext>
            </a:extLst>
          </p:cNvPr>
          <p:cNvSpPr>
            <a:spLocks noGrp="1"/>
          </p:cNvSpPr>
          <p:nvPr>
            <p:ph type="sldNum" sz="quarter" idx="12"/>
          </p:nvPr>
        </p:nvSpPr>
        <p:spPr/>
        <p:txBody>
          <a:bodyPr/>
          <a:lstStyle/>
          <a:p>
            <a:fld id="{B29E1255-99CB-4C4F-A94F-B7B4D85FC772}" type="slidenum">
              <a:rPr lang="fr-FR" smtClean="0"/>
              <a:t>29</a:t>
            </a:fld>
            <a:endParaRPr lang="fr-FR"/>
          </a:p>
        </p:txBody>
      </p:sp>
    </p:spTree>
    <p:extLst>
      <p:ext uri="{BB962C8B-B14F-4D97-AF65-F5344CB8AC3E}">
        <p14:creationId xmlns:p14="http://schemas.microsoft.com/office/powerpoint/2010/main" val="185276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7C4E14-92B6-47E0-9F29-789FE30A7BE4}"/>
              </a:ext>
            </a:extLst>
          </p:cNvPr>
          <p:cNvSpPr txBox="1"/>
          <p:nvPr/>
        </p:nvSpPr>
        <p:spPr>
          <a:xfrm>
            <a:off x="734037" y="208699"/>
            <a:ext cx="6547607" cy="400110"/>
          </a:xfrm>
          <a:prstGeom prst="rect">
            <a:avLst/>
          </a:prstGeom>
          <a:solidFill>
            <a:schemeClr val="accent4">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rPr>
              <a:t>Des impacts environnementaux désastreux</a:t>
            </a:r>
          </a:p>
        </p:txBody>
      </p:sp>
      <p:cxnSp>
        <p:nvCxnSpPr>
          <p:cNvPr id="4" name="Connecteur droit 3">
            <a:extLst>
              <a:ext uri="{FF2B5EF4-FFF2-40B4-BE49-F238E27FC236}">
                <a16:creationId xmlns:a16="http://schemas.microsoft.com/office/drawing/2014/main" id="{009621CF-3C25-47CF-9E1E-971D65CCD440}"/>
              </a:ext>
            </a:extLst>
          </p:cNvPr>
          <p:cNvCxnSpPr>
            <a:cxnSpLocks/>
          </p:cNvCxnSpPr>
          <p:nvPr/>
        </p:nvCxnSpPr>
        <p:spPr>
          <a:xfrm>
            <a:off x="1174459" y="645952"/>
            <a:ext cx="0" cy="5505974"/>
          </a:xfrm>
          <a:prstGeom prst="line">
            <a:avLst/>
          </a:prstGeom>
          <a:ln w="57150"/>
        </p:spPr>
        <p:style>
          <a:lnRef idx="1">
            <a:schemeClr val="dk1"/>
          </a:lnRef>
          <a:fillRef idx="0">
            <a:schemeClr val="dk1"/>
          </a:fillRef>
          <a:effectRef idx="0">
            <a:schemeClr val="dk1"/>
          </a:effectRef>
          <a:fontRef idx="minor">
            <a:schemeClr val="tx1"/>
          </a:fontRef>
        </p:style>
      </p:cxnSp>
      <p:cxnSp>
        <p:nvCxnSpPr>
          <p:cNvPr id="5" name="Connecteur droit 4">
            <a:extLst>
              <a:ext uri="{FF2B5EF4-FFF2-40B4-BE49-F238E27FC236}">
                <a16:creationId xmlns:a16="http://schemas.microsoft.com/office/drawing/2014/main" id="{61A26785-CD02-464D-84A8-E1509F7626EA}"/>
              </a:ext>
            </a:extLst>
          </p:cNvPr>
          <p:cNvCxnSpPr>
            <a:cxnSpLocks/>
          </p:cNvCxnSpPr>
          <p:nvPr/>
        </p:nvCxnSpPr>
        <p:spPr>
          <a:xfrm>
            <a:off x="1174459" y="1310080"/>
            <a:ext cx="904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5D5B80F8-C033-4075-8F82-06A30045A79F}"/>
              </a:ext>
            </a:extLst>
          </p:cNvPr>
          <p:cNvCxnSpPr>
            <a:cxnSpLocks/>
          </p:cNvCxnSpPr>
          <p:nvPr/>
        </p:nvCxnSpPr>
        <p:spPr>
          <a:xfrm>
            <a:off x="1174459" y="2141988"/>
            <a:ext cx="904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FC409826-5854-46B6-ACDB-5373BDD2A3ED}"/>
              </a:ext>
            </a:extLst>
          </p:cNvPr>
          <p:cNvCxnSpPr>
            <a:cxnSpLocks/>
          </p:cNvCxnSpPr>
          <p:nvPr/>
        </p:nvCxnSpPr>
        <p:spPr>
          <a:xfrm>
            <a:off x="1174459" y="3081555"/>
            <a:ext cx="904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D2B77066-B517-4D69-BCAB-00501EEDCFA7}"/>
              </a:ext>
            </a:extLst>
          </p:cNvPr>
          <p:cNvCxnSpPr>
            <a:cxnSpLocks/>
          </p:cNvCxnSpPr>
          <p:nvPr/>
        </p:nvCxnSpPr>
        <p:spPr>
          <a:xfrm>
            <a:off x="1174459" y="4121790"/>
            <a:ext cx="904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FFA419F0-98FF-439F-A385-6CADD1E15D32}"/>
              </a:ext>
            </a:extLst>
          </p:cNvPr>
          <p:cNvCxnSpPr>
            <a:cxnSpLocks/>
          </p:cNvCxnSpPr>
          <p:nvPr/>
        </p:nvCxnSpPr>
        <p:spPr>
          <a:xfrm>
            <a:off x="1174459" y="5170414"/>
            <a:ext cx="90461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E11746DC-5A40-49D0-A54E-2F43C87A7B23}"/>
              </a:ext>
            </a:extLst>
          </p:cNvPr>
          <p:cNvCxnSpPr>
            <a:cxnSpLocks/>
          </p:cNvCxnSpPr>
          <p:nvPr/>
        </p:nvCxnSpPr>
        <p:spPr>
          <a:xfrm>
            <a:off x="1174459" y="6121166"/>
            <a:ext cx="904613" cy="0"/>
          </a:xfrm>
          <a:prstGeom prst="line">
            <a:avLst/>
          </a:prstGeom>
          <a:ln w="57150"/>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D5C735EA-AB97-4FBE-974E-E0E8F0097F74}"/>
              </a:ext>
            </a:extLst>
          </p:cNvPr>
          <p:cNvSpPr txBox="1"/>
          <p:nvPr/>
        </p:nvSpPr>
        <p:spPr>
          <a:xfrm>
            <a:off x="2358705" y="967766"/>
            <a:ext cx="6547603"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pollution de l’air par les flux de transport et d’approvisionnement</a:t>
            </a:r>
          </a:p>
        </p:txBody>
      </p:sp>
      <p:sp>
        <p:nvSpPr>
          <p:cNvPr id="17" name="ZoneTexte 16">
            <a:extLst>
              <a:ext uri="{FF2B5EF4-FFF2-40B4-BE49-F238E27FC236}">
                <a16:creationId xmlns:a16="http://schemas.microsoft.com/office/drawing/2014/main" id="{EF5598FD-E330-488F-ADBE-2C9E18D52748}"/>
              </a:ext>
            </a:extLst>
          </p:cNvPr>
          <p:cNvSpPr txBox="1"/>
          <p:nvPr/>
        </p:nvSpPr>
        <p:spPr>
          <a:xfrm>
            <a:off x="2358705" y="1963528"/>
            <a:ext cx="2933382"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pollution des eaux</a:t>
            </a:r>
          </a:p>
        </p:txBody>
      </p:sp>
      <p:sp>
        <p:nvSpPr>
          <p:cNvPr id="18" name="ZoneTexte 17">
            <a:extLst>
              <a:ext uri="{FF2B5EF4-FFF2-40B4-BE49-F238E27FC236}">
                <a16:creationId xmlns:a16="http://schemas.microsoft.com/office/drawing/2014/main" id="{837E714F-7EE4-487F-AF26-A86F28AD62A3}"/>
              </a:ext>
            </a:extLst>
          </p:cNvPr>
          <p:cNvSpPr txBox="1"/>
          <p:nvPr/>
        </p:nvSpPr>
        <p:spPr>
          <a:xfrm>
            <a:off x="2358707" y="2717883"/>
            <a:ext cx="6547601"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la consommation démesurée des ressources naturelles, notamment de l’eau</a:t>
            </a:r>
          </a:p>
        </p:txBody>
      </p:sp>
      <p:sp>
        <p:nvSpPr>
          <p:cNvPr id="19" name="ZoneTexte 18">
            <a:extLst>
              <a:ext uri="{FF2B5EF4-FFF2-40B4-BE49-F238E27FC236}">
                <a16:creationId xmlns:a16="http://schemas.microsoft.com/office/drawing/2014/main" id="{12E1F378-0390-4E7B-9B38-2ED6705CF769}"/>
              </a:ext>
            </a:extLst>
          </p:cNvPr>
          <p:cNvSpPr txBox="1"/>
          <p:nvPr/>
        </p:nvSpPr>
        <p:spPr>
          <a:xfrm>
            <a:off x="2358705" y="3912769"/>
            <a:ext cx="4533584"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mauvaise gestion des déchets</a:t>
            </a:r>
          </a:p>
        </p:txBody>
      </p:sp>
      <p:sp>
        <p:nvSpPr>
          <p:cNvPr id="20" name="ZoneTexte 19">
            <a:extLst>
              <a:ext uri="{FF2B5EF4-FFF2-40B4-BE49-F238E27FC236}">
                <a16:creationId xmlns:a16="http://schemas.microsoft.com/office/drawing/2014/main" id="{4310CB73-B7A2-4291-9965-8F3B031111C2}"/>
              </a:ext>
            </a:extLst>
          </p:cNvPr>
          <p:cNvSpPr txBox="1"/>
          <p:nvPr/>
        </p:nvSpPr>
        <p:spPr>
          <a:xfrm>
            <a:off x="2358705" y="4970359"/>
            <a:ext cx="3607751"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la dégradation des sites</a:t>
            </a:r>
          </a:p>
        </p:txBody>
      </p:sp>
      <p:sp>
        <p:nvSpPr>
          <p:cNvPr id="21" name="ZoneTexte 20">
            <a:extLst>
              <a:ext uri="{FF2B5EF4-FFF2-40B4-BE49-F238E27FC236}">
                <a16:creationId xmlns:a16="http://schemas.microsoft.com/office/drawing/2014/main" id="{0E2CE666-1504-4F84-BDF1-872AD060420F}"/>
              </a:ext>
            </a:extLst>
          </p:cNvPr>
          <p:cNvSpPr txBox="1"/>
          <p:nvPr/>
        </p:nvSpPr>
        <p:spPr>
          <a:xfrm>
            <a:off x="2358705" y="5890234"/>
            <a:ext cx="3607753"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la biodiversité menacée</a:t>
            </a:r>
            <a:endParaRPr lang="fr-FR" sz="2000" dirty="0">
              <a:latin typeface="Verdana" panose="020B0604030504040204" pitchFamily="34" charset="0"/>
              <a:ea typeface="Verdana" panose="020B0604030504040204" pitchFamily="34" charset="0"/>
            </a:endParaRPr>
          </a:p>
        </p:txBody>
      </p:sp>
      <p:sp>
        <p:nvSpPr>
          <p:cNvPr id="3" name="Espace réservé du numéro de diapositive 2">
            <a:extLst>
              <a:ext uri="{FF2B5EF4-FFF2-40B4-BE49-F238E27FC236}">
                <a16:creationId xmlns:a16="http://schemas.microsoft.com/office/drawing/2014/main" id="{DF9565FD-5AEF-A279-64A0-8A2BF5A22E9A}"/>
              </a:ext>
            </a:extLst>
          </p:cNvPr>
          <p:cNvSpPr>
            <a:spLocks noGrp="1"/>
          </p:cNvSpPr>
          <p:nvPr>
            <p:ph type="sldNum" sz="quarter" idx="12"/>
          </p:nvPr>
        </p:nvSpPr>
        <p:spPr/>
        <p:txBody>
          <a:bodyPr/>
          <a:lstStyle/>
          <a:p>
            <a:fld id="{B29E1255-99CB-4C4F-A94F-B7B4D85FC772}" type="slidenum">
              <a:rPr lang="fr-FR" smtClean="0"/>
              <a:t>3</a:t>
            </a:fld>
            <a:endParaRPr lang="fr-FR"/>
          </a:p>
        </p:txBody>
      </p:sp>
    </p:spTree>
    <p:extLst>
      <p:ext uri="{BB962C8B-B14F-4D97-AF65-F5344CB8AC3E}">
        <p14:creationId xmlns:p14="http://schemas.microsoft.com/office/powerpoint/2010/main" val="20484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9C3EF53-9CFB-C616-10D2-1F679396E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03" y="371942"/>
            <a:ext cx="6215604" cy="6035442"/>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4D92F691-BFB3-5CF6-AF33-455D7C37B535}"/>
                  </a:ext>
                </a:extLst>
              </p14:cNvPr>
              <p14:cNvContentPartPr/>
              <p14:nvPr/>
            </p14:nvContentPartPr>
            <p14:xfrm>
              <a:off x="2013726" y="833268"/>
              <a:ext cx="360" cy="360"/>
            </p14:xfrm>
          </p:contentPart>
        </mc:Choice>
        <mc:Fallback xmlns="">
          <p:pic>
            <p:nvPicPr>
              <p:cNvPr id="11" name="Encre 10">
                <a:extLst>
                  <a:ext uri="{FF2B5EF4-FFF2-40B4-BE49-F238E27FC236}">
                    <a16:creationId xmlns:a16="http://schemas.microsoft.com/office/drawing/2014/main" id="{4D92F691-BFB3-5CF6-AF33-455D7C37B535}"/>
                  </a:ext>
                </a:extLst>
              </p:cNvPr>
              <p:cNvPicPr/>
              <p:nvPr/>
            </p:nvPicPr>
            <p:blipFill>
              <a:blip r:embed="rId4"/>
              <a:stretch>
                <a:fillRect/>
              </a:stretch>
            </p:blipFill>
            <p:spPr>
              <a:xfrm>
                <a:off x="1924086" y="653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E32A3701-C953-68AD-F4E4-4D3F162B1726}"/>
                  </a:ext>
                </a:extLst>
              </p14:cNvPr>
              <p14:cNvContentPartPr/>
              <p14:nvPr/>
            </p14:nvContentPartPr>
            <p14:xfrm>
              <a:off x="2013726" y="833268"/>
              <a:ext cx="1222200" cy="954000"/>
            </p14:xfrm>
          </p:contentPart>
        </mc:Choice>
        <mc:Fallback xmlns="">
          <p:pic>
            <p:nvPicPr>
              <p:cNvPr id="12" name="Encre 11">
                <a:extLst>
                  <a:ext uri="{FF2B5EF4-FFF2-40B4-BE49-F238E27FC236}">
                    <a16:creationId xmlns:a16="http://schemas.microsoft.com/office/drawing/2014/main" id="{E32A3701-C953-68AD-F4E4-4D3F162B1726}"/>
                  </a:ext>
                </a:extLst>
              </p:cNvPr>
              <p:cNvPicPr/>
              <p:nvPr/>
            </p:nvPicPr>
            <p:blipFill>
              <a:blip r:embed="rId6"/>
              <a:stretch>
                <a:fillRect/>
              </a:stretch>
            </p:blipFill>
            <p:spPr>
              <a:xfrm>
                <a:off x="1924086" y="653268"/>
                <a:ext cx="1401840" cy="131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CBD77755-F2BD-C22A-5CB3-824EC6FC667C}"/>
                  </a:ext>
                </a:extLst>
              </p14:cNvPr>
              <p14:cNvContentPartPr/>
              <p14:nvPr/>
            </p14:nvContentPartPr>
            <p14:xfrm>
              <a:off x="2175726" y="162228"/>
              <a:ext cx="360" cy="360"/>
            </p14:xfrm>
          </p:contentPart>
        </mc:Choice>
        <mc:Fallback xmlns="">
          <p:pic>
            <p:nvPicPr>
              <p:cNvPr id="13" name="Encre 12">
                <a:extLst>
                  <a:ext uri="{FF2B5EF4-FFF2-40B4-BE49-F238E27FC236}">
                    <a16:creationId xmlns:a16="http://schemas.microsoft.com/office/drawing/2014/main" id="{CBD77755-F2BD-C22A-5CB3-824EC6FC667C}"/>
                  </a:ext>
                </a:extLst>
              </p:cNvPr>
              <p:cNvPicPr/>
              <p:nvPr/>
            </p:nvPicPr>
            <p:blipFill>
              <a:blip r:embed="rId4"/>
              <a:stretch>
                <a:fillRect/>
              </a:stretch>
            </p:blipFill>
            <p:spPr>
              <a:xfrm>
                <a:off x="2086086" y="-17772"/>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DD5264BE-6211-999D-3AC3-09832708857B}"/>
                  </a:ext>
                </a:extLst>
              </p14:cNvPr>
              <p14:cNvContentPartPr/>
              <p14:nvPr/>
            </p14:nvContentPartPr>
            <p14:xfrm>
              <a:off x="2036406" y="960293"/>
              <a:ext cx="1056240" cy="1126800"/>
            </p14:xfrm>
          </p:contentPart>
        </mc:Choice>
        <mc:Fallback xmlns="">
          <p:pic>
            <p:nvPicPr>
              <p:cNvPr id="14" name="Encre 13">
                <a:extLst>
                  <a:ext uri="{FF2B5EF4-FFF2-40B4-BE49-F238E27FC236}">
                    <a16:creationId xmlns:a16="http://schemas.microsoft.com/office/drawing/2014/main" id="{DD5264BE-6211-999D-3AC3-09832708857B}"/>
                  </a:ext>
                </a:extLst>
              </p:cNvPr>
              <p:cNvPicPr/>
              <p:nvPr/>
            </p:nvPicPr>
            <p:blipFill>
              <a:blip r:embed="rId9"/>
              <a:stretch>
                <a:fillRect/>
              </a:stretch>
            </p:blipFill>
            <p:spPr>
              <a:xfrm>
                <a:off x="1946406" y="780653"/>
                <a:ext cx="1235880" cy="1486440"/>
              </a:xfrm>
              <a:prstGeom prst="rect">
                <a:avLst/>
              </a:prstGeom>
            </p:spPr>
          </p:pic>
        </mc:Fallback>
      </mc:AlternateContent>
      <p:sp>
        <p:nvSpPr>
          <p:cNvPr id="15" name="Signe de multiplication 14">
            <a:extLst>
              <a:ext uri="{FF2B5EF4-FFF2-40B4-BE49-F238E27FC236}">
                <a16:creationId xmlns:a16="http://schemas.microsoft.com/office/drawing/2014/main" id="{16556155-2F12-8012-4370-0C416D6E8274}"/>
              </a:ext>
            </a:extLst>
          </p:cNvPr>
          <p:cNvSpPr/>
          <p:nvPr/>
        </p:nvSpPr>
        <p:spPr>
          <a:xfrm>
            <a:off x="-16632" y="1963730"/>
            <a:ext cx="5960242" cy="2359911"/>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A4DDDB39-54DE-1314-0EE7-696C5CB0A868}"/>
              </a:ext>
            </a:extLst>
          </p:cNvPr>
          <p:cNvSpPr txBox="1"/>
          <p:nvPr/>
        </p:nvSpPr>
        <p:spPr>
          <a:xfrm>
            <a:off x="6427624" y="348683"/>
            <a:ext cx="1739013" cy="1631216"/>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Île de Boracay</a:t>
            </a:r>
          </a:p>
          <a:p>
            <a:r>
              <a:rPr lang="fr-FR" sz="2000" b="1" dirty="0">
                <a:latin typeface="Verdana" panose="020B0604030504040204" pitchFamily="34" charset="0"/>
                <a:ea typeface="Verdana" panose="020B0604030504040204" pitchFamily="34" charset="0"/>
              </a:rPr>
              <a:t>6 mois de fermeture en 2018 </a:t>
            </a:r>
          </a:p>
        </p:txBody>
      </p:sp>
      <p:sp>
        <p:nvSpPr>
          <p:cNvPr id="17" name="Espace réservé du numéro de diapositive 16">
            <a:extLst>
              <a:ext uri="{FF2B5EF4-FFF2-40B4-BE49-F238E27FC236}">
                <a16:creationId xmlns:a16="http://schemas.microsoft.com/office/drawing/2014/main" id="{F37E650F-EA15-41D2-42C0-D8B3A6788694}"/>
              </a:ext>
            </a:extLst>
          </p:cNvPr>
          <p:cNvSpPr>
            <a:spLocks noGrp="1"/>
          </p:cNvSpPr>
          <p:nvPr>
            <p:ph type="sldNum" sz="quarter" idx="12"/>
          </p:nvPr>
        </p:nvSpPr>
        <p:spPr/>
        <p:txBody>
          <a:bodyPr/>
          <a:lstStyle/>
          <a:p>
            <a:fld id="{B29E1255-99CB-4C4F-A94F-B7B4D85FC772}" type="slidenum">
              <a:rPr lang="fr-FR" smtClean="0"/>
              <a:t>30</a:t>
            </a:fld>
            <a:endParaRPr lang="fr-FR"/>
          </a:p>
        </p:txBody>
      </p:sp>
    </p:spTree>
    <p:extLst>
      <p:ext uri="{BB962C8B-B14F-4D97-AF65-F5344CB8AC3E}">
        <p14:creationId xmlns:p14="http://schemas.microsoft.com/office/powerpoint/2010/main" val="113946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CFDF7E-5DF5-484B-B97C-04423064F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00" y="1440816"/>
            <a:ext cx="7618231" cy="5280660"/>
          </a:xfrm>
          <a:prstGeom prst="rect">
            <a:avLst/>
          </a:prstGeom>
        </p:spPr>
      </p:pic>
      <p:sp>
        <p:nvSpPr>
          <p:cNvPr id="5" name="ZoneTexte 4">
            <a:extLst>
              <a:ext uri="{FF2B5EF4-FFF2-40B4-BE49-F238E27FC236}">
                <a16:creationId xmlns:a16="http://schemas.microsoft.com/office/drawing/2014/main" id="{A2B1A315-7CC2-41BC-ADAB-4ECBBBE09812}"/>
              </a:ext>
            </a:extLst>
          </p:cNvPr>
          <p:cNvSpPr txBox="1"/>
          <p:nvPr/>
        </p:nvSpPr>
        <p:spPr>
          <a:xfrm>
            <a:off x="7063740" y="3429000"/>
            <a:ext cx="1325880" cy="369332"/>
          </a:xfrm>
          <a:prstGeom prst="rect">
            <a:avLst/>
          </a:prstGeom>
          <a:solidFill>
            <a:schemeClr val="bg2"/>
          </a:solidFill>
        </p:spPr>
        <p:txBody>
          <a:bodyPr wrap="square" rtlCol="0">
            <a:spAutoFit/>
          </a:bodyPr>
          <a:lstStyle/>
          <a:p>
            <a:r>
              <a:rPr lang="fr-FR" b="1" dirty="0">
                <a:solidFill>
                  <a:schemeClr val="accent6">
                    <a:lumMod val="75000"/>
                  </a:schemeClr>
                </a:solidFill>
              </a:rPr>
              <a:t>Mercantour</a:t>
            </a:r>
          </a:p>
        </p:txBody>
      </p:sp>
      <p:sp>
        <p:nvSpPr>
          <p:cNvPr id="7" name="ZoneTexte 6">
            <a:extLst>
              <a:ext uri="{FF2B5EF4-FFF2-40B4-BE49-F238E27FC236}">
                <a16:creationId xmlns:a16="http://schemas.microsoft.com/office/drawing/2014/main" id="{A61784AB-6565-4324-A3D7-6CB5EC2CFE11}"/>
              </a:ext>
            </a:extLst>
          </p:cNvPr>
          <p:cNvSpPr txBox="1"/>
          <p:nvPr/>
        </p:nvSpPr>
        <p:spPr>
          <a:xfrm>
            <a:off x="464576" y="1028700"/>
            <a:ext cx="3863340" cy="769441"/>
          </a:xfrm>
          <a:prstGeom prst="rect">
            <a:avLst/>
          </a:prstGeom>
          <a:solidFill>
            <a:schemeClr val="bg1"/>
          </a:solidFill>
        </p:spPr>
        <p:txBody>
          <a:bodyPr wrap="square" rtlCol="0">
            <a:spAutoFit/>
          </a:bodyPr>
          <a:lstStyle/>
          <a:p>
            <a:r>
              <a:rPr lang="fr-FR" sz="2200" b="1" dirty="0"/>
              <a:t>Parcs nationaux en France : 8 millions de touristes par an</a:t>
            </a:r>
          </a:p>
        </p:txBody>
      </p:sp>
      <p:sp>
        <p:nvSpPr>
          <p:cNvPr id="6" name="ZoneTexte 5">
            <a:extLst>
              <a:ext uri="{FF2B5EF4-FFF2-40B4-BE49-F238E27FC236}">
                <a16:creationId xmlns:a16="http://schemas.microsoft.com/office/drawing/2014/main" id="{5C34A49D-ADCB-C5F3-6703-42C14A9A252A}"/>
              </a:ext>
            </a:extLst>
          </p:cNvPr>
          <p:cNvSpPr txBox="1"/>
          <p:nvPr/>
        </p:nvSpPr>
        <p:spPr>
          <a:xfrm>
            <a:off x="464576" y="136524"/>
            <a:ext cx="7168636" cy="707886"/>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La sanctuarisation partielle et les chartes de bonne conduite</a:t>
            </a:r>
          </a:p>
        </p:txBody>
      </p:sp>
      <p:sp>
        <p:nvSpPr>
          <p:cNvPr id="8" name="Espace réservé du numéro de diapositive 7">
            <a:extLst>
              <a:ext uri="{FF2B5EF4-FFF2-40B4-BE49-F238E27FC236}">
                <a16:creationId xmlns:a16="http://schemas.microsoft.com/office/drawing/2014/main" id="{1E24DB2E-994E-5975-9093-06616412A4BE}"/>
              </a:ext>
            </a:extLst>
          </p:cNvPr>
          <p:cNvSpPr>
            <a:spLocks noGrp="1"/>
          </p:cNvSpPr>
          <p:nvPr>
            <p:ph type="sldNum" sz="quarter" idx="12"/>
          </p:nvPr>
        </p:nvSpPr>
        <p:spPr/>
        <p:txBody>
          <a:bodyPr/>
          <a:lstStyle/>
          <a:p>
            <a:fld id="{B29E1255-99CB-4C4F-A94F-B7B4D85FC772}" type="slidenum">
              <a:rPr lang="fr-FR" smtClean="0"/>
              <a:t>31</a:t>
            </a:fld>
            <a:endParaRPr lang="fr-FR"/>
          </a:p>
        </p:txBody>
      </p:sp>
    </p:spTree>
    <p:extLst>
      <p:ext uri="{BB962C8B-B14F-4D97-AF65-F5344CB8AC3E}">
        <p14:creationId xmlns:p14="http://schemas.microsoft.com/office/powerpoint/2010/main" val="1825938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77D15AF-E6FF-4B7A-B00E-91627167A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 y="0"/>
            <a:ext cx="7566661" cy="6858000"/>
          </a:xfrm>
          <a:prstGeom prst="rect">
            <a:avLst/>
          </a:prstGeom>
        </p:spPr>
      </p:pic>
      <p:sp>
        <p:nvSpPr>
          <p:cNvPr id="10" name="ZoneTexte 9">
            <a:extLst>
              <a:ext uri="{FF2B5EF4-FFF2-40B4-BE49-F238E27FC236}">
                <a16:creationId xmlns:a16="http://schemas.microsoft.com/office/drawing/2014/main" id="{522E62AC-72A3-4E27-A869-5B0F19FAA601}"/>
              </a:ext>
            </a:extLst>
          </p:cNvPr>
          <p:cNvSpPr txBox="1"/>
          <p:nvPr/>
        </p:nvSpPr>
        <p:spPr>
          <a:xfrm>
            <a:off x="7486650" y="230326"/>
            <a:ext cx="1608419" cy="2123658"/>
          </a:xfrm>
          <a:prstGeom prst="rect">
            <a:avLst/>
          </a:prstGeom>
          <a:noFill/>
        </p:spPr>
        <p:txBody>
          <a:bodyPr wrap="square" rtlCol="0">
            <a:spAutoFit/>
          </a:bodyPr>
          <a:lstStyle/>
          <a:p>
            <a:r>
              <a:rPr lang="fr-FR" sz="2200" b="1"/>
              <a:t>Les 54 </a:t>
            </a:r>
            <a:r>
              <a:rPr lang="fr-FR" sz="2200" b="1" dirty="0"/>
              <a:t>parcs naturels régionaux français</a:t>
            </a:r>
          </a:p>
          <a:p>
            <a:r>
              <a:rPr lang="fr-FR" sz="2200" b="1" dirty="0"/>
              <a:t>Soit 15% du territoire</a:t>
            </a:r>
          </a:p>
        </p:txBody>
      </p:sp>
      <p:sp>
        <p:nvSpPr>
          <p:cNvPr id="3" name="Espace réservé du numéro de diapositive 2">
            <a:extLst>
              <a:ext uri="{FF2B5EF4-FFF2-40B4-BE49-F238E27FC236}">
                <a16:creationId xmlns:a16="http://schemas.microsoft.com/office/drawing/2014/main" id="{576E4F09-D702-4C28-78A0-09AFE8C267B9}"/>
              </a:ext>
            </a:extLst>
          </p:cNvPr>
          <p:cNvSpPr>
            <a:spLocks noGrp="1"/>
          </p:cNvSpPr>
          <p:nvPr>
            <p:ph type="sldNum" sz="quarter" idx="12"/>
          </p:nvPr>
        </p:nvSpPr>
        <p:spPr/>
        <p:txBody>
          <a:bodyPr/>
          <a:lstStyle/>
          <a:p>
            <a:fld id="{B29E1255-99CB-4C4F-A94F-B7B4D85FC772}" type="slidenum">
              <a:rPr lang="fr-FR" smtClean="0"/>
              <a:t>32</a:t>
            </a:fld>
            <a:endParaRPr lang="fr-FR"/>
          </a:p>
        </p:txBody>
      </p:sp>
    </p:spTree>
    <p:extLst>
      <p:ext uri="{BB962C8B-B14F-4D97-AF65-F5344CB8AC3E}">
        <p14:creationId xmlns:p14="http://schemas.microsoft.com/office/powerpoint/2010/main" val="124663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C5E3BFB-492A-F02D-59DA-0F272CF61697}"/>
              </a:ext>
            </a:extLst>
          </p:cNvPr>
          <p:cNvSpPr>
            <a:spLocks noGrp="1"/>
          </p:cNvSpPr>
          <p:nvPr>
            <p:ph type="sldNum" sz="quarter" idx="12"/>
          </p:nvPr>
        </p:nvSpPr>
        <p:spPr/>
        <p:txBody>
          <a:bodyPr/>
          <a:lstStyle/>
          <a:p>
            <a:fld id="{B29E1255-99CB-4C4F-A94F-B7B4D85FC772}" type="slidenum">
              <a:rPr lang="fr-FR" smtClean="0"/>
              <a:t>33</a:t>
            </a:fld>
            <a:endParaRPr lang="fr-FR"/>
          </a:p>
        </p:txBody>
      </p:sp>
      <p:sp>
        <p:nvSpPr>
          <p:cNvPr id="5" name="ZoneTexte 4">
            <a:extLst>
              <a:ext uri="{FF2B5EF4-FFF2-40B4-BE49-F238E27FC236}">
                <a16:creationId xmlns:a16="http://schemas.microsoft.com/office/drawing/2014/main" id="{DB3B3964-56E5-2E66-6E51-901C82028B65}"/>
              </a:ext>
            </a:extLst>
          </p:cNvPr>
          <p:cNvSpPr txBox="1"/>
          <p:nvPr/>
        </p:nvSpPr>
        <p:spPr>
          <a:xfrm>
            <a:off x="243068" y="3709023"/>
            <a:ext cx="8272282" cy="2585323"/>
          </a:xfrm>
          <a:prstGeom prst="rect">
            <a:avLst/>
          </a:prstGeom>
          <a:solidFill>
            <a:schemeClr val="bg1"/>
          </a:solidFill>
        </p:spPr>
        <p:txBody>
          <a:bodyPr wrap="square" rtlCol="0">
            <a:spAutoFit/>
          </a:bodyPr>
          <a:lstStyle/>
          <a:p>
            <a:r>
              <a:rPr lang="fr-FR" sz="1800" b="1" u="sng" dirty="0">
                <a:solidFill>
                  <a:srgbClr val="4472C4"/>
                </a:solidFill>
                <a:effectLst/>
                <a:latin typeface="Verdana" panose="020B0604030504040204" pitchFamily="34" charset="0"/>
                <a:ea typeface="Verdana" panose="020B0604030504040204" pitchFamily="34" charset="0"/>
                <a:cs typeface="Times New Roman" panose="02020603050405020304" pitchFamily="18" charset="0"/>
              </a:rPr>
              <a:t>Tourisme responsable</a:t>
            </a:r>
            <a:r>
              <a:rPr lang="fr-FR" sz="1800" b="1" dirty="0">
                <a:solidFill>
                  <a:srgbClr val="4472C4"/>
                </a:solidFill>
                <a:effectLst/>
                <a:latin typeface="Verdana" panose="020B0604030504040204" pitchFamily="34" charset="0"/>
                <a:ea typeface="Verdana" panose="020B0604030504040204" pitchFamily="34" charset="0"/>
                <a:cs typeface="Times New Roman" panose="02020603050405020304" pitchFamily="18" charset="0"/>
              </a:rPr>
              <a:t> (ou éthique) : il cible principalement les comportements et les pratiques des acteurs (touristes, acteurs privés et publics) afin de préserver les sites touristiques. Il participe aussi au développement économique local en assurant par exemple une rémunération juste des prestataires et de meilleures conditions de travail (guides, hôtes, etc.). Il a aussi pour but de permettre la rencontre « authentique » de la population locale afin de découvrir la culture du pays visité. </a:t>
            </a:r>
            <a:endParaRPr lang="fr-FR"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C016DDED-189A-F9CD-48DB-B381DF49F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23" y="136524"/>
            <a:ext cx="5724525" cy="3152775"/>
          </a:xfrm>
          <a:prstGeom prst="rect">
            <a:avLst/>
          </a:prstGeom>
        </p:spPr>
      </p:pic>
      <p:sp>
        <p:nvSpPr>
          <p:cNvPr id="8" name="ZoneTexte 7">
            <a:extLst>
              <a:ext uri="{FF2B5EF4-FFF2-40B4-BE49-F238E27FC236}">
                <a16:creationId xmlns:a16="http://schemas.microsoft.com/office/drawing/2014/main" id="{D8FA62F5-C889-B594-649C-5B9485605FCB}"/>
              </a:ext>
            </a:extLst>
          </p:cNvPr>
          <p:cNvSpPr txBox="1"/>
          <p:nvPr/>
        </p:nvSpPr>
        <p:spPr>
          <a:xfrm>
            <a:off x="5310610" y="1594224"/>
            <a:ext cx="2176040" cy="461665"/>
          </a:xfrm>
          <a:prstGeom prst="rect">
            <a:avLst/>
          </a:prstGeom>
          <a:noFill/>
          <a:scene3d>
            <a:camera prst="isometricOffAxis2Left"/>
            <a:lightRig rig="threePt" dir="t"/>
          </a:scene3d>
        </p:spPr>
        <p:txBody>
          <a:bodyPr wrap="square" rtlCol="0">
            <a:spAutoFit/>
          </a:bodyPr>
          <a:lstStyle/>
          <a:p>
            <a:r>
              <a:rPr lang="fr-FR" sz="2400" dirty="0">
                <a:solidFill>
                  <a:srgbClr val="FF0000"/>
                </a:solidFill>
                <a:latin typeface="Arial Black" panose="020B0A04020102020204" pitchFamily="34" charset="0"/>
              </a:rPr>
              <a:t>ISLANDE</a:t>
            </a:r>
          </a:p>
        </p:txBody>
      </p:sp>
    </p:spTree>
    <p:extLst>
      <p:ext uri="{BB962C8B-B14F-4D97-AF65-F5344CB8AC3E}">
        <p14:creationId xmlns:p14="http://schemas.microsoft.com/office/powerpoint/2010/main" val="7499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465647C-75F4-839C-81CF-059DD3AFB457}"/>
              </a:ext>
            </a:extLst>
          </p:cNvPr>
          <p:cNvSpPr>
            <a:spLocks noGrp="1"/>
          </p:cNvSpPr>
          <p:nvPr>
            <p:ph type="sldNum" sz="quarter" idx="12"/>
          </p:nvPr>
        </p:nvSpPr>
        <p:spPr/>
        <p:txBody>
          <a:bodyPr/>
          <a:lstStyle/>
          <a:p>
            <a:fld id="{B29E1255-99CB-4C4F-A94F-B7B4D85FC772}" type="slidenum">
              <a:rPr lang="fr-FR" smtClean="0"/>
              <a:t>34</a:t>
            </a:fld>
            <a:endParaRPr lang="fr-FR"/>
          </a:p>
        </p:txBody>
      </p:sp>
      <p:sp>
        <p:nvSpPr>
          <p:cNvPr id="3" name="ZoneTexte 2">
            <a:extLst>
              <a:ext uri="{FF2B5EF4-FFF2-40B4-BE49-F238E27FC236}">
                <a16:creationId xmlns:a16="http://schemas.microsoft.com/office/drawing/2014/main" id="{E1415470-A5FE-3B7F-4DFF-786E39B869E6}"/>
              </a:ext>
            </a:extLst>
          </p:cNvPr>
          <p:cNvSpPr txBox="1"/>
          <p:nvPr/>
        </p:nvSpPr>
        <p:spPr>
          <a:xfrm>
            <a:off x="381965" y="197346"/>
            <a:ext cx="8333772" cy="6463308"/>
          </a:xfrm>
          <a:prstGeom prst="rect">
            <a:avLst/>
          </a:prstGeom>
          <a:solidFill>
            <a:schemeClr val="bg1"/>
          </a:solidFill>
        </p:spPr>
        <p:txBody>
          <a:bodyPr wrap="square" rtlCol="0">
            <a:spAutoFit/>
          </a:bodyPr>
          <a:lstStyle/>
          <a:p>
            <a:r>
              <a:rPr lang="fr-FR" dirty="0">
                <a:latin typeface="Arial" panose="020B0604020202020204" pitchFamily="34" charset="0"/>
                <a:cs typeface="Arial" panose="020B0604020202020204" pitchFamily="34" charset="0"/>
              </a:rPr>
              <a:t>Pour inciter les touristes à voyager de façon responsable en Islande, son Office de tourisme a mis au point </a:t>
            </a:r>
            <a:r>
              <a:rPr lang="fr-FR" b="1" dirty="0">
                <a:highlight>
                  <a:srgbClr val="FFFF00"/>
                </a:highlight>
                <a:latin typeface="Arial" panose="020B0604020202020204" pitchFamily="34" charset="0"/>
                <a:cs typeface="Arial" panose="020B0604020202020204" pitchFamily="34" charset="0"/>
              </a:rPr>
              <a:t>Le Serment islandais (The </a:t>
            </a:r>
            <a:r>
              <a:rPr lang="fr-FR" b="1" dirty="0" err="1">
                <a:highlight>
                  <a:srgbClr val="FFFF00"/>
                </a:highlight>
                <a:latin typeface="Arial" panose="020B0604020202020204" pitchFamily="34" charset="0"/>
                <a:cs typeface="Arial" panose="020B0604020202020204" pitchFamily="34" charset="0"/>
              </a:rPr>
              <a:t>Icelandic</a:t>
            </a:r>
            <a:r>
              <a:rPr lang="fr-FR" b="1" dirty="0">
                <a:highlight>
                  <a:srgbClr val="FFFF00"/>
                </a:highlight>
                <a:latin typeface="Arial" panose="020B0604020202020204" pitchFamily="34" charset="0"/>
                <a:cs typeface="Arial" panose="020B0604020202020204" pitchFamily="34" charset="0"/>
              </a:rPr>
              <a:t> </a:t>
            </a:r>
            <a:r>
              <a:rPr lang="fr-FR" b="1" dirty="0" err="1">
                <a:highlight>
                  <a:srgbClr val="FFFF00"/>
                </a:highlight>
                <a:latin typeface="Arial" panose="020B0604020202020204" pitchFamily="34" charset="0"/>
                <a:cs typeface="Arial" panose="020B0604020202020204" pitchFamily="34" charset="0"/>
              </a:rPr>
              <a:t>Pledge</a:t>
            </a:r>
            <a:r>
              <a:rPr lang="fr-FR" b="1" dirty="0">
                <a:highlight>
                  <a:srgbClr val="FFFF00"/>
                </a:highlight>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une charte composée de huit points, rappelant les grands principes de respect pour voyager en pleine nature et ainsi, préserver les sites naturels les plus fréquentés.</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1 - Je promets d’être un touriste responsable</a:t>
            </a:r>
          </a:p>
          <a:p>
            <a:r>
              <a:rPr lang="fr-FR" dirty="0">
                <a:latin typeface="Arial" panose="020B0604020202020204" pitchFamily="34" charset="0"/>
                <a:cs typeface="Arial" panose="020B0604020202020204" pitchFamily="34" charset="0"/>
              </a:rPr>
              <a:t>2 - Lorsque je découvrirai de nouveaux lieux, je les quitterai tels que je les ai trouvés</a:t>
            </a:r>
          </a:p>
          <a:p>
            <a:r>
              <a:rPr lang="fr-FR" dirty="0">
                <a:latin typeface="Arial" panose="020B0604020202020204" pitchFamily="34" charset="0"/>
                <a:cs typeface="Arial" panose="020B0604020202020204" pitchFamily="34" charset="0"/>
              </a:rPr>
              <a:t>3 - Je prendrai des photos à tomber, sans y laisser ma peau</a:t>
            </a:r>
          </a:p>
          <a:p>
            <a:r>
              <a:rPr lang="fr-FR" dirty="0">
                <a:latin typeface="Arial" panose="020B0604020202020204" pitchFamily="34" charset="0"/>
                <a:cs typeface="Arial" panose="020B0604020202020204" pitchFamily="34" charset="0"/>
              </a:rPr>
              <a:t>4 - Je suivrai la route qui mène à l’inconnu, sans jamais sortir des sentiers battus</a:t>
            </a:r>
          </a:p>
          <a:p>
            <a:r>
              <a:rPr lang="fr-FR" dirty="0">
                <a:latin typeface="Arial" panose="020B0604020202020204" pitchFamily="34" charset="0"/>
                <a:cs typeface="Arial" panose="020B0604020202020204" pitchFamily="34" charset="0"/>
              </a:rPr>
              <a:t>5 - Me garant toujours là où j’en ai le droit</a:t>
            </a:r>
          </a:p>
          <a:p>
            <a:r>
              <a:rPr lang="fr-FR" dirty="0">
                <a:latin typeface="Arial" panose="020B0604020202020204" pitchFamily="34" charset="0"/>
                <a:cs typeface="Arial" panose="020B0604020202020204" pitchFamily="34" charset="0"/>
              </a:rPr>
              <a:t>6 - Je dormirai à la belle étoile, dans un terrain de camping</a:t>
            </a:r>
          </a:p>
          <a:p>
            <a:r>
              <a:rPr lang="fr-FR" dirty="0">
                <a:latin typeface="Arial" panose="020B0604020202020204" pitchFamily="34" charset="0"/>
                <a:cs typeface="Arial" panose="020B0604020202020204" pitchFamily="34" charset="0"/>
              </a:rPr>
              <a:t>7 - Et quand l’appel de la nature se fera ressentir, je n’y répondrai pas dans la nature</a:t>
            </a:r>
          </a:p>
          <a:p>
            <a:r>
              <a:rPr lang="fr-FR" dirty="0">
                <a:latin typeface="Arial" panose="020B0604020202020204" pitchFamily="34" charset="0"/>
                <a:cs typeface="Arial" panose="020B0604020202020204" pitchFamily="34" charset="0"/>
              </a:rPr>
              <a:t>8 - Je serai préparé pour tous les temps, toutes les possibilités... toutes les aventures.</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C’est non sans une pointe d’humour que l’Islande demande donc à chaque visiteur de prêter serment. Alors on porte sa main droite sur son cœur et hop, on jure à tue-tête d’être un touriste responsable ? Rassurez-vous, il suffit juste d’une signature en ligne.</a:t>
            </a:r>
          </a:p>
        </p:txBody>
      </p:sp>
    </p:spTree>
    <p:extLst>
      <p:ext uri="{BB962C8B-B14F-4D97-AF65-F5344CB8AC3E}">
        <p14:creationId xmlns:p14="http://schemas.microsoft.com/office/powerpoint/2010/main" val="84812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75AD04B-2863-AA68-AA25-B0843107B957}"/>
              </a:ext>
            </a:extLst>
          </p:cNvPr>
          <p:cNvSpPr>
            <a:spLocks noGrp="1"/>
          </p:cNvSpPr>
          <p:nvPr>
            <p:ph type="sldNum" sz="quarter" idx="12"/>
          </p:nvPr>
        </p:nvSpPr>
        <p:spPr/>
        <p:txBody>
          <a:bodyPr/>
          <a:lstStyle/>
          <a:p>
            <a:fld id="{B29E1255-99CB-4C4F-A94F-B7B4D85FC772}" type="slidenum">
              <a:rPr lang="fr-FR" smtClean="0"/>
              <a:t>35</a:t>
            </a:fld>
            <a:endParaRPr lang="fr-FR"/>
          </a:p>
        </p:txBody>
      </p:sp>
      <p:sp>
        <p:nvSpPr>
          <p:cNvPr id="3" name="ZoneTexte 2">
            <a:extLst>
              <a:ext uri="{FF2B5EF4-FFF2-40B4-BE49-F238E27FC236}">
                <a16:creationId xmlns:a16="http://schemas.microsoft.com/office/drawing/2014/main" id="{E4A0B23E-23CF-32E5-1BBB-C46BA75DFFBE}"/>
              </a:ext>
            </a:extLst>
          </p:cNvPr>
          <p:cNvSpPr txBox="1"/>
          <p:nvPr/>
        </p:nvSpPr>
        <p:spPr>
          <a:xfrm>
            <a:off x="412782" y="246002"/>
            <a:ext cx="4031896"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La sanctuarisation totale</a:t>
            </a:r>
          </a:p>
        </p:txBody>
      </p:sp>
      <p:sp>
        <p:nvSpPr>
          <p:cNvPr id="4" name="ZoneTexte 3">
            <a:extLst>
              <a:ext uri="{FF2B5EF4-FFF2-40B4-BE49-F238E27FC236}">
                <a16:creationId xmlns:a16="http://schemas.microsoft.com/office/drawing/2014/main" id="{6D7A5D06-BD19-8FBB-DA0C-B2818C17C209}"/>
              </a:ext>
            </a:extLst>
          </p:cNvPr>
          <p:cNvSpPr txBox="1"/>
          <p:nvPr/>
        </p:nvSpPr>
        <p:spPr>
          <a:xfrm>
            <a:off x="185195" y="816422"/>
            <a:ext cx="8831483" cy="1323439"/>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Exemple : parc national de Port-Cros créé en 1963 (1er parc national maritime de France) permet l’accès du public aux îles de Port-Cros et de Porquerolles, mais place celle de </a:t>
            </a:r>
            <a:r>
              <a:rPr lang="fr-FR" sz="2000" b="1" dirty="0" err="1">
                <a:latin typeface="Verdana" panose="020B0604030504040204" pitchFamily="34" charset="0"/>
                <a:ea typeface="Verdana" panose="020B0604030504040204" pitchFamily="34" charset="0"/>
              </a:rPr>
              <a:t>Bagaud</a:t>
            </a:r>
            <a:r>
              <a:rPr lang="fr-FR" sz="2000" b="1" dirty="0">
                <a:latin typeface="Verdana" panose="020B0604030504040204" pitchFamily="34" charset="0"/>
                <a:ea typeface="Verdana" panose="020B0604030504040204" pitchFamily="34" charset="0"/>
              </a:rPr>
              <a:t> en réserve intégrale.</a:t>
            </a:r>
          </a:p>
        </p:txBody>
      </p:sp>
      <p:pic>
        <p:nvPicPr>
          <p:cNvPr id="6" name="Image 5">
            <a:extLst>
              <a:ext uri="{FF2B5EF4-FFF2-40B4-BE49-F238E27FC236}">
                <a16:creationId xmlns:a16="http://schemas.microsoft.com/office/drawing/2014/main" id="{F0C7055F-C09D-9105-9581-886D177DA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03" y="2403522"/>
            <a:ext cx="4307570" cy="3788934"/>
          </a:xfrm>
          <a:prstGeom prst="rect">
            <a:avLst/>
          </a:prstGeom>
        </p:spPr>
      </p:pic>
    </p:spTree>
    <p:extLst>
      <p:ext uri="{BB962C8B-B14F-4D97-AF65-F5344CB8AC3E}">
        <p14:creationId xmlns:p14="http://schemas.microsoft.com/office/powerpoint/2010/main" val="17432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par>
                                <p:cTn id="15" presetID="3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ECFA18D-A4D4-2DF7-AFF7-5E3F2CDDC69F}"/>
              </a:ext>
            </a:extLst>
          </p:cNvPr>
          <p:cNvSpPr>
            <a:spLocks noGrp="1"/>
          </p:cNvSpPr>
          <p:nvPr>
            <p:ph type="sldNum" sz="quarter" idx="12"/>
          </p:nvPr>
        </p:nvSpPr>
        <p:spPr/>
        <p:txBody>
          <a:bodyPr/>
          <a:lstStyle/>
          <a:p>
            <a:fld id="{B29E1255-99CB-4C4F-A94F-B7B4D85FC772}" type="slidenum">
              <a:rPr lang="fr-FR" smtClean="0"/>
              <a:t>36</a:t>
            </a:fld>
            <a:endParaRPr lang="fr-FR"/>
          </a:p>
        </p:txBody>
      </p:sp>
      <p:pic>
        <p:nvPicPr>
          <p:cNvPr id="5" name="Image 4">
            <a:extLst>
              <a:ext uri="{FF2B5EF4-FFF2-40B4-BE49-F238E27FC236}">
                <a16:creationId xmlns:a16="http://schemas.microsoft.com/office/drawing/2014/main" id="{F861BDD2-A055-75E8-C5B5-5EAFC138A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39" y="358815"/>
            <a:ext cx="8715057" cy="6111433"/>
          </a:xfrm>
          <a:prstGeom prst="rect">
            <a:avLst/>
          </a:prstGeom>
        </p:spPr>
      </p:pic>
    </p:spTree>
    <p:extLst>
      <p:ext uri="{BB962C8B-B14F-4D97-AF65-F5344CB8AC3E}">
        <p14:creationId xmlns:p14="http://schemas.microsoft.com/office/powerpoint/2010/main" val="244554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115B4C5-FC0A-C50A-CEC0-C102DF3C746F}"/>
              </a:ext>
            </a:extLst>
          </p:cNvPr>
          <p:cNvSpPr>
            <a:spLocks noGrp="1"/>
          </p:cNvSpPr>
          <p:nvPr>
            <p:ph type="sldNum" sz="quarter" idx="12"/>
          </p:nvPr>
        </p:nvSpPr>
        <p:spPr/>
        <p:txBody>
          <a:bodyPr/>
          <a:lstStyle/>
          <a:p>
            <a:fld id="{B29E1255-99CB-4C4F-A94F-B7B4D85FC772}" type="slidenum">
              <a:rPr lang="fr-FR" smtClean="0"/>
              <a:t>37</a:t>
            </a:fld>
            <a:endParaRPr lang="fr-FR"/>
          </a:p>
        </p:txBody>
      </p:sp>
      <p:pic>
        <p:nvPicPr>
          <p:cNvPr id="8" name="Image 7">
            <a:extLst>
              <a:ext uri="{FF2B5EF4-FFF2-40B4-BE49-F238E27FC236}">
                <a16:creationId xmlns:a16="http://schemas.microsoft.com/office/drawing/2014/main" id="{3CCCAA1F-11B5-6E48-A087-F30C3E49D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 y="803276"/>
            <a:ext cx="8597900" cy="5918200"/>
          </a:xfrm>
          <a:prstGeom prst="rect">
            <a:avLst/>
          </a:prstGeom>
        </p:spPr>
      </p:pic>
      <p:pic>
        <p:nvPicPr>
          <p:cNvPr id="4" name="Image 3">
            <a:extLst>
              <a:ext uri="{FF2B5EF4-FFF2-40B4-BE49-F238E27FC236}">
                <a16:creationId xmlns:a16="http://schemas.microsoft.com/office/drawing/2014/main" id="{870AD9A6-1320-5380-3A61-0E5E8847C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2" y="136524"/>
            <a:ext cx="1849055" cy="1849055"/>
          </a:xfrm>
          <a:prstGeom prst="rect">
            <a:avLst/>
          </a:prstGeom>
        </p:spPr>
      </p:pic>
      <p:sp>
        <p:nvSpPr>
          <p:cNvPr id="9" name="ZoneTexte 8">
            <a:extLst>
              <a:ext uri="{FF2B5EF4-FFF2-40B4-BE49-F238E27FC236}">
                <a16:creationId xmlns:a16="http://schemas.microsoft.com/office/drawing/2014/main" id="{FBA6A01F-76CE-E2C4-9156-5D42BF6892EB}"/>
              </a:ext>
            </a:extLst>
          </p:cNvPr>
          <p:cNvSpPr txBox="1"/>
          <p:nvPr/>
        </p:nvSpPr>
        <p:spPr>
          <a:xfrm>
            <a:off x="2037144" y="95390"/>
            <a:ext cx="7002684" cy="707886"/>
          </a:xfrm>
          <a:prstGeom prst="rect">
            <a:avLst/>
          </a:prstGeom>
          <a:solidFill>
            <a:schemeClr val="bg1"/>
          </a:solidFill>
        </p:spPr>
        <p:txBody>
          <a:bodyPr wrap="square" rtlCol="0">
            <a:spAutoFit/>
          </a:bodyPr>
          <a:lstStyle/>
          <a:p>
            <a:r>
              <a:rPr lang="fr-FR" sz="2000" dirty="0">
                <a:latin typeface="Arial" panose="020B0604020202020204" pitchFamily="34" charset="0"/>
                <a:ea typeface="Verdana" panose="020B0604030504040204" pitchFamily="34" charset="0"/>
                <a:cs typeface="Arial" panose="020B0604020202020204" pitchFamily="34" charset="0"/>
              </a:rPr>
              <a:t>aux E-U, à </a:t>
            </a:r>
            <a:r>
              <a:rPr lang="fr-FR" sz="2000" dirty="0" err="1">
                <a:latin typeface="Arial" panose="020B0604020202020204" pitchFamily="34" charset="0"/>
                <a:ea typeface="Verdana" panose="020B0604030504040204" pitchFamily="34" charset="0"/>
                <a:cs typeface="Arial" panose="020B0604020202020204" pitchFamily="34" charset="0"/>
              </a:rPr>
              <a:t>Mountain</a:t>
            </a:r>
            <a:r>
              <a:rPr lang="fr-FR" sz="2000" dirty="0">
                <a:latin typeface="Arial" panose="020B0604020202020204" pitchFamily="34" charset="0"/>
                <a:ea typeface="Verdana" panose="020B0604030504040204" pitchFamily="34" charset="0"/>
                <a:cs typeface="Arial" panose="020B0604020202020204" pitchFamily="34" charset="0"/>
              </a:rPr>
              <a:t> </a:t>
            </a:r>
            <a:r>
              <a:rPr lang="fr-FR" sz="2000" dirty="0" err="1">
                <a:latin typeface="Arial" panose="020B0604020202020204" pitchFamily="34" charset="0"/>
                <a:ea typeface="Verdana" panose="020B0604030504040204" pitchFamily="34" charset="0"/>
                <a:cs typeface="Arial" panose="020B0604020202020204" pitchFamily="34" charset="0"/>
              </a:rPr>
              <a:t>lakes</a:t>
            </a:r>
            <a:r>
              <a:rPr lang="fr-FR" sz="2000" dirty="0">
                <a:latin typeface="Arial" panose="020B0604020202020204" pitchFamily="34" charset="0"/>
                <a:ea typeface="Verdana" panose="020B0604030504040204" pitchFamily="34" charset="0"/>
                <a:cs typeface="Arial" panose="020B0604020202020204" pitchFamily="34" charset="0"/>
              </a:rPr>
              <a:t> (New Jersey), les chevaux et les piétons sont acceptés, mais pas les engins motorisés. </a:t>
            </a:r>
          </a:p>
        </p:txBody>
      </p:sp>
    </p:spTree>
    <p:extLst>
      <p:ext uri="{BB962C8B-B14F-4D97-AF65-F5344CB8AC3E}">
        <p14:creationId xmlns:p14="http://schemas.microsoft.com/office/powerpoint/2010/main" val="3313949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78F9FA4-287E-0F6E-A1BE-410D48C0DDE8}"/>
              </a:ext>
            </a:extLst>
          </p:cNvPr>
          <p:cNvSpPr>
            <a:spLocks noGrp="1"/>
          </p:cNvSpPr>
          <p:nvPr>
            <p:ph type="sldNum" sz="quarter" idx="12"/>
          </p:nvPr>
        </p:nvSpPr>
        <p:spPr/>
        <p:txBody>
          <a:bodyPr/>
          <a:lstStyle/>
          <a:p>
            <a:fld id="{B29E1255-99CB-4C4F-A94F-B7B4D85FC772}" type="slidenum">
              <a:rPr lang="fr-FR" smtClean="0"/>
              <a:t>38</a:t>
            </a:fld>
            <a:endParaRPr lang="fr-FR"/>
          </a:p>
        </p:txBody>
      </p:sp>
      <p:pic>
        <p:nvPicPr>
          <p:cNvPr id="7" name="Image 6">
            <a:extLst>
              <a:ext uri="{FF2B5EF4-FFF2-40B4-BE49-F238E27FC236}">
                <a16:creationId xmlns:a16="http://schemas.microsoft.com/office/drawing/2014/main" id="{C7D041DB-90AA-3A72-69F8-9F88AD860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7" y="326423"/>
            <a:ext cx="8876231" cy="4550378"/>
          </a:xfrm>
          <a:prstGeom prst="rect">
            <a:avLst/>
          </a:prstGeom>
        </p:spPr>
      </p:pic>
      <p:sp>
        <p:nvSpPr>
          <p:cNvPr id="9" name="ZoneTexte 8">
            <a:extLst>
              <a:ext uri="{FF2B5EF4-FFF2-40B4-BE49-F238E27FC236}">
                <a16:creationId xmlns:a16="http://schemas.microsoft.com/office/drawing/2014/main" id="{11596EEA-B2B4-92AA-BCA0-B17507CE7AE4}"/>
              </a:ext>
            </a:extLst>
          </p:cNvPr>
          <p:cNvSpPr txBox="1"/>
          <p:nvPr/>
        </p:nvSpPr>
        <p:spPr>
          <a:xfrm>
            <a:off x="163598" y="4838746"/>
            <a:ext cx="188512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La Camargue</a:t>
            </a:r>
          </a:p>
        </p:txBody>
      </p:sp>
    </p:spTree>
    <p:extLst>
      <p:ext uri="{BB962C8B-B14F-4D97-AF65-F5344CB8AC3E}">
        <p14:creationId xmlns:p14="http://schemas.microsoft.com/office/powerpoint/2010/main" val="1930990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6CF7043-61CE-7AF5-513D-04353709DB1A}"/>
              </a:ext>
            </a:extLst>
          </p:cNvPr>
          <p:cNvSpPr>
            <a:spLocks noGrp="1"/>
          </p:cNvSpPr>
          <p:nvPr>
            <p:ph type="sldNum" sz="quarter" idx="12"/>
          </p:nvPr>
        </p:nvSpPr>
        <p:spPr/>
        <p:txBody>
          <a:bodyPr/>
          <a:lstStyle/>
          <a:p>
            <a:fld id="{B29E1255-99CB-4C4F-A94F-B7B4D85FC772}" type="slidenum">
              <a:rPr lang="fr-FR" smtClean="0"/>
              <a:t>39</a:t>
            </a:fld>
            <a:endParaRPr lang="fr-FR"/>
          </a:p>
        </p:txBody>
      </p:sp>
      <p:pic>
        <p:nvPicPr>
          <p:cNvPr id="6" name="Image 5">
            <a:extLst>
              <a:ext uri="{FF2B5EF4-FFF2-40B4-BE49-F238E27FC236}">
                <a16:creationId xmlns:a16="http://schemas.microsoft.com/office/drawing/2014/main" id="{269EB421-4D29-373C-55D5-AE077941B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4" y="189204"/>
            <a:ext cx="8969412" cy="6349709"/>
          </a:xfrm>
          <a:prstGeom prst="rect">
            <a:avLst/>
          </a:prstGeom>
        </p:spPr>
      </p:pic>
    </p:spTree>
    <p:extLst>
      <p:ext uri="{BB962C8B-B14F-4D97-AF65-F5344CB8AC3E}">
        <p14:creationId xmlns:p14="http://schemas.microsoft.com/office/powerpoint/2010/main" val="4950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8EB6C62-F94F-42DD-9337-AA7A06C12499}"/>
              </a:ext>
            </a:extLst>
          </p:cNvPr>
          <p:cNvSpPr txBox="1"/>
          <p:nvPr/>
        </p:nvSpPr>
        <p:spPr>
          <a:xfrm>
            <a:off x="311127" y="236697"/>
            <a:ext cx="8402186" cy="430887"/>
          </a:xfrm>
          <a:prstGeom prst="rect">
            <a:avLst/>
          </a:prstGeom>
          <a:solidFill>
            <a:schemeClr val="tx1"/>
          </a:solidFill>
        </p:spPr>
        <p:txBody>
          <a:bodyPr wrap="square" rtlCol="0">
            <a:spAutoFit/>
          </a:bodyPr>
          <a:lstStyle/>
          <a:p>
            <a:r>
              <a:rPr lang="fr-FR" sz="2200" b="1" dirty="0">
                <a:solidFill>
                  <a:srgbClr val="FFFF00"/>
                </a:solidFill>
                <a:latin typeface="Arial Black" panose="020B0A04020102020204" pitchFamily="34" charset="0"/>
                <a:ea typeface="Verdana" panose="020B0604030504040204" pitchFamily="34" charset="0"/>
              </a:rPr>
              <a:t>2/ Les impacts économiques et sociaux sont terribles</a:t>
            </a:r>
          </a:p>
        </p:txBody>
      </p:sp>
      <p:sp>
        <p:nvSpPr>
          <p:cNvPr id="3" name="ZoneTexte 2">
            <a:extLst>
              <a:ext uri="{FF2B5EF4-FFF2-40B4-BE49-F238E27FC236}">
                <a16:creationId xmlns:a16="http://schemas.microsoft.com/office/drawing/2014/main" id="{9E3EEE1B-8DB2-47AF-813F-1B1EC1924051}"/>
              </a:ext>
            </a:extLst>
          </p:cNvPr>
          <p:cNvSpPr txBox="1"/>
          <p:nvPr/>
        </p:nvSpPr>
        <p:spPr>
          <a:xfrm>
            <a:off x="311127" y="865812"/>
            <a:ext cx="5266713"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Disparité des prix de la nourriture</a:t>
            </a:r>
          </a:p>
        </p:txBody>
      </p:sp>
      <p:sp>
        <p:nvSpPr>
          <p:cNvPr id="5" name="ZoneTexte 4">
            <a:extLst>
              <a:ext uri="{FF2B5EF4-FFF2-40B4-BE49-F238E27FC236}">
                <a16:creationId xmlns:a16="http://schemas.microsoft.com/office/drawing/2014/main" id="{15818AED-ABDF-445A-9B18-676541C2A25C}"/>
              </a:ext>
            </a:extLst>
          </p:cNvPr>
          <p:cNvSpPr txBox="1"/>
          <p:nvPr/>
        </p:nvSpPr>
        <p:spPr>
          <a:xfrm>
            <a:off x="311127" y="1671587"/>
            <a:ext cx="5918223"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Une hausse des prix de l’immobilier</a:t>
            </a:r>
          </a:p>
        </p:txBody>
      </p:sp>
      <p:sp>
        <p:nvSpPr>
          <p:cNvPr id="6" name="ZoneTexte 5">
            <a:extLst>
              <a:ext uri="{FF2B5EF4-FFF2-40B4-BE49-F238E27FC236}">
                <a16:creationId xmlns:a16="http://schemas.microsoft.com/office/drawing/2014/main" id="{2A41747C-2D26-4E37-8EFC-B85402C747F5}"/>
              </a:ext>
            </a:extLst>
          </p:cNvPr>
          <p:cNvSpPr txBox="1"/>
          <p:nvPr/>
        </p:nvSpPr>
        <p:spPr>
          <a:xfrm>
            <a:off x="430687" y="2424241"/>
            <a:ext cx="8282626" cy="400110"/>
          </a:xfrm>
          <a:prstGeom prst="rect">
            <a:avLst/>
          </a:prstGeom>
          <a:solidFill>
            <a:schemeClr val="bg1"/>
          </a:solidFill>
        </p:spPr>
        <p:txBody>
          <a:bodyPr wrap="square" rtlCol="0">
            <a:spAutoFit/>
          </a:bodyPr>
          <a:lstStyle/>
          <a:p>
            <a:r>
              <a:rPr lang="fr-FR" sz="2000" b="1" i="1" dirty="0">
                <a:solidFill>
                  <a:srgbClr val="FF0000"/>
                </a:solidFill>
                <a:latin typeface="Verdana" panose="020B0604030504040204" pitchFamily="34" charset="0"/>
                <a:ea typeface="Verdana" panose="020B0604030504040204" pitchFamily="34" charset="0"/>
              </a:rPr>
              <a:t>Exemple : Lisbonne – bande son radio France (2 min)</a:t>
            </a:r>
          </a:p>
        </p:txBody>
      </p:sp>
      <p:sp>
        <p:nvSpPr>
          <p:cNvPr id="9" name="ZoneTexte 8">
            <a:extLst>
              <a:ext uri="{FF2B5EF4-FFF2-40B4-BE49-F238E27FC236}">
                <a16:creationId xmlns:a16="http://schemas.microsoft.com/office/drawing/2014/main" id="{C7E094FC-4C29-43E1-BF30-7F1B36AB20CE}"/>
              </a:ext>
            </a:extLst>
          </p:cNvPr>
          <p:cNvSpPr txBox="1"/>
          <p:nvPr/>
        </p:nvSpPr>
        <p:spPr>
          <a:xfrm>
            <a:off x="311127" y="3255815"/>
            <a:ext cx="8402186" cy="707886"/>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Création massive d’emplois non qualifiés en lien avec la saisonnalité</a:t>
            </a:r>
          </a:p>
        </p:txBody>
      </p:sp>
      <p:sp>
        <p:nvSpPr>
          <p:cNvPr id="10" name="ZoneTexte 9">
            <a:extLst>
              <a:ext uri="{FF2B5EF4-FFF2-40B4-BE49-F238E27FC236}">
                <a16:creationId xmlns:a16="http://schemas.microsoft.com/office/drawing/2014/main" id="{B80F6F78-6438-4350-8134-4A5B86F10FFC}"/>
              </a:ext>
            </a:extLst>
          </p:cNvPr>
          <p:cNvSpPr txBox="1"/>
          <p:nvPr/>
        </p:nvSpPr>
        <p:spPr>
          <a:xfrm>
            <a:off x="311127" y="4994677"/>
            <a:ext cx="7564143" cy="163121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Des dérives inacceptables : la prostitution, notamment enfantine, le travail forcé, le travail des enfants.</a:t>
            </a:r>
          </a:p>
          <a:p>
            <a:r>
              <a:rPr lang="fr-FR" sz="2000" b="1" dirty="0">
                <a:latin typeface="Verdana" panose="020B0604030504040204" pitchFamily="34" charset="0"/>
                <a:ea typeface="Verdana" panose="020B0604030504040204" pitchFamily="34" charset="0"/>
              </a:rPr>
              <a:t>•	Les risques « d’acculturation »</a:t>
            </a:r>
          </a:p>
          <a:p>
            <a:r>
              <a:rPr lang="fr-FR" sz="2000" i="1" dirty="0">
                <a:latin typeface="Verdana" panose="020B0604030504040204" pitchFamily="34" charset="0"/>
                <a:ea typeface="Verdana" panose="020B0604030504040204" pitchFamily="34" charset="0"/>
              </a:rPr>
              <a:t>Exemple : Les Garifunas </a:t>
            </a:r>
          </a:p>
        </p:txBody>
      </p:sp>
      <p:sp>
        <p:nvSpPr>
          <p:cNvPr id="11" name="ZoneTexte 10">
            <a:extLst>
              <a:ext uri="{FF2B5EF4-FFF2-40B4-BE49-F238E27FC236}">
                <a16:creationId xmlns:a16="http://schemas.microsoft.com/office/drawing/2014/main" id="{E5565A39-14DE-6C8D-9DC8-FB321ECFA753}"/>
              </a:ext>
            </a:extLst>
          </p:cNvPr>
          <p:cNvSpPr txBox="1"/>
          <p:nvPr/>
        </p:nvSpPr>
        <p:spPr>
          <a:xfrm>
            <a:off x="311127" y="4362412"/>
            <a:ext cx="4706643"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Des dérives liées au tourisme</a:t>
            </a:r>
          </a:p>
        </p:txBody>
      </p:sp>
      <p:sp>
        <p:nvSpPr>
          <p:cNvPr id="4" name="Espace réservé du numéro de diapositive 3">
            <a:extLst>
              <a:ext uri="{FF2B5EF4-FFF2-40B4-BE49-F238E27FC236}">
                <a16:creationId xmlns:a16="http://schemas.microsoft.com/office/drawing/2014/main" id="{BBFB7D62-7A61-371D-5386-273A2785782E}"/>
              </a:ext>
            </a:extLst>
          </p:cNvPr>
          <p:cNvSpPr>
            <a:spLocks noGrp="1"/>
          </p:cNvSpPr>
          <p:nvPr>
            <p:ph type="sldNum" sz="quarter" idx="12"/>
          </p:nvPr>
        </p:nvSpPr>
        <p:spPr/>
        <p:txBody>
          <a:bodyPr/>
          <a:lstStyle/>
          <a:p>
            <a:fld id="{B29E1255-99CB-4C4F-A94F-B7B4D85FC772}" type="slidenum">
              <a:rPr lang="fr-FR" smtClean="0"/>
              <a:t>4</a:t>
            </a:fld>
            <a:endParaRPr lang="fr-FR"/>
          </a:p>
        </p:txBody>
      </p:sp>
    </p:spTree>
    <p:extLst>
      <p:ext uri="{BB962C8B-B14F-4D97-AF65-F5344CB8AC3E}">
        <p14:creationId xmlns:p14="http://schemas.microsoft.com/office/powerpoint/2010/main" val="19676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B00896-3DCF-66B2-6BBF-A9DDD7EC3E7A}"/>
              </a:ext>
            </a:extLst>
          </p:cNvPr>
          <p:cNvSpPr>
            <a:spLocks noGrp="1"/>
          </p:cNvSpPr>
          <p:nvPr>
            <p:ph type="sldNum" sz="quarter" idx="12"/>
          </p:nvPr>
        </p:nvSpPr>
        <p:spPr/>
        <p:txBody>
          <a:bodyPr/>
          <a:lstStyle/>
          <a:p>
            <a:fld id="{B29E1255-99CB-4C4F-A94F-B7B4D85FC772}" type="slidenum">
              <a:rPr lang="fr-FR" smtClean="0"/>
              <a:t>40</a:t>
            </a:fld>
            <a:endParaRPr lang="fr-FR"/>
          </a:p>
        </p:txBody>
      </p:sp>
      <p:sp>
        <p:nvSpPr>
          <p:cNvPr id="3" name="ZoneTexte 2">
            <a:extLst>
              <a:ext uri="{FF2B5EF4-FFF2-40B4-BE49-F238E27FC236}">
                <a16:creationId xmlns:a16="http://schemas.microsoft.com/office/drawing/2014/main" id="{625FC4E5-3555-2255-27CB-745ABF2F2A3A}"/>
              </a:ext>
            </a:extLst>
          </p:cNvPr>
          <p:cNvSpPr txBox="1"/>
          <p:nvPr/>
        </p:nvSpPr>
        <p:spPr>
          <a:xfrm>
            <a:off x="412782" y="246002"/>
            <a:ext cx="4298114"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L’aménagement des sites</a:t>
            </a:r>
          </a:p>
        </p:txBody>
      </p:sp>
      <p:pic>
        <p:nvPicPr>
          <p:cNvPr id="5" name="Image 4">
            <a:extLst>
              <a:ext uri="{FF2B5EF4-FFF2-40B4-BE49-F238E27FC236}">
                <a16:creationId xmlns:a16="http://schemas.microsoft.com/office/drawing/2014/main" id="{02908F29-B1E7-FC25-89A4-8CA7EE0F3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91" y="829564"/>
            <a:ext cx="7685590" cy="4330769"/>
          </a:xfrm>
          <a:prstGeom prst="rect">
            <a:avLst/>
          </a:prstGeom>
        </p:spPr>
      </p:pic>
      <p:sp>
        <p:nvSpPr>
          <p:cNvPr id="6" name="ZoneTexte 5">
            <a:extLst>
              <a:ext uri="{FF2B5EF4-FFF2-40B4-BE49-F238E27FC236}">
                <a16:creationId xmlns:a16="http://schemas.microsoft.com/office/drawing/2014/main" id="{03529B56-6A63-E435-3CB6-D572248563D6}"/>
              </a:ext>
            </a:extLst>
          </p:cNvPr>
          <p:cNvSpPr txBox="1"/>
          <p:nvPr/>
        </p:nvSpPr>
        <p:spPr>
          <a:xfrm>
            <a:off x="324091" y="5143730"/>
            <a:ext cx="188512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Littoral landais</a:t>
            </a:r>
          </a:p>
        </p:txBody>
      </p:sp>
    </p:spTree>
    <p:extLst>
      <p:ext uri="{BB962C8B-B14F-4D97-AF65-F5344CB8AC3E}">
        <p14:creationId xmlns:p14="http://schemas.microsoft.com/office/powerpoint/2010/main" val="25462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AEDF47E-1F1D-3AD7-9617-0AA962E0FC7E}"/>
              </a:ext>
            </a:extLst>
          </p:cNvPr>
          <p:cNvSpPr>
            <a:spLocks noGrp="1"/>
          </p:cNvSpPr>
          <p:nvPr>
            <p:ph type="sldNum" sz="quarter" idx="12"/>
          </p:nvPr>
        </p:nvSpPr>
        <p:spPr/>
        <p:txBody>
          <a:bodyPr/>
          <a:lstStyle/>
          <a:p>
            <a:fld id="{B29E1255-99CB-4C4F-A94F-B7B4D85FC772}" type="slidenum">
              <a:rPr lang="fr-FR" smtClean="0"/>
              <a:t>41</a:t>
            </a:fld>
            <a:endParaRPr lang="fr-FR"/>
          </a:p>
        </p:txBody>
      </p:sp>
      <p:pic>
        <p:nvPicPr>
          <p:cNvPr id="4" name="Image 3">
            <a:extLst>
              <a:ext uri="{FF2B5EF4-FFF2-40B4-BE49-F238E27FC236}">
                <a16:creationId xmlns:a16="http://schemas.microsoft.com/office/drawing/2014/main" id="{DF46F7A8-4C49-7D59-CE99-0E900F897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61" y="136524"/>
            <a:ext cx="8626077" cy="5278056"/>
          </a:xfrm>
          <a:prstGeom prst="rect">
            <a:avLst/>
          </a:prstGeom>
        </p:spPr>
      </p:pic>
      <p:sp>
        <p:nvSpPr>
          <p:cNvPr id="5" name="ZoneTexte 4">
            <a:extLst>
              <a:ext uri="{FF2B5EF4-FFF2-40B4-BE49-F238E27FC236}">
                <a16:creationId xmlns:a16="http://schemas.microsoft.com/office/drawing/2014/main" id="{3226D4AF-A7E7-660B-BAED-9755336DD8B1}"/>
              </a:ext>
            </a:extLst>
          </p:cNvPr>
          <p:cNvSpPr txBox="1"/>
          <p:nvPr/>
        </p:nvSpPr>
        <p:spPr>
          <a:xfrm>
            <a:off x="258961" y="5414580"/>
            <a:ext cx="8626076" cy="1015663"/>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site dit des Trois Becs dans la Drôme a été entièrement aménagé en 2012, avec marches et chemins encadrés sur l’ensemble de la montagne (130 000 euros d’investissement du département).</a:t>
            </a:r>
          </a:p>
        </p:txBody>
      </p:sp>
    </p:spTree>
    <p:extLst>
      <p:ext uri="{BB962C8B-B14F-4D97-AF65-F5344CB8AC3E}">
        <p14:creationId xmlns:p14="http://schemas.microsoft.com/office/powerpoint/2010/main" val="2970129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BA8419B-0B35-EACC-430E-28A9CCC0002C}"/>
              </a:ext>
            </a:extLst>
          </p:cNvPr>
          <p:cNvSpPr>
            <a:spLocks noGrp="1"/>
          </p:cNvSpPr>
          <p:nvPr>
            <p:ph type="sldNum" sz="quarter" idx="12"/>
          </p:nvPr>
        </p:nvSpPr>
        <p:spPr/>
        <p:txBody>
          <a:bodyPr/>
          <a:lstStyle/>
          <a:p>
            <a:fld id="{B29E1255-99CB-4C4F-A94F-B7B4D85FC772}" type="slidenum">
              <a:rPr lang="fr-FR" smtClean="0"/>
              <a:t>42</a:t>
            </a:fld>
            <a:endParaRPr lang="fr-FR"/>
          </a:p>
        </p:txBody>
      </p:sp>
      <p:pic>
        <p:nvPicPr>
          <p:cNvPr id="10" name="Image 9">
            <a:extLst>
              <a:ext uri="{FF2B5EF4-FFF2-40B4-BE49-F238E27FC236}">
                <a16:creationId xmlns:a16="http://schemas.microsoft.com/office/drawing/2014/main" id="{8587BBE7-1056-FEE2-6985-4AF4AAFEA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9" y="136524"/>
            <a:ext cx="8908822" cy="3842795"/>
          </a:xfrm>
          <a:prstGeom prst="rect">
            <a:avLst/>
          </a:prstGeom>
        </p:spPr>
      </p:pic>
      <p:sp>
        <p:nvSpPr>
          <p:cNvPr id="11" name="ZoneTexte 10">
            <a:extLst>
              <a:ext uri="{FF2B5EF4-FFF2-40B4-BE49-F238E27FC236}">
                <a16:creationId xmlns:a16="http://schemas.microsoft.com/office/drawing/2014/main" id="{3969C623-2D11-BCAA-4A50-88AE0C24974F}"/>
              </a:ext>
            </a:extLst>
          </p:cNvPr>
          <p:cNvSpPr txBox="1"/>
          <p:nvPr/>
        </p:nvSpPr>
        <p:spPr>
          <a:xfrm>
            <a:off x="117589" y="3979319"/>
            <a:ext cx="345651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Islande – chutes de </a:t>
            </a:r>
            <a:r>
              <a:rPr lang="fr-FR" sz="2000" dirty="0" err="1">
                <a:latin typeface="Arial" panose="020B0604020202020204" pitchFamily="34" charset="0"/>
                <a:cs typeface="Arial" panose="020B0604020202020204" pitchFamily="34" charset="0"/>
              </a:rPr>
              <a:t>Gullfoss</a:t>
            </a:r>
            <a:endParaRPr lang="fr-FR" sz="20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8CBEC87A-F8CC-76E1-3A42-B2816C5A4F3E}"/>
              </a:ext>
            </a:extLst>
          </p:cNvPr>
          <p:cNvSpPr txBox="1"/>
          <p:nvPr/>
        </p:nvSpPr>
        <p:spPr>
          <a:xfrm>
            <a:off x="117589" y="4698200"/>
            <a:ext cx="5808649" cy="430887"/>
          </a:xfrm>
          <a:prstGeom prst="rect">
            <a:avLst/>
          </a:prstGeom>
          <a:solidFill>
            <a:schemeClr val="tx1"/>
          </a:solidFill>
        </p:spPr>
        <p:txBody>
          <a:bodyPr wrap="square" rtlCol="0">
            <a:spAutoFit/>
          </a:bodyPr>
          <a:lstStyle/>
          <a:p>
            <a:r>
              <a:rPr lang="fr-FR" sz="2200" b="1" dirty="0">
                <a:solidFill>
                  <a:srgbClr val="FFFF00"/>
                </a:solidFill>
                <a:latin typeface="Arial Black" panose="020B0A04020102020204" pitchFamily="34" charset="0"/>
                <a:ea typeface="Verdana" panose="020B0604030504040204" pitchFamily="34" charset="0"/>
              </a:rPr>
              <a:t>3/ Changer le tourisme de l’intérieur</a:t>
            </a:r>
          </a:p>
        </p:txBody>
      </p:sp>
      <p:sp>
        <p:nvSpPr>
          <p:cNvPr id="13" name="ZoneTexte 12">
            <a:extLst>
              <a:ext uri="{FF2B5EF4-FFF2-40B4-BE49-F238E27FC236}">
                <a16:creationId xmlns:a16="http://schemas.microsoft.com/office/drawing/2014/main" id="{2B442AE7-D465-874E-18C2-9218B1CA7CD1}"/>
              </a:ext>
            </a:extLst>
          </p:cNvPr>
          <p:cNvSpPr txBox="1"/>
          <p:nvPr/>
        </p:nvSpPr>
        <p:spPr>
          <a:xfrm>
            <a:off x="561082" y="5429910"/>
            <a:ext cx="6925568"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L’engagement croissant des acteurs privés</a:t>
            </a:r>
          </a:p>
        </p:txBody>
      </p:sp>
    </p:spTree>
    <p:extLst>
      <p:ext uri="{BB962C8B-B14F-4D97-AF65-F5344CB8AC3E}">
        <p14:creationId xmlns:p14="http://schemas.microsoft.com/office/powerpoint/2010/main" val="1172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FF77320-EF03-52C2-E7DF-A64A4A3A8481}"/>
              </a:ext>
            </a:extLst>
          </p:cNvPr>
          <p:cNvSpPr>
            <a:spLocks noGrp="1"/>
          </p:cNvSpPr>
          <p:nvPr>
            <p:ph type="sldNum" sz="quarter" idx="12"/>
          </p:nvPr>
        </p:nvSpPr>
        <p:spPr/>
        <p:txBody>
          <a:bodyPr/>
          <a:lstStyle/>
          <a:p>
            <a:fld id="{B29E1255-99CB-4C4F-A94F-B7B4D85FC772}" type="slidenum">
              <a:rPr lang="fr-FR" smtClean="0"/>
              <a:t>43</a:t>
            </a:fld>
            <a:endParaRPr lang="fr-FR"/>
          </a:p>
        </p:txBody>
      </p:sp>
      <p:sp>
        <p:nvSpPr>
          <p:cNvPr id="3" name="ZoneTexte 2">
            <a:extLst>
              <a:ext uri="{FF2B5EF4-FFF2-40B4-BE49-F238E27FC236}">
                <a16:creationId xmlns:a16="http://schemas.microsoft.com/office/drawing/2014/main" id="{50823B13-A224-C940-1BE5-71E46911EB51}"/>
              </a:ext>
            </a:extLst>
          </p:cNvPr>
          <p:cNvSpPr txBox="1"/>
          <p:nvPr/>
        </p:nvSpPr>
        <p:spPr>
          <a:xfrm>
            <a:off x="509286" y="254643"/>
            <a:ext cx="7477246" cy="4093428"/>
          </a:xfrm>
          <a:prstGeom prst="rect">
            <a:avLst/>
          </a:prstGeom>
          <a:solidFill>
            <a:schemeClr val="bg1"/>
          </a:solidFill>
        </p:spPr>
        <p:txBody>
          <a:bodyPr wrap="square" rtlCol="0">
            <a:spAutoFit/>
          </a:bodyPr>
          <a:lstStyle/>
          <a:p>
            <a:r>
              <a:rPr lang="fr-FR" sz="2000" b="1"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Tourisme durable (ou développement durable du tourisme) :</a:t>
            </a:r>
            <a:r>
              <a:rPr lang="fr-FR" sz="2000" b="1" dirty="0">
                <a:solidFill>
                  <a:srgbClr val="00B0F0"/>
                </a:solidFill>
                <a:latin typeface="Verdana" panose="020B0604030504040204" pitchFamily="34" charset="0"/>
                <a:ea typeface="Verdana" panose="020B0604030504040204" pitchFamily="34" charset="0"/>
              </a:rPr>
              <a:t> </a:t>
            </a:r>
          </a:p>
          <a:p>
            <a:r>
              <a:rPr lang="fr-FR" sz="2000" b="1" dirty="0">
                <a:solidFill>
                  <a:srgbClr val="00B0F0"/>
                </a:solidFill>
                <a:latin typeface="Verdana" panose="020B0604030504040204" pitchFamily="34" charset="0"/>
                <a:ea typeface="Verdana" panose="020B0604030504040204" pitchFamily="34" charset="0"/>
              </a:rPr>
              <a:t>ce sont les différentes formes de tourisme qui permettent de respecter et de préserver les ressources du patrimoine (naturel, culturelles, et autres) d'un territoire. </a:t>
            </a:r>
          </a:p>
          <a:p>
            <a:endParaRPr lang="fr-FR" sz="2000" b="1" dirty="0">
              <a:solidFill>
                <a:srgbClr val="00B0F0"/>
              </a:solidFill>
              <a:latin typeface="Verdana" panose="020B0604030504040204" pitchFamily="34" charset="0"/>
              <a:ea typeface="Verdana" panose="020B0604030504040204" pitchFamily="34" charset="0"/>
            </a:endParaRPr>
          </a:p>
          <a:p>
            <a:r>
              <a:rPr lang="fr-FR" sz="2000" b="1" dirty="0">
                <a:solidFill>
                  <a:srgbClr val="00B0F0"/>
                </a:solidFill>
                <a:latin typeface="Verdana" panose="020B0604030504040204" pitchFamily="34" charset="0"/>
                <a:ea typeface="Verdana" panose="020B0604030504040204" pitchFamily="34" charset="0"/>
              </a:rPr>
              <a:t>Il englobe les deux autres dimensions du développement durable, économique et social.</a:t>
            </a:r>
          </a:p>
          <a:p>
            <a:endParaRPr lang="fr-FR" sz="2000" b="1" dirty="0">
              <a:solidFill>
                <a:srgbClr val="00B0F0"/>
              </a:solidFill>
              <a:latin typeface="Verdana" panose="020B0604030504040204" pitchFamily="34" charset="0"/>
              <a:ea typeface="Verdana" panose="020B0604030504040204" pitchFamily="34" charset="0"/>
            </a:endParaRPr>
          </a:p>
          <a:p>
            <a:r>
              <a:rPr lang="fr-FR" sz="2000" b="1" dirty="0">
                <a:solidFill>
                  <a:srgbClr val="00B0F0"/>
                </a:solidFill>
                <a:latin typeface="Verdana" panose="020B0604030504040204" pitchFamily="34" charset="0"/>
                <a:ea typeface="Verdana" panose="020B0604030504040204" pitchFamily="34" charset="0"/>
              </a:rPr>
              <a:t>Les principes du tourisme durable ont été définis lors de la Conférence mondiale du tourisme durable à Lanzarote en 1995.</a:t>
            </a:r>
          </a:p>
        </p:txBody>
      </p:sp>
    </p:spTree>
    <p:extLst>
      <p:ext uri="{BB962C8B-B14F-4D97-AF65-F5344CB8AC3E}">
        <p14:creationId xmlns:p14="http://schemas.microsoft.com/office/powerpoint/2010/main" val="11597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8AB25E-F82A-DF1D-363C-99CB4868FE75}"/>
              </a:ext>
            </a:extLst>
          </p:cNvPr>
          <p:cNvSpPr>
            <a:spLocks noGrp="1"/>
          </p:cNvSpPr>
          <p:nvPr>
            <p:ph type="sldNum" sz="quarter" idx="12"/>
          </p:nvPr>
        </p:nvSpPr>
        <p:spPr/>
        <p:txBody>
          <a:bodyPr/>
          <a:lstStyle/>
          <a:p>
            <a:fld id="{B29E1255-99CB-4C4F-A94F-B7B4D85FC772}" type="slidenum">
              <a:rPr lang="fr-FR" smtClean="0"/>
              <a:t>44</a:t>
            </a:fld>
            <a:endParaRPr lang="fr-FR"/>
          </a:p>
        </p:txBody>
      </p:sp>
      <p:pic>
        <p:nvPicPr>
          <p:cNvPr id="7" name="Image 6">
            <a:extLst>
              <a:ext uri="{FF2B5EF4-FFF2-40B4-BE49-F238E27FC236}">
                <a16:creationId xmlns:a16="http://schemas.microsoft.com/office/drawing/2014/main" id="{1D61B60A-9F07-0601-2F5B-FD1901F0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28" y="659756"/>
            <a:ext cx="8781943" cy="3887949"/>
          </a:xfrm>
          <a:prstGeom prst="rect">
            <a:avLst/>
          </a:prstGeom>
        </p:spPr>
      </p:pic>
      <p:pic>
        <p:nvPicPr>
          <p:cNvPr id="9" name="Image 8">
            <a:extLst>
              <a:ext uri="{FF2B5EF4-FFF2-40B4-BE49-F238E27FC236}">
                <a16:creationId xmlns:a16="http://schemas.microsoft.com/office/drawing/2014/main" id="{FF76E601-A0F7-B328-428A-B82F08CDB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445" y="659756"/>
            <a:ext cx="1477107" cy="324091"/>
          </a:xfrm>
          <a:prstGeom prst="rect">
            <a:avLst/>
          </a:prstGeom>
        </p:spPr>
      </p:pic>
      <p:sp>
        <p:nvSpPr>
          <p:cNvPr id="3" name="ZoneTexte 2">
            <a:extLst>
              <a:ext uri="{FF2B5EF4-FFF2-40B4-BE49-F238E27FC236}">
                <a16:creationId xmlns:a16="http://schemas.microsoft.com/office/drawing/2014/main" id="{DE35EB0F-E436-E053-E9A7-2C4F45783AF8}"/>
              </a:ext>
            </a:extLst>
          </p:cNvPr>
          <p:cNvSpPr txBox="1"/>
          <p:nvPr/>
        </p:nvSpPr>
        <p:spPr>
          <a:xfrm>
            <a:off x="200010" y="124327"/>
            <a:ext cx="1736201" cy="400110"/>
          </a:xfrm>
          <a:prstGeom prst="rect">
            <a:avLst/>
          </a:prstGeom>
          <a:solidFill>
            <a:schemeClr val="bg1"/>
          </a:solidFill>
        </p:spPr>
        <p:txBody>
          <a:bodyPr wrap="square" rtlCol="0">
            <a:spAutoFit/>
          </a:bodyPr>
          <a:lstStyle/>
          <a:p>
            <a:r>
              <a:rPr lang="fr-FR" sz="2000" dirty="0">
                <a:solidFill>
                  <a:srgbClr val="FF0000"/>
                </a:solidFill>
                <a:latin typeface="Verdana" panose="020B0604030504040204" pitchFamily="34" charset="0"/>
                <a:ea typeface="Verdana" panose="020B0604030504040204" pitchFamily="34" charset="0"/>
              </a:rPr>
              <a:t>Exemple 1</a:t>
            </a:r>
          </a:p>
        </p:txBody>
      </p:sp>
      <p:sp>
        <p:nvSpPr>
          <p:cNvPr id="4" name="ZoneTexte 3">
            <a:extLst>
              <a:ext uri="{FF2B5EF4-FFF2-40B4-BE49-F238E27FC236}">
                <a16:creationId xmlns:a16="http://schemas.microsoft.com/office/drawing/2014/main" id="{0092DF44-1AF7-8AAB-2E1B-96B80304C052}"/>
              </a:ext>
            </a:extLst>
          </p:cNvPr>
          <p:cNvSpPr txBox="1"/>
          <p:nvPr/>
        </p:nvSpPr>
        <p:spPr>
          <a:xfrm>
            <a:off x="262601" y="4702348"/>
            <a:ext cx="8252749" cy="2031325"/>
          </a:xfrm>
          <a:prstGeom prst="rect">
            <a:avLst/>
          </a:prstGeom>
          <a:solidFill>
            <a:schemeClr val="bg1"/>
          </a:solidFill>
        </p:spPr>
        <p:txBody>
          <a:bodyPr wrap="square" rtlCol="0">
            <a:spAutoFit/>
          </a:bodyPr>
          <a:lstStyle/>
          <a:p>
            <a:r>
              <a:rPr lang="fr-FR" b="1" dirty="0"/>
              <a:t>Avis voyageurs</a:t>
            </a:r>
          </a:p>
          <a:p>
            <a:r>
              <a:rPr lang="fr-FR" dirty="0"/>
              <a:t>207 avis de la communauté de voyageurs </a:t>
            </a:r>
            <a:r>
              <a:rPr lang="fr-FR" dirty="0" err="1"/>
              <a:t>Evaneos</a:t>
            </a:r>
            <a:endParaRPr lang="fr-FR" dirty="0"/>
          </a:p>
          <a:p>
            <a:r>
              <a:rPr lang="fr-FR" dirty="0"/>
              <a:t>Critères : Communication avec l'agent - Itinéraire (rythme, étape) - Accueil et professionnalisme – Guide - Documents de voyage – Hébergements – Transports - Rapport qualité/prix</a:t>
            </a:r>
          </a:p>
          <a:p>
            <a:r>
              <a:rPr lang="fr-FR" dirty="0"/>
              <a:t>Note : </a:t>
            </a:r>
          </a:p>
          <a:p>
            <a:r>
              <a:rPr lang="fr-FR" dirty="0"/>
              <a:t>5/5 = 173 avis	 	4/5 = 32 avis 		3/5  = 1 avis  	2/5 	= 1 avis  	1/5	= Aucun avis</a:t>
            </a:r>
          </a:p>
        </p:txBody>
      </p:sp>
    </p:spTree>
    <p:extLst>
      <p:ext uri="{BB962C8B-B14F-4D97-AF65-F5344CB8AC3E}">
        <p14:creationId xmlns:p14="http://schemas.microsoft.com/office/powerpoint/2010/main" val="797521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33C2E57-F91B-C8B4-91BF-DC6932B71B2D}"/>
              </a:ext>
            </a:extLst>
          </p:cNvPr>
          <p:cNvSpPr>
            <a:spLocks noGrp="1"/>
          </p:cNvSpPr>
          <p:nvPr>
            <p:ph type="sldNum" sz="quarter" idx="12"/>
          </p:nvPr>
        </p:nvSpPr>
        <p:spPr/>
        <p:txBody>
          <a:bodyPr/>
          <a:lstStyle/>
          <a:p>
            <a:fld id="{B29E1255-99CB-4C4F-A94F-B7B4D85FC772}" type="slidenum">
              <a:rPr lang="fr-FR" smtClean="0"/>
              <a:t>45</a:t>
            </a:fld>
            <a:endParaRPr lang="fr-FR"/>
          </a:p>
        </p:txBody>
      </p:sp>
      <p:sp>
        <p:nvSpPr>
          <p:cNvPr id="6" name="ZoneTexte 5">
            <a:extLst>
              <a:ext uri="{FF2B5EF4-FFF2-40B4-BE49-F238E27FC236}">
                <a16:creationId xmlns:a16="http://schemas.microsoft.com/office/drawing/2014/main" id="{8F615F49-00F4-8E6C-F39B-8844FB718230}"/>
              </a:ext>
            </a:extLst>
          </p:cNvPr>
          <p:cNvSpPr txBox="1"/>
          <p:nvPr/>
        </p:nvSpPr>
        <p:spPr>
          <a:xfrm>
            <a:off x="185195" y="165835"/>
            <a:ext cx="8773610" cy="6555641"/>
          </a:xfrm>
          <a:prstGeom prst="rect">
            <a:avLst/>
          </a:prstGeom>
          <a:solidFill>
            <a:schemeClr val="bg1"/>
          </a:solidFill>
        </p:spPr>
        <p:txBody>
          <a:bodyPr wrap="square" rtlCol="0">
            <a:spAutoFit/>
          </a:bodyPr>
          <a:lstStyle/>
          <a:p>
            <a:r>
              <a:rPr lang="fr-FR" sz="2000" dirty="0">
                <a:solidFill>
                  <a:srgbClr val="FF0000"/>
                </a:solidFill>
                <a:latin typeface="Arial" panose="020B0604020202020204" pitchFamily="34" charset="0"/>
                <a:cs typeface="Arial" panose="020B0604020202020204" pitchFamily="34" charset="0"/>
              </a:rPr>
              <a:t>Marie - 15 mai 2015 – site d’</a:t>
            </a:r>
            <a:r>
              <a:rPr lang="fr-FR" sz="2000" dirty="0" err="1">
                <a:solidFill>
                  <a:srgbClr val="FF0000"/>
                </a:solidFill>
                <a:latin typeface="Arial" panose="020B0604020202020204" pitchFamily="34" charset="0"/>
                <a:cs typeface="Arial" panose="020B0604020202020204" pitchFamily="34" charset="0"/>
              </a:rPr>
              <a:t>Evaneos</a:t>
            </a:r>
            <a:endParaRPr lang="fr-FR" sz="2000" dirty="0">
              <a:solidFill>
                <a:srgbClr val="FF0000"/>
              </a:solidFill>
              <a:latin typeface="Arial" panose="020B0604020202020204" pitchFamily="34" charset="0"/>
              <a:cs typeface="Arial" panose="020B0604020202020204" pitchFamily="34" charset="0"/>
            </a:endParaRPr>
          </a:p>
          <a:p>
            <a:r>
              <a:rPr lang="fr-FR" sz="2000" dirty="0">
                <a:solidFill>
                  <a:srgbClr val="7030A0"/>
                </a:solidFill>
                <a:latin typeface="Arial" panose="020B0604020202020204" pitchFamily="34" charset="0"/>
                <a:cs typeface="Arial" panose="020B0604020202020204" pitchFamily="34" charset="0"/>
              </a:rPr>
              <a:t>Les plus </a:t>
            </a:r>
            <a:r>
              <a:rPr lang="fr-FR" sz="2000" dirty="0">
                <a:latin typeface="Arial" panose="020B0604020202020204" pitchFamily="34" charset="0"/>
                <a:cs typeface="Arial" panose="020B0604020202020204" pitchFamily="34" charset="0"/>
              </a:rPr>
              <a:t>: Les paysages magnifiques. L'accueil crétois en général et celui de </a:t>
            </a:r>
            <a:r>
              <a:rPr lang="fr-FR" sz="2000" dirty="0" err="1">
                <a:latin typeface="Arial" panose="020B0604020202020204" pitchFamily="34" charset="0"/>
                <a:cs typeface="Arial" panose="020B0604020202020204" pitchFamily="34" charset="0"/>
              </a:rPr>
              <a:t>Chryssa</a:t>
            </a:r>
            <a:r>
              <a:rPr lang="fr-FR" sz="2000" dirty="0">
                <a:latin typeface="Arial" panose="020B0604020202020204" pitchFamily="34" charset="0"/>
                <a:cs typeface="Arial" panose="020B0604020202020204" pitchFamily="34" charset="0"/>
              </a:rPr>
              <a:t> en particulier.</a:t>
            </a:r>
          </a:p>
          <a:p>
            <a:r>
              <a:rPr lang="fr-FR" sz="2000" dirty="0">
                <a:solidFill>
                  <a:srgbClr val="7030A0"/>
                </a:solidFill>
                <a:latin typeface="Arial" panose="020B0604020202020204" pitchFamily="34" charset="0"/>
                <a:cs typeface="Arial" panose="020B0604020202020204" pitchFamily="34" charset="0"/>
              </a:rPr>
              <a:t>Les moins </a:t>
            </a:r>
            <a:r>
              <a:rPr lang="fr-FR" sz="2000" dirty="0">
                <a:latin typeface="Arial" panose="020B0604020202020204" pitchFamily="34" charset="0"/>
                <a:cs typeface="Arial" panose="020B0604020202020204" pitchFamily="34" charset="0"/>
              </a:rPr>
              <a:t>: L'absence de GPS dans la voiture.</a:t>
            </a:r>
          </a:p>
          <a:p>
            <a:r>
              <a:rPr lang="fr-FR" sz="2000" b="1" dirty="0">
                <a:latin typeface="Arial" panose="020B0604020202020204" pitchFamily="34" charset="0"/>
                <a:cs typeface="Arial" panose="020B0604020202020204" pitchFamily="34" charset="0"/>
              </a:rPr>
              <a:t>Commentaire</a:t>
            </a:r>
            <a:r>
              <a:rPr lang="fr-FR" sz="2000" dirty="0">
                <a:latin typeface="Arial" panose="020B0604020202020204" pitchFamily="34" charset="0"/>
                <a:cs typeface="Arial" panose="020B0604020202020204" pitchFamily="34" charset="0"/>
              </a:rPr>
              <a:t> :</a:t>
            </a:r>
          </a:p>
          <a:p>
            <a:r>
              <a:rPr lang="fr-FR" sz="2000" dirty="0">
                <a:latin typeface="Arial" panose="020B0604020202020204" pitchFamily="34" charset="0"/>
                <a:cs typeface="Arial" panose="020B0604020202020204" pitchFamily="34" charset="0"/>
              </a:rPr>
              <a:t>Nous sommes partis 10 jours en famille avec un bébé d'un an avec dans l’idée de combiner repos, visites et randonnées. Nous avons rencontré </a:t>
            </a:r>
            <a:r>
              <a:rPr lang="fr-FR" sz="2000" dirty="0" err="1">
                <a:latin typeface="Arial" panose="020B0604020202020204" pitchFamily="34" charset="0"/>
                <a:cs typeface="Arial" panose="020B0604020202020204" pitchFamily="34" charset="0"/>
              </a:rPr>
              <a:t>Chryssa</a:t>
            </a:r>
            <a:r>
              <a:rPr lang="fr-FR" sz="2000" dirty="0">
                <a:latin typeface="Arial" panose="020B0604020202020204" pitchFamily="34" charset="0"/>
                <a:cs typeface="Arial" panose="020B0604020202020204" pitchFamily="34" charset="0"/>
              </a:rPr>
              <a:t> lors d'un forum </a:t>
            </a:r>
            <a:r>
              <a:rPr lang="fr-FR" sz="2000" dirty="0" err="1">
                <a:latin typeface="Arial" panose="020B0604020202020204" pitchFamily="34" charset="0"/>
                <a:cs typeface="Arial" panose="020B0604020202020204" pitchFamily="34" charset="0"/>
              </a:rPr>
              <a:t>evaneos</a:t>
            </a:r>
            <a:r>
              <a:rPr lang="fr-FR" sz="2000" dirty="0">
                <a:latin typeface="Arial" panose="020B0604020202020204" pitchFamily="34" charset="0"/>
                <a:cs typeface="Arial" panose="020B0604020202020204" pitchFamily="34" charset="0"/>
              </a:rPr>
              <a:t> sur Paris, sa gentillesse et son énergie nous ont séduit et nous avons décidé de lui faire confiance pour l'organisation de notre voyage. Voyageant avec un bébé nous avions décidé de ne visiter que l'Est de l'île en voiture, sans guide pour pouvoir rester assez souple dans l'organisation de nos journées. Les hôtels ont été choisis avec soin par </a:t>
            </a:r>
            <a:r>
              <a:rPr lang="fr-FR" sz="2000" dirty="0" err="1">
                <a:latin typeface="Arial" panose="020B0604020202020204" pitchFamily="34" charset="0"/>
                <a:cs typeface="Arial" panose="020B0604020202020204" pitchFamily="34" charset="0"/>
              </a:rPr>
              <a:t>Chryssa</a:t>
            </a:r>
            <a:r>
              <a:rPr lang="fr-FR" sz="2000" dirty="0">
                <a:latin typeface="Arial" panose="020B0604020202020204" pitchFamily="34" charset="0"/>
                <a:cs typeface="Arial" panose="020B0604020202020204" pitchFamily="34" charset="0"/>
              </a:rPr>
              <a:t> et son équipe pour nous permettre de voyager avec notre enfant sans que cela pose de problème. Tous les hôtels avaient un coin cuisine et un lit bébé. La voiture était loué avec un siège auto. Toutes les activités prévues par </a:t>
            </a:r>
            <a:r>
              <a:rPr lang="fr-FR" sz="2000" dirty="0" err="1">
                <a:latin typeface="Arial" panose="020B0604020202020204" pitchFamily="34" charset="0"/>
                <a:cs typeface="Arial" panose="020B0604020202020204" pitchFamily="34" charset="0"/>
              </a:rPr>
              <a:t>Chryssa</a:t>
            </a:r>
            <a:r>
              <a:rPr lang="fr-FR" sz="2000" dirty="0">
                <a:latin typeface="Arial" panose="020B0604020202020204" pitchFamily="34" charset="0"/>
                <a:cs typeface="Arial" panose="020B0604020202020204" pitchFamily="34" charset="0"/>
              </a:rPr>
              <a:t> correspondaient à notre demande. Nous avons malheureusement été obligés d’annuler quelques visites pour cause de chaleur excessive mais nous avons pu avoir une bonne idée de la région. Nous avons adoré la </a:t>
            </a:r>
            <a:r>
              <a:rPr lang="fr-FR" sz="2000" dirty="0" err="1">
                <a:latin typeface="Arial" panose="020B0604020202020204" pitchFamily="34" charset="0"/>
                <a:cs typeface="Arial" panose="020B0604020202020204" pitchFamily="34" charset="0"/>
              </a:rPr>
              <a:t>Créte</a:t>
            </a:r>
            <a:r>
              <a:rPr lang="fr-FR" sz="2000" dirty="0">
                <a:latin typeface="Arial" panose="020B0604020202020204" pitchFamily="34" charset="0"/>
                <a:cs typeface="Arial" panose="020B0604020202020204" pitchFamily="34" charset="0"/>
              </a:rPr>
              <a:t>, les paysages sont magnifiques et les gens très gentils. Nous gardons un très bon souvenir de notre premier voyage en famille.</a:t>
            </a:r>
          </a:p>
        </p:txBody>
      </p:sp>
    </p:spTree>
    <p:extLst>
      <p:ext uri="{BB962C8B-B14F-4D97-AF65-F5344CB8AC3E}">
        <p14:creationId xmlns:p14="http://schemas.microsoft.com/office/powerpoint/2010/main" val="1260546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96FEC46-B0FC-1498-8916-E524CC1BD5E4}"/>
              </a:ext>
            </a:extLst>
          </p:cNvPr>
          <p:cNvSpPr>
            <a:spLocks noGrp="1"/>
          </p:cNvSpPr>
          <p:nvPr>
            <p:ph type="sldNum" sz="quarter" idx="12"/>
          </p:nvPr>
        </p:nvSpPr>
        <p:spPr/>
        <p:txBody>
          <a:bodyPr/>
          <a:lstStyle/>
          <a:p>
            <a:fld id="{B29E1255-99CB-4C4F-A94F-B7B4D85FC772}" type="slidenum">
              <a:rPr lang="fr-FR" smtClean="0"/>
              <a:t>46</a:t>
            </a:fld>
            <a:endParaRPr lang="fr-FR"/>
          </a:p>
        </p:txBody>
      </p:sp>
      <p:pic>
        <p:nvPicPr>
          <p:cNvPr id="8" name="Image 7">
            <a:extLst>
              <a:ext uri="{FF2B5EF4-FFF2-40B4-BE49-F238E27FC236}">
                <a16:creationId xmlns:a16="http://schemas.microsoft.com/office/drawing/2014/main" id="{C049D91E-8F0D-17B1-F76E-8CD68283A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19" y="1321985"/>
            <a:ext cx="8786562" cy="3538661"/>
          </a:xfrm>
          <a:prstGeom prst="rect">
            <a:avLst/>
          </a:prstGeom>
        </p:spPr>
      </p:pic>
      <p:sp>
        <p:nvSpPr>
          <p:cNvPr id="9" name="ZoneTexte 8">
            <a:extLst>
              <a:ext uri="{FF2B5EF4-FFF2-40B4-BE49-F238E27FC236}">
                <a16:creationId xmlns:a16="http://schemas.microsoft.com/office/drawing/2014/main" id="{F1ACFEF2-D8FC-EA18-56F8-254492AA1E78}"/>
              </a:ext>
            </a:extLst>
          </p:cNvPr>
          <p:cNvSpPr txBox="1"/>
          <p:nvPr/>
        </p:nvSpPr>
        <p:spPr>
          <a:xfrm>
            <a:off x="486137" y="416689"/>
            <a:ext cx="1736201" cy="400110"/>
          </a:xfrm>
          <a:prstGeom prst="rect">
            <a:avLst/>
          </a:prstGeom>
          <a:solidFill>
            <a:schemeClr val="bg1"/>
          </a:solidFill>
        </p:spPr>
        <p:txBody>
          <a:bodyPr wrap="square" rtlCol="0">
            <a:spAutoFit/>
          </a:bodyPr>
          <a:lstStyle/>
          <a:p>
            <a:r>
              <a:rPr lang="fr-FR" sz="2000" dirty="0">
                <a:solidFill>
                  <a:srgbClr val="FF0000"/>
                </a:solidFill>
                <a:latin typeface="Verdana" panose="020B0604030504040204" pitchFamily="34" charset="0"/>
                <a:ea typeface="Verdana" panose="020B0604030504040204" pitchFamily="34" charset="0"/>
              </a:rPr>
              <a:t>Exemple 2</a:t>
            </a:r>
          </a:p>
        </p:txBody>
      </p:sp>
    </p:spTree>
    <p:extLst>
      <p:ext uri="{BB962C8B-B14F-4D97-AF65-F5344CB8AC3E}">
        <p14:creationId xmlns:p14="http://schemas.microsoft.com/office/powerpoint/2010/main" val="4133838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BE30640-A9DF-2F0B-7AB5-FBEB5A01FAA1}"/>
              </a:ext>
            </a:extLst>
          </p:cNvPr>
          <p:cNvSpPr>
            <a:spLocks noGrp="1"/>
          </p:cNvSpPr>
          <p:nvPr>
            <p:ph type="sldNum" sz="quarter" idx="12"/>
          </p:nvPr>
        </p:nvSpPr>
        <p:spPr/>
        <p:txBody>
          <a:bodyPr/>
          <a:lstStyle/>
          <a:p>
            <a:fld id="{B29E1255-99CB-4C4F-A94F-B7B4D85FC772}" type="slidenum">
              <a:rPr lang="fr-FR" smtClean="0"/>
              <a:t>47</a:t>
            </a:fld>
            <a:endParaRPr lang="fr-FR"/>
          </a:p>
        </p:txBody>
      </p:sp>
      <p:pic>
        <p:nvPicPr>
          <p:cNvPr id="7" name="Image 6">
            <a:extLst>
              <a:ext uri="{FF2B5EF4-FFF2-40B4-BE49-F238E27FC236}">
                <a16:creationId xmlns:a16="http://schemas.microsoft.com/office/drawing/2014/main" id="{93908BCF-E118-3653-67D3-7594327A6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31" y="590309"/>
            <a:ext cx="8453737" cy="5766042"/>
          </a:xfrm>
          <a:prstGeom prst="rect">
            <a:avLst/>
          </a:prstGeom>
        </p:spPr>
      </p:pic>
      <p:pic>
        <p:nvPicPr>
          <p:cNvPr id="9" name="Image 8">
            <a:extLst>
              <a:ext uri="{FF2B5EF4-FFF2-40B4-BE49-F238E27FC236}">
                <a16:creationId xmlns:a16="http://schemas.microsoft.com/office/drawing/2014/main" id="{2AEBB306-1600-7F9C-8CCA-9ECCE8FC7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618" y="34345"/>
            <a:ext cx="1509847" cy="1037265"/>
          </a:xfrm>
          <a:prstGeom prst="rect">
            <a:avLst/>
          </a:prstGeom>
        </p:spPr>
      </p:pic>
    </p:spTree>
    <p:extLst>
      <p:ext uri="{BB962C8B-B14F-4D97-AF65-F5344CB8AC3E}">
        <p14:creationId xmlns:p14="http://schemas.microsoft.com/office/powerpoint/2010/main" val="349004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15D460D-EDA5-685F-C3BC-71050D66C7E4}"/>
              </a:ext>
            </a:extLst>
          </p:cNvPr>
          <p:cNvSpPr>
            <a:spLocks noGrp="1"/>
          </p:cNvSpPr>
          <p:nvPr>
            <p:ph type="sldNum" sz="quarter" idx="12"/>
          </p:nvPr>
        </p:nvSpPr>
        <p:spPr/>
        <p:txBody>
          <a:bodyPr/>
          <a:lstStyle/>
          <a:p>
            <a:fld id="{B29E1255-99CB-4C4F-A94F-B7B4D85FC772}" type="slidenum">
              <a:rPr lang="fr-FR" smtClean="0"/>
              <a:t>48</a:t>
            </a:fld>
            <a:endParaRPr lang="fr-FR"/>
          </a:p>
        </p:txBody>
      </p:sp>
      <p:pic>
        <p:nvPicPr>
          <p:cNvPr id="10" name="Image 9">
            <a:extLst>
              <a:ext uri="{FF2B5EF4-FFF2-40B4-BE49-F238E27FC236}">
                <a16:creationId xmlns:a16="http://schemas.microsoft.com/office/drawing/2014/main" id="{3CC22944-5390-CB65-D35A-3F7950D56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71" y="628520"/>
            <a:ext cx="6759615" cy="6092956"/>
          </a:xfrm>
          <a:prstGeom prst="rect">
            <a:avLst/>
          </a:prstGeom>
        </p:spPr>
      </p:pic>
      <p:sp>
        <p:nvSpPr>
          <p:cNvPr id="11" name="ZoneTexte 10">
            <a:extLst>
              <a:ext uri="{FF2B5EF4-FFF2-40B4-BE49-F238E27FC236}">
                <a16:creationId xmlns:a16="http://schemas.microsoft.com/office/drawing/2014/main" id="{977D77C5-0133-7FFD-8521-1F2BC5E20611}"/>
              </a:ext>
            </a:extLst>
          </p:cNvPr>
          <p:cNvSpPr txBox="1"/>
          <p:nvPr/>
        </p:nvSpPr>
        <p:spPr>
          <a:xfrm>
            <a:off x="856527" y="136524"/>
            <a:ext cx="1736201" cy="400110"/>
          </a:xfrm>
          <a:prstGeom prst="rect">
            <a:avLst/>
          </a:prstGeom>
          <a:solidFill>
            <a:schemeClr val="bg1"/>
          </a:solidFill>
        </p:spPr>
        <p:txBody>
          <a:bodyPr wrap="square" rtlCol="0">
            <a:spAutoFit/>
          </a:bodyPr>
          <a:lstStyle/>
          <a:p>
            <a:r>
              <a:rPr lang="fr-FR" sz="2000" dirty="0">
                <a:solidFill>
                  <a:srgbClr val="FF0000"/>
                </a:solidFill>
                <a:latin typeface="Verdana" panose="020B0604030504040204" pitchFamily="34" charset="0"/>
                <a:ea typeface="Verdana" panose="020B0604030504040204" pitchFamily="34" charset="0"/>
              </a:rPr>
              <a:t>Exemple 3</a:t>
            </a:r>
          </a:p>
        </p:txBody>
      </p:sp>
    </p:spTree>
    <p:extLst>
      <p:ext uri="{BB962C8B-B14F-4D97-AF65-F5344CB8AC3E}">
        <p14:creationId xmlns:p14="http://schemas.microsoft.com/office/powerpoint/2010/main" val="2512090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55EA5BD-4612-4531-A25B-B5E18E338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115" y="2083712"/>
            <a:ext cx="3517900" cy="1676400"/>
          </a:xfrm>
          <a:prstGeom prst="rect">
            <a:avLst/>
          </a:prstGeom>
        </p:spPr>
      </p:pic>
      <p:cxnSp>
        <p:nvCxnSpPr>
          <p:cNvPr id="8" name="Connecteur droit 7">
            <a:extLst>
              <a:ext uri="{FF2B5EF4-FFF2-40B4-BE49-F238E27FC236}">
                <a16:creationId xmlns:a16="http://schemas.microsoft.com/office/drawing/2014/main" id="{2DE813ED-12A6-4384-80D4-E6AAFD7BC1B6}"/>
              </a:ext>
            </a:extLst>
          </p:cNvPr>
          <p:cNvCxnSpPr>
            <a:cxnSpLocks/>
          </p:cNvCxnSpPr>
          <p:nvPr/>
        </p:nvCxnSpPr>
        <p:spPr>
          <a:xfrm flipH="1" flipV="1">
            <a:off x="2813050" y="1488308"/>
            <a:ext cx="822960" cy="525781"/>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C16DF238-209E-48A5-AAB0-61DC49DFD251}"/>
              </a:ext>
            </a:extLst>
          </p:cNvPr>
          <p:cNvCxnSpPr>
            <a:cxnSpLocks/>
          </p:cNvCxnSpPr>
          <p:nvPr/>
        </p:nvCxnSpPr>
        <p:spPr>
          <a:xfrm flipV="1">
            <a:off x="5507992" y="1452634"/>
            <a:ext cx="762000" cy="502921"/>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5EABE9B0-659B-40A6-A0BC-9455BE4352AA}"/>
              </a:ext>
            </a:extLst>
          </p:cNvPr>
          <p:cNvCxnSpPr>
            <a:cxnSpLocks/>
          </p:cNvCxnSpPr>
          <p:nvPr/>
        </p:nvCxnSpPr>
        <p:spPr>
          <a:xfrm flipV="1">
            <a:off x="4400550" y="4200526"/>
            <a:ext cx="0" cy="600074"/>
          </a:xfrm>
          <a:prstGeom prst="line">
            <a:avLst/>
          </a:prstGeom>
          <a:ln w="57150"/>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5C50091C-F165-4D86-9B77-85F6FF3033AF}"/>
              </a:ext>
            </a:extLst>
          </p:cNvPr>
          <p:cNvSpPr txBox="1"/>
          <p:nvPr/>
        </p:nvSpPr>
        <p:spPr>
          <a:xfrm>
            <a:off x="96368" y="834390"/>
            <a:ext cx="2601112" cy="2246769"/>
          </a:xfrm>
          <a:prstGeom prst="rect">
            <a:avLst/>
          </a:prstGeom>
          <a:solidFill>
            <a:schemeClr val="accent4">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rPr>
              <a:t>économies d’énergie [réduire le nombre de litres de kérosène consommés par client] </a:t>
            </a:r>
          </a:p>
        </p:txBody>
      </p:sp>
      <p:sp>
        <p:nvSpPr>
          <p:cNvPr id="17" name="ZoneTexte 16">
            <a:extLst>
              <a:ext uri="{FF2B5EF4-FFF2-40B4-BE49-F238E27FC236}">
                <a16:creationId xmlns:a16="http://schemas.microsoft.com/office/drawing/2014/main" id="{1E1CB4C7-11A1-43B9-97CC-B7911486A665}"/>
              </a:ext>
            </a:extLst>
          </p:cNvPr>
          <p:cNvSpPr txBox="1"/>
          <p:nvPr/>
        </p:nvSpPr>
        <p:spPr>
          <a:xfrm>
            <a:off x="6584315" y="834390"/>
            <a:ext cx="2456180" cy="2554545"/>
          </a:xfrm>
          <a:prstGeom prst="rect">
            <a:avLst/>
          </a:prstGeom>
          <a:solidFill>
            <a:schemeClr val="accent4">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rPr>
              <a:t>nouveaux carburants [bio carburant de seconde génération ou issus des déchets industriels] </a:t>
            </a:r>
          </a:p>
        </p:txBody>
      </p:sp>
      <p:sp>
        <p:nvSpPr>
          <p:cNvPr id="20" name="ZoneTexte 19">
            <a:extLst>
              <a:ext uri="{FF2B5EF4-FFF2-40B4-BE49-F238E27FC236}">
                <a16:creationId xmlns:a16="http://schemas.microsoft.com/office/drawing/2014/main" id="{38CC52BB-8827-4BEA-A93E-84D9D49965FD}"/>
              </a:ext>
            </a:extLst>
          </p:cNvPr>
          <p:cNvSpPr txBox="1"/>
          <p:nvPr/>
        </p:nvSpPr>
        <p:spPr>
          <a:xfrm>
            <a:off x="97641" y="4923174"/>
            <a:ext cx="8942849" cy="1877437"/>
          </a:xfrm>
          <a:prstGeom prst="rect">
            <a:avLst/>
          </a:prstGeom>
          <a:solidFill>
            <a:schemeClr val="accent4">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rPr>
              <a:t>compensation carbone [permettre au client, en ultime solution, de compenser ses émissions de CO²]. </a:t>
            </a:r>
            <a:r>
              <a:rPr lang="fr-FR" sz="1900" dirty="0">
                <a:latin typeface="Verdana" panose="020B0604030504040204" pitchFamily="34" charset="0"/>
                <a:ea typeface="Verdana" panose="020B0604030504040204" pitchFamily="34" charset="0"/>
              </a:rPr>
              <a:t>Il est possible de compenser vos émissions de carbone, dues notamment à votre trajet en avion. Bien entendu, cela n’annule pas l’impact de vos déplacements, mais vous permet d’en compenser les méfaits en soutenant un ou des programmes de réduction des gaz à effet de serre.</a:t>
            </a:r>
          </a:p>
        </p:txBody>
      </p:sp>
      <p:sp>
        <p:nvSpPr>
          <p:cNvPr id="11" name="ZoneTexte 10">
            <a:extLst>
              <a:ext uri="{FF2B5EF4-FFF2-40B4-BE49-F238E27FC236}">
                <a16:creationId xmlns:a16="http://schemas.microsoft.com/office/drawing/2014/main" id="{A0BE61D3-92F6-40A9-91D1-217EA31216A9}"/>
              </a:ext>
            </a:extLst>
          </p:cNvPr>
          <p:cNvSpPr txBox="1"/>
          <p:nvPr/>
        </p:nvSpPr>
        <p:spPr>
          <a:xfrm>
            <a:off x="4569066" y="3661558"/>
            <a:ext cx="4471424" cy="1200329"/>
          </a:xfrm>
          <a:prstGeom prst="rect">
            <a:avLst/>
          </a:prstGeom>
          <a:solidFill>
            <a:schemeClr val="bg1"/>
          </a:solidFill>
        </p:spPr>
        <p:txBody>
          <a:bodyPr wrap="square" rtlCol="0">
            <a:spAutoFit/>
          </a:bodyPr>
          <a:lstStyle/>
          <a:p>
            <a:r>
              <a:rPr lang="fr-FR" b="1" dirty="0">
                <a:solidFill>
                  <a:srgbClr val="FF0000"/>
                </a:solidFill>
                <a:latin typeface="Arial" panose="020B0604020202020204" pitchFamily="34" charset="0"/>
              </a:rPr>
              <a:t>Vidéo </a:t>
            </a:r>
            <a:r>
              <a:rPr lang="fr-FR" b="1" dirty="0" err="1">
                <a:solidFill>
                  <a:srgbClr val="FF0000"/>
                </a:solidFill>
                <a:latin typeface="Arial" panose="020B0604020202020204" pitchFamily="34" charset="0"/>
              </a:rPr>
              <a:t>youtube</a:t>
            </a:r>
            <a:r>
              <a:rPr lang="fr-FR" b="1" dirty="0">
                <a:solidFill>
                  <a:srgbClr val="FF0000"/>
                </a:solidFill>
                <a:latin typeface="Arial" panose="020B0604020202020204" pitchFamily="34" charset="0"/>
              </a:rPr>
              <a:t> France inter Les compagnies aériennes reines de la compensation carbone – Camille passe au vert – 4 min 21</a:t>
            </a:r>
          </a:p>
        </p:txBody>
      </p:sp>
      <p:sp>
        <p:nvSpPr>
          <p:cNvPr id="3" name="Espace réservé du numéro de diapositive 2">
            <a:extLst>
              <a:ext uri="{FF2B5EF4-FFF2-40B4-BE49-F238E27FC236}">
                <a16:creationId xmlns:a16="http://schemas.microsoft.com/office/drawing/2014/main" id="{BECFE009-22F8-33D4-AED1-1595E2F85936}"/>
              </a:ext>
            </a:extLst>
          </p:cNvPr>
          <p:cNvSpPr>
            <a:spLocks noGrp="1"/>
          </p:cNvSpPr>
          <p:nvPr>
            <p:ph type="sldNum" sz="quarter" idx="12"/>
          </p:nvPr>
        </p:nvSpPr>
        <p:spPr/>
        <p:txBody>
          <a:bodyPr/>
          <a:lstStyle/>
          <a:p>
            <a:fld id="{B29E1255-99CB-4C4F-A94F-B7B4D85FC772}" type="slidenum">
              <a:rPr lang="fr-FR" smtClean="0"/>
              <a:t>49</a:t>
            </a:fld>
            <a:endParaRPr lang="fr-FR"/>
          </a:p>
        </p:txBody>
      </p:sp>
      <p:sp>
        <p:nvSpPr>
          <p:cNvPr id="4" name="ZoneTexte 3">
            <a:extLst>
              <a:ext uri="{FF2B5EF4-FFF2-40B4-BE49-F238E27FC236}">
                <a16:creationId xmlns:a16="http://schemas.microsoft.com/office/drawing/2014/main" id="{03717B9C-7FAD-3899-44CB-A1F0A2F8DC82}"/>
              </a:ext>
            </a:extLst>
          </p:cNvPr>
          <p:cNvSpPr txBox="1"/>
          <p:nvPr/>
        </p:nvSpPr>
        <p:spPr>
          <a:xfrm>
            <a:off x="193731" y="136524"/>
            <a:ext cx="8756538" cy="707886"/>
          </a:xfrm>
          <a:prstGeom prst="rect">
            <a:avLst/>
          </a:prstGeom>
          <a:solidFill>
            <a:schemeClr val="bg1"/>
          </a:solidFill>
        </p:spPr>
        <p:txBody>
          <a:bodyPr wrap="square" rtlCol="0">
            <a:spAutoFit/>
          </a:bodyPr>
          <a:lstStyle/>
          <a:p>
            <a:r>
              <a:rPr lang="fr-FR" sz="2000" dirty="0">
                <a:solidFill>
                  <a:srgbClr val="FF0000"/>
                </a:solidFill>
                <a:latin typeface="Verdana" panose="020B0604030504040204" pitchFamily="34" charset="0"/>
                <a:ea typeface="Verdana" panose="020B0604030504040204" pitchFamily="34" charset="0"/>
              </a:rPr>
              <a:t>Exemple 4 : le secteur aérien veut réduire ses émissions de carbone</a:t>
            </a:r>
          </a:p>
        </p:txBody>
      </p:sp>
    </p:spTree>
    <p:extLst>
      <p:ext uri="{BB962C8B-B14F-4D97-AF65-F5344CB8AC3E}">
        <p14:creationId xmlns:p14="http://schemas.microsoft.com/office/powerpoint/2010/main" val="17087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style.rotation</p:attrName>
                                        </p:attrNameLst>
                                      </p:cBhvr>
                                      <p:tavLst>
                                        <p:tav tm="0">
                                          <p:val>
                                            <p:fltVal val="90"/>
                                          </p:val>
                                        </p:tav>
                                        <p:tav tm="100000">
                                          <p:val>
                                            <p:fltVal val="0"/>
                                          </p:val>
                                        </p:tav>
                                      </p:tavLst>
                                    </p:anim>
                                    <p:animEffect transition="in" filter="fade">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11"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F8C6B3D-1761-4D7F-BAF9-6CA7189D2A82}"/>
              </a:ext>
            </a:extLst>
          </p:cNvPr>
          <p:cNvSpPr txBox="1"/>
          <p:nvPr/>
        </p:nvSpPr>
        <p:spPr>
          <a:xfrm>
            <a:off x="204587" y="118886"/>
            <a:ext cx="5784733" cy="830997"/>
          </a:xfrm>
          <a:prstGeom prst="rect">
            <a:avLst/>
          </a:prstGeom>
          <a:solidFill>
            <a:schemeClr val="tx1"/>
          </a:solidFill>
        </p:spPr>
        <p:txBody>
          <a:bodyPr wrap="square" rtlCol="0">
            <a:spAutoFit/>
          </a:bodyPr>
          <a:lstStyle/>
          <a:p>
            <a:r>
              <a:rPr lang="fr-FR" sz="2400" b="1" dirty="0">
                <a:solidFill>
                  <a:srgbClr val="FFFF00"/>
                </a:solidFill>
                <a:latin typeface="Arial Black" panose="020B0A04020102020204" pitchFamily="34" charset="0"/>
                <a:ea typeface="Verdana" panose="020B0604030504040204" pitchFamily="34" charset="0"/>
              </a:rPr>
              <a:t>II Comment concilier tourisme et développement durable ?</a:t>
            </a:r>
          </a:p>
        </p:txBody>
      </p:sp>
      <p:sp>
        <p:nvSpPr>
          <p:cNvPr id="3" name="ZoneTexte 2">
            <a:extLst>
              <a:ext uri="{FF2B5EF4-FFF2-40B4-BE49-F238E27FC236}">
                <a16:creationId xmlns:a16="http://schemas.microsoft.com/office/drawing/2014/main" id="{C95A8921-980F-4F17-B643-F9C899FB082F}"/>
              </a:ext>
            </a:extLst>
          </p:cNvPr>
          <p:cNvSpPr txBox="1"/>
          <p:nvPr/>
        </p:nvSpPr>
        <p:spPr>
          <a:xfrm>
            <a:off x="204585" y="1054921"/>
            <a:ext cx="7396365" cy="430887"/>
          </a:xfrm>
          <a:prstGeom prst="rect">
            <a:avLst/>
          </a:prstGeom>
          <a:solidFill>
            <a:schemeClr val="tx1"/>
          </a:solidFill>
        </p:spPr>
        <p:txBody>
          <a:bodyPr wrap="square" rtlCol="0">
            <a:spAutoFit/>
          </a:bodyPr>
          <a:lstStyle/>
          <a:p>
            <a:r>
              <a:rPr lang="fr-FR" sz="2200" b="1" dirty="0">
                <a:solidFill>
                  <a:srgbClr val="FFFF00"/>
                </a:solidFill>
                <a:latin typeface="Arial Black" panose="020B0A04020102020204" pitchFamily="34" charset="0"/>
                <a:ea typeface="Verdana" panose="020B0604030504040204" pitchFamily="34" charset="0"/>
              </a:rPr>
              <a:t>1/ Résoudre le problème de la surfréquentation</a:t>
            </a:r>
          </a:p>
        </p:txBody>
      </p:sp>
      <p:sp>
        <p:nvSpPr>
          <p:cNvPr id="9" name="ZoneTexte 8">
            <a:extLst>
              <a:ext uri="{FF2B5EF4-FFF2-40B4-BE49-F238E27FC236}">
                <a16:creationId xmlns:a16="http://schemas.microsoft.com/office/drawing/2014/main" id="{F4252F87-97A4-95D2-97B6-70AE53A826EA}"/>
              </a:ext>
            </a:extLst>
          </p:cNvPr>
          <p:cNvSpPr txBox="1"/>
          <p:nvPr/>
        </p:nvSpPr>
        <p:spPr>
          <a:xfrm>
            <a:off x="204585" y="1593653"/>
            <a:ext cx="2801505" cy="4093428"/>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Paradoxe d’un espace touristique : attirer des visiteurs pour assurer le développement économique et social, tout en limitant leur nombre pour ne pas détruire ce qui les attire.</a:t>
            </a:r>
          </a:p>
        </p:txBody>
      </p:sp>
      <p:pic>
        <p:nvPicPr>
          <p:cNvPr id="13" name="Image 12">
            <a:extLst>
              <a:ext uri="{FF2B5EF4-FFF2-40B4-BE49-F238E27FC236}">
                <a16:creationId xmlns:a16="http://schemas.microsoft.com/office/drawing/2014/main" id="{2AB1CA2C-B148-5154-0206-7DA631B99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944" y="1590846"/>
            <a:ext cx="5955588" cy="4949190"/>
          </a:xfrm>
          <a:prstGeom prst="rect">
            <a:avLst/>
          </a:prstGeom>
        </p:spPr>
      </p:pic>
      <p:sp>
        <p:nvSpPr>
          <p:cNvPr id="14" name="ZoneTexte 13">
            <a:extLst>
              <a:ext uri="{FF2B5EF4-FFF2-40B4-BE49-F238E27FC236}">
                <a16:creationId xmlns:a16="http://schemas.microsoft.com/office/drawing/2014/main" id="{0210B8C4-483E-158A-CB51-E5305257E0D3}"/>
              </a:ext>
            </a:extLst>
          </p:cNvPr>
          <p:cNvSpPr txBox="1"/>
          <p:nvPr/>
        </p:nvSpPr>
        <p:spPr>
          <a:xfrm>
            <a:off x="4425952" y="6168628"/>
            <a:ext cx="4640580" cy="369332"/>
          </a:xfrm>
          <a:prstGeom prst="rect">
            <a:avLst/>
          </a:prstGeom>
          <a:solidFill>
            <a:schemeClr val="bg1"/>
          </a:solidFill>
        </p:spPr>
        <p:txBody>
          <a:bodyPr wrap="square" rtlCol="0">
            <a:spAutoFit/>
          </a:bodyPr>
          <a:lstStyle/>
          <a:p>
            <a:r>
              <a:rPr lang="fr-FR" dirty="0">
                <a:latin typeface="Arial" panose="020B0604020202020204" pitchFamily="34" charset="0"/>
                <a:cs typeface="Arial" panose="020B0604020202020204" pitchFamily="34" charset="0"/>
              </a:rPr>
              <a:t>Parc national des Calanques créé en 2012</a:t>
            </a:r>
          </a:p>
        </p:txBody>
      </p:sp>
      <p:sp>
        <p:nvSpPr>
          <p:cNvPr id="4" name="Espace réservé du numéro de diapositive 3">
            <a:extLst>
              <a:ext uri="{FF2B5EF4-FFF2-40B4-BE49-F238E27FC236}">
                <a16:creationId xmlns:a16="http://schemas.microsoft.com/office/drawing/2014/main" id="{DA0385A5-93D8-FD56-9338-40DDEA3C3267}"/>
              </a:ext>
            </a:extLst>
          </p:cNvPr>
          <p:cNvSpPr>
            <a:spLocks noGrp="1"/>
          </p:cNvSpPr>
          <p:nvPr>
            <p:ph type="sldNum" sz="quarter" idx="12"/>
          </p:nvPr>
        </p:nvSpPr>
        <p:spPr/>
        <p:txBody>
          <a:bodyPr/>
          <a:lstStyle/>
          <a:p>
            <a:fld id="{B29E1255-99CB-4C4F-A94F-B7B4D85FC772}" type="slidenum">
              <a:rPr lang="fr-FR" smtClean="0"/>
              <a:t>5</a:t>
            </a:fld>
            <a:endParaRPr lang="fr-FR"/>
          </a:p>
        </p:txBody>
      </p:sp>
    </p:spTree>
    <p:extLst>
      <p:ext uri="{BB962C8B-B14F-4D97-AF65-F5344CB8AC3E}">
        <p14:creationId xmlns:p14="http://schemas.microsoft.com/office/powerpoint/2010/main" val="40596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035CBC-7B10-4C2D-8368-38CA46D9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40" y="84089"/>
            <a:ext cx="6843838" cy="4042142"/>
          </a:xfrm>
          <a:prstGeom prst="rect">
            <a:avLst/>
          </a:prstGeom>
        </p:spPr>
      </p:pic>
      <p:sp>
        <p:nvSpPr>
          <p:cNvPr id="4" name="ZoneTexte 3">
            <a:extLst>
              <a:ext uri="{FF2B5EF4-FFF2-40B4-BE49-F238E27FC236}">
                <a16:creationId xmlns:a16="http://schemas.microsoft.com/office/drawing/2014/main" id="{81AF048C-8880-447B-99F3-757DA35407DB}"/>
              </a:ext>
            </a:extLst>
          </p:cNvPr>
          <p:cNvSpPr txBox="1"/>
          <p:nvPr/>
        </p:nvSpPr>
        <p:spPr>
          <a:xfrm>
            <a:off x="190440" y="4349115"/>
            <a:ext cx="8652510" cy="2139047"/>
          </a:xfrm>
          <a:prstGeom prst="rect">
            <a:avLst/>
          </a:prstGeom>
          <a:solidFill>
            <a:schemeClr val="bg1"/>
          </a:solidFill>
        </p:spPr>
        <p:txBody>
          <a:bodyPr wrap="square" rtlCol="0">
            <a:spAutoFit/>
          </a:bodyPr>
          <a:lstStyle/>
          <a:p>
            <a:r>
              <a:rPr lang="fr-FR" sz="1900" dirty="0">
                <a:effectLst/>
                <a:latin typeface="Arial" panose="020B0604020202020204" pitchFamily="34" charset="0"/>
              </a:rPr>
              <a:t>Aujourd’hui de nombreux projets « d’éco-hébergement » voient le jour. L’un des pionniers en France dans ce domaine a été La Grée des Landes (Bretagne), un hôtel à l’architecture bioclimatique, fondé sur un bâtiment à basse consommation d’énergie et d’eau, dont les coûts énergétiques sont inférieurs de 40 % environ à ceux d’un hôtel classique de même taille. La préservation de la biodiversité, le traitement des déchets y ont été également particulièrement étudiés. </a:t>
            </a:r>
            <a:endParaRPr lang="fr-FR" sz="1900" dirty="0"/>
          </a:p>
        </p:txBody>
      </p:sp>
      <p:sp>
        <p:nvSpPr>
          <p:cNvPr id="5" name="ZoneTexte 4">
            <a:extLst>
              <a:ext uri="{FF2B5EF4-FFF2-40B4-BE49-F238E27FC236}">
                <a16:creationId xmlns:a16="http://schemas.microsoft.com/office/drawing/2014/main" id="{6C83BA2F-22AD-49F9-BC6C-761E2FE0207F}"/>
              </a:ext>
            </a:extLst>
          </p:cNvPr>
          <p:cNvSpPr txBox="1"/>
          <p:nvPr/>
        </p:nvSpPr>
        <p:spPr>
          <a:xfrm>
            <a:off x="5966460" y="84089"/>
            <a:ext cx="3177540" cy="1846659"/>
          </a:xfrm>
          <a:prstGeom prst="rect">
            <a:avLst/>
          </a:prstGeom>
          <a:solidFill>
            <a:schemeClr val="bg1"/>
          </a:solidFill>
        </p:spPr>
        <p:txBody>
          <a:bodyPr wrap="square" rtlCol="0">
            <a:spAutoFit/>
          </a:bodyPr>
          <a:lstStyle/>
          <a:p>
            <a:r>
              <a:rPr lang="fr-FR" sz="1900" b="1" dirty="0">
                <a:solidFill>
                  <a:srgbClr val="FF0000"/>
                </a:solidFill>
                <a:latin typeface="Arial" panose="020B0604020202020204" pitchFamily="34" charset="0"/>
              </a:rPr>
              <a:t>Exemple : l’éco-hôtel La grée des Landes en bretagne.</a:t>
            </a:r>
          </a:p>
          <a:p>
            <a:r>
              <a:rPr lang="fr-FR" sz="1900" b="1" dirty="0">
                <a:solidFill>
                  <a:srgbClr val="FF0000"/>
                </a:solidFill>
                <a:latin typeface="Arial" panose="020B0604020202020204" pitchFamily="34" charset="0"/>
              </a:rPr>
              <a:t>Vidéo </a:t>
            </a:r>
            <a:r>
              <a:rPr lang="fr-FR" sz="1900" b="1" dirty="0" err="1">
                <a:solidFill>
                  <a:srgbClr val="FF0000"/>
                </a:solidFill>
                <a:latin typeface="Arial" panose="020B0604020202020204" pitchFamily="34" charset="0"/>
              </a:rPr>
              <a:t>youtube</a:t>
            </a:r>
            <a:r>
              <a:rPr lang="fr-FR" sz="1900" b="1" dirty="0">
                <a:solidFill>
                  <a:srgbClr val="FF0000"/>
                </a:solidFill>
                <a:latin typeface="Arial" panose="020B0604020202020204" pitchFamily="34" charset="0"/>
              </a:rPr>
              <a:t> La maison France 5 de 16min42 à 25min26 = 9 min</a:t>
            </a:r>
          </a:p>
        </p:txBody>
      </p:sp>
      <p:sp>
        <p:nvSpPr>
          <p:cNvPr id="2" name="Espace réservé du numéro de diapositive 1">
            <a:extLst>
              <a:ext uri="{FF2B5EF4-FFF2-40B4-BE49-F238E27FC236}">
                <a16:creationId xmlns:a16="http://schemas.microsoft.com/office/drawing/2014/main" id="{15ACB8B2-0A48-C8A4-6C66-A738C1AB0EEA}"/>
              </a:ext>
            </a:extLst>
          </p:cNvPr>
          <p:cNvSpPr>
            <a:spLocks noGrp="1"/>
          </p:cNvSpPr>
          <p:nvPr>
            <p:ph type="sldNum" sz="quarter" idx="12"/>
          </p:nvPr>
        </p:nvSpPr>
        <p:spPr/>
        <p:txBody>
          <a:bodyPr/>
          <a:lstStyle/>
          <a:p>
            <a:fld id="{B29E1255-99CB-4C4F-A94F-B7B4D85FC772}" type="slidenum">
              <a:rPr lang="fr-FR" smtClean="0"/>
              <a:t>50</a:t>
            </a:fld>
            <a:endParaRPr lang="fr-FR"/>
          </a:p>
        </p:txBody>
      </p:sp>
      <p:sp>
        <p:nvSpPr>
          <p:cNvPr id="6" name="ZoneTexte 5">
            <a:extLst>
              <a:ext uri="{FF2B5EF4-FFF2-40B4-BE49-F238E27FC236}">
                <a16:creationId xmlns:a16="http://schemas.microsoft.com/office/drawing/2014/main" id="{C1CF1048-8DC2-F5E6-8ACA-125F0089E369}"/>
              </a:ext>
            </a:extLst>
          </p:cNvPr>
          <p:cNvSpPr txBox="1"/>
          <p:nvPr/>
        </p:nvSpPr>
        <p:spPr>
          <a:xfrm>
            <a:off x="190440" y="84089"/>
            <a:ext cx="1736201" cy="400110"/>
          </a:xfrm>
          <a:prstGeom prst="rect">
            <a:avLst/>
          </a:prstGeom>
          <a:solidFill>
            <a:schemeClr val="bg1"/>
          </a:solidFill>
        </p:spPr>
        <p:txBody>
          <a:bodyPr wrap="square" rtlCol="0">
            <a:spAutoFit/>
          </a:bodyPr>
          <a:lstStyle/>
          <a:p>
            <a:r>
              <a:rPr lang="fr-FR" sz="2000" dirty="0">
                <a:solidFill>
                  <a:srgbClr val="FF0000"/>
                </a:solidFill>
                <a:latin typeface="Verdana" panose="020B0604030504040204" pitchFamily="34" charset="0"/>
                <a:ea typeface="Verdana" panose="020B0604030504040204" pitchFamily="34" charset="0"/>
              </a:rPr>
              <a:t>Exemple 5</a:t>
            </a:r>
          </a:p>
        </p:txBody>
      </p:sp>
    </p:spTree>
    <p:extLst>
      <p:ext uri="{BB962C8B-B14F-4D97-AF65-F5344CB8AC3E}">
        <p14:creationId xmlns:p14="http://schemas.microsoft.com/office/powerpoint/2010/main" val="610082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AFB0A0B-1590-D09A-0C53-D21BA6C472F2}"/>
              </a:ext>
            </a:extLst>
          </p:cNvPr>
          <p:cNvSpPr>
            <a:spLocks noGrp="1"/>
          </p:cNvSpPr>
          <p:nvPr>
            <p:ph type="sldNum" sz="quarter" idx="12"/>
          </p:nvPr>
        </p:nvSpPr>
        <p:spPr/>
        <p:txBody>
          <a:bodyPr/>
          <a:lstStyle/>
          <a:p>
            <a:fld id="{B29E1255-99CB-4C4F-A94F-B7B4D85FC772}" type="slidenum">
              <a:rPr lang="fr-FR" smtClean="0"/>
              <a:t>51</a:t>
            </a:fld>
            <a:endParaRPr lang="fr-FR"/>
          </a:p>
        </p:txBody>
      </p:sp>
      <p:sp>
        <p:nvSpPr>
          <p:cNvPr id="3" name="ZoneTexte 2">
            <a:extLst>
              <a:ext uri="{FF2B5EF4-FFF2-40B4-BE49-F238E27FC236}">
                <a16:creationId xmlns:a16="http://schemas.microsoft.com/office/drawing/2014/main" id="{0659CDD1-6EB4-C288-D624-55B91E2C6080}"/>
              </a:ext>
            </a:extLst>
          </p:cNvPr>
          <p:cNvSpPr txBox="1"/>
          <p:nvPr/>
        </p:nvSpPr>
        <p:spPr>
          <a:xfrm>
            <a:off x="190692" y="136524"/>
            <a:ext cx="6649946"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Le rôle décisif des acteurs institutionnels</a:t>
            </a:r>
          </a:p>
        </p:txBody>
      </p:sp>
      <p:pic>
        <p:nvPicPr>
          <p:cNvPr id="11" name="Image 10">
            <a:extLst>
              <a:ext uri="{FF2B5EF4-FFF2-40B4-BE49-F238E27FC236}">
                <a16:creationId xmlns:a16="http://schemas.microsoft.com/office/drawing/2014/main" id="{7BF7F87B-B4AE-242E-291D-07F0EA0DC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3" y="668312"/>
            <a:ext cx="6753345" cy="3433904"/>
          </a:xfrm>
          <a:prstGeom prst="rect">
            <a:avLst/>
          </a:prstGeom>
        </p:spPr>
      </p:pic>
      <p:sp>
        <p:nvSpPr>
          <p:cNvPr id="12" name="ZoneTexte 11">
            <a:extLst>
              <a:ext uri="{FF2B5EF4-FFF2-40B4-BE49-F238E27FC236}">
                <a16:creationId xmlns:a16="http://schemas.microsoft.com/office/drawing/2014/main" id="{1C93A766-8E9F-CCF2-FC1C-34D17B8A55A6}"/>
              </a:ext>
            </a:extLst>
          </p:cNvPr>
          <p:cNvSpPr txBox="1"/>
          <p:nvPr/>
        </p:nvSpPr>
        <p:spPr>
          <a:xfrm>
            <a:off x="6840638" y="668312"/>
            <a:ext cx="2057400" cy="1323439"/>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a:t>
            </a:r>
            <a:r>
              <a:rPr lang="fr-FR" sz="2000" b="1" dirty="0" err="1">
                <a:solidFill>
                  <a:srgbClr val="FF0000"/>
                </a:solidFill>
                <a:latin typeface="Verdana" panose="020B0604030504040204" pitchFamily="34" charset="0"/>
                <a:ea typeface="Verdana" panose="020B0604030504040204" pitchFamily="34" charset="0"/>
              </a:rPr>
              <a:t>slowlydays</a:t>
            </a:r>
            <a:r>
              <a:rPr lang="fr-FR" sz="2000" b="1" dirty="0">
                <a:solidFill>
                  <a:srgbClr val="FF0000"/>
                </a:solidFill>
                <a:latin typeface="Verdana" panose="020B0604030504040204" pitchFamily="34" charset="0"/>
                <a:ea typeface="Verdana" panose="020B0604030504040204" pitchFamily="34" charset="0"/>
              </a:rPr>
              <a:t> en Mayenne 1 min 30</a:t>
            </a:r>
          </a:p>
        </p:txBody>
      </p:sp>
      <p:sp>
        <p:nvSpPr>
          <p:cNvPr id="13" name="ZoneTexte 12">
            <a:extLst>
              <a:ext uri="{FF2B5EF4-FFF2-40B4-BE49-F238E27FC236}">
                <a16:creationId xmlns:a16="http://schemas.microsoft.com/office/drawing/2014/main" id="{B2908EE5-7FCB-3F29-4C9A-00AB4DECACB2}"/>
              </a:ext>
            </a:extLst>
          </p:cNvPr>
          <p:cNvSpPr txBox="1"/>
          <p:nvPr/>
        </p:nvSpPr>
        <p:spPr>
          <a:xfrm>
            <a:off x="190691" y="4233895"/>
            <a:ext cx="8866015" cy="2554545"/>
          </a:xfrm>
          <a:prstGeom prst="rect">
            <a:avLst/>
          </a:prstGeom>
          <a:solidFill>
            <a:schemeClr val="bg1"/>
          </a:solidFill>
        </p:spPr>
        <p:txBody>
          <a:bodyPr wrap="square" rtlCol="0">
            <a:spAutoFit/>
          </a:bodyPr>
          <a:lstStyle/>
          <a:p>
            <a:r>
              <a:rPr lang="fr-FR" sz="2000" b="1"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Slow </a:t>
            </a:r>
            <a:r>
              <a:rPr lang="fr-FR" sz="2000" b="1" dirty="0" err="1">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tourism</a:t>
            </a:r>
            <a:r>
              <a:rPr lang="fr-FR" sz="2000" b="1" dirty="0">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 </a:t>
            </a:r>
            <a:r>
              <a:rPr lang="fr-FR" sz="2000" b="1" dirty="0">
                <a:solidFill>
                  <a:srgbClr val="00B0F0"/>
                </a:solidFill>
                <a:latin typeface="Verdana" panose="020B0604030504040204" pitchFamily="34" charset="0"/>
                <a:ea typeface="Verdana" panose="020B0604030504040204" pitchFamily="34" charset="0"/>
              </a:rPr>
              <a:t>manière de voyager sur un rythme plus lent et en dehors des sentiers battus, en marge de la majorité des offres proposées dans l’industrie touristique ces dernières années. Priorité donnée à la découverte d’une région, aux déplacements lents (à pied, en vélo, à cheval), aux expériences culinaires et aux activités organisées chez l’habitant. Le slow tourisme est apparu au début des années 2000.</a:t>
            </a:r>
          </a:p>
        </p:txBody>
      </p:sp>
    </p:spTree>
    <p:extLst>
      <p:ext uri="{BB962C8B-B14F-4D97-AF65-F5344CB8AC3E}">
        <p14:creationId xmlns:p14="http://schemas.microsoft.com/office/powerpoint/2010/main" val="21382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62C751A-F8B3-B70A-B98B-B33495740F6F}"/>
              </a:ext>
            </a:extLst>
          </p:cNvPr>
          <p:cNvSpPr>
            <a:spLocks noGrp="1"/>
          </p:cNvSpPr>
          <p:nvPr>
            <p:ph type="sldNum" sz="quarter" idx="12"/>
          </p:nvPr>
        </p:nvSpPr>
        <p:spPr/>
        <p:txBody>
          <a:bodyPr/>
          <a:lstStyle/>
          <a:p>
            <a:fld id="{B29E1255-99CB-4C4F-A94F-B7B4D85FC772}" type="slidenum">
              <a:rPr lang="fr-FR" smtClean="0"/>
              <a:t>52</a:t>
            </a:fld>
            <a:endParaRPr lang="fr-FR"/>
          </a:p>
        </p:txBody>
      </p:sp>
      <p:pic>
        <p:nvPicPr>
          <p:cNvPr id="9" name="Image 8">
            <a:extLst>
              <a:ext uri="{FF2B5EF4-FFF2-40B4-BE49-F238E27FC236}">
                <a16:creationId xmlns:a16="http://schemas.microsoft.com/office/drawing/2014/main" id="{EDD38A60-02C5-0FAD-E6C8-57853A43B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75" y="150418"/>
            <a:ext cx="6588350" cy="6571058"/>
          </a:xfrm>
          <a:prstGeom prst="rect">
            <a:avLst/>
          </a:prstGeom>
        </p:spPr>
      </p:pic>
      <p:sp>
        <p:nvSpPr>
          <p:cNvPr id="10" name="ZoneTexte 9">
            <a:extLst>
              <a:ext uri="{FF2B5EF4-FFF2-40B4-BE49-F238E27FC236}">
                <a16:creationId xmlns:a16="http://schemas.microsoft.com/office/drawing/2014/main" id="{67B5A3C2-2A05-4DA7-AAF5-793290095E79}"/>
              </a:ext>
            </a:extLst>
          </p:cNvPr>
          <p:cNvSpPr txBox="1"/>
          <p:nvPr/>
        </p:nvSpPr>
        <p:spPr>
          <a:xfrm>
            <a:off x="893607" y="1319514"/>
            <a:ext cx="914400" cy="523220"/>
          </a:xfrm>
          <a:prstGeom prst="rect">
            <a:avLst/>
          </a:prstGeom>
          <a:noFill/>
        </p:spPr>
        <p:txBody>
          <a:bodyPr wrap="square" rtlCol="0">
            <a:spAutoFit/>
          </a:bodyPr>
          <a:lstStyle/>
          <a:p>
            <a:r>
              <a:rPr lang="fr-FR" sz="1400" b="1" dirty="0" err="1"/>
              <a:t>Ocean</a:t>
            </a:r>
            <a:r>
              <a:rPr lang="fr-FR" sz="1400" b="1" dirty="0"/>
              <a:t> </a:t>
            </a:r>
            <a:r>
              <a:rPr lang="fr-FR" sz="1400" b="1" dirty="0" err="1"/>
              <a:t>cay</a:t>
            </a:r>
            <a:endParaRPr lang="fr-FR" sz="1400" b="1" dirty="0"/>
          </a:p>
        </p:txBody>
      </p:sp>
      <p:sp>
        <p:nvSpPr>
          <p:cNvPr id="11" name="ZoneTexte 10">
            <a:extLst>
              <a:ext uri="{FF2B5EF4-FFF2-40B4-BE49-F238E27FC236}">
                <a16:creationId xmlns:a16="http://schemas.microsoft.com/office/drawing/2014/main" id="{208FB7EC-DDD4-56DF-B678-7FEEBF76613B}"/>
              </a:ext>
            </a:extLst>
          </p:cNvPr>
          <p:cNvSpPr txBox="1"/>
          <p:nvPr/>
        </p:nvSpPr>
        <p:spPr>
          <a:xfrm rot="1770751">
            <a:off x="4930973" y="960968"/>
            <a:ext cx="3199325" cy="923330"/>
          </a:xfrm>
          <a:prstGeom prst="rect">
            <a:avLst/>
          </a:prstGeom>
          <a:solidFill>
            <a:schemeClr val="bg1"/>
          </a:solidFill>
        </p:spPr>
        <p:txBody>
          <a:bodyPr wrap="square" rtlCol="0">
            <a:spAutoFit/>
          </a:bodyPr>
          <a:lstStyle/>
          <a:p>
            <a:r>
              <a:rPr lang="fr-FR" b="1" i="1" dirty="0">
                <a:solidFill>
                  <a:srgbClr val="FF0000"/>
                </a:solidFill>
                <a:effectLst/>
                <a:latin typeface="Arial" panose="020B0604020202020204" pitchFamily="34" charset="0"/>
                <a:ea typeface="Calibri" panose="020F0502020204030204" pitchFamily="34" charset="0"/>
                <a:cs typeface="Arial" panose="020B0604020202020204" pitchFamily="34" charset="0"/>
              </a:rPr>
              <a:t>Depuis 2020 les plastiques et les polystyrènes à usage unique sont interdits</a:t>
            </a:r>
            <a:endParaRPr lang="fr-FR"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419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DB8E24-5626-C799-6F3E-4ED24889D726}"/>
              </a:ext>
            </a:extLst>
          </p:cNvPr>
          <p:cNvSpPr>
            <a:spLocks noGrp="1"/>
          </p:cNvSpPr>
          <p:nvPr>
            <p:ph type="sldNum" sz="quarter" idx="12"/>
          </p:nvPr>
        </p:nvSpPr>
        <p:spPr/>
        <p:txBody>
          <a:bodyPr/>
          <a:lstStyle/>
          <a:p>
            <a:fld id="{B29E1255-99CB-4C4F-A94F-B7B4D85FC772}" type="slidenum">
              <a:rPr lang="fr-FR" smtClean="0"/>
              <a:t>53</a:t>
            </a:fld>
            <a:endParaRPr lang="fr-FR"/>
          </a:p>
        </p:txBody>
      </p:sp>
      <p:sp>
        <p:nvSpPr>
          <p:cNvPr id="3" name="ZoneTexte 2">
            <a:extLst>
              <a:ext uri="{FF2B5EF4-FFF2-40B4-BE49-F238E27FC236}">
                <a16:creationId xmlns:a16="http://schemas.microsoft.com/office/drawing/2014/main" id="{8120DA89-64D9-5562-3854-8BF7E6617E2B}"/>
              </a:ext>
            </a:extLst>
          </p:cNvPr>
          <p:cNvSpPr txBox="1"/>
          <p:nvPr/>
        </p:nvSpPr>
        <p:spPr>
          <a:xfrm>
            <a:off x="190692" y="136524"/>
            <a:ext cx="4253986"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L’évolution des touristes</a:t>
            </a:r>
          </a:p>
        </p:txBody>
      </p:sp>
      <p:pic>
        <p:nvPicPr>
          <p:cNvPr id="5" name="Image 4">
            <a:extLst>
              <a:ext uri="{FF2B5EF4-FFF2-40B4-BE49-F238E27FC236}">
                <a16:creationId xmlns:a16="http://schemas.microsoft.com/office/drawing/2014/main" id="{942578F9-23B5-F179-C688-59D24A5A6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720364"/>
            <a:ext cx="8890000" cy="4445000"/>
          </a:xfrm>
          <a:prstGeom prst="rect">
            <a:avLst/>
          </a:prstGeom>
        </p:spPr>
      </p:pic>
      <p:sp>
        <p:nvSpPr>
          <p:cNvPr id="6" name="ZoneTexte 5">
            <a:extLst>
              <a:ext uri="{FF2B5EF4-FFF2-40B4-BE49-F238E27FC236}">
                <a16:creationId xmlns:a16="http://schemas.microsoft.com/office/drawing/2014/main" id="{C3282B7B-0B6A-D146-323C-CD1BC09766DC}"/>
              </a:ext>
            </a:extLst>
          </p:cNvPr>
          <p:cNvSpPr txBox="1"/>
          <p:nvPr/>
        </p:nvSpPr>
        <p:spPr>
          <a:xfrm>
            <a:off x="126999" y="5165364"/>
            <a:ext cx="4526024"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Touristes chinois à Montmartre - Paris</a:t>
            </a:r>
          </a:p>
        </p:txBody>
      </p:sp>
    </p:spTree>
    <p:extLst>
      <p:ext uri="{BB962C8B-B14F-4D97-AF65-F5344CB8AC3E}">
        <p14:creationId xmlns:p14="http://schemas.microsoft.com/office/powerpoint/2010/main" val="4924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66D19F-B869-BC70-27E9-DFEF1665E794}"/>
              </a:ext>
            </a:extLst>
          </p:cNvPr>
          <p:cNvSpPr>
            <a:spLocks noGrp="1"/>
          </p:cNvSpPr>
          <p:nvPr>
            <p:ph type="sldNum" sz="quarter" idx="12"/>
          </p:nvPr>
        </p:nvSpPr>
        <p:spPr/>
        <p:txBody>
          <a:bodyPr/>
          <a:lstStyle/>
          <a:p>
            <a:fld id="{B29E1255-99CB-4C4F-A94F-B7B4D85FC772}" type="slidenum">
              <a:rPr lang="fr-FR" smtClean="0"/>
              <a:t>54</a:t>
            </a:fld>
            <a:endParaRPr lang="fr-FR"/>
          </a:p>
        </p:txBody>
      </p:sp>
      <p:sp>
        <p:nvSpPr>
          <p:cNvPr id="3" name="ZoneTexte 2">
            <a:extLst>
              <a:ext uri="{FF2B5EF4-FFF2-40B4-BE49-F238E27FC236}">
                <a16:creationId xmlns:a16="http://schemas.microsoft.com/office/drawing/2014/main" id="{A1BD93D9-1AFD-326E-79D0-CEF19B469232}"/>
              </a:ext>
            </a:extLst>
          </p:cNvPr>
          <p:cNvSpPr txBox="1"/>
          <p:nvPr/>
        </p:nvSpPr>
        <p:spPr>
          <a:xfrm>
            <a:off x="462986" y="486137"/>
            <a:ext cx="6470249" cy="400110"/>
          </a:xfrm>
          <a:prstGeom prst="rect">
            <a:avLst/>
          </a:prstGeom>
          <a:solidFill>
            <a:schemeClr val="bg1"/>
          </a:solidFill>
        </p:spPr>
        <p:txBody>
          <a:bodyPr wrap="square" rtlCol="0">
            <a:spAutoFit/>
          </a:bodyPr>
          <a:lstStyle/>
          <a:p>
            <a:r>
              <a:rPr lang="fr-FR" sz="2000" b="1" dirty="0" err="1">
                <a:solidFill>
                  <a:srgbClr val="00B0F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Flightshaming</a:t>
            </a:r>
            <a:r>
              <a:rPr lang="fr-FR" sz="2000" b="1" dirty="0">
                <a:solidFill>
                  <a:srgbClr val="00B0F0"/>
                </a:solidFill>
                <a:latin typeface="Verdana" panose="020B0604030504040204" pitchFamily="34" charset="0"/>
                <a:ea typeface="Verdana" panose="020B0604030504040204" pitchFamily="34" charset="0"/>
              </a:rPr>
              <a:t> : la honte de prendre l’avion</a:t>
            </a:r>
          </a:p>
        </p:txBody>
      </p:sp>
      <p:pic>
        <p:nvPicPr>
          <p:cNvPr id="7" name="Image 6">
            <a:extLst>
              <a:ext uri="{FF2B5EF4-FFF2-40B4-BE49-F238E27FC236}">
                <a16:creationId xmlns:a16="http://schemas.microsoft.com/office/drawing/2014/main" id="{52A92EDD-A715-E02F-39D3-8EF12EEB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95" y="1161130"/>
            <a:ext cx="8218025" cy="3168705"/>
          </a:xfrm>
          <a:prstGeom prst="rect">
            <a:avLst/>
          </a:prstGeom>
        </p:spPr>
      </p:pic>
    </p:spTree>
    <p:extLst>
      <p:ext uri="{BB962C8B-B14F-4D97-AF65-F5344CB8AC3E}">
        <p14:creationId xmlns:p14="http://schemas.microsoft.com/office/powerpoint/2010/main" val="142900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DB983F-0F48-7A4A-45BD-2D0F522F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 y="511810"/>
            <a:ext cx="7200900" cy="4800600"/>
          </a:xfrm>
          <a:prstGeom prst="rect">
            <a:avLst/>
          </a:prstGeom>
        </p:spPr>
      </p:pic>
      <p:pic>
        <p:nvPicPr>
          <p:cNvPr id="6" name="Image 5">
            <a:extLst>
              <a:ext uri="{FF2B5EF4-FFF2-40B4-BE49-F238E27FC236}">
                <a16:creationId xmlns:a16="http://schemas.microsoft.com/office/drawing/2014/main" id="{2AB171F4-F4DB-2088-4B6D-FC4A60EC8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5027930"/>
            <a:ext cx="3048000" cy="1714500"/>
          </a:xfrm>
          <a:prstGeom prst="rect">
            <a:avLst/>
          </a:prstGeom>
        </p:spPr>
      </p:pic>
      <p:sp>
        <p:nvSpPr>
          <p:cNvPr id="7" name="ZoneTexte 6">
            <a:extLst>
              <a:ext uri="{FF2B5EF4-FFF2-40B4-BE49-F238E27FC236}">
                <a16:creationId xmlns:a16="http://schemas.microsoft.com/office/drawing/2014/main" id="{F32704FA-15C1-A1F8-2606-B58622089DF6}"/>
              </a:ext>
            </a:extLst>
          </p:cNvPr>
          <p:cNvSpPr txBox="1"/>
          <p:nvPr/>
        </p:nvSpPr>
        <p:spPr>
          <a:xfrm>
            <a:off x="3771899" y="4673987"/>
            <a:ext cx="4518503" cy="707886"/>
          </a:xfrm>
          <a:prstGeom prst="rect">
            <a:avLst/>
          </a:prstGeom>
          <a:solidFill>
            <a:schemeClr val="bg1"/>
          </a:solidFill>
        </p:spPr>
        <p:txBody>
          <a:bodyPr wrap="square" rtlCol="0">
            <a:spAutoFit/>
          </a:bodyPr>
          <a:lstStyle/>
          <a:p>
            <a:r>
              <a:rPr lang="fr-FR" sz="2000" b="1" i="1" dirty="0">
                <a:solidFill>
                  <a:srgbClr val="FF0000"/>
                </a:solidFill>
                <a:latin typeface="Verdana" panose="020B0604030504040204" pitchFamily="34" charset="0"/>
                <a:ea typeface="Verdana" panose="020B0604030504040204" pitchFamily="34" charset="0"/>
              </a:rPr>
              <a:t>Vidéo Le démarketing du parc national des Calanques</a:t>
            </a:r>
          </a:p>
        </p:txBody>
      </p:sp>
      <p:sp>
        <p:nvSpPr>
          <p:cNvPr id="8" name="ZoneTexte 7">
            <a:extLst>
              <a:ext uri="{FF2B5EF4-FFF2-40B4-BE49-F238E27FC236}">
                <a16:creationId xmlns:a16="http://schemas.microsoft.com/office/drawing/2014/main" id="{532E7A88-B653-8105-F190-4A63AA4D1C07}"/>
              </a:ext>
            </a:extLst>
          </p:cNvPr>
          <p:cNvSpPr txBox="1"/>
          <p:nvPr/>
        </p:nvSpPr>
        <p:spPr>
          <a:xfrm>
            <a:off x="3771899" y="5542101"/>
            <a:ext cx="4999990" cy="1200329"/>
          </a:xfrm>
          <a:prstGeom prst="rect">
            <a:avLst/>
          </a:prstGeom>
          <a:solidFill>
            <a:schemeClr val="bg1"/>
          </a:solidFill>
        </p:spPr>
        <p:txBody>
          <a:bodyPr wrap="square" rtlCol="0">
            <a:spAutoFit/>
          </a:bodyPr>
          <a:lstStyle/>
          <a:p>
            <a:r>
              <a:rPr lang="fr-FR" dirty="0">
                <a:latin typeface="Arial" panose="020B0604020202020204" pitchFamily="34" charset="0"/>
                <a:cs typeface="Arial" panose="020B0604020202020204" pitchFamily="34" charset="0"/>
              </a:rPr>
              <a:t>Le parc national des calanques accueille 3 millions de visiteurs chaque année d’où routes saturées, déchets jetés, voitures garées n’importe où.</a:t>
            </a:r>
          </a:p>
        </p:txBody>
      </p:sp>
      <p:sp>
        <p:nvSpPr>
          <p:cNvPr id="9" name="ZoneTexte 8">
            <a:extLst>
              <a:ext uri="{FF2B5EF4-FFF2-40B4-BE49-F238E27FC236}">
                <a16:creationId xmlns:a16="http://schemas.microsoft.com/office/drawing/2014/main" id="{83A5E0A7-F668-1DE3-297C-D82D37F473D8}"/>
              </a:ext>
            </a:extLst>
          </p:cNvPr>
          <p:cNvSpPr txBox="1"/>
          <p:nvPr/>
        </p:nvSpPr>
        <p:spPr>
          <a:xfrm>
            <a:off x="354330" y="82064"/>
            <a:ext cx="4778896" cy="400110"/>
          </a:xfrm>
          <a:prstGeom prst="rect">
            <a:avLst/>
          </a:prstGeom>
          <a:solidFill>
            <a:schemeClr val="bg2"/>
          </a:solidFill>
        </p:spPr>
        <p:txBody>
          <a:bodyPr wrap="square" rtlCol="0">
            <a:spAutoFit/>
          </a:bodyPr>
          <a:lstStyle/>
          <a:p>
            <a:r>
              <a:rPr lang="fr-FR" sz="2000" b="1" dirty="0">
                <a:latin typeface="Verdana" panose="020B0604030504040204" pitchFamily="34" charset="0"/>
                <a:ea typeface="Verdana" panose="020B0604030504040204" pitchFamily="34" charset="0"/>
              </a:rPr>
              <a:t>- Étendre la période touristique</a:t>
            </a:r>
          </a:p>
        </p:txBody>
      </p:sp>
      <p:sp>
        <p:nvSpPr>
          <p:cNvPr id="2" name="Espace réservé du numéro de diapositive 1">
            <a:extLst>
              <a:ext uri="{FF2B5EF4-FFF2-40B4-BE49-F238E27FC236}">
                <a16:creationId xmlns:a16="http://schemas.microsoft.com/office/drawing/2014/main" id="{38F463B8-F787-1DD0-7425-4E2C1A485A9A}"/>
              </a:ext>
            </a:extLst>
          </p:cNvPr>
          <p:cNvSpPr>
            <a:spLocks noGrp="1"/>
          </p:cNvSpPr>
          <p:nvPr>
            <p:ph type="sldNum" sz="quarter" idx="12"/>
          </p:nvPr>
        </p:nvSpPr>
        <p:spPr/>
        <p:txBody>
          <a:bodyPr/>
          <a:lstStyle/>
          <a:p>
            <a:fld id="{B29E1255-99CB-4C4F-A94F-B7B4D85FC772}" type="slidenum">
              <a:rPr lang="fr-FR" smtClean="0"/>
              <a:t>6</a:t>
            </a:fld>
            <a:endParaRPr lang="fr-FR"/>
          </a:p>
        </p:txBody>
      </p:sp>
    </p:spTree>
    <p:extLst>
      <p:ext uri="{BB962C8B-B14F-4D97-AF65-F5344CB8AC3E}">
        <p14:creationId xmlns:p14="http://schemas.microsoft.com/office/powerpoint/2010/main" val="35311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B475D6-FD72-4181-BE5A-0AB77FBC5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 y="200025"/>
            <a:ext cx="4135120" cy="2326005"/>
          </a:xfrm>
          <a:prstGeom prst="rect">
            <a:avLst/>
          </a:prstGeom>
        </p:spPr>
      </p:pic>
      <p:pic>
        <p:nvPicPr>
          <p:cNvPr id="6" name="Image 5">
            <a:extLst>
              <a:ext uri="{FF2B5EF4-FFF2-40B4-BE49-F238E27FC236}">
                <a16:creationId xmlns:a16="http://schemas.microsoft.com/office/drawing/2014/main" id="{A33BB7FE-6FC1-CB90-791A-EA28668A3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60" y="337185"/>
            <a:ext cx="4632960" cy="2779776"/>
          </a:xfrm>
          <a:prstGeom prst="rect">
            <a:avLst/>
          </a:prstGeom>
        </p:spPr>
      </p:pic>
      <p:pic>
        <p:nvPicPr>
          <p:cNvPr id="8" name="Image 7">
            <a:extLst>
              <a:ext uri="{FF2B5EF4-FFF2-40B4-BE49-F238E27FC236}">
                <a16:creationId xmlns:a16="http://schemas.microsoft.com/office/drawing/2014/main" id="{7BADFF5B-A049-7F1C-2EDE-DED0BAF50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220" y="3185721"/>
            <a:ext cx="4572000" cy="3429000"/>
          </a:xfrm>
          <a:prstGeom prst="rect">
            <a:avLst/>
          </a:prstGeom>
        </p:spPr>
      </p:pic>
      <p:pic>
        <p:nvPicPr>
          <p:cNvPr id="11" name="Image 10">
            <a:extLst>
              <a:ext uri="{FF2B5EF4-FFF2-40B4-BE49-F238E27FC236}">
                <a16:creationId xmlns:a16="http://schemas.microsoft.com/office/drawing/2014/main" id="{E44A81F9-DB9F-2489-DA2E-37EE5EF67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 y="3608648"/>
            <a:ext cx="4282440" cy="3211830"/>
          </a:xfrm>
          <a:prstGeom prst="rect">
            <a:avLst/>
          </a:prstGeom>
        </p:spPr>
      </p:pic>
      <p:sp>
        <p:nvSpPr>
          <p:cNvPr id="12" name="ZoneTexte 11">
            <a:extLst>
              <a:ext uri="{FF2B5EF4-FFF2-40B4-BE49-F238E27FC236}">
                <a16:creationId xmlns:a16="http://schemas.microsoft.com/office/drawing/2014/main" id="{E3392717-DE29-B3F2-E8D5-DBE2022D997B}"/>
              </a:ext>
            </a:extLst>
          </p:cNvPr>
          <p:cNvSpPr txBox="1"/>
          <p:nvPr/>
        </p:nvSpPr>
        <p:spPr>
          <a:xfrm>
            <a:off x="424815" y="2817525"/>
            <a:ext cx="3745230" cy="400110"/>
          </a:xfrm>
          <a:prstGeom prst="rect">
            <a:avLst/>
          </a:prstGeom>
          <a:solidFill>
            <a:schemeClr val="accent5">
              <a:lumMod val="40000"/>
              <a:lumOff val="60000"/>
            </a:schemeClr>
          </a:solidFill>
        </p:spPr>
        <p:txBody>
          <a:bodyPr wrap="square" rtlCol="0">
            <a:spAutoFit/>
          </a:bodyPr>
          <a:lstStyle/>
          <a:p>
            <a:r>
              <a:rPr lang="fr-FR" sz="2000" b="1" dirty="0">
                <a:latin typeface="Arial" panose="020B0604020202020204" pitchFamily="34" charset="0"/>
                <a:cs typeface="Arial" panose="020B0604020202020204" pitchFamily="34" charset="0"/>
              </a:rPr>
              <a:t>Parc national des Calanques</a:t>
            </a:r>
          </a:p>
        </p:txBody>
      </p:sp>
      <p:sp>
        <p:nvSpPr>
          <p:cNvPr id="2" name="Espace réservé du numéro de diapositive 1">
            <a:extLst>
              <a:ext uri="{FF2B5EF4-FFF2-40B4-BE49-F238E27FC236}">
                <a16:creationId xmlns:a16="http://schemas.microsoft.com/office/drawing/2014/main" id="{074ACBDF-8A72-2DE2-7668-C13956330101}"/>
              </a:ext>
            </a:extLst>
          </p:cNvPr>
          <p:cNvSpPr>
            <a:spLocks noGrp="1"/>
          </p:cNvSpPr>
          <p:nvPr>
            <p:ph type="sldNum" sz="quarter" idx="12"/>
          </p:nvPr>
        </p:nvSpPr>
        <p:spPr/>
        <p:txBody>
          <a:bodyPr/>
          <a:lstStyle/>
          <a:p>
            <a:fld id="{B29E1255-99CB-4C4F-A94F-B7B4D85FC772}" type="slidenum">
              <a:rPr lang="fr-FR" smtClean="0"/>
              <a:t>7</a:t>
            </a:fld>
            <a:endParaRPr lang="fr-FR"/>
          </a:p>
        </p:txBody>
      </p:sp>
    </p:spTree>
    <p:extLst>
      <p:ext uri="{BB962C8B-B14F-4D97-AF65-F5344CB8AC3E}">
        <p14:creationId xmlns:p14="http://schemas.microsoft.com/office/powerpoint/2010/main" val="384730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34F709F-CA09-A333-57E9-0702D7B81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07" y="114299"/>
            <a:ext cx="8533716" cy="4936611"/>
          </a:xfrm>
          <a:prstGeom prst="rect">
            <a:avLst/>
          </a:prstGeom>
        </p:spPr>
      </p:pic>
      <p:sp>
        <p:nvSpPr>
          <p:cNvPr id="7" name="ZoneTexte 6">
            <a:extLst>
              <a:ext uri="{FF2B5EF4-FFF2-40B4-BE49-F238E27FC236}">
                <a16:creationId xmlns:a16="http://schemas.microsoft.com/office/drawing/2014/main" id="{37C8AA84-42FA-DA05-6578-8347B528E4FE}"/>
              </a:ext>
            </a:extLst>
          </p:cNvPr>
          <p:cNvSpPr txBox="1"/>
          <p:nvPr/>
        </p:nvSpPr>
        <p:spPr>
          <a:xfrm>
            <a:off x="1263328" y="5050910"/>
            <a:ext cx="6617343" cy="707886"/>
          </a:xfrm>
          <a:prstGeom prst="rect">
            <a:avLst/>
          </a:prstGeom>
          <a:solidFill>
            <a:schemeClr val="bg1"/>
          </a:solidFill>
        </p:spPr>
        <p:txBody>
          <a:bodyPr wrap="square" rtlCol="0">
            <a:spAutoFit/>
          </a:bodyPr>
          <a:lstStyle/>
          <a:p>
            <a:r>
              <a:rPr lang="fr-FR" sz="2000" b="1" i="1" dirty="0">
                <a:solidFill>
                  <a:srgbClr val="FF0000"/>
                </a:solidFill>
                <a:latin typeface="Verdana" panose="020B0604030504040204" pitchFamily="34" charset="0"/>
                <a:ea typeface="Verdana" panose="020B0604030504040204" pitchFamily="34" charset="0"/>
              </a:rPr>
              <a:t>Vidéo </a:t>
            </a:r>
            <a:r>
              <a:rPr lang="en-US" sz="2000" b="1" i="1" dirty="0">
                <a:solidFill>
                  <a:srgbClr val="FF0000"/>
                </a:solidFill>
                <a:latin typeface="Verdana" panose="020B0604030504040204" pitchFamily="34" charset="0"/>
                <a:ea typeface="Verdana" panose="020B0604030504040204" pitchFamily="34" charset="0"/>
              </a:rPr>
              <a:t>Travelling Under the Social Influence</a:t>
            </a:r>
          </a:p>
          <a:p>
            <a:r>
              <a:rPr lang="en-US" sz="2000" b="1" i="1" dirty="0">
                <a:solidFill>
                  <a:srgbClr val="FF0000"/>
                </a:solidFill>
                <a:latin typeface="Verdana" panose="020B0604030504040204" pitchFamily="34" charset="0"/>
                <a:ea typeface="Verdana" panose="020B0604030504040204" pitchFamily="34" charset="0"/>
              </a:rPr>
              <a:t>100% Pure New Zealand</a:t>
            </a:r>
          </a:p>
        </p:txBody>
      </p:sp>
      <p:sp>
        <p:nvSpPr>
          <p:cNvPr id="2" name="Espace réservé du numéro de diapositive 1">
            <a:extLst>
              <a:ext uri="{FF2B5EF4-FFF2-40B4-BE49-F238E27FC236}">
                <a16:creationId xmlns:a16="http://schemas.microsoft.com/office/drawing/2014/main" id="{3782407B-E36F-ED4B-A8E6-9CB6BC368394}"/>
              </a:ext>
            </a:extLst>
          </p:cNvPr>
          <p:cNvSpPr>
            <a:spLocks noGrp="1"/>
          </p:cNvSpPr>
          <p:nvPr>
            <p:ph type="sldNum" sz="quarter" idx="12"/>
          </p:nvPr>
        </p:nvSpPr>
        <p:spPr/>
        <p:txBody>
          <a:bodyPr/>
          <a:lstStyle/>
          <a:p>
            <a:fld id="{B29E1255-99CB-4C4F-A94F-B7B4D85FC772}" type="slidenum">
              <a:rPr lang="fr-FR" smtClean="0"/>
              <a:t>8</a:t>
            </a:fld>
            <a:endParaRPr lang="fr-FR"/>
          </a:p>
        </p:txBody>
      </p:sp>
    </p:spTree>
    <p:extLst>
      <p:ext uri="{BB962C8B-B14F-4D97-AF65-F5344CB8AC3E}">
        <p14:creationId xmlns:p14="http://schemas.microsoft.com/office/powerpoint/2010/main" val="260912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674C781-2DB5-58FA-E3EA-3113FA7DF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89" y="177165"/>
            <a:ext cx="4597563" cy="6503670"/>
          </a:xfrm>
          <a:prstGeom prst="rect">
            <a:avLst/>
          </a:prstGeom>
        </p:spPr>
      </p:pic>
      <p:pic>
        <p:nvPicPr>
          <p:cNvPr id="11" name="Image 10">
            <a:extLst>
              <a:ext uri="{FF2B5EF4-FFF2-40B4-BE49-F238E27FC236}">
                <a16:creationId xmlns:a16="http://schemas.microsoft.com/office/drawing/2014/main" id="{EEE000B9-A796-2F5D-9A63-2D5BF6E60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181" y="575752"/>
            <a:ext cx="4011930" cy="1798159"/>
          </a:xfrm>
          <a:prstGeom prst="rect">
            <a:avLst/>
          </a:prstGeom>
        </p:spPr>
      </p:pic>
      <p:sp>
        <p:nvSpPr>
          <p:cNvPr id="12" name="ZoneTexte 11">
            <a:extLst>
              <a:ext uri="{FF2B5EF4-FFF2-40B4-BE49-F238E27FC236}">
                <a16:creationId xmlns:a16="http://schemas.microsoft.com/office/drawing/2014/main" id="{14C9F9D8-C33D-E503-8DBC-2A57F0DF7164}"/>
              </a:ext>
            </a:extLst>
          </p:cNvPr>
          <p:cNvSpPr txBox="1"/>
          <p:nvPr/>
        </p:nvSpPr>
        <p:spPr>
          <a:xfrm>
            <a:off x="5280660" y="2852874"/>
            <a:ext cx="2725741" cy="1323439"/>
          </a:xfrm>
          <a:prstGeom prst="rect">
            <a:avLst/>
          </a:prstGeom>
          <a:solidFill>
            <a:schemeClr val="bg1"/>
          </a:solidFill>
        </p:spPr>
        <p:txBody>
          <a:bodyPr wrap="square" rtlCol="0">
            <a:spAutoFit/>
          </a:bodyPr>
          <a:lstStyle/>
          <a:p>
            <a:r>
              <a:rPr lang="fr-FR" sz="2000" b="1" i="1" dirty="0">
                <a:solidFill>
                  <a:srgbClr val="FF0000"/>
                </a:solidFill>
                <a:latin typeface="Verdana" panose="020B0604030504040204" pitchFamily="34" charset="0"/>
                <a:ea typeface="Verdana" panose="020B0604030504040204" pitchFamily="34" charset="0"/>
              </a:rPr>
              <a:t>Vidéo </a:t>
            </a:r>
          </a:p>
          <a:p>
            <a:r>
              <a:rPr lang="en-US" sz="2000" b="1" i="1" dirty="0">
                <a:solidFill>
                  <a:srgbClr val="FF0000"/>
                </a:solidFill>
                <a:latin typeface="Verdana" panose="020B0604030504040204" pitchFamily="34" charset="0"/>
                <a:ea typeface="Verdana" panose="020B0604030504040204" pitchFamily="34" charset="0"/>
              </a:rPr>
              <a:t>Se </a:t>
            </a:r>
            <a:r>
              <a:rPr lang="en-US" sz="2000" b="1" i="1" dirty="0" err="1">
                <a:solidFill>
                  <a:srgbClr val="FF0000"/>
                </a:solidFill>
                <a:latin typeface="Verdana" panose="020B0604030504040204" pitchFamily="34" charset="0"/>
                <a:ea typeface="Verdana" panose="020B0604030504040204" pitchFamily="34" charset="0"/>
              </a:rPr>
              <a:t>retrouver</a:t>
            </a:r>
            <a:r>
              <a:rPr lang="en-US" sz="2000" b="1" i="1" dirty="0">
                <a:solidFill>
                  <a:srgbClr val="FF0000"/>
                </a:solidFill>
                <a:latin typeface="Verdana" panose="020B0604030504040204" pitchFamily="34" charset="0"/>
                <a:ea typeface="Verdana" panose="020B0604030504040204" pitchFamily="34" charset="0"/>
              </a:rPr>
              <a:t> </a:t>
            </a:r>
            <a:r>
              <a:rPr lang="en-US" sz="2000" b="1" i="1" dirty="0" err="1">
                <a:solidFill>
                  <a:srgbClr val="FF0000"/>
                </a:solidFill>
                <a:latin typeface="Verdana" panose="020B0604030504040204" pitchFamily="34" charset="0"/>
                <a:ea typeface="Verdana" panose="020B0604030504040204" pitchFamily="34" charset="0"/>
              </a:rPr>
              <a:t>ici</a:t>
            </a:r>
            <a:r>
              <a:rPr lang="en-US" sz="2000" b="1" i="1" dirty="0">
                <a:solidFill>
                  <a:srgbClr val="FF0000"/>
                </a:solidFill>
                <a:latin typeface="Verdana" panose="020B0604030504040204" pitchFamily="34" charset="0"/>
                <a:ea typeface="Verdana" panose="020B0604030504040204" pitchFamily="34" charset="0"/>
              </a:rPr>
              <a:t>, </a:t>
            </a:r>
            <a:r>
              <a:rPr lang="en-US" sz="2000" b="1" i="1" dirty="0" err="1">
                <a:solidFill>
                  <a:srgbClr val="FF0000"/>
                </a:solidFill>
                <a:latin typeface="Verdana" panose="020B0604030504040204" pitchFamily="34" charset="0"/>
                <a:ea typeface="Verdana" panose="020B0604030504040204" pitchFamily="34" charset="0"/>
              </a:rPr>
              <a:t>cet</a:t>
            </a:r>
            <a:r>
              <a:rPr lang="en-US" sz="2000" b="1" i="1" dirty="0">
                <a:solidFill>
                  <a:srgbClr val="FF0000"/>
                </a:solidFill>
                <a:latin typeface="Verdana" panose="020B0604030504040204" pitchFamily="34" charset="0"/>
                <a:ea typeface="Verdana" panose="020B0604030504040204" pitchFamily="34" charset="0"/>
              </a:rPr>
              <a:t> </a:t>
            </a:r>
            <a:r>
              <a:rPr lang="en-US" sz="2000" b="1" i="1" dirty="0" err="1">
                <a:solidFill>
                  <a:srgbClr val="FF0000"/>
                </a:solidFill>
                <a:latin typeface="Verdana" panose="020B0604030504040204" pitchFamily="34" charset="0"/>
                <a:ea typeface="Verdana" panose="020B0604030504040204" pitchFamily="34" charset="0"/>
              </a:rPr>
              <a:t>automne</a:t>
            </a:r>
            <a:r>
              <a:rPr lang="en-US" sz="2000" b="1" i="1" dirty="0">
                <a:solidFill>
                  <a:srgbClr val="FF0000"/>
                </a:solidFill>
                <a:latin typeface="Verdana" panose="020B0604030504040204" pitchFamily="34" charset="0"/>
                <a:ea typeface="Verdana" panose="020B0604030504040204" pitchFamily="34" charset="0"/>
              </a:rPr>
              <a:t>, en Bourgogne</a:t>
            </a:r>
          </a:p>
        </p:txBody>
      </p:sp>
      <p:sp>
        <p:nvSpPr>
          <p:cNvPr id="2" name="Espace réservé du numéro de diapositive 1">
            <a:extLst>
              <a:ext uri="{FF2B5EF4-FFF2-40B4-BE49-F238E27FC236}">
                <a16:creationId xmlns:a16="http://schemas.microsoft.com/office/drawing/2014/main" id="{C51915D4-124A-5D1C-0DD0-1A388801278B}"/>
              </a:ext>
            </a:extLst>
          </p:cNvPr>
          <p:cNvSpPr>
            <a:spLocks noGrp="1"/>
          </p:cNvSpPr>
          <p:nvPr>
            <p:ph type="sldNum" sz="quarter" idx="12"/>
          </p:nvPr>
        </p:nvSpPr>
        <p:spPr/>
        <p:txBody>
          <a:bodyPr/>
          <a:lstStyle/>
          <a:p>
            <a:fld id="{B29E1255-99CB-4C4F-A94F-B7B4D85FC772}" type="slidenum">
              <a:rPr lang="fr-FR" smtClean="0"/>
              <a:t>9</a:t>
            </a:fld>
            <a:endParaRPr lang="fr-FR"/>
          </a:p>
        </p:txBody>
      </p:sp>
    </p:spTree>
    <p:extLst>
      <p:ext uri="{BB962C8B-B14F-4D97-AF65-F5344CB8AC3E}">
        <p14:creationId xmlns:p14="http://schemas.microsoft.com/office/powerpoint/2010/main" val="39014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1887</TotalTime>
  <Words>2140</Words>
  <Application>Microsoft Office PowerPoint</Application>
  <PresentationFormat>Affichage à l'écran (4:3)</PresentationFormat>
  <Paragraphs>198</Paragraphs>
  <Slides>54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Arial</vt:lpstr>
      <vt:lpstr>Arial Black</vt:lpstr>
      <vt:lpstr>Calibri</vt:lpstr>
      <vt:lpstr>Calibri Light</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PERISSE THIERRY</cp:lastModifiedBy>
  <cp:revision>137</cp:revision>
  <dcterms:created xsi:type="dcterms:W3CDTF">2021-02-02T17:28:45Z</dcterms:created>
  <dcterms:modified xsi:type="dcterms:W3CDTF">2023-01-14T18:22:15Z</dcterms:modified>
</cp:coreProperties>
</file>