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51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64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12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94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66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82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2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3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46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97F3E-5BC3-4B1D-8C08-5CEE2A50C69C}" type="datetimeFigureOut">
              <a:rPr lang="fr-FR" smtClean="0"/>
              <a:t>29/01/2022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88E36-699D-43B4-A496-EE7C2EF27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90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0E6FBCC-2C29-4227-92E4-9088A899B4D5}"/>
              </a:ext>
            </a:extLst>
          </p:cNvPr>
          <p:cNvSpPr txBox="1"/>
          <p:nvPr/>
        </p:nvSpPr>
        <p:spPr>
          <a:xfrm>
            <a:off x="1440180" y="1908810"/>
            <a:ext cx="6560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Qu’est-ce que la mise en tourisme d’un territoire ?</a:t>
            </a:r>
          </a:p>
        </p:txBody>
      </p:sp>
    </p:spTree>
    <p:extLst>
      <p:ext uri="{BB962C8B-B14F-4D97-AF65-F5344CB8AC3E}">
        <p14:creationId xmlns:p14="http://schemas.microsoft.com/office/powerpoint/2010/main" val="310498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908F05A-FD83-458B-8218-BCD85C73FEA5}"/>
              </a:ext>
            </a:extLst>
          </p:cNvPr>
          <p:cNvSpPr txBox="1"/>
          <p:nvPr/>
        </p:nvSpPr>
        <p:spPr>
          <a:xfrm>
            <a:off x="914400" y="1703071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</a:rPr>
              <a:t>Processus par lequel un lieu devient touristique, qu’il soit créé dans ce but (ex-nihilo), ou que le tourisme investisse un lieu préexistant.</a:t>
            </a:r>
          </a:p>
        </p:txBody>
      </p:sp>
    </p:spTree>
    <p:extLst>
      <p:ext uri="{BB962C8B-B14F-4D97-AF65-F5344CB8AC3E}">
        <p14:creationId xmlns:p14="http://schemas.microsoft.com/office/powerpoint/2010/main" val="400884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225F497-0D73-43A7-A406-F36D1EE81FEA}"/>
              </a:ext>
            </a:extLst>
          </p:cNvPr>
          <p:cNvSpPr txBox="1"/>
          <p:nvPr/>
        </p:nvSpPr>
        <p:spPr>
          <a:xfrm>
            <a:off x="691749" y="3637896"/>
            <a:ext cx="703492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 Black" panose="020B0A04020102020204" pitchFamily="34" charset="0"/>
              </a:rPr>
              <a:t>MISE EN TOURISME D’UN TERRITOIRE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D0FB320A-1790-4502-9BD5-3362A3ACA2CE}"/>
              </a:ext>
            </a:extLst>
          </p:cNvPr>
          <p:cNvCxnSpPr>
            <a:cxnSpLocks/>
          </p:cNvCxnSpPr>
          <p:nvPr/>
        </p:nvCxnSpPr>
        <p:spPr>
          <a:xfrm>
            <a:off x="4560570" y="2421890"/>
            <a:ext cx="1" cy="87146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6DFC59E-5056-4091-A603-E0A1C3D7FAC2}"/>
              </a:ext>
            </a:extLst>
          </p:cNvPr>
          <p:cNvSpPr txBox="1"/>
          <p:nvPr/>
        </p:nvSpPr>
        <p:spPr>
          <a:xfrm>
            <a:off x="3463290" y="1255291"/>
            <a:ext cx="21945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 Black" panose="020B0A04020102020204" pitchFamily="34" charset="0"/>
              </a:rPr>
              <a:t>Patrimoine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3FB2477E-1ED8-4FA1-AD77-5B25B1367481}"/>
              </a:ext>
            </a:extLst>
          </p:cNvPr>
          <p:cNvCxnSpPr>
            <a:cxnSpLocks/>
          </p:cNvCxnSpPr>
          <p:nvPr/>
        </p:nvCxnSpPr>
        <p:spPr>
          <a:xfrm>
            <a:off x="2500307" y="2695235"/>
            <a:ext cx="562932" cy="69106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6D889DAF-2BEF-4C29-B8BB-CF2A6402C8F0}"/>
              </a:ext>
            </a:extLst>
          </p:cNvPr>
          <p:cNvSpPr txBox="1"/>
          <p:nvPr/>
        </p:nvSpPr>
        <p:spPr>
          <a:xfrm>
            <a:off x="3474720" y="28069"/>
            <a:ext cx="219455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Attention ! Tous les sites patrimoniaux ne sont pas mis en tourisme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4EBA4AF-A6BD-4794-82BB-D1600F305B46}"/>
              </a:ext>
            </a:extLst>
          </p:cNvPr>
          <p:cNvSpPr txBox="1"/>
          <p:nvPr/>
        </p:nvSpPr>
        <p:spPr>
          <a:xfrm>
            <a:off x="230026" y="258258"/>
            <a:ext cx="2878934" cy="150810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 Black" panose="020B0A04020102020204" pitchFamily="34" charset="0"/>
              </a:rPr>
              <a:t>Territoire sans patrimoine 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Arial Black" panose="020B0A04020102020204" pitchFamily="34" charset="0"/>
              </a:rPr>
              <a:t>= ex-nihilo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 : parc d’attraction)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FCB508EE-4D66-4ED4-B2AF-2DD6B8A7C573}"/>
              </a:ext>
            </a:extLst>
          </p:cNvPr>
          <p:cNvCxnSpPr>
            <a:cxnSpLocks/>
          </p:cNvCxnSpPr>
          <p:nvPr/>
        </p:nvCxnSpPr>
        <p:spPr>
          <a:xfrm>
            <a:off x="4572000" y="4331970"/>
            <a:ext cx="0" cy="83439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03D54BD2-34A9-424C-8842-06B3E39F8051}"/>
              </a:ext>
            </a:extLst>
          </p:cNvPr>
          <p:cNvSpPr txBox="1"/>
          <p:nvPr/>
        </p:nvSpPr>
        <p:spPr>
          <a:xfrm>
            <a:off x="1286828" y="5398769"/>
            <a:ext cx="691514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 Black" panose="020B0A04020102020204" pitchFamily="34" charset="0"/>
                <a:ea typeface="Verdana" panose="020B0604030504040204" pitchFamily="34" charset="0"/>
              </a:rPr>
              <a:t>Impacts (positifs et négatifs) environnementaux, socio-économiques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8B06C4D-1782-4A0E-98D7-17DED632D1B7}"/>
              </a:ext>
            </a:extLst>
          </p:cNvPr>
          <p:cNvCxnSpPr>
            <a:cxnSpLocks/>
          </p:cNvCxnSpPr>
          <p:nvPr/>
        </p:nvCxnSpPr>
        <p:spPr>
          <a:xfrm flipH="1">
            <a:off x="5970509" y="2707833"/>
            <a:ext cx="556971" cy="71052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87DEA9EA-0E7F-474F-8BF7-234E7D59EDB3}"/>
              </a:ext>
            </a:extLst>
          </p:cNvPr>
          <p:cNvSpPr txBox="1"/>
          <p:nvPr/>
        </p:nvSpPr>
        <p:spPr>
          <a:xfrm>
            <a:off x="5863592" y="56857"/>
            <a:ext cx="3223134" cy="243143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 Black" panose="020B0A04020102020204" pitchFamily="34" charset="0"/>
              </a:rPr>
              <a:t>Prise en compte des contraintes et des risques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: rentabilité économiques, contraintes naturelles, situation politique, etc.</a:t>
            </a:r>
          </a:p>
        </p:txBody>
      </p:sp>
    </p:spTree>
    <p:extLst>
      <p:ext uri="{BB962C8B-B14F-4D97-AF65-F5344CB8AC3E}">
        <p14:creationId xmlns:p14="http://schemas.microsoft.com/office/powerpoint/2010/main" val="135508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5" grpId="0" animBg="1"/>
      <p:bldP spid="2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3496BB2-C732-4C5E-9B5C-89756751AC23}"/>
              </a:ext>
            </a:extLst>
          </p:cNvPr>
          <p:cNvSpPr txBox="1"/>
          <p:nvPr/>
        </p:nvSpPr>
        <p:spPr>
          <a:xfrm>
            <a:off x="2520791" y="2867608"/>
            <a:ext cx="3530918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 Black" panose="020B0A04020102020204" pitchFamily="34" charset="0"/>
              </a:rPr>
              <a:t>MISE EN TOURISME D’UN TERRITOIRE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8F92474-9D8C-416B-8DFA-669C40C0EC31}"/>
              </a:ext>
            </a:extLst>
          </p:cNvPr>
          <p:cNvSpPr txBox="1"/>
          <p:nvPr/>
        </p:nvSpPr>
        <p:spPr>
          <a:xfrm>
            <a:off x="114298" y="159557"/>
            <a:ext cx="5675952" cy="21544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LES ACTEURS</a:t>
            </a:r>
          </a:p>
          <a:p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Acteurs publics ou institutionnels</a:t>
            </a:r>
          </a:p>
          <a:p>
            <a:r>
              <a:rPr lang="fr-FR" sz="1900" i="1" dirty="0">
                <a:latin typeface="Verdana" panose="020B0604030504040204" pitchFamily="34" charset="0"/>
                <a:ea typeface="Verdana" panose="020B0604030504040204" pitchFamily="34" charset="0"/>
              </a:rPr>
              <a:t>(UE, état, région, département, communes)</a:t>
            </a:r>
          </a:p>
          <a:p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Acteurs privés </a:t>
            </a:r>
            <a:r>
              <a:rPr lang="fr-FR" sz="1900" i="1" dirty="0">
                <a:latin typeface="Verdana" panose="020B0604030504040204" pitchFamily="34" charset="0"/>
                <a:ea typeface="Verdana" panose="020B0604030504040204" pitchFamily="34" charset="0"/>
              </a:rPr>
              <a:t>(TO, agences, pub, hébergeurs)</a:t>
            </a:r>
          </a:p>
          <a:p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La clientèle visée</a:t>
            </a:r>
          </a:p>
          <a:p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Les aménagements réalisés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8BA870-0882-47B1-B300-3C949DA867DB}"/>
              </a:ext>
            </a:extLst>
          </p:cNvPr>
          <p:cNvSpPr txBox="1"/>
          <p:nvPr/>
        </p:nvSpPr>
        <p:spPr>
          <a:xfrm>
            <a:off x="6102671" y="162815"/>
            <a:ext cx="2836065" cy="2446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L’ACCESSIBILITÉ</a:t>
            </a:r>
          </a:p>
          <a:p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- Externe (routes, aéroports, ferries, bateaux de croisière, trains)</a:t>
            </a:r>
          </a:p>
          <a:p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- Interne (les mêmes, différenciés selon les territoires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41C5BB-66A8-408D-8DA3-36605A8A72B2}"/>
              </a:ext>
            </a:extLst>
          </p:cNvPr>
          <p:cNvSpPr txBox="1"/>
          <p:nvPr/>
        </p:nvSpPr>
        <p:spPr>
          <a:xfrm>
            <a:off x="4286250" y="4252221"/>
            <a:ext cx="4652486" cy="2446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LES PRATIQUES</a:t>
            </a:r>
          </a:p>
          <a:p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Elles sont liées au patrimoine (naturel, matériel, immatériel)</a:t>
            </a:r>
          </a:p>
          <a:p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tourisme culturel, tourisme de nature et sportif, tourisme de santé et de bien-être, tourisme ludique, tourisme événementiel, tourisme urbain, etc.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33191AD-337D-46CC-BF04-48DF4DA348D8}"/>
              </a:ext>
            </a:extLst>
          </p:cNvPr>
          <p:cNvSpPr txBox="1"/>
          <p:nvPr/>
        </p:nvSpPr>
        <p:spPr>
          <a:xfrm>
            <a:off x="213718" y="4300547"/>
            <a:ext cx="3530918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ÉVOLUTION ET ENJEUX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tourisme de masse / tourisme durable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Augmenter ou réguler les flux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Agir sur la saisonnalité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4683FE1-F1D4-4158-A1EE-DD374866D2BF}"/>
              </a:ext>
            </a:extLst>
          </p:cNvPr>
          <p:cNvCxnSpPr>
            <a:cxnSpLocks/>
          </p:cNvCxnSpPr>
          <p:nvPr/>
        </p:nvCxnSpPr>
        <p:spPr>
          <a:xfrm>
            <a:off x="3032168" y="2436215"/>
            <a:ext cx="852963" cy="28234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2A1BB543-812F-4514-A06D-14F8FBA8AD90}"/>
              </a:ext>
            </a:extLst>
          </p:cNvPr>
          <p:cNvCxnSpPr>
            <a:cxnSpLocks/>
          </p:cNvCxnSpPr>
          <p:nvPr/>
        </p:nvCxnSpPr>
        <p:spPr>
          <a:xfrm flipV="1">
            <a:off x="5382581" y="2436215"/>
            <a:ext cx="583879" cy="3297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324D6D6-5592-4B70-88FB-2680FA47874D}"/>
              </a:ext>
            </a:extLst>
          </p:cNvPr>
          <p:cNvCxnSpPr>
            <a:cxnSpLocks/>
          </p:cNvCxnSpPr>
          <p:nvPr/>
        </p:nvCxnSpPr>
        <p:spPr>
          <a:xfrm>
            <a:off x="5264472" y="3830556"/>
            <a:ext cx="942018" cy="21441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5B5B800D-95D9-4F69-99DF-2601F86CBB5D}"/>
              </a:ext>
            </a:extLst>
          </p:cNvPr>
          <p:cNvCxnSpPr>
            <a:cxnSpLocks/>
          </p:cNvCxnSpPr>
          <p:nvPr/>
        </p:nvCxnSpPr>
        <p:spPr>
          <a:xfrm flipV="1">
            <a:off x="2331720" y="3795047"/>
            <a:ext cx="700448" cy="29689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27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218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tperisse932@gmail.com</dc:creator>
  <cp:lastModifiedBy>tperisse932@gmail.com</cp:lastModifiedBy>
  <cp:revision>25</cp:revision>
  <cp:lastPrinted>2021-10-06T13:29:43Z</cp:lastPrinted>
  <dcterms:created xsi:type="dcterms:W3CDTF">2021-07-12T14:20:31Z</dcterms:created>
  <dcterms:modified xsi:type="dcterms:W3CDTF">2022-01-29T14:49:08Z</dcterms:modified>
</cp:coreProperties>
</file>