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7" r:id="rId8"/>
    <p:sldId id="265" r:id="rId9"/>
    <p:sldId id="266" r:id="rId10"/>
    <p:sldId id="269" r:id="rId11"/>
    <p:sldId id="277" r:id="rId12"/>
    <p:sldId id="279" r:id="rId13"/>
    <p:sldId id="280" r:id="rId14"/>
    <p:sldId id="281" r:id="rId15"/>
    <p:sldId id="285" r:id="rId16"/>
    <p:sldId id="286" r:id="rId17"/>
    <p:sldId id="287" r:id="rId18"/>
    <p:sldId id="288" r:id="rId19"/>
    <p:sldId id="289" r:id="rId20"/>
    <p:sldId id="278" r:id="rId21"/>
    <p:sldId id="290" r:id="rId22"/>
    <p:sldId id="282" r:id="rId23"/>
    <p:sldId id="283" r:id="rId24"/>
    <p:sldId id="268" r:id="rId25"/>
    <p:sldId id="271" r:id="rId26"/>
    <p:sldId id="272" r:id="rId27"/>
    <p:sldId id="297" r:id="rId28"/>
    <p:sldId id="298" r:id="rId29"/>
    <p:sldId id="296" r:id="rId30"/>
    <p:sldId id="270" r:id="rId31"/>
    <p:sldId id="273" r:id="rId32"/>
    <p:sldId id="264" r:id="rId33"/>
    <p:sldId id="275" r:id="rId34"/>
    <p:sldId id="293" r:id="rId35"/>
    <p:sldId id="295" r:id="rId36"/>
    <p:sldId id="294" r:id="rId37"/>
    <p:sldId id="292" r:id="rId38"/>
    <p:sldId id="27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11/12/2021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143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11/12/2021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60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11/12/2021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05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11/12/2021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22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11/12/2021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740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11/12/2021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4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11/12/2021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93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11/12/2021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19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11/12/2021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93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11/12/2021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85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6DB1-390E-41B6-929A-51D875C791D3}" type="datetimeFigureOut">
              <a:rPr lang="fr-FR" smtClean="0"/>
              <a:t>11/12/2021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02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96DB1-390E-41B6-929A-51D875C791D3}" type="datetimeFigureOut">
              <a:rPr lang="fr-FR" smtClean="0"/>
              <a:t>11/12/2021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D204D-89BF-4F6A-8143-0D3BF2F71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86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eb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eb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0649F0E-4C5E-4010-9C56-FE8CA2E0E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90" y="1368300"/>
            <a:ext cx="5654038" cy="527710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5D75EC-8668-4AFC-8646-F7ABBC37F175}"/>
              </a:ext>
            </a:extLst>
          </p:cNvPr>
          <p:cNvSpPr txBox="1"/>
          <p:nvPr/>
        </p:nvSpPr>
        <p:spPr>
          <a:xfrm rot="19897704">
            <a:off x="114301" y="681845"/>
            <a:ext cx="209169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</a:rPr>
              <a:t>Chapitre 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C726B1-5E08-4D49-BFEF-F3AF487188E4}"/>
              </a:ext>
            </a:extLst>
          </p:cNvPr>
          <p:cNvSpPr txBox="1"/>
          <p:nvPr/>
        </p:nvSpPr>
        <p:spPr>
          <a:xfrm>
            <a:off x="2941320" y="212598"/>
            <a:ext cx="5654039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FFF00"/>
                </a:solidFill>
                <a:latin typeface="Arial Black" panose="020B0A04020102020204" pitchFamily="34" charset="0"/>
              </a:rPr>
              <a:t>Le tourisme dans les pays du golfe Persique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234EE1-1171-4311-9D74-235C58536C4F}"/>
              </a:ext>
            </a:extLst>
          </p:cNvPr>
          <p:cNvSpPr txBox="1"/>
          <p:nvPr/>
        </p:nvSpPr>
        <p:spPr>
          <a:xfrm>
            <a:off x="130234" y="1828800"/>
            <a:ext cx="2059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92229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1106247-0BD5-4C6D-8CCB-D681EF6AC7C9}"/>
              </a:ext>
            </a:extLst>
          </p:cNvPr>
          <p:cNvSpPr txBox="1"/>
          <p:nvPr/>
        </p:nvSpPr>
        <p:spPr>
          <a:xfrm>
            <a:off x="225484" y="128557"/>
            <a:ext cx="697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Le contexte géopolitique et ses conséquences sur le tourisme.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42BF42-0DDD-46B2-9739-5F6A29257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5" y="1543050"/>
            <a:ext cx="8315049" cy="43713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B7E8EDC-9ACD-45EA-AAD0-1F8772E0295A}"/>
              </a:ext>
            </a:extLst>
          </p:cNvPr>
          <p:cNvSpPr txBox="1"/>
          <p:nvPr/>
        </p:nvSpPr>
        <p:spPr>
          <a:xfrm>
            <a:off x="414475" y="5914390"/>
            <a:ext cx="831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Vieille ville de Sanaa, capitale du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Yemen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inscrite au patrimoine mondial de l’Unesco depuis 1986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43A1DB-BBE2-4A1C-B595-B57F0214B314}"/>
              </a:ext>
            </a:extLst>
          </p:cNvPr>
          <p:cNvSpPr txBox="1"/>
          <p:nvPr/>
        </p:nvSpPr>
        <p:spPr>
          <a:xfrm>
            <a:off x="332164" y="894367"/>
            <a:ext cx="74173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La guerre au Yémen : un arrêt brutal du tourisme</a:t>
            </a:r>
          </a:p>
        </p:txBody>
      </p:sp>
    </p:spTree>
    <p:extLst>
      <p:ext uri="{BB962C8B-B14F-4D97-AF65-F5344CB8AC3E}">
        <p14:creationId xmlns:p14="http://schemas.microsoft.com/office/powerpoint/2010/main" val="375451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416AAB3-7F18-469D-ABE9-866D77695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3" y="342900"/>
            <a:ext cx="8323383" cy="52749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75B5EAC-7C24-4C45-B97A-364569224CA4}"/>
              </a:ext>
            </a:extLst>
          </p:cNvPr>
          <p:cNvSpPr txBox="1"/>
          <p:nvPr/>
        </p:nvSpPr>
        <p:spPr>
          <a:xfrm>
            <a:off x="617604" y="5617844"/>
            <a:ext cx="831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Zabid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ville inscrite au patrimoine mondial de l’humanité, joyau de l’architecture islamique</a:t>
            </a:r>
          </a:p>
        </p:txBody>
      </p:sp>
    </p:spTree>
    <p:extLst>
      <p:ext uri="{BB962C8B-B14F-4D97-AF65-F5344CB8AC3E}">
        <p14:creationId xmlns:p14="http://schemas.microsoft.com/office/powerpoint/2010/main" val="3329686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783264-6AD6-449C-88ED-9FB1760FF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" y="894367"/>
            <a:ext cx="7212330" cy="54092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2DC429-A56F-4978-9DDD-3E721B3932C8}"/>
              </a:ext>
            </a:extLst>
          </p:cNvPr>
          <p:cNvSpPr txBox="1"/>
          <p:nvPr/>
        </p:nvSpPr>
        <p:spPr>
          <a:xfrm>
            <a:off x="205740" y="6303615"/>
            <a:ext cx="8938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Bam, au sud de l’Iran – Vieille ville inscrite au patrimoine de l’Unesco en 2003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CAD3BC-0576-46D8-B5B6-B0B48149CBB9}"/>
              </a:ext>
            </a:extLst>
          </p:cNvPr>
          <p:cNvSpPr txBox="1"/>
          <p:nvPr/>
        </p:nvSpPr>
        <p:spPr>
          <a:xfrm>
            <a:off x="205740" y="179962"/>
            <a:ext cx="864108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Iran touché par une interdiction de voyage des États-Unis et des sanctions internationales, notamment de l’U-E </a:t>
            </a:r>
          </a:p>
        </p:txBody>
      </p:sp>
    </p:spTree>
    <p:extLst>
      <p:ext uri="{BB962C8B-B14F-4D97-AF65-F5344CB8AC3E}">
        <p14:creationId xmlns:p14="http://schemas.microsoft.com/office/powerpoint/2010/main" val="307894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572DE9-44AC-4CAA-9C3F-1B762FDA4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" y="228600"/>
            <a:ext cx="8563555" cy="57285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6EF4EB4-E132-4160-9654-6A0E9B090918}"/>
              </a:ext>
            </a:extLst>
          </p:cNvPr>
          <p:cNvSpPr txBox="1"/>
          <p:nvPr/>
        </p:nvSpPr>
        <p:spPr>
          <a:xfrm>
            <a:off x="1009761" y="6046470"/>
            <a:ext cx="7589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Bazar de Tabriz inscrit au patrimoine de l’Unesco en 2010 </a:t>
            </a:r>
          </a:p>
        </p:txBody>
      </p:sp>
    </p:spTree>
    <p:extLst>
      <p:ext uri="{BB962C8B-B14F-4D97-AF65-F5344CB8AC3E}">
        <p14:creationId xmlns:p14="http://schemas.microsoft.com/office/powerpoint/2010/main" val="2821982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4125FA-5808-4F5F-911B-CFAD6CED6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" y="171450"/>
            <a:ext cx="8310301" cy="58214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52769ED-3628-4E61-AD52-C11AF7EC8C85}"/>
              </a:ext>
            </a:extLst>
          </p:cNvPr>
          <p:cNvSpPr txBox="1"/>
          <p:nvPr/>
        </p:nvSpPr>
        <p:spPr>
          <a:xfrm>
            <a:off x="5795010" y="183863"/>
            <a:ext cx="32575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Maydan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(place) d’Ispahan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7E6336-8B23-42F1-ABE3-07803F0BEF3F}"/>
              </a:ext>
            </a:extLst>
          </p:cNvPr>
          <p:cNvSpPr txBox="1"/>
          <p:nvPr/>
        </p:nvSpPr>
        <p:spPr>
          <a:xfrm>
            <a:off x="518333" y="6212472"/>
            <a:ext cx="6648277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2/ Des atouts patrimoniaux diversifiés</a:t>
            </a:r>
          </a:p>
        </p:txBody>
      </p:sp>
    </p:spTree>
    <p:extLst>
      <p:ext uri="{BB962C8B-B14F-4D97-AF65-F5344CB8AC3E}">
        <p14:creationId xmlns:p14="http://schemas.microsoft.com/office/powerpoint/2010/main" val="388221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BE680BA-CDF1-4815-B148-96E1B43B5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2" y="651162"/>
            <a:ext cx="8756756" cy="55556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3E5A5F-1EBB-4209-B563-8C4E701D34D1}"/>
              </a:ext>
            </a:extLst>
          </p:cNvPr>
          <p:cNvSpPr txBox="1"/>
          <p:nvPr/>
        </p:nvSpPr>
        <p:spPr>
          <a:xfrm>
            <a:off x="400744" y="128557"/>
            <a:ext cx="326828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Patrimoine religieux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D99B14-9146-45E1-BA9F-A39590B69F15}"/>
              </a:ext>
            </a:extLst>
          </p:cNvPr>
          <p:cNvSpPr txBox="1"/>
          <p:nvPr/>
        </p:nvSpPr>
        <p:spPr>
          <a:xfrm>
            <a:off x="5692828" y="0"/>
            <a:ext cx="325755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Kaaba au cœur de la mosquée Al-Haram (« La Mosquée sacrée »). La tradition musulmane a lié la fondation de la Mecque à Abraham, ce qui en fait la ville sainte la plus sacrée de l'islam.</a:t>
            </a:r>
          </a:p>
        </p:txBody>
      </p:sp>
    </p:spTree>
    <p:extLst>
      <p:ext uri="{BB962C8B-B14F-4D97-AF65-F5344CB8AC3E}">
        <p14:creationId xmlns:p14="http://schemas.microsoft.com/office/powerpoint/2010/main" val="39336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6328F08-91FF-4717-98FD-92F2A4CF2B9F}"/>
              </a:ext>
            </a:extLst>
          </p:cNvPr>
          <p:cNvSpPr txBox="1"/>
          <p:nvPr/>
        </p:nvSpPr>
        <p:spPr>
          <a:xfrm>
            <a:off x="416560" y="5869305"/>
            <a:ext cx="87274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Médine abrite le tombeau de Mahomet dans la Mosquée du Prophète ainsi que ceux des premiers califes Abou Bakr et Omar,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E01FF7-F1EA-4CD1-B59D-456C99137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91440"/>
            <a:ext cx="7703820" cy="577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72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8436620-B5EC-4958-BB2E-AC62778442B1}"/>
              </a:ext>
            </a:extLst>
          </p:cNvPr>
          <p:cNvSpPr txBox="1"/>
          <p:nvPr/>
        </p:nvSpPr>
        <p:spPr>
          <a:xfrm>
            <a:off x="400744" y="128557"/>
            <a:ext cx="403409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Patrimoine archéologique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C84B06-D187-409D-A47F-74C4E4F32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" y="760260"/>
            <a:ext cx="7909560" cy="517302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3AB3589-D1E0-4DC4-8EA4-84BB3BA61C18}"/>
              </a:ext>
            </a:extLst>
          </p:cNvPr>
          <p:cNvSpPr txBox="1"/>
          <p:nvPr/>
        </p:nvSpPr>
        <p:spPr>
          <a:xfrm>
            <a:off x="297180" y="6097740"/>
            <a:ext cx="8846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site archéologique nabatéen Al-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Hijr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dans le nord-ouest de l'Arabie saoudite</a:t>
            </a:r>
          </a:p>
        </p:txBody>
      </p:sp>
    </p:spTree>
    <p:extLst>
      <p:ext uri="{BB962C8B-B14F-4D97-AF65-F5344CB8AC3E}">
        <p14:creationId xmlns:p14="http://schemas.microsoft.com/office/powerpoint/2010/main" val="19719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A93BB2-B96E-4D09-A5E2-B6769DABF910}"/>
              </a:ext>
            </a:extLst>
          </p:cNvPr>
          <p:cNvSpPr txBox="1"/>
          <p:nvPr/>
        </p:nvSpPr>
        <p:spPr>
          <a:xfrm>
            <a:off x="240030" y="384315"/>
            <a:ext cx="285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Tombeaux creusés dans la roche à al-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Hijr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1A091B-CAF4-42D7-A3CD-DBFEEB033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946581"/>
            <a:ext cx="7302500" cy="38390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7FA793-58AA-4114-9046-C7FF4A8B6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055" y="72390"/>
            <a:ext cx="5034915" cy="33566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E73F3C8-256C-45F9-9B9F-D996CF1BDA1B}"/>
              </a:ext>
            </a:extLst>
          </p:cNvPr>
          <p:cNvSpPr txBox="1"/>
          <p:nvPr/>
        </p:nvSpPr>
        <p:spPr>
          <a:xfrm>
            <a:off x="331470" y="1371600"/>
            <a:ext cx="3406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Vidéo</a:t>
            </a:r>
          </a:p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https://www.youtube.com/watch?v=ezctsKqgJZY</a:t>
            </a:r>
          </a:p>
        </p:txBody>
      </p:sp>
    </p:spTree>
    <p:extLst>
      <p:ext uri="{BB962C8B-B14F-4D97-AF65-F5344CB8AC3E}">
        <p14:creationId xmlns:p14="http://schemas.microsoft.com/office/powerpoint/2010/main" val="1614588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992D1D2-F666-400F-900B-B638674C8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194310"/>
            <a:ext cx="4434840" cy="29565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E7F768-FD2F-48EB-85F9-A31F6FCCC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70" y="3371813"/>
            <a:ext cx="6285230" cy="31928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D1BC561-D95E-40C3-8358-B41EECF5CFE7}"/>
              </a:ext>
            </a:extLst>
          </p:cNvPr>
          <p:cNvSpPr txBox="1"/>
          <p:nvPr/>
        </p:nvSpPr>
        <p:spPr>
          <a:xfrm>
            <a:off x="4686299" y="384810"/>
            <a:ext cx="4320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Vestiges et fort d’al-Zubarah – Qatar Patrimoine mondial de l'Unesco depuis 2013</a:t>
            </a:r>
          </a:p>
        </p:txBody>
      </p:sp>
    </p:spTree>
    <p:extLst>
      <p:ext uri="{BB962C8B-B14F-4D97-AF65-F5344CB8AC3E}">
        <p14:creationId xmlns:p14="http://schemas.microsoft.com/office/powerpoint/2010/main" val="130281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FC0F243-F7D7-4D2A-89CC-DF53EDEC8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06" y="400050"/>
            <a:ext cx="6273972" cy="613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09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0BC6C9-8B37-44BD-92B5-091A8E683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190500"/>
            <a:ext cx="4434840" cy="29565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CFC4FE-E2B9-4AD9-96A6-28B22E7FF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59" y="276210"/>
            <a:ext cx="4297680" cy="28708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01695B-3872-4DF3-BC68-6626286DB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3798299"/>
            <a:ext cx="4857750" cy="27834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64998C9-D08A-4562-B0B9-1A18C06DB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3798299"/>
            <a:ext cx="3977640" cy="265308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E6E193C-A5CE-4AA0-8E17-BAFCCF5969C2}"/>
              </a:ext>
            </a:extLst>
          </p:cNvPr>
          <p:cNvSpPr txBox="1"/>
          <p:nvPr/>
        </p:nvSpPr>
        <p:spPr>
          <a:xfrm>
            <a:off x="4155081" y="3228945"/>
            <a:ext cx="1319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Oman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899CE3-DE43-408A-B263-EAFFEBEF0C47}"/>
              </a:ext>
            </a:extLst>
          </p:cNvPr>
          <p:cNvSpPr txBox="1"/>
          <p:nvPr/>
        </p:nvSpPr>
        <p:spPr>
          <a:xfrm>
            <a:off x="137161" y="3228945"/>
            <a:ext cx="29832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Patrimoine naturel</a:t>
            </a:r>
          </a:p>
        </p:txBody>
      </p:sp>
    </p:spTree>
    <p:extLst>
      <p:ext uri="{BB962C8B-B14F-4D97-AF65-F5344CB8AC3E}">
        <p14:creationId xmlns:p14="http://schemas.microsoft.com/office/powerpoint/2010/main" val="3401971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AC9E204-4949-42D5-A4FF-E1AC9E033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267961"/>
            <a:ext cx="7600950" cy="50641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5E2E9A6-B1CD-4769-8605-1DF3D41308EC}"/>
              </a:ext>
            </a:extLst>
          </p:cNvPr>
          <p:cNvSpPr txBox="1"/>
          <p:nvPr/>
        </p:nvSpPr>
        <p:spPr>
          <a:xfrm>
            <a:off x="1154428" y="5448300"/>
            <a:ext cx="5143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Plage de Khor al-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Adaid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au sud du Qatar</a:t>
            </a:r>
          </a:p>
        </p:txBody>
      </p:sp>
    </p:spTree>
    <p:extLst>
      <p:ext uri="{BB962C8B-B14F-4D97-AF65-F5344CB8AC3E}">
        <p14:creationId xmlns:p14="http://schemas.microsoft.com/office/powerpoint/2010/main" val="1707694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4E1A267-5DE4-49BC-A3ED-26E6EAEF7089}"/>
              </a:ext>
            </a:extLst>
          </p:cNvPr>
          <p:cNvSpPr txBox="1"/>
          <p:nvPr/>
        </p:nvSpPr>
        <p:spPr>
          <a:xfrm>
            <a:off x="313114" y="200947"/>
            <a:ext cx="6910646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II Une croissance touristique soutenue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0603B4-4780-46CA-81F4-667B80E086C1}"/>
              </a:ext>
            </a:extLst>
          </p:cNvPr>
          <p:cNvSpPr txBox="1"/>
          <p:nvPr/>
        </p:nvSpPr>
        <p:spPr>
          <a:xfrm>
            <a:off x="586913" y="746005"/>
            <a:ext cx="8419927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1/ Une croissance portée par les États et les FTN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B2B0B4-3C2B-4803-840C-D64C9F51E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7" y="1291064"/>
            <a:ext cx="7296775" cy="556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E78C96B-3B73-4DDB-8129-8D67EEA6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5" y="1211580"/>
            <a:ext cx="8892809" cy="33947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8EAC811-3CDB-4A1E-9F8B-85B310A58ACB}"/>
              </a:ext>
            </a:extLst>
          </p:cNvPr>
          <p:cNvSpPr txBox="1"/>
          <p:nvPr/>
        </p:nvSpPr>
        <p:spPr>
          <a:xfrm>
            <a:off x="583064" y="293370"/>
            <a:ext cx="8435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  <a:cs typeface="Arial" panose="020B0604020202020204" pitchFamily="34" charset="0"/>
              </a:rPr>
              <a:t>Part par régions (%) des arrivées et recettes touristiques</a:t>
            </a:r>
          </a:p>
        </p:txBody>
      </p:sp>
    </p:spTree>
    <p:extLst>
      <p:ext uri="{BB962C8B-B14F-4D97-AF65-F5344CB8AC3E}">
        <p14:creationId xmlns:p14="http://schemas.microsoft.com/office/powerpoint/2010/main" val="1909390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C87FEF0-8E04-4409-B118-1E6E53B1617A}"/>
              </a:ext>
            </a:extLst>
          </p:cNvPr>
          <p:cNvSpPr txBox="1"/>
          <p:nvPr/>
        </p:nvSpPr>
        <p:spPr>
          <a:xfrm>
            <a:off x="400051" y="268446"/>
            <a:ext cx="8419927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2/ Une offre touristique assez diversifiée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2461EB-B1AF-4F2D-A91F-F0D3515EF977}"/>
              </a:ext>
            </a:extLst>
          </p:cNvPr>
          <p:cNvSpPr txBox="1"/>
          <p:nvPr/>
        </p:nvSpPr>
        <p:spPr>
          <a:xfrm>
            <a:off x="617222" y="1423005"/>
            <a:ext cx="29832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Tourisme culturel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14C9B9-8021-4410-A636-AFD9CC3E0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1931669"/>
            <a:ext cx="8606850" cy="43034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F890773-2893-4815-8108-D0DAC4E31F7E}"/>
              </a:ext>
            </a:extLst>
          </p:cNvPr>
          <p:cNvSpPr txBox="1"/>
          <p:nvPr/>
        </p:nvSpPr>
        <p:spPr>
          <a:xfrm>
            <a:off x="1634489" y="6344999"/>
            <a:ext cx="5143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Louvre Abu Dhabi inauguré en 2017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4C4B955-C2AE-458E-9072-8F5F1237D1F2}"/>
              </a:ext>
            </a:extLst>
          </p:cNvPr>
          <p:cNvSpPr txBox="1"/>
          <p:nvPr/>
        </p:nvSpPr>
        <p:spPr>
          <a:xfrm>
            <a:off x="-1" y="838665"/>
            <a:ext cx="9006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Texte Le tourisme dans les pays du Golfe : réalités et enjeu (</a:t>
            </a:r>
            <a:r>
              <a:rPr lang="fr-FR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Photocopie)</a:t>
            </a:r>
          </a:p>
        </p:txBody>
      </p:sp>
    </p:spTree>
    <p:extLst>
      <p:ext uri="{BB962C8B-B14F-4D97-AF65-F5344CB8AC3E}">
        <p14:creationId xmlns:p14="http://schemas.microsoft.com/office/powerpoint/2010/main" val="269211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7BF960C-6797-41EE-BBD9-738317C6284A}"/>
              </a:ext>
            </a:extLst>
          </p:cNvPr>
          <p:cNvSpPr txBox="1"/>
          <p:nvPr/>
        </p:nvSpPr>
        <p:spPr>
          <a:xfrm>
            <a:off x="1348738" y="5886391"/>
            <a:ext cx="6080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Musée des arts islamiques (MAI) à Doha - Qatar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00AB11-C817-48E0-B195-91ABD96B8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7" y="320039"/>
            <a:ext cx="8370453" cy="55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49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D8A21C3-1255-465A-91D5-980A2068AE3E}"/>
              </a:ext>
            </a:extLst>
          </p:cNvPr>
          <p:cNvSpPr txBox="1"/>
          <p:nvPr/>
        </p:nvSpPr>
        <p:spPr>
          <a:xfrm>
            <a:off x="800101" y="234285"/>
            <a:ext cx="477773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- Tourisme de nature et sportif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11DEE53-BE40-4FD9-B003-CCDCD60F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" y="838688"/>
            <a:ext cx="6328410" cy="600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0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E4FB60-2741-4ECB-82FB-6A965E573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77164"/>
            <a:ext cx="7760970" cy="65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61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5EEFAF-4B61-4906-8F64-8D5DEA294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" y="3177540"/>
            <a:ext cx="8856092" cy="32804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41E96F-936C-4A17-9C5C-8688B7838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3" y="400050"/>
            <a:ext cx="8765858" cy="29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9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2CECBE-7DDE-4407-9F8D-CEF55C479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697230"/>
            <a:ext cx="8343900" cy="41719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EA16A7-B642-47B2-9479-A855ACA6FE80}"/>
              </a:ext>
            </a:extLst>
          </p:cNvPr>
          <p:cNvSpPr txBox="1"/>
          <p:nvPr/>
        </p:nvSpPr>
        <p:spPr>
          <a:xfrm>
            <a:off x="316429" y="4869180"/>
            <a:ext cx="834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La ville de la Mecque – Arabie saoudite. Elle se situe à l'ouest de l'Arabie saoudite, sur les pentes de la chaîne d'al-</a:t>
            </a:r>
            <a:r>
              <a:rPr lang="fr-FR" sz="2000" dirty="0" err="1"/>
              <a:t>Sarawat</a:t>
            </a:r>
            <a:r>
              <a:rPr lang="fr-FR" sz="2000" dirty="0"/>
              <a:t>, entre les massifs du Hedjaz et de l'Asir, plus précisément dans la vallée de l'oued Ibrahim au pied de collines de 60 à plus de 500 mètres de hauteur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B189115-68BF-4B55-A127-27432AE50EC1}"/>
              </a:ext>
            </a:extLst>
          </p:cNvPr>
          <p:cNvSpPr txBox="1"/>
          <p:nvPr/>
        </p:nvSpPr>
        <p:spPr>
          <a:xfrm>
            <a:off x="800101" y="234285"/>
            <a:ext cx="328040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- Tourisme religieux</a:t>
            </a:r>
          </a:p>
        </p:txBody>
      </p:sp>
    </p:spTree>
    <p:extLst>
      <p:ext uri="{BB962C8B-B14F-4D97-AF65-F5344CB8AC3E}">
        <p14:creationId xmlns:p14="http://schemas.microsoft.com/office/powerpoint/2010/main" val="7951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6EEAF60-AA6A-4E88-A057-0F2AD47381A4}"/>
              </a:ext>
            </a:extLst>
          </p:cNvPr>
          <p:cNvSpPr txBox="1"/>
          <p:nvPr/>
        </p:nvSpPr>
        <p:spPr>
          <a:xfrm>
            <a:off x="301684" y="265256"/>
            <a:ext cx="3904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Suite de la présentation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59368D-D20D-4F23-A047-98028C0988B7}"/>
              </a:ext>
            </a:extLst>
          </p:cNvPr>
          <p:cNvSpPr txBox="1"/>
          <p:nvPr/>
        </p:nvSpPr>
        <p:spPr>
          <a:xfrm>
            <a:off x="198814" y="880943"/>
            <a:ext cx="7733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u="sng" dirty="0">
                <a:latin typeface="Verdana" panose="020B0604030504040204" pitchFamily="34" charset="0"/>
                <a:ea typeface="Verdana" panose="020B0604030504040204" pitchFamily="34" charset="0"/>
              </a:rPr>
              <a:t>Problématique</a:t>
            </a:r>
            <a:r>
              <a:rPr lang="fr-FR" sz="2000" i="1" dirty="0">
                <a:latin typeface="Verdana" panose="020B0604030504040204" pitchFamily="34" charset="0"/>
                <a:ea typeface="Verdana" panose="020B0604030504040204" pitchFamily="34" charset="0"/>
              </a:rPr>
              <a:t> : Comment la mise en tourisme de ces pays peut-elle se réaliser et se développer dans un milieu aussi contraignant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7DE68C-452B-454A-AF51-30D17AB2294E}"/>
              </a:ext>
            </a:extLst>
          </p:cNvPr>
          <p:cNvSpPr txBox="1"/>
          <p:nvPr/>
        </p:nvSpPr>
        <p:spPr>
          <a:xfrm>
            <a:off x="198814" y="2251710"/>
            <a:ext cx="8739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I Des contraintes fortes, mais des atouts importants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II Une croissance touristique soutenue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C01DC4-2FC6-47B2-B754-2E1A489B2ED8}"/>
              </a:ext>
            </a:extLst>
          </p:cNvPr>
          <p:cNvSpPr txBox="1"/>
          <p:nvPr/>
        </p:nvSpPr>
        <p:spPr>
          <a:xfrm>
            <a:off x="301684" y="3698527"/>
            <a:ext cx="7550726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I Des contraintes fortes, mais des atouts importants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2B8068F-DDC7-467C-BE7C-FC134C2560BA}"/>
              </a:ext>
            </a:extLst>
          </p:cNvPr>
          <p:cNvSpPr txBox="1"/>
          <p:nvPr/>
        </p:nvSpPr>
        <p:spPr>
          <a:xfrm>
            <a:off x="430876" y="4788187"/>
            <a:ext cx="8038753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1/ Des contraintes naturelles et géopolitiques fortes</a:t>
            </a:r>
            <a:endParaRPr lang="fr-FR" sz="2400" dirty="0">
              <a:solidFill>
                <a:srgbClr val="FFFF00"/>
              </a:solidFill>
              <a:latin typeface="Arial Black" panose="020B0A0402010202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BAF5E9-7617-4F8B-96AE-C13FEF52071A}"/>
              </a:ext>
            </a:extLst>
          </p:cNvPr>
          <p:cNvSpPr txBox="1"/>
          <p:nvPr/>
        </p:nvSpPr>
        <p:spPr>
          <a:xfrm>
            <a:off x="728404" y="5877847"/>
            <a:ext cx="5169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des contraintes naturelles fortes</a:t>
            </a:r>
          </a:p>
        </p:txBody>
      </p:sp>
    </p:spTree>
    <p:extLst>
      <p:ext uri="{BB962C8B-B14F-4D97-AF65-F5344CB8AC3E}">
        <p14:creationId xmlns:p14="http://schemas.microsoft.com/office/powerpoint/2010/main" val="56492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C0B1029-6574-45A6-884D-7DC4C257B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400800" cy="4800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D78E036-DD77-4526-9093-DB8D5DD6F27E}"/>
              </a:ext>
            </a:extLst>
          </p:cNvPr>
          <p:cNvSpPr txBox="1"/>
          <p:nvPr/>
        </p:nvSpPr>
        <p:spPr>
          <a:xfrm>
            <a:off x="1120140" y="5715000"/>
            <a:ext cx="576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Mosquée du prophète à Médine, 2</a:t>
            </a:r>
            <a:r>
              <a:rPr lang="fr-F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ville sainte de l’islam – Arabie saoudite</a:t>
            </a:r>
          </a:p>
        </p:txBody>
      </p:sp>
    </p:spTree>
    <p:extLst>
      <p:ext uri="{BB962C8B-B14F-4D97-AF65-F5344CB8AC3E}">
        <p14:creationId xmlns:p14="http://schemas.microsoft.com/office/powerpoint/2010/main" val="2094046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FC22364-3F9D-4D42-A5DF-1F31C6D254E0}"/>
              </a:ext>
            </a:extLst>
          </p:cNvPr>
          <p:cNvSpPr txBox="1"/>
          <p:nvPr/>
        </p:nvSpPr>
        <p:spPr>
          <a:xfrm>
            <a:off x="362036" y="189845"/>
            <a:ext cx="8419927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3/ Le développement du tourisme urbain : l’exemple de Dubaï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084D79-3471-42DF-B90F-2F5EBFDAB9AF}"/>
              </a:ext>
            </a:extLst>
          </p:cNvPr>
          <p:cNvSpPr txBox="1"/>
          <p:nvPr/>
        </p:nvSpPr>
        <p:spPr>
          <a:xfrm>
            <a:off x="1188719" y="1107011"/>
            <a:ext cx="7269631" cy="83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Exercice : le développement touristique de Dubaï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Voir fichier </a:t>
            </a:r>
            <a:r>
              <a:rPr lang="fr-FR" sz="2000" b="1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</a:t>
            </a:r>
            <a:r>
              <a:rPr lang="fr-FR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 le blog</a:t>
            </a:r>
            <a:endParaRPr lang="fr-FR" sz="20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BEFC07-8D62-4351-91AF-1F9A26AB8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6" y="1945830"/>
            <a:ext cx="85852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94855F-95C0-4AED-B698-0FC3D27ED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560070"/>
            <a:ext cx="8595360" cy="42976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9EC3079-B23B-46C9-8B98-4AAD3E4BDACD}"/>
              </a:ext>
            </a:extLst>
          </p:cNvPr>
          <p:cNvSpPr txBox="1"/>
          <p:nvPr/>
        </p:nvSpPr>
        <p:spPr>
          <a:xfrm>
            <a:off x="274320" y="4857750"/>
            <a:ext cx="576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Un hôtel dans le désert des Émirats Arabes Unis</a:t>
            </a:r>
          </a:p>
        </p:txBody>
      </p:sp>
    </p:spTree>
    <p:extLst>
      <p:ext uri="{BB962C8B-B14F-4D97-AF65-F5344CB8AC3E}">
        <p14:creationId xmlns:p14="http://schemas.microsoft.com/office/powerpoint/2010/main" val="2628514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F080D3B-4742-4424-A6B7-F9EB0A7C20EF}"/>
              </a:ext>
            </a:extLst>
          </p:cNvPr>
          <p:cNvSpPr txBox="1"/>
          <p:nvPr/>
        </p:nvSpPr>
        <p:spPr>
          <a:xfrm>
            <a:off x="362037" y="189845"/>
            <a:ext cx="6998884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4/ Un environnement fortement dégradé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012846-D2DB-4A38-960B-A6ACB9A454C0}"/>
              </a:ext>
            </a:extLst>
          </p:cNvPr>
          <p:cNvSpPr txBox="1"/>
          <p:nvPr/>
        </p:nvSpPr>
        <p:spPr>
          <a:xfrm>
            <a:off x="491491" y="897225"/>
            <a:ext cx="438911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- La pollution atmosphérique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5C13FA-14B6-470A-BF71-950A8054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8" y="1543050"/>
            <a:ext cx="8630221" cy="41548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BAA2EF-4AE3-44D2-82AC-F959A9199894}"/>
              </a:ext>
            </a:extLst>
          </p:cNvPr>
          <p:cNvSpPr txBox="1"/>
          <p:nvPr/>
        </p:nvSpPr>
        <p:spPr>
          <a:xfrm>
            <a:off x="362036" y="5760720"/>
            <a:ext cx="813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Émission de co</a:t>
            </a:r>
            <a:r>
              <a:rPr lang="fr-F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d’une raffinerie de pétrole non loin de Doha - Qatar</a:t>
            </a:r>
          </a:p>
        </p:txBody>
      </p:sp>
    </p:spTree>
    <p:extLst>
      <p:ext uri="{BB962C8B-B14F-4D97-AF65-F5344CB8AC3E}">
        <p14:creationId xmlns:p14="http://schemas.microsoft.com/office/powerpoint/2010/main" val="84166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F5BC2C-E2B3-4000-9812-1F7BFCAAB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98780"/>
            <a:ext cx="8008620" cy="53390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E9C6BB1-22E1-4457-A965-778CF745D164}"/>
              </a:ext>
            </a:extLst>
          </p:cNvPr>
          <p:cNvSpPr txBox="1"/>
          <p:nvPr/>
        </p:nvSpPr>
        <p:spPr>
          <a:xfrm>
            <a:off x="723900" y="5840730"/>
            <a:ext cx="3158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Stade climatisé au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qatar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082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F428B8-2F18-4E09-8872-8332F0519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5" y="780096"/>
            <a:ext cx="7438390" cy="55787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4212DC2-8805-404D-93D1-921C997F2BDE}"/>
              </a:ext>
            </a:extLst>
          </p:cNvPr>
          <p:cNvSpPr txBox="1"/>
          <p:nvPr/>
        </p:nvSpPr>
        <p:spPr>
          <a:xfrm>
            <a:off x="822960" y="6358889"/>
            <a:ext cx="576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Poissons empoisonnés sur une plage du Koweït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46C028-A4D2-4F30-933E-238F0CB54E51}"/>
              </a:ext>
            </a:extLst>
          </p:cNvPr>
          <p:cNvSpPr txBox="1"/>
          <p:nvPr/>
        </p:nvSpPr>
        <p:spPr>
          <a:xfrm>
            <a:off x="582931" y="99001"/>
            <a:ext cx="340613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- La pollution de l’eau </a:t>
            </a:r>
          </a:p>
        </p:txBody>
      </p:sp>
    </p:spTree>
    <p:extLst>
      <p:ext uri="{BB962C8B-B14F-4D97-AF65-F5344CB8AC3E}">
        <p14:creationId xmlns:p14="http://schemas.microsoft.com/office/powerpoint/2010/main" val="60213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F08ABC-F2A6-4D83-93B3-E2C6D591E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39716"/>
            <a:ext cx="8629650" cy="479561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CCAACB-B21D-4435-A27B-8B0B73E9E3DA}"/>
              </a:ext>
            </a:extLst>
          </p:cNvPr>
          <p:cNvSpPr txBox="1"/>
          <p:nvPr/>
        </p:nvSpPr>
        <p:spPr>
          <a:xfrm>
            <a:off x="754380" y="5261609"/>
            <a:ext cx="576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Port de Ras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Laffan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qatar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13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98E3B80-6D02-4258-B55A-78614F4A3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9" y="0"/>
            <a:ext cx="7498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84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93A44F9-568F-43B5-989A-16201E4B9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70" y="481874"/>
            <a:ext cx="6469365" cy="57420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D9EE2F4-3F17-42B6-B0C8-FDDE4584D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19"/>
            <a:ext cx="2388871" cy="556931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1D1841-437A-4FFF-A148-14D5F6676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72" y="5200650"/>
            <a:ext cx="2106417" cy="10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62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1299691-2743-407C-B7AF-29CDEA1E2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3" y="602606"/>
            <a:ext cx="7342273" cy="56527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451CE0F-E285-4088-861D-4A9DCEC83EC1}"/>
              </a:ext>
            </a:extLst>
          </p:cNvPr>
          <p:cNvSpPr txBox="1"/>
          <p:nvPr/>
        </p:nvSpPr>
        <p:spPr>
          <a:xfrm>
            <a:off x="900863" y="233274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Températures c°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81AA2C1-4372-487A-951F-DD226478D166}"/>
              </a:ext>
            </a:extLst>
          </p:cNvPr>
          <p:cNvSpPr txBox="1"/>
          <p:nvPr/>
        </p:nvSpPr>
        <p:spPr>
          <a:xfrm>
            <a:off x="6048173" y="233274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Précipitations mm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87B5DE-DF50-4A45-994D-8B04CD721F8F}"/>
              </a:ext>
            </a:extLst>
          </p:cNvPr>
          <p:cNvSpPr txBox="1"/>
          <p:nvPr/>
        </p:nvSpPr>
        <p:spPr>
          <a:xfrm>
            <a:off x="3385387" y="125300"/>
            <a:ext cx="157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Doha - Qatar</a:t>
            </a:r>
          </a:p>
        </p:txBody>
      </p:sp>
    </p:spTree>
    <p:extLst>
      <p:ext uri="{BB962C8B-B14F-4D97-AF65-F5344CB8AC3E}">
        <p14:creationId xmlns:p14="http://schemas.microsoft.com/office/powerpoint/2010/main" val="337201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8FCD853-5610-4FC0-B19C-70DA7AE95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29" y="386657"/>
            <a:ext cx="7647142" cy="608468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2761411-F43C-4188-AAA6-90F02A8D2303}"/>
              </a:ext>
            </a:extLst>
          </p:cNvPr>
          <p:cNvSpPr txBox="1"/>
          <p:nvPr/>
        </p:nvSpPr>
        <p:spPr>
          <a:xfrm>
            <a:off x="900863" y="233274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Températures c°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3663DE-DFEB-4822-A812-16A6F262D9AB}"/>
              </a:ext>
            </a:extLst>
          </p:cNvPr>
          <p:cNvSpPr txBox="1"/>
          <p:nvPr/>
        </p:nvSpPr>
        <p:spPr>
          <a:xfrm>
            <a:off x="6048173" y="233274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Précipitations mm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40845D-272C-4BDA-A377-7D17ADE823F9}"/>
              </a:ext>
            </a:extLst>
          </p:cNvPr>
          <p:cNvSpPr txBox="1"/>
          <p:nvPr/>
        </p:nvSpPr>
        <p:spPr>
          <a:xfrm>
            <a:off x="8395571" y="6080760"/>
            <a:ext cx="416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6B14FE-8931-4D61-A0C5-2C7595AED0ED}"/>
              </a:ext>
            </a:extLst>
          </p:cNvPr>
          <p:cNvSpPr txBox="1"/>
          <p:nvPr/>
        </p:nvSpPr>
        <p:spPr>
          <a:xfrm>
            <a:off x="8395571" y="5455920"/>
            <a:ext cx="416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56854B-D3AF-4380-B7B1-0AD44095F7CF}"/>
              </a:ext>
            </a:extLst>
          </p:cNvPr>
          <p:cNvSpPr txBox="1"/>
          <p:nvPr/>
        </p:nvSpPr>
        <p:spPr>
          <a:xfrm>
            <a:off x="8395570" y="4866501"/>
            <a:ext cx="416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5254D0-C9A0-4A35-8F25-579830155FFE}"/>
              </a:ext>
            </a:extLst>
          </p:cNvPr>
          <p:cNvSpPr txBox="1"/>
          <p:nvPr/>
        </p:nvSpPr>
        <p:spPr>
          <a:xfrm>
            <a:off x="8395570" y="4241661"/>
            <a:ext cx="416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15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7718B9-404A-4FB8-810F-2424B578334B}"/>
              </a:ext>
            </a:extLst>
          </p:cNvPr>
          <p:cNvSpPr txBox="1"/>
          <p:nvPr/>
        </p:nvSpPr>
        <p:spPr>
          <a:xfrm>
            <a:off x="8395570" y="3538658"/>
            <a:ext cx="416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FF"/>
                </a:solidFill>
              </a:rPr>
              <a:t>20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11095C8-9943-4E3D-8578-6481679ECB68}"/>
              </a:ext>
            </a:extLst>
          </p:cNvPr>
          <p:cNvSpPr txBox="1"/>
          <p:nvPr/>
        </p:nvSpPr>
        <p:spPr>
          <a:xfrm>
            <a:off x="3385387" y="125300"/>
            <a:ext cx="157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Dubaï - EAU</a:t>
            </a:r>
          </a:p>
        </p:txBody>
      </p:sp>
    </p:spTree>
    <p:extLst>
      <p:ext uri="{BB962C8B-B14F-4D97-AF65-F5344CB8AC3E}">
        <p14:creationId xmlns:p14="http://schemas.microsoft.com/office/powerpoint/2010/main" val="310763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8C19EA6-CA3F-49F6-9073-87F647451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" y="354899"/>
            <a:ext cx="8015526" cy="61482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16439CC-4461-4F86-BE7E-C9C8ADA4C5FF}"/>
              </a:ext>
            </a:extLst>
          </p:cNvPr>
          <p:cNvSpPr txBox="1"/>
          <p:nvPr/>
        </p:nvSpPr>
        <p:spPr>
          <a:xfrm>
            <a:off x="900863" y="233274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Températures c°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E873C0-0864-4E17-ABB1-A847302B17D5}"/>
              </a:ext>
            </a:extLst>
          </p:cNvPr>
          <p:cNvSpPr txBox="1"/>
          <p:nvPr/>
        </p:nvSpPr>
        <p:spPr>
          <a:xfrm>
            <a:off x="6048173" y="233274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Précipitations mm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E4445D-F3B0-4F68-9514-857EE0AF2428}"/>
              </a:ext>
            </a:extLst>
          </p:cNvPr>
          <p:cNvSpPr txBox="1"/>
          <p:nvPr/>
        </p:nvSpPr>
        <p:spPr>
          <a:xfrm>
            <a:off x="2938361" y="170233"/>
            <a:ext cx="3049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Mecque – Arabie Saoudite</a:t>
            </a:r>
          </a:p>
        </p:txBody>
      </p:sp>
    </p:spTree>
    <p:extLst>
      <p:ext uri="{BB962C8B-B14F-4D97-AF65-F5344CB8AC3E}">
        <p14:creationId xmlns:p14="http://schemas.microsoft.com/office/powerpoint/2010/main" val="3110478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68DED8-0D35-47FC-8EAD-29E429007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" y="447040"/>
            <a:ext cx="8274050" cy="412520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5073E49-1642-41F5-A0F2-9703228B3E7E}"/>
              </a:ext>
            </a:extLst>
          </p:cNvPr>
          <p:cNvSpPr txBox="1"/>
          <p:nvPr/>
        </p:nvSpPr>
        <p:spPr>
          <a:xfrm>
            <a:off x="339290" y="4653096"/>
            <a:ext cx="6507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Photo satellite du désert arabique et du golfe Persique </a:t>
            </a:r>
          </a:p>
        </p:txBody>
      </p:sp>
    </p:spTree>
    <p:extLst>
      <p:ext uri="{BB962C8B-B14F-4D97-AF65-F5344CB8AC3E}">
        <p14:creationId xmlns:p14="http://schemas.microsoft.com/office/powerpoint/2010/main" val="1120047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6FD2A4-D1A3-4B55-9D37-D37293247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" y="525780"/>
            <a:ext cx="8641080" cy="57607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E7A2CC2-A418-4E59-A482-9CDD51B84FDF}"/>
              </a:ext>
            </a:extLst>
          </p:cNvPr>
          <p:cNvSpPr txBox="1"/>
          <p:nvPr/>
        </p:nvSpPr>
        <p:spPr>
          <a:xfrm>
            <a:off x="217170" y="6286500"/>
            <a:ext cx="576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Dubaï</a:t>
            </a:r>
          </a:p>
        </p:txBody>
      </p:sp>
    </p:spTree>
    <p:extLst>
      <p:ext uri="{BB962C8B-B14F-4D97-AF65-F5344CB8AC3E}">
        <p14:creationId xmlns:p14="http://schemas.microsoft.com/office/powerpoint/2010/main" val="2592807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29F60C-BD58-4529-B905-AD4A98CB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1" y="948690"/>
            <a:ext cx="7650279" cy="50874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EDE2C3C-07E6-4AEF-A80E-619C1DBDC3F0}"/>
              </a:ext>
            </a:extLst>
          </p:cNvPr>
          <p:cNvSpPr txBox="1"/>
          <p:nvPr/>
        </p:nvSpPr>
        <p:spPr>
          <a:xfrm>
            <a:off x="842211" y="6036126"/>
            <a:ext cx="576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Doha - Qatar</a:t>
            </a:r>
          </a:p>
        </p:txBody>
      </p:sp>
    </p:spTree>
    <p:extLst>
      <p:ext uri="{BB962C8B-B14F-4D97-AF65-F5344CB8AC3E}">
        <p14:creationId xmlns:p14="http://schemas.microsoft.com/office/powerpoint/2010/main" val="17080744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1019</TotalTime>
  <Words>568</Words>
  <Application>Microsoft Office PowerPoint</Application>
  <PresentationFormat>Affichage à l'écran (4:3)</PresentationFormat>
  <Paragraphs>72</Paragraphs>
  <Slides>38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tperisse932@gmail.com</dc:creator>
  <cp:lastModifiedBy>tperisse932@gmail.com</cp:lastModifiedBy>
  <cp:revision>61</cp:revision>
  <dcterms:created xsi:type="dcterms:W3CDTF">2021-11-13T10:34:10Z</dcterms:created>
  <dcterms:modified xsi:type="dcterms:W3CDTF">2021-12-11T16:57:54Z</dcterms:modified>
</cp:coreProperties>
</file>