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5" r:id="rId6"/>
    <p:sldId id="283" r:id="rId7"/>
    <p:sldId id="281" r:id="rId8"/>
    <p:sldId id="260" r:id="rId9"/>
    <p:sldId id="287" r:id="rId10"/>
    <p:sldId id="307" r:id="rId11"/>
    <p:sldId id="282" r:id="rId12"/>
    <p:sldId id="308" r:id="rId13"/>
    <p:sldId id="284" r:id="rId14"/>
    <p:sldId id="288" r:id="rId15"/>
    <p:sldId id="303" r:id="rId16"/>
    <p:sldId id="304" r:id="rId17"/>
    <p:sldId id="306" r:id="rId18"/>
    <p:sldId id="274" r:id="rId19"/>
    <p:sldId id="276" r:id="rId20"/>
    <p:sldId id="277" r:id="rId21"/>
    <p:sldId id="278" r:id="rId22"/>
    <p:sldId id="279" r:id="rId23"/>
    <p:sldId id="280" r:id="rId24"/>
    <p:sldId id="261" r:id="rId25"/>
    <p:sldId id="285" r:id="rId26"/>
    <p:sldId id="286" r:id="rId27"/>
    <p:sldId id="269" r:id="rId28"/>
    <p:sldId id="273" r:id="rId29"/>
    <p:sldId id="289" r:id="rId30"/>
    <p:sldId id="271" r:id="rId31"/>
    <p:sldId id="291" r:id="rId32"/>
    <p:sldId id="290" r:id="rId33"/>
    <p:sldId id="292" r:id="rId34"/>
    <p:sldId id="293" r:id="rId35"/>
    <p:sldId id="294" r:id="rId36"/>
    <p:sldId id="295" r:id="rId37"/>
    <p:sldId id="296" r:id="rId38"/>
    <p:sldId id="270" r:id="rId39"/>
    <p:sldId id="297" r:id="rId40"/>
    <p:sldId id="298" r:id="rId41"/>
    <p:sldId id="263" r:id="rId42"/>
    <p:sldId id="264" r:id="rId43"/>
    <p:sldId id="305" r:id="rId44"/>
    <p:sldId id="299" r:id="rId45"/>
    <p:sldId id="266" r:id="rId46"/>
    <p:sldId id="267" r:id="rId47"/>
    <p:sldId id="265" r:id="rId48"/>
    <p:sldId id="300" r:id="rId49"/>
    <p:sldId id="301" r:id="rId50"/>
    <p:sldId id="302" r:id="rId51"/>
    <p:sldId id="268" r:id="rId52"/>
  </p:sldIdLst>
  <p:sldSz cx="9144000" cy="6858000" type="screen4x3"/>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5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13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1D230F-74E0-4C74-B09F-65BB92841939}"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34975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1D230F-74E0-4C74-B09F-65BB92841939}"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10250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1D230F-74E0-4C74-B09F-65BB92841939}"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100554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1D230F-74E0-4C74-B09F-65BB92841939}"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4445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1D230F-74E0-4C74-B09F-65BB92841939}" type="datetimeFigureOut">
              <a:rPr lang="fr-FR" smtClean="0"/>
              <a:t>04/02/2023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104754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1D230F-74E0-4C74-B09F-65BB92841939}" type="datetimeFigureOut">
              <a:rPr lang="fr-FR" smtClean="0"/>
              <a:t>04/02/2023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192466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1D230F-74E0-4C74-B09F-65BB92841939}" type="datetimeFigureOut">
              <a:rPr lang="fr-FR" smtClean="0"/>
              <a:t>04/02/2023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251434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1D230F-74E0-4C74-B09F-65BB92841939}" type="datetimeFigureOut">
              <a:rPr lang="fr-FR" smtClean="0"/>
              <a:t>04/02/2023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102598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D230F-74E0-4C74-B09F-65BB92841939}" type="datetimeFigureOut">
              <a:rPr lang="fr-FR" smtClean="0"/>
              <a:t>04/02/2023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387427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1D230F-74E0-4C74-B09F-65BB92841939}" type="datetimeFigureOut">
              <a:rPr lang="fr-FR" smtClean="0"/>
              <a:t>04/02/2023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100180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1D230F-74E0-4C74-B09F-65BB92841939}" type="datetimeFigureOut">
              <a:rPr lang="fr-FR" smtClean="0"/>
              <a:t>04/02/2023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B8FAFD-1A8F-4A50-BF2F-EF0F88CC82CB}" type="slidenum">
              <a:rPr lang="fr-FR" smtClean="0"/>
              <a:t>‹N°›</a:t>
            </a:fld>
            <a:endParaRPr lang="fr-FR"/>
          </a:p>
        </p:txBody>
      </p:sp>
    </p:spTree>
    <p:extLst>
      <p:ext uri="{BB962C8B-B14F-4D97-AF65-F5344CB8AC3E}">
        <p14:creationId xmlns:p14="http://schemas.microsoft.com/office/powerpoint/2010/main" val="311413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D230F-74E0-4C74-B09F-65BB92841939}" type="datetimeFigureOut">
              <a:rPr lang="fr-FR" smtClean="0"/>
              <a:t>04/02/2023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8FAFD-1A8F-4A50-BF2F-EF0F88CC82CB}" type="slidenum">
              <a:rPr lang="fr-FR" smtClean="0"/>
              <a:t>‹N°›</a:t>
            </a:fld>
            <a:endParaRPr lang="fr-FR"/>
          </a:p>
        </p:txBody>
      </p:sp>
    </p:spTree>
    <p:extLst>
      <p:ext uri="{BB962C8B-B14F-4D97-AF65-F5344CB8AC3E}">
        <p14:creationId xmlns:p14="http://schemas.microsoft.com/office/powerpoint/2010/main" val="986901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web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8DE16E9-4522-4FF2-9855-B9D205EADCFB}"/>
              </a:ext>
            </a:extLst>
          </p:cNvPr>
          <p:cNvSpPr txBox="1"/>
          <p:nvPr/>
        </p:nvSpPr>
        <p:spPr>
          <a:xfrm>
            <a:off x="1634490" y="354330"/>
            <a:ext cx="7189470" cy="1200329"/>
          </a:xfrm>
          <a:prstGeom prst="rect">
            <a:avLst/>
          </a:prstGeom>
          <a:noFill/>
        </p:spPr>
        <p:txBody>
          <a:bodyPr wrap="square" rtlCol="0">
            <a:spAutoFit/>
          </a:bodyPr>
          <a:lstStyle/>
          <a:p>
            <a:pPr algn="ctr"/>
            <a:r>
              <a:rPr lang="fr-FR" sz="36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Le tourisme des Caraïbes et des îles intertropicales</a:t>
            </a:r>
            <a:endParaRPr lang="fr-FR" sz="3600" dirty="0">
              <a:solidFill>
                <a:srgbClr val="FF0000"/>
              </a:solidFill>
              <a:latin typeface="Arial Black" panose="020B0A04020102020204" pitchFamily="34" charset="0"/>
            </a:endParaRPr>
          </a:p>
        </p:txBody>
      </p:sp>
      <p:sp>
        <p:nvSpPr>
          <p:cNvPr id="4" name="ZoneTexte 3">
            <a:extLst>
              <a:ext uri="{FF2B5EF4-FFF2-40B4-BE49-F238E27FC236}">
                <a16:creationId xmlns:a16="http://schemas.microsoft.com/office/drawing/2014/main" id="{A0CB8BC6-102C-4FDD-9EEC-9C62609CA21C}"/>
              </a:ext>
            </a:extLst>
          </p:cNvPr>
          <p:cNvSpPr txBox="1"/>
          <p:nvPr/>
        </p:nvSpPr>
        <p:spPr>
          <a:xfrm rot="19426051">
            <a:off x="-274320" y="607494"/>
            <a:ext cx="2606040" cy="461665"/>
          </a:xfrm>
          <a:prstGeom prst="rect">
            <a:avLst/>
          </a:prstGeom>
          <a:noFill/>
        </p:spPr>
        <p:txBody>
          <a:bodyPr wrap="square" rtlCol="0">
            <a:spAutoFit/>
          </a:bodyPr>
          <a:lstStyle/>
          <a:p>
            <a:pPr algn="ctr"/>
            <a:r>
              <a:rPr lang="fr-FR" sz="24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Chapitre 5</a:t>
            </a:r>
            <a:endParaRPr lang="fr-FR" sz="2400" dirty="0">
              <a:solidFill>
                <a:srgbClr val="FF0000"/>
              </a:solidFill>
              <a:latin typeface="Arial Black" panose="020B0A04020102020204" pitchFamily="34" charset="0"/>
            </a:endParaRPr>
          </a:p>
        </p:txBody>
      </p:sp>
      <p:sp>
        <p:nvSpPr>
          <p:cNvPr id="5" name="ZoneTexte 4">
            <a:extLst>
              <a:ext uri="{FF2B5EF4-FFF2-40B4-BE49-F238E27FC236}">
                <a16:creationId xmlns:a16="http://schemas.microsoft.com/office/drawing/2014/main" id="{147DC8EB-671D-48A4-A657-E4749674369C}"/>
              </a:ext>
            </a:extLst>
          </p:cNvPr>
          <p:cNvSpPr txBox="1"/>
          <p:nvPr/>
        </p:nvSpPr>
        <p:spPr>
          <a:xfrm>
            <a:off x="571500" y="2160270"/>
            <a:ext cx="389763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Présentation du chapitre</a:t>
            </a:r>
          </a:p>
        </p:txBody>
      </p:sp>
      <p:sp>
        <p:nvSpPr>
          <p:cNvPr id="6" name="ZoneTexte 5">
            <a:extLst>
              <a:ext uri="{FF2B5EF4-FFF2-40B4-BE49-F238E27FC236}">
                <a16:creationId xmlns:a16="http://schemas.microsoft.com/office/drawing/2014/main" id="{9B860788-718C-4890-811F-D98087F8FDC7}"/>
              </a:ext>
            </a:extLst>
          </p:cNvPr>
          <p:cNvSpPr txBox="1"/>
          <p:nvPr/>
        </p:nvSpPr>
        <p:spPr>
          <a:xfrm>
            <a:off x="571500" y="2925961"/>
            <a:ext cx="8389620" cy="1631216"/>
          </a:xfrm>
          <a:prstGeom prst="rect">
            <a:avLst/>
          </a:prstGeom>
          <a:noFill/>
        </p:spPr>
        <p:txBody>
          <a:bodyPr wrap="square" rtlCol="0">
            <a:spAutoFit/>
          </a:bodyPr>
          <a:lstStyle/>
          <a:p>
            <a:r>
              <a:rPr lang="fr-FR" sz="2000" b="1" i="1" dirty="0">
                <a:latin typeface="Verdana" panose="020B0604030504040204" pitchFamily="34" charset="0"/>
                <a:ea typeface="Verdana" panose="020B0604030504040204" pitchFamily="34" charset="0"/>
              </a:rPr>
              <a:t>Problématique : </a:t>
            </a:r>
          </a:p>
          <a:p>
            <a:r>
              <a:rPr lang="fr-FR" sz="2000" i="1" dirty="0">
                <a:latin typeface="Verdana" panose="020B0604030504040204" pitchFamily="34" charset="0"/>
                <a:ea typeface="Verdana" panose="020B0604030504040204" pitchFamily="34" charset="0"/>
              </a:rPr>
              <a:t>1. Comment la mise en tourisme des Caraïbes et des îles tropicales s’est-elle réalisée ?</a:t>
            </a:r>
          </a:p>
          <a:p>
            <a:r>
              <a:rPr lang="fr-FR" sz="2000" i="1" dirty="0">
                <a:latin typeface="Verdana" panose="020B0604030504040204" pitchFamily="34" charset="0"/>
                <a:ea typeface="Verdana" panose="020B0604030504040204" pitchFamily="34" charset="0"/>
              </a:rPr>
              <a:t>2. Quels sont les enjeux auxquels ces îles sont confrontées ?</a:t>
            </a:r>
          </a:p>
          <a:p>
            <a:r>
              <a:rPr lang="fr-FR" sz="2000" b="1" i="1" dirty="0">
                <a:latin typeface="Verdana" panose="020B0604030504040204" pitchFamily="34" charset="0"/>
                <a:ea typeface="Verdana" panose="020B0604030504040204" pitchFamily="34" charset="0"/>
              </a:rPr>
              <a:t> </a:t>
            </a:r>
          </a:p>
        </p:txBody>
      </p:sp>
      <p:sp>
        <p:nvSpPr>
          <p:cNvPr id="7" name="ZoneTexte 6">
            <a:extLst>
              <a:ext uri="{FF2B5EF4-FFF2-40B4-BE49-F238E27FC236}">
                <a16:creationId xmlns:a16="http://schemas.microsoft.com/office/drawing/2014/main" id="{D6B4999F-D5FE-4D88-B7C9-0D49EEBA54CF}"/>
              </a:ext>
            </a:extLst>
          </p:cNvPr>
          <p:cNvSpPr txBox="1"/>
          <p:nvPr/>
        </p:nvSpPr>
        <p:spPr>
          <a:xfrm>
            <a:off x="534352" y="4557177"/>
            <a:ext cx="7869555" cy="1631216"/>
          </a:xfrm>
          <a:prstGeom prst="rect">
            <a:avLst/>
          </a:prstGeom>
          <a:noFill/>
        </p:spPr>
        <p:txBody>
          <a:bodyPr wrap="square" rtlCol="0">
            <a:spAutoFit/>
          </a:bodyPr>
          <a:lstStyle/>
          <a:p>
            <a:r>
              <a:rPr lang="fr-FR" sz="2000" u="sng" dirty="0">
                <a:latin typeface="Verdana" panose="020B0604030504040204" pitchFamily="34" charset="0"/>
                <a:ea typeface="Verdana" panose="020B0604030504040204" pitchFamily="34" charset="0"/>
              </a:rPr>
              <a:t>Plan</a:t>
            </a:r>
          </a:p>
          <a:p>
            <a:r>
              <a:rPr lang="fr-FR" sz="2000" dirty="0">
                <a:latin typeface="Verdana" panose="020B0604030504040204" pitchFamily="34" charset="0"/>
                <a:ea typeface="Verdana" panose="020B0604030504040204" pitchFamily="34" charset="0"/>
              </a:rPr>
              <a:t>I Spécificités géographiques et culturelles des Caraïbes et diversité des îles intertropicales</a:t>
            </a:r>
          </a:p>
          <a:p>
            <a:r>
              <a:rPr lang="fr-FR" sz="2000" dirty="0">
                <a:latin typeface="Verdana" panose="020B0604030504040204" pitchFamily="34" charset="0"/>
                <a:ea typeface="Verdana" panose="020B0604030504040204" pitchFamily="34" charset="0"/>
              </a:rPr>
              <a:t>II Caractéristiques et enjeux du tourisme caribéen </a:t>
            </a:r>
          </a:p>
          <a:p>
            <a:r>
              <a:rPr lang="fr-FR" sz="2000" dirty="0">
                <a:latin typeface="Verdana" panose="020B0604030504040204" pitchFamily="34" charset="0"/>
                <a:ea typeface="Verdana" panose="020B0604030504040204" pitchFamily="34" charset="0"/>
              </a:rPr>
              <a:t>III La mise en tourisme des îles intertropicales</a:t>
            </a:r>
          </a:p>
        </p:txBody>
      </p:sp>
    </p:spTree>
    <p:extLst>
      <p:ext uri="{BB962C8B-B14F-4D97-AF65-F5344CB8AC3E}">
        <p14:creationId xmlns:p14="http://schemas.microsoft.com/office/powerpoint/2010/main" val="7729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E02144E-0D4E-945F-A666-A04768B90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26" y="1531535"/>
            <a:ext cx="7932747" cy="4707219"/>
          </a:xfrm>
          <a:prstGeom prst="rect">
            <a:avLst/>
          </a:prstGeom>
        </p:spPr>
      </p:pic>
      <p:sp>
        <p:nvSpPr>
          <p:cNvPr id="8" name="ZoneTexte 7">
            <a:extLst>
              <a:ext uri="{FF2B5EF4-FFF2-40B4-BE49-F238E27FC236}">
                <a16:creationId xmlns:a16="http://schemas.microsoft.com/office/drawing/2014/main" id="{17047081-6EE1-AF29-6200-5B89D2FE6FC8}"/>
              </a:ext>
            </a:extLst>
          </p:cNvPr>
          <p:cNvSpPr txBox="1"/>
          <p:nvPr/>
        </p:nvSpPr>
        <p:spPr>
          <a:xfrm>
            <a:off x="1357981" y="472345"/>
            <a:ext cx="6663275" cy="707886"/>
          </a:xfrm>
          <a:prstGeom prst="rect">
            <a:avLst/>
          </a:prstGeom>
          <a:noFill/>
        </p:spPr>
        <p:txBody>
          <a:bodyPr wrap="square" rtlCol="0">
            <a:spAutoFit/>
          </a:bodyPr>
          <a:lstStyle/>
          <a:p>
            <a:pPr algn="ctr"/>
            <a:r>
              <a:rPr lang="fr-FR" sz="2000" b="1" dirty="0">
                <a:solidFill>
                  <a:srgbClr val="FF0000"/>
                </a:solidFill>
                <a:latin typeface="Arial" panose="020B0604020202020204" pitchFamily="34" charset="0"/>
                <a:cs typeface="Arial" panose="020B0604020202020204" pitchFamily="34" charset="0"/>
              </a:rPr>
              <a:t>Vidéo Paysage d’atoll</a:t>
            </a:r>
          </a:p>
          <a:p>
            <a:pPr algn="ctr"/>
            <a:r>
              <a:rPr lang="fr-FR" sz="2000" b="1" dirty="0">
                <a:solidFill>
                  <a:srgbClr val="FF0000"/>
                </a:solidFill>
                <a:latin typeface="Arial" panose="020B0604020202020204" pitchFamily="34" charset="0"/>
                <a:cs typeface="Arial" panose="020B0604020202020204" pitchFamily="34" charset="0"/>
              </a:rPr>
              <a:t>https://www.youtube.com/watch?v=vg_E9pQ81I4</a:t>
            </a:r>
          </a:p>
        </p:txBody>
      </p:sp>
    </p:spTree>
    <p:extLst>
      <p:ext uri="{BB962C8B-B14F-4D97-AF65-F5344CB8AC3E}">
        <p14:creationId xmlns:p14="http://schemas.microsoft.com/office/powerpoint/2010/main" val="98690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C8EE639-5161-4888-B4D0-AC04072B2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16000"/>
            <a:ext cx="7239000" cy="4826000"/>
          </a:xfrm>
          <a:prstGeom prst="rect">
            <a:avLst/>
          </a:prstGeom>
        </p:spPr>
      </p:pic>
      <p:sp>
        <p:nvSpPr>
          <p:cNvPr id="4" name="ZoneTexte 3">
            <a:extLst>
              <a:ext uri="{FF2B5EF4-FFF2-40B4-BE49-F238E27FC236}">
                <a16:creationId xmlns:a16="http://schemas.microsoft.com/office/drawing/2014/main" id="{2C7E1C32-3E6A-4BD2-8281-ADCFEA29D079}"/>
              </a:ext>
            </a:extLst>
          </p:cNvPr>
          <p:cNvSpPr txBox="1"/>
          <p:nvPr/>
        </p:nvSpPr>
        <p:spPr>
          <a:xfrm>
            <a:off x="771525" y="6000750"/>
            <a:ext cx="7600950"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 Atoll Tokelau polynésien du nord-ouest de l'océan Pacifique sud.</a:t>
            </a:r>
          </a:p>
        </p:txBody>
      </p:sp>
    </p:spTree>
    <p:extLst>
      <p:ext uri="{BB962C8B-B14F-4D97-AF65-F5344CB8AC3E}">
        <p14:creationId xmlns:p14="http://schemas.microsoft.com/office/powerpoint/2010/main" val="267022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83E0A7-8F4A-C5E9-546D-0FDB403EA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789" y="613458"/>
            <a:ext cx="5339220" cy="6025756"/>
          </a:xfrm>
          <a:prstGeom prst="rect">
            <a:avLst/>
          </a:prstGeom>
        </p:spPr>
      </p:pic>
      <p:pic>
        <p:nvPicPr>
          <p:cNvPr id="5" name="Image 4">
            <a:extLst>
              <a:ext uri="{FF2B5EF4-FFF2-40B4-BE49-F238E27FC236}">
                <a16:creationId xmlns:a16="http://schemas.microsoft.com/office/drawing/2014/main" id="{FB81B6F9-A9CD-C6D7-156B-2E2FAE7DD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8" y="613458"/>
            <a:ext cx="3390451" cy="6025756"/>
          </a:xfrm>
          <a:prstGeom prst="rect">
            <a:avLst/>
          </a:prstGeom>
        </p:spPr>
      </p:pic>
      <p:sp>
        <p:nvSpPr>
          <p:cNvPr id="6" name="ZoneTexte 5">
            <a:extLst>
              <a:ext uri="{FF2B5EF4-FFF2-40B4-BE49-F238E27FC236}">
                <a16:creationId xmlns:a16="http://schemas.microsoft.com/office/drawing/2014/main" id="{C448515E-03D9-1F0B-F25B-DE21CA6050A4}"/>
              </a:ext>
            </a:extLst>
          </p:cNvPr>
          <p:cNvSpPr txBox="1"/>
          <p:nvPr/>
        </p:nvSpPr>
        <p:spPr>
          <a:xfrm>
            <a:off x="459009" y="218786"/>
            <a:ext cx="3024971"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 Atoll de </a:t>
            </a:r>
            <a:r>
              <a:rPr lang="fr-FR" sz="2000" dirty="0" err="1">
                <a:latin typeface="Arial" panose="020B0604020202020204" pitchFamily="34" charset="0"/>
                <a:cs typeface="Arial" panose="020B0604020202020204" pitchFamily="34" charset="0"/>
              </a:rPr>
              <a:t>Baa</a:t>
            </a:r>
            <a:r>
              <a:rPr lang="fr-FR" sz="2000" dirty="0">
                <a:latin typeface="Arial" panose="020B0604020202020204" pitchFamily="34" charset="0"/>
                <a:cs typeface="Arial" panose="020B0604020202020204" pitchFamily="34" charset="0"/>
              </a:rPr>
              <a:t> - Maldives</a:t>
            </a:r>
          </a:p>
        </p:txBody>
      </p:sp>
    </p:spTree>
    <p:extLst>
      <p:ext uri="{BB962C8B-B14F-4D97-AF65-F5344CB8AC3E}">
        <p14:creationId xmlns:p14="http://schemas.microsoft.com/office/powerpoint/2010/main" val="24036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3E1E00-C943-40CE-B18A-7EE488B1F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73" y="3242418"/>
            <a:ext cx="8667629" cy="3467052"/>
          </a:xfrm>
          <a:prstGeom prst="rect">
            <a:avLst/>
          </a:prstGeom>
        </p:spPr>
      </p:pic>
      <p:sp>
        <p:nvSpPr>
          <p:cNvPr id="4" name="ZoneTexte 3">
            <a:extLst>
              <a:ext uri="{FF2B5EF4-FFF2-40B4-BE49-F238E27FC236}">
                <a16:creationId xmlns:a16="http://schemas.microsoft.com/office/drawing/2014/main" id="{FD2D755E-E7EF-4DB2-970C-BD50C065E1E6}"/>
              </a:ext>
            </a:extLst>
          </p:cNvPr>
          <p:cNvSpPr txBox="1"/>
          <p:nvPr/>
        </p:nvSpPr>
        <p:spPr>
          <a:xfrm>
            <a:off x="150471" y="452570"/>
            <a:ext cx="1770926" cy="1323439"/>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Une partie de l’atoll de </a:t>
            </a:r>
            <a:r>
              <a:rPr lang="fr-FR" sz="2000" dirty="0" err="1">
                <a:latin typeface="Arial" panose="020B0604020202020204" pitchFamily="34" charset="0"/>
                <a:cs typeface="Arial" panose="020B0604020202020204" pitchFamily="34" charset="0"/>
              </a:rPr>
              <a:t>Baa</a:t>
            </a:r>
            <a:r>
              <a:rPr lang="fr-FR" sz="2000" dirty="0">
                <a:latin typeface="Arial" panose="020B0604020202020204" pitchFamily="34" charset="0"/>
                <a:cs typeface="Arial" panose="020B0604020202020204" pitchFamily="34" charset="0"/>
              </a:rPr>
              <a:t> Les Maldives océan indien </a:t>
            </a:r>
          </a:p>
        </p:txBody>
      </p:sp>
      <p:pic>
        <p:nvPicPr>
          <p:cNvPr id="7" name="Image 6">
            <a:extLst>
              <a:ext uri="{FF2B5EF4-FFF2-40B4-BE49-F238E27FC236}">
                <a16:creationId xmlns:a16="http://schemas.microsoft.com/office/drawing/2014/main" id="{36CDFD08-0DBB-6797-0583-B17E485CE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511" y="148530"/>
            <a:ext cx="5798917" cy="3034767"/>
          </a:xfrm>
          <a:prstGeom prst="rect">
            <a:avLst/>
          </a:prstGeom>
        </p:spPr>
      </p:pic>
    </p:spTree>
    <p:extLst>
      <p:ext uri="{BB962C8B-B14F-4D97-AF65-F5344CB8AC3E}">
        <p14:creationId xmlns:p14="http://schemas.microsoft.com/office/powerpoint/2010/main" val="293313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DEF4B96-2A0D-42D5-9B47-AE1DEE798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6" y="563261"/>
            <a:ext cx="8265394" cy="5278739"/>
          </a:xfrm>
          <a:prstGeom prst="rect">
            <a:avLst/>
          </a:prstGeom>
        </p:spPr>
      </p:pic>
      <p:sp>
        <p:nvSpPr>
          <p:cNvPr id="4" name="ZoneTexte 3">
            <a:extLst>
              <a:ext uri="{FF2B5EF4-FFF2-40B4-BE49-F238E27FC236}">
                <a16:creationId xmlns:a16="http://schemas.microsoft.com/office/drawing/2014/main" id="{C2861DF0-9E88-4F01-B1A8-C78642531167}"/>
              </a:ext>
            </a:extLst>
          </p:cNvPr>
          <p:cNvSpPr txBox="1"/>
          <p:nvPr/>
        </p:nvSpPr>
        <p:spPr>
          <a:xfrm>
            <a:off x="285750" y="5918759"/>
            <a:ext cx="8595359"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atoll de Taiaro de l’archipel de Tuamotu – Polynésie française - Pacifique</a:t>
            </a:r>
          </a:p>
        </p:txBody>
      </p:sp>
    </p:spTree>
    <p:extLst>
      <p:ext uri="{BB962C8B-B14F-4D97-AF65-F5344CB8AC3E}">
        <p14:creationId xmlns:p14="http://schemas.microsoft.com/office/powerpoint/2010/main" val="383022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97F9C4-31EC-F5F8-ADEF-AAC885E04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52" y="437870"/>
            <a:ext cx="7650866" cy="5103068"/>
          </a:xfrm>
          <a:prstGeom prst="rect">
            <a:avLst/>
          </a:prstGeom>
        </p:spPr>
      </p:pic>
      <p:sp>
        <p:nvSpPr>
          <p:cNvPr id="4" name="ZoneTexte 3">
            <a:extLst>
              <a:ext uri="{FF2B5EF4-FFF2-40B4-BE49-F238E27FC236}">
                <a16:creationId xmlns:a16="http://schemas.microsoft.com/office/drawing/2014/main" id="{F4CF63F6-7B4E-D7B6-E7FB-E6BAF3E2EBBB}"/>
              </a:ext>
            </a:extLst>
          </p:cNvPr>
          <p:cNvSpPr txBox="1"/>
          <p:nvPr/>
        </p:nvSpPr>
        <p:spPr>
          <a:xfrm>
            <a:off x="285750" y="5918759"/>
            <a:ext cx="8595359"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atoll de </a:t>
            </a:r>
            <a:r>
              <a:rPr lang="fr-FR" sz="2000" dirty="0" err="1">
                <a:latin typeface="Arial" panose="020B0604020202020204" pitchFamily="34" charset="0"/>
                <a:cs typeface="Arial" panose="020B0604020202020204" pitchFamily="34" charset="0"/>
              </a:rPr>
              <a:t>Wailagilala</a:t>
            </a:r>
            <a:r>
              <a:rPr lang="fr-FR" sz="2000" dirty="0">
                <a:latin typeface="Arial" panose="020B0604020202020204" pitchFamily="34" charset="0"/>
                <a:cs typeface="Arial" panose="020B0604020202020204" pitchFamily="34" charset="0"/>
              </a:rPr>
              <a:t> – Océan Pacifique - Est de la Nouvelle-Calédonie </a:t>
            </a:r>
          </a:p>
        </p:txBody>
      </p:sp>
    </p:spTree>
    <p:extLst>
      <p:ext uri="{BB962C8B-B14F-4D97-AF65-F5344CB8AC3E}">
        <p14:creationId xmlns:p14="http://schemas.microsoft.com/office/powerpoint/2010/main" val="173651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4BCCA93-74FB-3933-F5BA-A0754392F066}"/>
              </a:ext>
            </a:extLst>
          </p:cNvPr>
          <p:cNvSpPr txBox="1"/>
          <p:nvPr/>
        </p:nvSpPr>
        <p:spPr>
          <a:xfrm>
            <a:off x="366917" y="5721989"/>
            <a:ext cx="8595359" cy="707886"/>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atoll de Rangiroa – Océan Pacifique – archipel de Tuamotu</a:t>
            </a:r>
          </a:p>
          <a:p>
            <a:pPr algn="ctr"/>
            <a:r>
              <a:rPr lang="fr-FR" sz="2000" dirty="0">
                <a:latin typeface="Arial" panose="020B0604020202020204" pitchFamily="34" charset="0"/>
                <a:cs typeface="Arial" panose="020B0604020202020204" pitchFamily="34" charset="0"/>
              </a:rPr>
              <a:t>Un motu est une île d’un atoll (ici en jaune)</a:t>
            </a:r>
          </a:p>
        </p:txBody>
      </p:sp>
      <p:pic>
        <p:nvPicPr>
          <p:cNvPr id="6" name="Image 5">
            <a:extLst>
              <a:ext uri="{FF2B5EF4-FFF2-40B4-BE49-F238E27FC236}">
                <a16:creationId xmlns:a16="http://schemas.microsoft.com/office/drawing/2014/main" id="{A06D3184-FC6D-2570-6844-6D367FB85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67" y="232900"/>
            <a:ext cx="7271927" cy="5095835"/>
          </a:xfrm>
          <a:prstGeom prst="rect">
            <a:avLst/>
          </a:prstGeom>
        </p:spPr>
      </p:pic>
    </p:spTree>
    <p:extLst>
      <p:ext uri="{BB962C8B-B14F-4D97-AF65-F5344CB8AC3E}">
        <p14:creationId xmlns:p14="http://schemas.microsoft.com/office/powerpoint/2010/main" val="9449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BC66BC2-0F84-2627-0180-C6ABC3FED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59" y="273162"/>
            <a:ext cx="8264324" cy="5537097"/>
          </a:xfrm>
          <a:prstGeom prst="rect">
            <a:avLst/>
          </a:prstGeom>
        </p:spPr>
      </p:pic>
      <p:sp>
        <p:nvSpPr>
          <p:cNvPr id="4" name="ZoneTexte 3">
            <a:extLst>
              <a:ext uri="{FF2B5EF4-FFF2-40B4-BE49-F238E27FC236}">
                <a16:creationId xmlns:a16="http://schemas.microsoft.com/office/drawing/2014/main" id="{A6F96182-1230-99B1-9E5D-1F130AA4B288}"/>
              </a:ext>
            </a:extLst>
          </p:cNvPr>
          <p:cNvSpPr txBox="1"/>
          <p:nvPr/>
        </p:nvSpPr>
        <p:spPr>
          <a:xfrm>
            <a:off x="1851949" y="6030410"/>
            <a:ext cx="4259484"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Vue aérienne de l'atoll de Rangiroa</a:t>
            </a:r>
          </a:p>
        </p:txBody>
      </p:sp>
      <p:sp>
        <p:nvSpPr>
          <p:cNvPr id="2" name="ZoneTexte 1">
            <a:extLst>
              <a:ext uri="{FF2B5EF4-FFF2-40B4-BE49-F238E27FC236}">
                <a16:creationId xmlns:a16="http://schemas.microsoft.com/office/drawing/2014/main" id="{6210F4B3-1135-8E96-C2E4-81D1CC4FE878}"/>
              </a:ext>
            </a:extLst>
          </p:cNvPr>
          <p:cNvSpPr txBox="1"/>
          <p:nvPr/>
        </p:nvSpPr>
        <p:spPr>
          <a:xfrm>
            <a:off x="706056" y="2199487"/>
            <a:ext cx="1018572" cy="369332"/>
          </a:xfrm>
          <a:prstGeom prst="rect">
            <a:avLst/>
          </a:prstGeom>
          <a:solidFill>
            <a:schemeClr val="bg1"/>
          </a:solidFill>
        </p:spPr>
        <p:txBody>
          <a:bodyPr wrap="square" rtlCol="0">
            <a:spAutoFit/>
          </a:bodyPr>
          <a:lstStyle/>
          <a:p>
            <a:r>
              <a:rPr lang="fr-FR" dirty="0"/>
              <a:t>Un motu</a:t>
            </a:r>
          </a:p>
        </p:txBody>
      </p:sp>
      <p:cxnSp>
        <p:nvCxnSpPr>
          <p:cNvPr id="6" name="Connecteur droit avec flèche 5">
            <a:extLst>
              <a:ext uri="{FF2B5EF4-FFF2-40B4-BE49-F238E27FC236}">
                <a16:creationId xmlns:a16="http://schemas.microsoft.com/office/drawing/2014/main" id="{F0A681F4-0A53-2AA5-C699-F60426583A79}"/>
              </a:ext>
            </a:extLst>
          </p:cNvPr>
          <p:cNvCxnSpPr/>
          <p:nvPr/>
        </p:nvCxnSpPr>
        <p:spPr>
          <a:xfrm>
            <a:off x="1215342" y="2604304"/>
            <a:ext cx="636607" cy="8246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CACA85D3-A0EB-9431-CBDE-7D946149370F}"/>
              </a:ext>
            </a:extLst>
          </p:cNvPr>
          <p:cNvCxnSpPr>
            <a:cxnSpLocks/>
          </p:cNvCxnSpPr>
          <p:nvPr/>
        </p:nvCxnSpPr>
        <p:spPr>
          <a:xfrm>
            <a:off x="2500132" y="2199487"/>
            <a:ext cx="451412" cy="5970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2A286145-20E4-3038-52C0-BF6C3CF39D25}"/>
              </a:ext>
            </a:extLst>
          </p:cNvPr>
          <p:cNvSpPr txBox="1"/>
          <p:nvPr/>
        </p:nvSpPr>
        <p:spPr>
          <a:xfrm>
            <a:off x="1990846" y="1470876"/>
            <a:ext cx="1018572" cy="646331"/>
          </a:xfrm>
          <a:prstGeom prst="rect">
            <a:avLst/>
          </a:prstGeom>
          <a:solidFill>
            <a:schemeClr val="bg1"/>
          </a:solidFill>
        </p:spPr>
        <p:txBody>
          <a:bodyPr wrap="square" rtlCol="0">
            <a:spAutoFit/>
          </a:bodyPr>
          <a:lstStyle/>
          <a:p>
            <a:r>
              <a:rPr lang="fr-FR" dirty="0"/>
              <a:t>Barrière de corail</a:t>
            </a:r>
          </a:p>
        </p:txBody>
      </p:sp>
      <p:sp>
        <p:nvSpPr>
          <p:cNvPr id="10" name="ZoneTexte 9">
            <a:extLst>
              <a:ext uri="{FF2B5EF4-FFF2-40B4-BE49-F238E27FC236}">
                <a16:creationId xmlns:a16="http://schemas.microsoft.com/office/drawing/2014/main" id="{ECA63F44-95CD-4206-887A-A1EA35C40E34}"/>
              </a:ext>
            </a:extLst>
          </p:cNvPr>
          <p:cNvSpPr txBox="1"/>
          <p:nvPr/>
        </p:nvSpPr>
        <p:spPr>
          <a:xfrm>
            <a:off x="3208117" y="4701548"/>
            <a:ext cx="808298" cy="368163"/>
          </a:xfrm>
          <a:prstGeom prst="rect">
            <a:avLst/>
          </a:prstGeom>
          <a:solidFill>
            <a:schemeClr val="bg1"/>
          </a:solidFill>
        </p:spPr>
        <p:txBody>
          <a:bodyPr wrap="square" rtlCol="0">
            <a:spAutoFit/>
          </a:bodyPr>
          <a:lstStyle/>
          <a:p>
            <a:r>
              <a:rPr lang="fr-FR" dirty="0"/>
              <a:t>Lagon </a:t>
            </a:r>
          </a:p>
        </p:txBody>
      </p:sp>
    </p:spTree>
    <p:extLst>
      <p:ext uri="{BB962C8B-B14F-4D97-AF65-F5344CB8AC3E}">
        <p14:creationId xmlns:p14="http://schemas.microsoft.com/office/powerpoint/2010/main" val="160276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CCBFC37-C11E-42C3-97A5-A43CDC8BB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9" y="1668780"/>
            <a:ext cx="8934451" cy="4594860"/>
          </a:xfrm>
          <a:prstGeom prst="rect">
            <a:avLst/>
          </a:prstGeom>
        </p:spPr>
      </p:pic>
      <p:sp>
        <p:nvSpPr>
          <p:cNvPr id="6" name="ZoneTexte 5">
            <a:extLst>
              <a:ext uri="{FF2B5EF4-FFF2-40B4-BE49-F238E27FC236}">
                <a16:creationId xmlns:a16="http://schemas.microsoft.com/office/drawing/2014/main" id="{456E5315-5630-420B-8A23-CE00783E3823}"/>
              </a:ext>
            </a:extLst>
          </p:cNvPr>
          <p:cNvSpPr txBox="1"/>
          <p:nvPr/>
        </p:nvSpPr>
        <p:spPr>
          <a:xfrm>
            <a:off x="-13109" y="86528"/>
            <a:ext cx="9157109" cy="1015663"/>
          </a:xfrm>
          <a:prstGeom prst="rect">
            <a:avLst/>
          </a:prstGeom>
          <a:no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Récif corallien </a:t>
            </a:r>
            <a:r>
              <a:rPr lang="fr-FR" sz="2000" b="1" dirty="0">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 édifice construit par des animaux (les coraux) qui fabriquent un squelette en calcaire dur. Ce phénomène peut aboutir à la formation d'une barrière de corail.</a:t>
            </a:r>
            <a:endParaRPr lang="fr-FR"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8B6EA5E2-78CC-4792-8DE1-BF7A7A1706C2}"/>
              </a:ext>
            </a:extLst>
          </p:cNvPr>
          <p:cNvSpPr txBox="1"/>
          <p:nvPr/>
        </p:nvSpPr>
        <p:spPr>
          <a:xfrm>
            <a:off x="171448" y="1174459"/>
            <a:ext cx="8737659" cy="400110"/>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Vidéo </a:t>
            </a:r>
            <a:r>
              <a:rPr lang="fr-FR" sz="2000" b="1" dirty="0" err="1">
                <a:solidFill>
                  <a:srgbClr val="FF0000"/>
                </a:solidFill>
                <a:latin typeface="Verdana" panose="020B0604030504040204" pitchFamily="34" charset="0"/>
                <a:ea typeface="Verdana" panose="020B0604030504040204" pitchFamily="34" charset="0"/>
              </a:rPr>
              <a:t>Cjamy</a:t>
            </a:r>
            <a:r>
              <a:rPr lang="fr-FR" sz="2000" b="1" dirty="0">
                <a:solidFill>
                  <a:srgbClr val="FF0000"/>
                </a:solidFill>
                <a:latin typeface="Verdana" panose="020B0604030504040204" pitchFamily="34" charset="0"/>
                <a:ea typeface="Verdana" panose="020B0604030504040204" pitchFamily="34" charset="0"/>
              </a:rPr>
              <a:t> Polynésie : comment se sont formés les atolls</a:t>
            </a:r>
          </a:p>
        </p:txBody>
      </p:sp>
    </p:spTree>
    <p:extLst>
      <p:ext uri="{BB962C8B-B14F-4D97-AF65-F5344CB8AC3E}">
        <p14:creationId xmlns:p14="http://schemas.microsoft.com/office/powerpoint/2010/main" val="33878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538F64-035E-4249-A1F8-EAC443A96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574040"/>
            <a:ext cx="8001000" cy="6121400"/>
          </a:xfrm>
          <a:prstGeom prst="rect">
            <a:avLst/>
          </a:prstGeom>
        </p:spPr>
      </p:pic>
      <p:sp>
        <p:nvSpPr>
          <p:cNvPr id="6" name="ZoneTexte 5">
            <a:extLst>
              <a:ext uri="{FF2B5EF4-FFF2-40B4-BE49-F238E27FC236}">
                <a16:creationId xmlns:a16="http://schemas.microsoft.com/office/drawing/2014/main" id="{29AAFE95-13BF-4467-B954-D7D3006F37AF}"/>
              </a:ext>
            </a:extLst>
          </p:cNvPr>
          <p:cNvSpPr txBox="1"/>
          <p:nvPr/>
        </p:nvSpPr>
        <p:spPr>
          <a:xfrm>
            <a:off x="2491740" y="205740"/>
            <a:ext cx="3634740" cy="400110"/>
          </a:xfrm>
          <a:prstGeom prst="rect">
            <a:avLst/>
          </a:prstGeom>
          <a:noFill/>
        </p:spPr>
        <p:txBody>
          <a:bodyPr wrap="square" rtlCol="0">
            <a:spAutoFit/>
          </a:bodyPr>
          <a:lstStyle/>
          <a:p>
            <a:r>
              <a:rPr lang="fr-FR" sz="2000" b="1" dirty="0"/>
              <a:t>Punta Cana – Rep dominicaine</a:t>
            </a:r>
          </a:p>
        </p:txBody>
      </p:sp>
      <p:sp>
        <p:nvSpPr>
          <p:cNvPr id="7" name="ZoneTexte 6">
            <a:extLst>
              <a:ext uri="{FF2B5EF4-FFF2-40B4-BE49-F238E27FC236}">
                <a16:creationId xmlns:a16="http://schemas.microsoft.com/office/drawing/2014/main" id="{CDF06DDB-044B-4BDD-925B-92FA1ECD2190}"/>
              </a:ext>
            </a:extLst>
          </p:cNvPr>
          <p:cNvSpPr txBox="1"/>
          <p:nvPr/>
        </p:nvSpPr>
        <p:spPr>
          <a:xfrm>
            <a:off x="491490" y="102870"/>
            <a:ext cx="1600200" cy="646331"/>
          </a:xfrm>
          <a:prstGeom prst="rect">
            <a:avLst/>
          </a:prstGeom>
          <a:noFill/>
        </p:spPr>
        <p:txBody>
          <a:bodyPr wrap="square" rtlCol="0">
            <a:spAutoFit/>
          </a:bodyPr>
          <a:lstStyle/>
          <a:p>
            <a:r>
              <a:rPr lang="fr-FR" dirty="0">
                <a:solidFill>
                  <a:srgbClr val="FF0000"/>
                </a:solidFill>
              </a:rPr>
              <a:t>Températures</a:t>
            </a:r>
          </a:p>
          <a:p>
            <a:r>
              <a:rPr lang="fr-FR" dirty="0">
                <a:solidFill>
                  <a:srgbClr val="FF0000"/>
                </a:solidFill>
              </a:rPr>
              <a:t>c°</a:t>
            </a:r>
          </a:p>
        </p:txBody>
      </p:sp>
      <p:sp>
        <p:nvSpPr>
          <p:cNvPr id="8" name="ZoneTexte 7">
            <a:extLst>
              <a:ext uri="{FF2B5EF4-FFF2-40B4-BE49-F238E27FC236}">
                <a16:creationId xmlns:a16="http://schemas.microsoft.com/office/drawing/2014/main" id="{18A76492-FF6C-4C48-A2C0-4D9EEA4C814B}"/>
              </a:ext>
            </a:extLst>
          </p:cNvPr>
          <p:cNvSpPr txBox="1"/>
          <p:nvPr/>
        </p:nvSpPr>
        <p:spPr>
          <a:xfrm>
            <a:off x="7204710" y="80010"/>
            <a:ext cx="1600200" cy="646331"/>
          </a:xfrm>
          <a:prstGeom prst="rect">
            <a:avLst/>
          </a:prstGeom>
          <a:noFill/>
        </p:spPr>
        <p:txBody>
          <a:bodyPr wrap="square" rtlCol="0">
            <a:spAutoFit/>
          </a:bodyPr>
          <a:lstStyle/>
          <a:p>
            <a:r>
              <a:rPr lang="fr-FR" dirty="0">
                <a:solidFill>
                  <a:srgbClr val="0070C0"/>
                </a:solidFill>
              </a:rPr>
              <a:t>Précipitations</a:t>
            </a:r>
          </a:p>
          <a:p>
            <a:r>
              <a:rPr lang="fr-FR" dirty="0">
                <a:solidFill>
                  <a:srgbClr val="0070C0"/>
                </a:solidFill>
              </a:rPr>
              <a:t>		mm</a:t>
            </a:r>
          </a:p>
        </p:txBody>
      </p:sp>
      <p:sp>
        <p:nvSpPr>
          <p:cNvPr id="9" name="ZoneTexte 8">
            <a:extLst>
              <a:ext uri="{FF2B5EF4-FFF2-40B4-BE49-F238E27FC236}">
                <a16:creationId xmlns:a16="http://schemas.microsoft.com/office/drawing/2014/main" id="{B6785248-3DC4-4F29-8FBB-F3AAB742B899}"/>
              </a:ext>
            </a:extLst>
          </p:cNvPr>
          <p:cNvSpPr txBox="1"/>
          <p:nvPr/>
        </p:nvSpPr>
        <p:spPr>
          <a:xfrm>
            <a:off x="144390" y="866428"/>
            <a:ext cx="4694699" cy="769441"/>
          </a:xfrm>
          <a:prstGeom prst="rect">
            <a:avLst/>
          </a:prstGeom>
          <a:noFill/>
        </p:spPr>
        <p:txBody>
          <a:bodyPr wrap="square" rtlCol="0">
            <a:spAutoFit/>
          </a:bodyPr>
          <a:lstStyle/>
          <a:p>
            <a:r>
              <a:rPr lang="fr-FR" sz="2200" b="1" dirty="0">
                <a:solidFill>
                  <a:schemeClr val="accent2">
                    <a:lumMod val="75000"/>
                  </a:schemeClr>
                </a:solidFill>
                <a:latin typeface="Arial Black" panose="020B0A04020102020204" pitchFamily="34" charset="0"/>
                <a:ea typeface="Verdana" panose="020B0604030504040204" pitchFamily="34" charset="0"/>
              </a:rPr>
              <a:t>2/ </a:t>
            </a:r>
            <a:r>
              <a:rPr lang="fr-FR" sz="2200" b="1" u="sng" dirty="0">
                <a:solidFill>
                  <a:schemeClr val="accent2">
                    <a:lumMod val="75000"/>
                  </a:schemeClr>
                </a:solidFill>
                <a:latin typeface="Arial Black" panose="020B0A04020102020204" pitchFamily="34" charset="0"/>
                <a:ea typeface="Verdana" panose="020B0604030504040204" pitchFamily="34" charset="0"/>
              </a:rPr>
              <a:t>un climat agréable malgré des contraintes</a:t>
            </a:r>
          </a:p>
        </p:txBody>
      </p:sp>
    </p:spTree>
    <p:extLst>
      <p:ext uri="{BB962C8B-B14F-4D97-AF65-F5344CB8AC3E}">
        <p14:creationId xmlns:p14="http://schemas.microsoft.com/office/powerpoint/2010/main" val="296732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A935BE-ABC1-46F9-91E0-4D2F7842E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92" y="671512"/>
            <a:ext cx="8713525" cy="5900738"/>
          </a:xfrm>
          <a:prstGeom prst="rect">
            <a:avLst/>
          </a:prstGeom>
        </p:spPr>
      </p:pic>
      <p:sp>
        <p:nvSpPr>
          <p:cNvPr id="6" name="ZoneTexte 5">
            <a:extLst>
              <a:ext uri="{FF2B5EF4-FFF2-40B4-BE49-F238E27FC236}">
                <a16:creationId xmlns:a16="http://schemas.microsoft.com/office/drawing/2014/main" id="{3772D308-6248-46E5-BBD4-24218B426541}"/>
              </a:ext>
            </a:extLst>
          </p:cNvPr>
          <p:cNvSpPr txBox="1"/>
          <p:nvPr/>
        </p:nvSpPr>
        <p:spPr>
          <a:xfrm>
            <a:off x="2794000" y="2120900"/>
            <a:ext cx="582930" cy="261610"/>
          </a:xfrm>
          <a:prstGeom prst="rect">
            <a:avLst/>
          </a:prstGeom>
          <a:noFill/>
        </p:spPr>
        <p:txBody>
          <a:bodyPr wrap="square" rtlCol="0">
            <a:spAutoFit/>
          </a:bodyPr>
          <a:lstStyle/>
          <a:p>
            <a:r>
              <a:rPr lang="fr-FR" sz="1100" b="1" dirty="0">
                <a:solidFill>
                  <a:schemeClr val="bg1"/>
                </a:solidFill>
              </a:rPr>
              <a:t>CUBA</a:t>
            </a:r>
          </a:p>
        </p:txBody>
      </p:sp>
      <p:cxnSp>
        <p:nvCxnSpPr>
          <p:cNvPr id="4" name="Connecteur droit 3">
            <a:extLst>
              <a:ext uri="{FF2B5EF4-FFF2-40B4-BE49-F238E27FC236}">
                <a16:creationId xmlns:a16="http://schemas.microsoft.com/office/drawing/2014/main" id="{08F3EBFB-F202-48A0-B3F1-28364DFA3468}"/>
              </a:ext>
            </a:extLst>
          </p:cNvPr>
          <p:cNvCxnSpPr>
            <a:cxnSpLocks/>
          </p:cNvCxnSpPr>
          <p:nvPr/>
        </p:nvCxnSpPr>
        <p:spPr>
          <a:xfrm>
            <a:off x="215237" y="1451610"/>
            <a:ext cx="87135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5091A83-FA01-4C2C-9C75-6116365617C9}"/>
              </a:ext>
            </a:extLst>
          </p:cNvPr>
          <p:cNvSpPr txBox="1"/>
          <p:nvPr/>
        </p:nvSpPr>
        <p:spPr>
          <a:xfrm>
            <a:off x="7017750" y="1451610"/>
            <a:ext cx="1291590" cy="246220"/>
          </a:xfrm>
          <a:prstGeom prst="rect">
            <a:avLst/>
          </a:prstGeom>
          <a:noFill/>
        </p:spPr>
        <p:txBody>
          <a:bodyPr wrap="square" rtlCol="0">
            <a:spAutoFit/>
          </a:bodyPr>
          <a:lstStyle/>
          <a:p>
            <a:r>
              <a:rPr lang="fr-FR" sz="1000" dirty="0"/>
              <a:t>Tropique du cancer</a:t>
            </a:r>
          </a:p>
        </p:txBody>
      </p:sp>
    </p:spTree>
    <p:extLst>
      <p:ext uri="{BB962C8B-B14F-4D97-AF65-F5344CB8AC3E}">
        <p14:creationId xmlns:p14="http://schemas.microsoft.com/office/powerpoint/2010/main" val="150441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A84676-4F5C-4DA3-B51A-6058D5776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00050"/>
            <a:ext cx="8077200" cy="6057900"/>
          </a:xfrm>
          <a:prstGeom prst="rect">
            <a:avLst/>
          </a:prstGeom>
        </p:spPr>
      </p:pic>
      <p:sp>
        <p:nvSpPr>
          <p:cNvPr id="6" name="ZoneTexte 5">
            <a:extLst>
              <a:ext uri="{FF2B5EF4-FFF2-40B4-BE49-F238E27FC236}">
                <a16:creationId xmlns:a16="http://schemas.microsoft.com/office/drawing/2014/main" id="{8F77619B-BEB2-420E-973D-67BBC5857F81}"/>
              </a:ext>
            </a:extLst>
          </p:cNvPr>
          <p:cNvSpPr txBox="1"/>
          <p:nvPr/>
        </p:nvSpPr>
        <p:spPr>
          <a:xfrm>
            <a:off x="2491740" y="205740"/>
            <a:ext cx="3634740" cy="400110"/>
          </a:xfrm>
          <a:prstGeom prst="rect">
            <a:avLst/>
          </a:prstGeom>
          <a:noFill/>
        </p:spPr>
        <p:txBody>
          <a:bodyPr wrap="square" rtlCol="0">
            <a:spAutoFit/>
          </a:bodyPr>
          <a:lstStyle/>
          <a:p>
            <a:pPr algn="ctr"/>
            <a:r>
              <a:rPr lang="fr-FR" sz="2000" b="1" dirty="0"/>
              <a:t>Honolulu - Hawaï</a:t>
            </a:r>
          </a:p>
        </p:txBody>
      </p:sp>
      <p:sp>
        <p:nvSpPr>
          <p:cNvPr id="7" name="ZoneTexte 6">
            <a:extLst>
              <a:ext uri="{FF2B5EF4-FFF2-40B4-BE49-F238E27FC236}">
                <a16:creationId xmlns:a16="http://schemas.microsoft.com/office/drawing/2014/main" id="{8788E513-A19E-4129-AC31-8C84A03B1C03}"/>
              </a:ext>
            </a:extLst>
          </p:cNvPr>
          <p:cNvSpPr txBox="1"/>
          <p:nvPr/>
        </p:nvSpPr>
        <p:spPr>
          <a:xfrm>
            <a:off x="434340" y="80010"/>
            <a:ext cx="1600200" cy="646331"/>
          </a:xfrm>
          <a:prstGeom prst="rect">
            <a:avLst/>
          </a:prstGeom>
          <a:noFill/>
        </p:spPr>
        <p:txBody>
          <a:bodyPr wrap="square" rtlCol="0">
            <a:spAutoFit/>
          </a:bodyPr>
          <a:lstStyle/>
          <a:p>
            <a:r>
              <a:rPr lang="fr-FR" dirty="0">
                <a:solidFill>
                  <a:srgbClr val="FF0000"/>
                </a:solidFill>
              </a:rPr>
              <a:t>Températures</a:t>
            </a:r>
          </a:p>
          <a:p>
            <a:r>
              <a:rPr lang="fr-FR" dirty="0">
                <a:solidFill>
                  <a:srgbClr val="FF0000"/>
                </a:solidFill>
              </a:rPr>
              <a:t>c°</a:t>
            </a:r>
          </a:p>
        </p:txBody>
      </p:sp>
      <p:sp>
        <p:nvSpPr>
          <p:cNvPr id="8" name="ZoneTexte 7">
            <a:extLst>
              <a:ext uri="{FF2B5EF4-FFF2-40B4-BE49-F238E27FC236}">
                <a16:creationId xmlns:a16="http://schemas.microsoft.com/office/drawing/2014/main" id="{6C720371-3888-40AA-8BE4-2E6B0A7E8BBF}"/>
              </a:ext>
            </a:extLst>
          </p:cNvPr>
          <p:cNvSpPr txBox="1"/>
          <p:nvPr/>
        </p:nvSpPr>
        <p:spPr>
          <a:xfrm>
            <a:off x="7204710" y="80010"/>
            <a:ext cx="1600200" cy="646331"/>
          </a:xfrm>
          <a:prstGeom prst="rect">
            <a:avLst/>
          </a:prstGeom>
          <a:noFill/>
        </p:spPr>
        <p:txBody>
          <a:bodyPr wrap="square" rtlCol="0">
            <a:spAutoFit/>
          </a:bodyPr>
          <a:lstStyle/>
          <a:p>
            <a:r>
              <a:rPr lang="fr-FR" dirty="0">
                <a:solidFill>
                  <a:srgbClr val="0070C0"/>
                </a:solidFill>
              </a:rPr>
              <a:t>Précipitations</a:t>
            </a:r>
          </a:p>
          <a:p>
            <a:r>
              <a:rPr lang="fr-FR" dirty="0">
                <a:solidFill>
                  <a:srgbClr val="0070C0"/>
                </a:solidFill>
              </a:rPr>
              <a:t>		mm</a:t>
            </a:r>
          </a:p>
        </p:txBody>
      </p:sp>
    </p:spTree>
    <p:extLst>
      <p:ext uri="{BB962C8B-B14F-4D97-AF65-F5344CB8AC3E}">
        <p14:creationId xmlns:p14="http://schemas.microsoft.com/office/powerpoint/2010/main" val="48901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A5BC84-F2A4-40F4-BD0D-28638248B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28" y="529465"/>
            <a:ext cx="8091743" cy="6122795"/>
          </a:xfrm>
          <a:prstGeom prst="rect">
            <a:avLst/>
          </a:prstGeom>
        </p:spPr>
      </p:pic>
      <p:sp>
        <p:nvSpPr>
          <p:cNvPr id="6" name="ZoneTexte 5">
            <a:extLst>
              <a:ext uri="{FF2B5EF4-FFF2-40B4-BE49-F238E27FC236}">
                <a16:creationId xmlns:a16="http://schemas.microsoft.com/office/drawing/2014/main" id="{C1ABB91F-0800-42DF-A69D-18C2BDB59D37}"/>
              </a:ext>
            </a:extLst>
          </p:cNvPr>
          <p:cNvSpPr txBox="1"/>
          <p:nvPr/>
        </p:nvSpPr>
        <p:spPr>
          <a:xfrm>
            <a:off x="2491740" y="205740"/>
            <a:ext cx="3634740" cy="400110"/>
          </a:xfrm>
          <a:prstGeom prst="rect">
            <a:avLst/>
          </a:prstGeom>
          <a:noFill/>
        </p:spPr>
        <p:txBody>
          <a:bodyPr wrap="square" rtlCol="0">
            <a:spAutoFit/>
          </a:bodyPr>
          <a:lstStyle/>
          <a:p>
            <a:pPr algn="ctr"/>
            <a:r>
              <a:rPr lang="fr-FR" sz="2000" b="1" dirty="0"/>
              <a:t>Papeete - Tahiti</a:t>
            </a:r>
          </a:p>
        </p:txBody>
      </p:sp>
      <p:sp>
        <p:nvSpPr>
          <p:cNvPr id="7" name="ZoneTexte 6">
            <a:extLst>
              <a:ext uri="{FF2B5EF4-FFF2-40B4-BE49-F238E27FC236}">
                <a16:creationId xmlns:a16="http://schemas.microsoft.com/office/drawing/2014/main" id="{80BF8525-3DF7-487A-8E7D-9AD62F28376A}"/>
              </a:ext>
            </a:extLst>
          </p:cNvPr>
          <p:cNvSpPr txBox="1"/>
          <p:nvPr/>
        </p:nvSpPr>
        <p:spPr>
          <a:xfrm>
            <a:off x="434340" y="80010"/>
            <a:ext cx="1600200" cy="646331"/>
          </a:xfrm>
          <a:prstGeom prst="rect">
            <a:avLst/>
          </a:prstGeom>
          <a:noFill/>
        </p:spPr>
        <p:txBody>
          <a:bodyPr wrap="square" rtlCol="0">
            <a:spAutoFit/>
          </a:bodyPr>
          <a:lstStyle/>
          <a:p>
            <a:r>
              <a:rPr lang="fr-FR" dirty="0">
                <a:solidFill>
                  <a:srgbClr val="FF0000"/>
                </a:solidFill>
              </a:rPr>
              <a:t>Températures</a:t>
            </a:r>
          </a:p>
          <a:p>
            <a:r>
              <a:rPr lang="fr-FR" dirty="0">
                <a:solidFill>
                  <a:srgbClr val="FF0000"/>
                </a:solidFill>
              </a:rPr>
              <a:t>c°</a:t>
            </a:r>
          </a:p>
        </p:txBody>
      </p:sp>
      <p:sp>
        <p:nvSpPr>
          <p:cNvPr id="8" name="ZoneTexte 7">
            <a:extLst>
              <a:ext uri="{FF2B5EF4-FFF2-40B4-BE49-F238E27FC236}">
                <a16:creationId xmlns:a16="http://schemas.microsoft.com/office/drawing/2014/main" id="{A7D818B6-1360-4CBF-9565-44B7278BA17E}"/>
              </a:ext>
            </a:extLst>
          </p:cNvPr>
          <p:cNvSpPr txBox="1"/>
          <p:nvPr/>
        </p:nvSpPr>
        <p:spPr>
          <a:xfrm>
            <a:off x="7193280" y="-40481"/>
            <a:ext cx="1600200" cy="646331"/>
          </a:xfrm>
          <a:prstGeom prst="rect">
            <a:avLst/>
          </a:prstGeom>
          <a:noFill/>
        </p:spPr>
        <p:txBody>
          <a:bodyPr wrap="square" rtlCol="0">
            <a:spAutoFit/>
          </a:bodyPr>
          <a:lstStyle/>
          <a:p>
            <a:r>
              <a:rPr lang="fr-FR" dirty="0">
                <a:solidFill>
                  <a:srgbClr val="0070C0"/>
                </a:solidFill>
              </a:rPr>
              <a:t>Précipitations</a:t>
            </a:r>
          </a:p>
          <a:p>
            <a:r>
              <a:rPr lang="fr-FR" dirty="0">
                <a:solidFill>
                  <a:srgbClr val="0070C0"/>
                </a:solidFill>
              </a:rPr>
              <a:t>		mm</a:t>
            </a:r>
          </a:p>
        </p:txBody>
      </p:sp>
    </p:spTree>
    <p:extLst>
      <p:ext uri="{BB962C8B-B14F-4D97-AF65-F5344CB8AC3E}">
        <p14:creationId xmlns:p14="http://schemas.microsoft.com/office/powerpoint/2010/main" val="44597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8F4339-C738-40C3-B3E8-A4BBC1C7F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605850"/>
            <a:ext cx="7975600" cy="6121400"/>
          </a:xfrm>
          <a:prstGeom prst="rect">
            <a:avLst/>
          </a:prstGeom>
        </p:spPr>
      </p:pic>
      <p:sp>
        <p:nvSpPr>
          <p:cNvPr id="6" name="ZoneTexte 5">
            <a:extLst>
              <a:ext uri="{FF2B5EF4-FFF2-40B4-BE49-F238E27FC236}">
                <a16:creationId xmlns:a16="http://schemas.microsoft.com/office/drawing/2014/main" id="{8D7C6BBD-1BB7-4736-B236-13F784C2CF66}"/>
              </a:ext>
            </a:extLst>
          </p:cNvPr>
          <p:cNvSpPr txBox="1"/>
          <p:nvPr/>
        </p:nvSpPr>
        <p:spPr>
          <a:xfrm>
            <a:off x="2491740" y="205740"/>
            <a:ext cx="3634740" cy="400110"/>
          </a:xfrm>
          <a:prstGeom prst="rect">
            <a:avLst/>
          </a:prstGeom>
          <a:noFill/>
        </p:spPr>
        <p:txBody>
          <a:bodyPr wrap="square" rtlCol="0">
            <a:spAutoFit/>
          </a:bodyPr>
          <a:lstStyle/>
          <a:p>
            <a:pPr algn="ctr"/>
            <a:r>
              <a:rPr lang="fr-FR" sz="2000" b="1" dirty="0"/>
              <a:t>Malé – Les Maldives</a:t>
            </a:r>
          </a:p>
        </p:txBody>
      </p:sp>
      <p:sp>
        <p:nvSpPr>
          <p:cNvPr id="7" name="ZoneTexte 6">
            <a:extLst>
              <a:ext uri="{FF2B5EF4-FFF2-40B4-BE49-F238E27FC236}">
                <a16:creationId xmlns:a16="http://schemas.microsoft.com/office/drawing/2014/main" id="{ACBD0942-781A-4FF0-9402-0FE8FA39F4DB}"/>
              </a:ext>
            </a:extLst>
          </p:cNvPr>
          <p:cNvSpPr txBox="1"/>
          <p:nvPr/>
        </p:nvSpPr>
        <p:spPr>
          <a:xfrm>
            <a:off x="434340" y="80010"/>
            <a:ext cx="1600200" cy="646331"/>
          </a:xfrm>
          <a:prstGeom prst="rect">
            <a:avLst/>
          </a:prstGeom>
          <a:noFill/>
        </p:spPr>
        <p:txBody>
          <a:bodyPr wrap="square" rtlCol="0">
            <a:spAutoFit/>
          </a:bodyPr>
          <a:lstStyle/>
          <a:p>
            <a:r>
              <a:rPr lang="fr-FR" dirty="0">
                <a:solidFill>
                  <a:srgbClr val="FF0000"/>
                </a:solidFill>
              </a:rPr>
              <a:t>Températures</a:t>
            </a:r>
          </a:p>
          <a:p>
            <a:r>
              <a:rPr lang="fr-FR" dirty="0">
                <a:solidFill>
                  <a:srgbClr val="FF0000"/>
                </a:solidFill>
              </a:rPr>
              <a:t>c°</a:t>
            </a:r>
          </a:p>
        </p:txBody>
      </p:sp>
      <p:sp>
        <p:nvSpPr>
          <p:cNvPr id="8" name="ZoneTexte 7">
            <a:extLst>
              <a:ext uri="{FF2B5EF4-FFF2-40B4-BE49-F238E27FC236}">
                <a16:creationId xmlns:a16="http://schemas.microsoft.com/office/drawing/2014/main" id="{FCBBC8BE-C575-4C79-BAD8-85AEE4813C6D}"/>
              </a:ext>
            </a:extLst>
          </p:cNvPr>
          <p:cNvSpPr txBox="1"/>
          <p:nvPr/>
        </p:nvSpPr>
        <p:spPr>
          <a:xfrm>
            <a:off x="7193280" y="-40481"/>
            <a:ext cx="1600200" cy="646331"/>
          </a:xfrm>
          <a:prstGeom prst="rect">
            <a:avLst/>
          </a:prstGeom>
          <a:noFill/>
        </p:spPr>
        <p:txBody>
          <a:bodyPr wrap="square" rtlCol="0">
            <a:spAutoFit/>
          </a:bodyPr>
          <a:lstStyle/>
          <a:p>
            <a:r>
              <a:rPr lang="fr-FR" dirty="0">
                <a:solidFill>
                  <a:srgbClr val="0070C0"/>
                </a:solidFill>
              </a:rPr>
              <a:t>Précipitations</a:t>
            </a:r>
          </a:p>
          <a:p>
            <a:r>
              <a:rPr lang="fr-FR" dirty="0">
                <a:solidFill>
                  <a:srgbClr val="0070C0"/>
                </a:solidFill>
              </a:rPr>
              <a:t>		mm</a:t>
            </a:r>
          </a:p>
        </p:txBody>
      </p:sp>
    </p:spTree>
    <p:extLst>
      <p:ext uri="{BB962C8B-B14F-4D97-AF65-F5344CB8AC3E}">
        <p14:creationId xmlns:p14="http://schemas.microsoft.com/office/powerpoint/2010/main" val="88557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DD71CB-ED53-464F-AA83-1CF302448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66" y="851535"/>
            <a:ext cx="8798467" cy="5154930"/>
          </a:xfrm>
          <a:prstGeom prst="rect">
            <a:avLst/>
          </a:prstGeom>
        </p:spPr>
      </p:pic>
      <p:sp>
        <p:nvSpPr>
          <p:cNvPr id="6" name="ZoneTexte 5">
            <a:extLst>
              <a:ext uri="{FF2B5EF4-FFF2-40B4-BE49-F238E27FC236}">
                <a16:creationId xmlns:a16="http://schemas.microsoft.com/office/drawing/2014/main" id="{E7177750-FA03-4600-A37D-873B3153C63F}"/>
              </a:ext>
            </a:extLst>
          </p:cNvPr>
          <p:cNvSpPr txBox="1"/>
          <p:nvPr/>
        </p:nvSpPr>
        <p:spPr>
          <a:xfrm>
            <a:off x="2411729" y="251460"/>
            <a:ext cx="3954781"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Zones de formation des cyclones</a:t>
            </a:r>
          </a:p>
        </p:txBody>
      </p:sp>
    </p:spTree>
    <p:extLst>
      <p:ext uri="{BB962C8B-B14F-4D97-AF65-F5344CB8AC3E}">
        <p14:creationId xmlns:p14="http://schemas.microsoft.com/office/powerpoint/2010/main" val="39397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C7A54EA-4370-4810-A275-A5F9ED7BA09E}"/>
              </a:ext>
            </a:extLst>
          </p:cNvPr>
          <p:cNvSpPr txBox="1"/>
          <p:nvPr/>
        </p:nvSpPr>
        <p:spPr>
          <a:xfrm>
            <a:off x="342900" y="262890"/>
            <a:ext cx="8458200" cy="830997"/>
          </a:xfrm>
          <a:prstGeom prst="rect">
            <a:avLst/>
          </a:prstGeom>
          <a:noFill/>
        </p:spPr>
        <p:txBody>
          <a:bodyPr wrap="square" rtlCol="0">
            <a:spAutoFit/>
          </a:bodyPr>
          <a:lstStyle/>
          <a:p>
            <a:r>
              <a:rPr lang="fr-FR" sz="2400" b="1" u="sng"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II Caractéristiques et enjeux du tourisme caribéen </a:t>
            </a:r>
            <a:endParaRPr lang="fr-FR" sz="24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02241374-E700-4658-8C6F-01F477177831}"/>
              </a:ext>
            </a:extLst>
          </p:cNvPr>
          <p:cNvSpPr txBox="1"/>
          <p:nvPr/>
        </p:nvSpPr>
        <p:spPr>
          <a:xfrm>
            <a:off x="685800" y="1219243"/>
            <a:ext cx="8092441" cy="769441"/>
          </a:xfrm>
          <a:prstGeom prst="rect">
            <a:avLst/>
          </a:prstGeom>
          <a:noFill/>
        </p:spPr>
        <p:txBody>
          <a:bodyPr wrap="square" rtlCol="0">
            <a:spAutoFit/>
          </a:bodyPr>
          <a:lstStyle/>
          <a:p>
            <a:r>
              <a:rPr lang="fr-FR" sz="2200" b="1" u="sng"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1/ Le poids important du tourisme dans l’économie des États caribéens</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3168B03F-C124-4192-A4CD-BD0233F91257}"/>
              </a:ext>
            </a:extLst>
          </p:cNvPr>
          <p:cNvGraphicFramePr>
            <a:graphicFrameLocks noGrp="1"/>
          </p:cNvGraphicFramePr>
          <p:nvPr>
            <p:extLst>
              <p:ext uri="{D42A27DB-BD31-4B8C-83A1-F6EECF244321}">
                <p14:modId xmlns:p14="http://schemas.microsoft.com/office/powerpoint/2010/main" val="283158744"/>
              </p:ext>
            </p:extLst>
          </p:nvPr>
        </p:nvGraphicFramePr>
        <p:xfrm>
          <a:off x="342900" y="3063240"/>
          <a:ext cx="8561069" cy="1291590"/>
        </p:xfrm>
        <a:graphic>
          <a:graphicData uri="http://schemas.openxmlformats.org/drawingml/2006/table">
            <a:tbl>
              <a:tblPr firstRow="1" firstCol="1" bandRow="1">
                <a:tableStyleId>{5C22544A-7EE6-4342-B048-85BDC9FD1C3A}</a:tableStyleId>
              </a:tblPr>
              <a:tblGrid>
                <a:gridCol w="3034160">
                  <a:extLst>
                    <a:ext uri="{9D8B030D-6E8A-4147-A177-3AD203B41FA5}">
                      <a16:colId xmlns:a16="http://schemas.microsoft.com/office/drawing/2014/main" val="865490618"/>
                    </a:ext>
                  </a:extLst>
                </a:gridCol>
                <a:gridCol w="1556558">
                  <a:extLst>
                    <a:ext uri="{9D8B030D-6E8A-4147-A177-3AD203B41FA5}">
                      <a16:colId xmlns:a16="http://schemas.microsoft.com/office/drawing/2014/main" val="3509914057"/>
                    </a:ext>
                  </a:extLst>
                </a:gridCol>
                <a:gridCol w="1398647">
                  <a:extLst>
                    <a:ext uri="{9D8B030D-6E8A-4147-A177-3AD203B41FA5}">
                      <a16:colId xmlns:a16="http://schemas.microsoft.com/office/drawing/2014/main" val="1268523446"/>
                    </a:ext>
                  </a:extLst>
                </a:gridCol>
                <a:gridCol w="1285852">
                  <a:extLst>
                    <a:ext uri="{9D8B030D-6E8A-4147-A177-3AD203B41FA5}">
                      <a16:colId xmlns:a16="http://schemas.microsoft.com/office/drawing/2014/main" val="2559122107"/>
                    </a:ext>
                  </a:extLst>
                </a:gridCol>
                <a:gridCol w="1285852">
                  <a:extLst>
                    <a:ext uri="{9D8B030D-6E8A-4147-A177-3AD203B41FA5}">
                      <a16:colId xmlns:a16="http://schemas.microsoft.com/office/drawing/2014/main" val="170145016"/>
                    </a:ext>
                  </a:extLst>
                </a:gridCol>
              </a:tblGrid>
              <a:tr h="578237">
                <a:tc>
                  <a:txBody>
                    <a:bodyPr/>
                    <a:lstStyle/>
                    <a:p>
                      <a:pP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Iles des Caraïbes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1970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1985</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2000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2016</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80792592"/>
                  </a:ext>
                </a:extLst>
              </a:tr>
              <a:tr h="713353">
                <a:tc>
                  <a:txBody>
                    <a:bodyPr/>
                    <a:lstStyle/>
                    <a:p>
                      <a:pPr>
                        <a:lnSpc>
                          <a:spcPct val="100000"/>
                        </a:lnSpc>
                        <a:spcBef>
                          <a:spcPts val="0"/>
                        </a:spcBef>
                        <a:spcAft>
                          <a:spcPts val="0"/>
                        </a:spcAft>
                      </a:pPr>
                      <a:r>
                        <a:rPr lang="fr-FR" sz="2000" dirty="0">
                          <a:effectLst/>
                          <a:latin typeface="Arial" panose="020B0604020202020204" pitchFamily="34" charset="0"/>
                          <a:cs typeface="Arial" panose="020B0604020202020204" pitchFamily="34" charset="0"/>
                        </a:rPr>
                        <a:t>Nombre de touristes (en million)</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b="1"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tc>
                <a:tc>
                  <a:txBody>
                    <a:bodyPr/>
                    <a:lstStyle/>
                    <a:p>
                      <a:pPr algn="ctr">
                        <a:lnSpc>
                          <a:spcPct val="150000"/>
                        </a:lnSpc>
                        <a:spcBef>
                          <a:spcPts val="600"/>
                        </a:spcBef>
                        <a:spcAft>
                          <a:spcPts val="0"/>
                        </a:spcAft>
                      </a:pPr>
                      <a:r>
                        <a:rPr lang="fr-FR" sz="2000" b="1" dirty="0">
                          <a:effectLst/>
                          <a:latin typeface="Arial" panose="020B0604020202020204" pitchFamily="34" charset="0"/>
                          <a:cs typeface="Arial" panose="020B0604020202020204" pitchFamily="34" charset="0"/>
                        </a:rPr>
                        <a:t>8</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b="1" dirty="0">
                          <a:effectLst/>
                          <a:latin typeface="Arial" panose="020B0604020202020204" pitchFamily="34" charset="0"/>
                          <a:cs typeface="Arial" panose="020B0604020202020204" pitchFamily="34" charset="0"/>
                        </a:rPr>
                        <a:t>20</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b="1" dirty="0">
                          <a:effectLst/>
                          <a:latin typeface="Arial" panose="020B0604020202020204" pitchFamily="34" charset="0"/>
                          <a:cs typeface="Arial" panose="020B0604020202020204" pitchFamily="34" charset="0"/>
                        </a:rPr>
                        <a:t>25</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84387067"/>
                  </a:ext>
                </a:extLst>
              </a:tr>
            </a:tbl>
          </a:graphicData>
        </a:graphic>
      </p:graphicFrame>
      <p:sp>
        <p:nvSpPr>
          <p:cNvPr id="2" name="ZoneTexte 1">
            <a:extLst>
              <a:ext uri="{FF2B5EF4-FFF2-40B4-BE49-F238E27FC236}">
                <a16:creationId xmlns:a16="http://schemas.microsoft.com/office/drawing/2014/main" id="{25BBCECA-579C-4851-9349-EE2312A8284A}"/>
              </a:ext>
            </a:extLst>
          </p:cNvPr>
          <p:cNvSpPr txBox="1"/>
          <p:nvPr/>
        </p:nvSpPr>
        <p:spPr>
          <a:xfrm>
            <a:off x="1485900" y="2491740"/>
            <a:ext cx="6492240"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Évolution du nombre de touristes dans les Caraïbes</a:t>
            </a:r>
          </a:p>
        </p:txBody>
      </p:sp>
    </p:spTree>
    <p:extLst>
      <p:ext uri="{BB962C8B-B14F-4D97-AF65-F5344CB8AC3E}">
        <p14:creationId xmlns:p14="http://schemas.microsoft.com/office/powerpoint/2010/main" val="137934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566F726-A6B8-4A39-8A3A-43715D744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77" y="769618"/>
            <a:ext cx="8774186" cy="5836922"/>
          </a:xfrm>
          <a:prstGeom prst="rect">
            <a:avLst/>
          </a:prstGeom>
        </p:spPr>
      </p:pic>
      <p:sp>
        <p:nvSpPr>
          <p:cNvPr id="3" name="ZoneTexte 2">
            <a:extLst>
              <a:ext uri="{FF2B5EF4-FFF2-40B4-BE49-F238E27FC236}">
                <a16:creationId xmlns:a16="http://schemas.microsoft.com/office/drawing/2014/main" id="{31D7020E-90D6-430C-A108-1BE919CFADB3}"/>
              </a:ext>
            </a:extLst>
          </p:cNvPr>
          <p:cNvSpPr txBox="1"/>
          <p:nvPr/>
        </p:nvSpPr>
        <p:spPr>
          <a:xfrm>
            <a:off x="722117" y="61732"/>
            <a:ext cx="7393183"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grand complexe de vacances Atlantis dans l’île New Providence des Bahamas </a:t>
            </a:r>
          </a:p>
        </p:txBody>
      </p:sp>
    </p:spTree>
    <p:extLst>
      <p:ext uri="{BB962C8B-B14F-4D97-AF65-F5344CB8AC3E}">
        <p14:creationId xmlns:p14="http://schemas.microsoft.com/office/powerpoint/2010/main" val="12430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42E7392-619F-456E-A067-D801E252B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93" y="2217420"/>
            <a:ext cx="8113014" cy="4560570"/>
          </a:xfrm>
          <a:prstGeom prst="rect">
            <a:avLst/>
          </a:prstGeom>
        </p:spPr>
      </p:pic>
      <p:sp>
        <p:nvSpPr>
          <p:cNvPr id="5" name="ZoneTexte 4">
            <a:extLst>
              <a:ext uri="{FF2B5EF4-FFF2-40B4-BE49-F238E27FC236}">
                <a16:creationId xmlns:a16="http://schemas.microsoft.com/office/drawing/2014/main" id="{1A96A391-C4F4-41C3-BED3-FCAA9D075621}"/>
              </a:ext>
            </a:extLst>
          </p:cNvPr>
          <p:cNvSpPr txBox="1"/>
          <p:nvPr/>
        </p:nvSpPr>
        <p:spPr>
          <a:xfrm>
            <a:off x="4046220" y="765810"/>
            <a:ext cx="3909060" cy="707886"/>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Dégâts provoqués par le séisme du 12 janvier 2010 - Haïti</a:t>
            </a:r>
          </a:p>
        </p:txBody>
      </p:sp>
      <p:pic>
        <p:nvPicPr>
          <p:cNvPr id="7" name="Image 6">
            <a:extLst>
              <a:ext uri="{FF2B5EF4-FFF2-40B4-BE49-F238E27FC236}">
                <a16:creationId xmlns:a16="http://schemas.microsoft.com/office/drawing/2014/main" id="{56A39A1D-24BA-4AEE-AB12-6088006A6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39" y="80010"/>
            <a:ext cx="3516831" cy="1975988"/>
          </a:xfrm>
          <a:prstGeom prst="rect">
            <a:avLst/>
          </a:prstGeom>
        </p:spPr>
      </p:pic>
    </p:spTree>
    <p:extLst>
      <p:ext uri="{BB962C8B-B14F-4D97-AF65-F5344CB8AC3E}">
        <p14:creationId xmlns:p14="http://schemas.microsoft.com/office/powerpoint/2010/main" val="222238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8B22282-1C02-4702-9266-A661E7119A15}"/>
              </a:ext>
            </a:extLst>
          </p:cNvPr>
          <p:cNvSpPr txBox="1"/>
          <p:nvPr/>
        </p:nvSpPr>
        <p:spPr>
          <a:xfrm>
            <a:off x="211455" y="88315"/>
            <a:ext cx="8721090" cy="769441"/>
          </a:xfrm>
          <a:prstGeom prst="rect">
            <a:avLst/>
          </a:prstGeom>
          <a:noFill/>
        </p:spPr>
        <p:txBody>
          <a:bodyPr wrap="square">
            <a:spAutoFit/>
          </a:bodyPr>
          <a:lstStyle/>
          <a:p>
            <a:r>
              <a:rPr lang="fr-FR" sz="22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2/ Des pratiques touristiques centrées sur le tourisme balnéaire</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C240919-E74E-40FD-BD3F-5B44CA3231F8}"/>
              </a:ext>
            </a:extLst>
          </p:cNvPr>
          <p:cNvSpPr txBox="1"/>
          <p:nvPr/>
        </p:nvSpPr>
        <p:spPr>
          <a:xfrm>
            <a:off x="211455" y="857756"/>
            <a:ext cx="6235065"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Prédominance du tourisme balnéaire</a:t>
            </a:r>
          </a:p>
        </p:txBody>
      </p:sp>
      <p:pic>
        <p:nvPicPr>
          <p:cNvPr id="4" name="Image 3">
            <a:extLst>
              <a:ext uri="{FF2B5EF4-FFF2-40B4-BE49-F238E27FC236}">
                <a16:creationId xmlns:a16="http://schemas.microsoft.com/office/drawing/2014/main" id="{8AE47231-12C4-4B2F-AF7C-0D42F5E0D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8" y="1257866"/>
            <a:ext cx="7466845" cy="5600134"/>
          </a:xfrm>
          <a:prstGeom prst="rect">
            <a:avLst/>
          </a:prstGeom>
        </p:spPr>
      </p:pic>
      <p:sp>
        <p:nvSpPr>
          <p:cNvPr id="5" name="ZoneTexte 4">
            <a:extLst>
              <a:ext uri="{FF2B5EF4-FFF2-40B4-BE49-F238E27FC236}">
                <a16:creationId xmlns:a16="http://schemas.microsoft.com/office/drawing/2014/main" id="{BEED2657-6330-4332-B9E6-2BB251126EE8}"/>
              </a:ext>
            </a:extLst>
          </p:cNvPr>
          <p:cNvSpPr txBox="1"/>
          <p:nvPr/>
        </p:nvSpPr>
        <p:spPr>
          <a:xfrm>
            <a:off x="6272131" y="789841"/>
            <a:ext cx="2757571" cy="1938992"/>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Princess Cays (Bahamas) – enclave appartement à la compagnie de croisière Princess Cruises.</a:t>
            </a:r>
          </a:p>
        </p:txBody>
      </p:sp>
    </p:spTree>
    <p:extLst>
      <p:ext uri="{BB962C8B-B14F-4D97-AF65-F5344CB8AC3E}">
        <p14:creationId xmlns:p14="http://schemas.microsoft.com/office/powerpoint/2010/main" val="14056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308CB2-4372-4A35-9B71-FF81F7314688}"/>
              </a:ext>
            </a:extLst>
          </p:cNvPr>
          <p:cNvSpPr txBox="1"/>
          <p:nvPr/>
        </p:nvSpPr>
        <p:spPr>
          <a:xfrm>
            <a:off x="4906009" y="227330"/>
            <a:ext cx="4157979" cy="5940088"/>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Enclave de Labadie à Haïti. Cette station touristique privée est louée à la Royal Caribbean International par l'État haïtien depuis 1985, fournissant ainsi la plus grande contribution aux revenus touristiques d'Haïti depuis 1986. La compagnie emploie 300 travailleurs locaux, et permet à 200 autres de vendre leurs produits sur le site. Elle paye à l'État haïtien 6 USD par touriste.</a:t>
            </a:r>
          </a:p>
          <a:p>
            <a:r>
              <a:rPr lang="fr-FR" sz="2000" dirty="0">
                <a:latin typeface="Arial" panose="020B0604020202020204" pitchFamily="34" charset="0"/>
                <a:cs typeface="Arial" panose="020B0604020202020204" pitchFamily="34" charset="0"/>
              </a:rPr>
              <a:t>La station est complètement orientée vers les cinq plages et est gardée par une force de sécurité privée. Le site est séparé des alentours par une clôture, et les passagers ne sont pas autorisés à quitter le domaine.</a:t>
            </a:r>
          </a:p>
        </p:txBody>
      </p:sp>
      <p:pic>
        <p:nvPicPr>
          <p:cNvPr id="4" name="Image 3">
            <a:extLst>
              <a:ext uri="{FF2B5EF4-FFF2-40B4-BE49-F238E27FC236}">
                <a16:creationId xmlns:a16="http://schemas.microsoft.com/office/drawing/2014/main" id="{13B935D8-9FC0-4D6B-AC2D-457A23D7E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0" y="227330"/>
            <a:ext cx="4157980" cy="6371098"/>
          </a:xfrm>
          <a:prstGeom prst="rect">
            <a:avLst/>
          </a:prstGeom>
        </p:spPr>
      </p:pic>
    </p:spTree>
    <p:extLst>
      <p:ext uri="{BB962C8B-B14F-4D97-AF65-F5344CB8AC3E}">
        <p14:creationId xmlns:p14="http://schemas.microsoft.com/office/powerpoint/2010/main" val="3677364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A935BE-ABC1-46F9-91E0-4D2F7842E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92" y="671512"/>
            <a:ext cx="8713525" cy="5900738"/>
          </a:xfrm>
          <a:prstGeom prst="rect">
            <a:avLst/>
          </a:prstGeom>
        </p:spPr>
      </p:pic>
      <p:sp>
        <p:nvSpPr>
          <p:cNvPr id="6" name="ZoneTexte 5">
            <a:extLst>
              <a:ext uri="{FF2B5EF4-FFF2-40B4-BE49-F238E27FC236}">
                <a16:creationId xmlns:a16="http://schemas.microsoft.com/office/drawing/2014/main" id="{3772D308-6248-46E5-BBD4-24218B426541}"/>
              </a:ext>
            </a:extLst>
          </p:cNvPr>
          <p:cNvSpPr txBox="1"/>
          <p:nvPr/>
        </p:nvSpPr>
        <p:spPr>
          <a:xfrm>
            <a:off x="2794000" y="2120900"/>
            <a:ext cx="582930" cy="261610"/>
          </a:xfrm>
          <a:prstGeom prst="rect">
            <a:avLst/>
          </a:prstGeom>
          <a:noFill/>
        </p:spPr>
        <p:txBody>
          <a:bodyPr wrap="square" rtlCol="0">
            <a:spAutoFit/>
          </a:bodyPr>
          <a:lstStyle/>
          <a:p>
            <a:r>
              <a:rPr lang="fr-FR" sz="1100" b="1" dirty="0">
                <a:solidFill>
                  <a:schemeClr val="bg1"/>
                </a:solidFill>
              </a:rPr>
              <a:t>CUBA</a:t>
            </a:r>
          </a:p>
        </p:txBody>
      </p:sp>
      <p:cxnSp>
        <p:nvCxnSpPr>
          <p:cNvPr id="4" name="Connecteur droit 3">
            <a:extLst>
              <a:ext uri="{FF2B5EF4-FFF2-40B4-BE49-F238E27FC236}">
                <a16:creationId xmlns:a16="http://schemas.microsoft.com/office/drawing/2014/main" id="{08F3EBFB-F202-48A0-B3F1-28364DFA3468}"/>
              </a:ext>
            </a:extLst>
          </p:cNvPr>
          <p:cNvCxnSpPr>
            <a:cxnSpLocks/>
          </p:cNvCxnSpPr>
          <p:nvPr/>
        </p:nvCxnSpPr>
        <p:spPr>
          <a:xfrm>
            <a:off x="215237" y="1451610"/>
            <a:ext cx="87135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95091A83-FA01-4C2C-9C75-6116365617C9}"/>
              </a:ext>
            </a:extLst>
          </p:cNvPr>
          <p:cNvSpPr txBox="1"/>
          <p:nvPr/>
        </p:nvSpPr>
        <p:spPr>
          <a:xfrm>
            <a:off x="7017750" y="1451610"/>
            <a:ext cx="1291590" cy="246220"/>
          </a:xfrm>
          <a:prstGeom prst="rect">
            <a:avLst/>
          </a:prstGeom>
          <a:noFill/>
        </p:spPr>
        <p:txBody>
          <a:bodyPr wrap="square" rtlCol="0">
            <a:spAutoFit/>
          </a:bodyPr>
          <a:lstStyle/>
          <a:p>
            <a:r>
              <a:rPr lang="fr-FR" sz="1000" dirty="0"/>
              <a:t>Tropique du cancer</a:t>
            </a:r>
          </a:p>
        </p:txBody>
      </p:sp>
      <p:sp>
        <p:nvSpPr>
          <p:cNvPr id="7" name="ZoneTexte 6">
            <a:extLst>
              <a:ext uri="{FF2B5EF4-FFF2-40B4-BE49-F238E27FC236}">
                <a16:creationId xmlns:a16="http://schemas.microsoft.com/office/drawing/2014/main" id="{3DE595B2-28FA-4720-A0B8-DB1E80DC06F6}"/>
              </a:ext>
            </a:extLst>
          </p:cNvPr>
          <p:cNvSpPr txBox="1"/>
          <p:nvPr/>
        </p:nvSpPr>
        <p:spPr>
          <a:xfrm>
            <a:off x="337185" y="240536"/>
            <a:ext cx="5594985"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Les destinations réservées à l’élite.</a:t>
            </a:r>
          </a:p>
        </p:txBody>
      </p:sp>
      <p:sp>
        <p:nvSpPr>
          <p:cNvPr id="2" name="Ellipse 1">
            <a:extLst>
              <a:ext uri="{FF2B5EF4-FFF2-40B4-BE49-F238E27FC236}">
                <a16:creationId xmlns:a16="http://schemas.microsoft.com/office/drawing/2014/main" id="{6D69D19C-4753-45A3-ABFE-599B24696690}"/>
              </a:ext>
            </a:extLst>
          </p:cNvPr>
          <p:cNvSpPr/>
          <p:nvPr/>
        </p:nvSpPr>
        <p:spPr>
          <a:xfrm>
            <a:off x="2285365" y="3051799"/>
            <a:ext cx="800100" cy="377195"/>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8CB338BC-14A4-40F5-B024-EE34A9CB43D2}"/>
              </a:ext>
            </a:extLst>
          </p:cNvPr>
          <p:cNvSpPr/>
          <p:nvPr/>
        </p:nvSpPr>
        <p:spPr>
          <a:xfrm>
            <a:off x="4856113" y="2389307"/>
            <a:ext cx="800100" cy="377195"/>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3AC5FFC0-22B2-440C-8279-5FB99319840C}"/>
              </a:ext>
            </a:extLst>
          </p:cNvPr>
          <p:cNvSpPr/>
          <p:nvPr/>
        </p:nvSpPr>
        <p:spPr>
          <a:xfrm>
            <a:off x="7218946" y="3519500"/>
            <a:ext cx="252663" cy="246214"/>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A854189C-0CFF-4A43-8F4B-AF450A225D60}"/>
              </a:ext>
            </a:extLst>
          </p:cNvPr>
          <p:cNvSpPr/>
          <p:nvPr/>
        </p:nvSpPr>
        <p:spPr>
          <a:xfrm>
            <a:off x="7550259" y="3642607"/>
            <a:ext cx="226571" cy="261611"/>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E8354B8C-7A56-41E3-8AFA-A0627D96B0E7}"/>
              </a:ext>
            </a:extLst>
          </p:cNvPr>
          <p:cNvSpPr/>
          <p:nvPr/>
        </p:nvSpPr>
        <p:spPr>
          <a:xfrm>
            <a:off x="7218946" y="5003238"/>
            <a:ext cx="800100" cy="377195"/>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589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2255097-8A74-4C89-887E-216441BF6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65537"/>
            <a:ext cx="7898130" cy="6536383"/>
          </a:xfrm>
          <a:prstGeom prst="rect">
            <a:avLst/>
          </a:prstGeom>
        </p:spPr>
      </p:pic>
      <p:cxnSp>
        <p:nvCxnSpPr>
          <p:cNvPr id="5" name="Connecteur droit 4">
            <a:extLst>
              <a:ext uri="{FF2B5EF4-FFF2-40B4-BE49-F238E27FC236}">
                <a16:creationId xmlns:a16="http://schemas.microsoft.com/office/drawing/2014/main" id="{AC29088B-E485-401D-8CB7-235BDD3526F5}"/>
              </a:ext>
            </a:extLst>
          </p:cNvPr>
          <p:cNvCxnSpPr/>
          <p:nvPr/>
        </p:nvCxnSpPr>
        <p:spPr>
          <a:xfrm>
            <a:off x="628650" y="2651760"/>
            <a:ext cx="78981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1C1424B0-F391-4040-94C4-68B71EC5A590}"/>
              </a:ext>
            </a:extLst>
          </p:cNvPr>
          <p:cNvCxnSpPr/>
          <p:nvPr/>
        </p:nvCxnSpPr>
        <p:spPr>
          <a:xfrm>
            <a:off x="628650" y="4804410"/>
            <a:ext cx="78981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0377D625-71E8-46EF-B1A0-8B1BB025E9A7}"/>
              </a:ext>
            </a:extLst>
          </p:cNvPr>
          <p:cNvSpPr txBox="1"/>
          <p:nvPr/>
        </p:nvSpPr>
        <p:spPr>
          <a:xfrm>
            <a:off x="5074920" y="2405542"/>
            <a:ext cx="1291590" cy="246220"/>
          </a:xfrm>
          <a:prstGeom prst="rect">
            <a:avLst/>
          </a:prstGeom>
          <a:noFill/>
        </p:spPr>
        <p:txBody>
          <a:bodyPr wrap="square" rtlCol="0">
            <a:spAutoFit/>
          </a:bodyPr>
          <a:lstStyle/>
          <a:p>
            <a:r>
              <a:rPr lang="fr-FR" sz="1000" dirty="0"/>
              <a:t>Tropique du cancer</a:t>
            </a:r>
          </a:p>
        </p:txBody>
      </p:sp>
      <p:sp>
        <p:nvSpPr>
          <p:cNvPr id="8" name="ZoneTexte 7">
            <a:extLst>
              <a:ext uri="{FF2B5EF4-FFF2-40B4-BE49-F238E27FC236}">
                <a16:creationId xmlns:a16="http://schemas.microsoft.com/office/drawing/2014/main" id="{E106DA21-48C1-42BD-84E9-67D36E5BB110}"/>
              </a:ext>
            </a:extLst>
          </p:cNvPr>
          <p:cNvSpPr txBox="1"/>
          <p:nvPr/>
        </p:nvSpPr>
        <p:spPr>
          <a:xfrm>
            <a:off x="6907530" y="4804409"/>
            <a:ext cx="1470660" cy="246221"/>
          </a:xfrm>
          <a:prstGeom prst="rect">
            <a:avLst/>
          </a:prstGeom>
          <a:noFill/>
        </p:spPr>
        <p:txBody>
          <a:bodyPr wrap="square" rtlCol="0">
            <a:spAutoFit/>
          </a:bodyPr>
          <a:lstStyle/>
          <a:p>
            <a:r>
              <a:rPr lang="fr-FR" sz="1000" dirty="0"/>
              <a:t>Tropique du capricorne</a:t>
            </a:r>
          </a:p>
        </p:txBody>
      </p:sp>
    </p:spTree>
    <p:extLst>
      <p:ext uri="{BB962C8B-B14F-4D97-AF65-F5344CB8AC3E}">
        <p14:creationId xmlns:p14="http://schemas.microsoft.com/office/powerpoint/2010/main" val="328831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30D705-4BAF-490D-B42F-E3C49643C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 y="66675"/>
            <a:ext cx="3247680" cy="5407693"/>
          </a:xfrm>
          <a:prstGeom prst="rect">
            <a:avLst/>
          </a:prstGeom>
        </p:spPr>
      </p:pic>
      <p:sp>
        <p:nvSpPr>
          <p:cNvPr id="5" name="Ellipse 4">
            <a:extLst>
              <a:ext uri="{FF2B5EF4-FFF2-40B4-BE49-F238E27FC236}">
                <a16:creationId xmlns:a16="http://schemas.microsoft.com/office/drawing/2014/main" id="{3EA00C32-A6FE-4285-B624-8D3D783BEB02}"/>
              </a:ext>
            </a:extLst>
          </p:cNvPr>
          <p:cNvSpPr/>
          <p:nvPr/>
        </p:nvSpPr>
        <p:spPr>
          <a:xfrm>
            <a:off x="2012849" y="2960961"/>
            <a:ext cx="628043" cy="303325"/>
          </a:xfrm>
          <a:prstGeom prst="ellipse">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0890D6D9-2CD5-4B75-8D6E-AA3E28A2C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363" y="3264287"/>
            <a:ext cx="5910947" cy="2955474"/>
          </a:xfrm>
          <a:prstGeom prst="rect">
            <a:avLst/>
          </a:prstGeom>
        </p:spPr>
      </p:pic>
      <p:sp>
        <p:nvSpPr>
          <p:cNvPr id="8" name="ZoneTexte 7">
            <a:extLst>
              <a:ext uri="{FF2B5EF4-FFF2-40B4-BE49-F238E27FC236}">
                <a16:creationId xmlns:a16="http://schemas.microsoft.com/office/drawing/2014/main" id="{7585C3FD-6E79-4A10-82AC-45B426257E75}"/>
              </a:ext>
            </a:extLst>
          </p:cNvPr>
          <p:cNvSpPr txBox="1"/>
          <p:nvPr/>
        </p:nvSpPr>
        <p:spPr>
          <a:xfrm>
            <a:off x="413248" y="5696907"/>
            <a:ext cx="2490537" cy="461665"/>
          </a:xfrm>
          <a:prstGeom prst="rect">
            <a:avLst/>
          </a:prstGeom>
          <a:noFill/>
        </p:spPr>
        <p:txBody>
          <a:bodyPr wrap="square" rtlCol="0">
            <a:spAutoFit/>
          </a:bodyPr>
          <a:lstStyle/>
          <a:p>
            <a:r>
              <a:rPr lang="fr-FR" sz="2400" dirty="0">
                <a:latin typeface="Arial Black" panose="020B0A04020102020204" pitchFamily="34" charset="0"/>
              </a:rPr>
              <a:t>Île Moustique</a:t>
            </a:r>
          </a:p>
        </p:txBody>
      </p:sp>
      <p:pic>
        <p:nvPicPr>
          <p:cNvPr id="10" name="Image 9">
            <a:extLst>
              <a:ext uri="{FF2B5EF4-FFF2-40B4-BE49-F238E27FC236}">
                <a16:creationId xmlns:a16="http://schemas.microsoft.com/office/drawing/2014/main" id="{12E0A5C9-0B78-4653-A1D8-37FA4C97F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852" y="180473"/>
            <a:ext cx="4433212" cy="2955474"/>
          </a:xfrm>
          <a:prstGeom prst="rect">
            <a:avLst/>
          </a:prstGeom>
        </p:spPr>
      </p:pic>
    </p:spTree>
    <p:extLst>
      <p:ext uri="{BB962C8B-B14F-4D97-AF65-F5344CB8AC3E}">
        <p14:creationId xmlns:p14="http://schemas.microsoft.com/office/powerpoint/2010/main" val="334302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60F9A8-8446-4623-A9E0-E37BAF50B03C}"/>
              </a:ext>
            </a:extLst>
          </p:cNvPr>
          <p:cNvSpPr txBox="1"/>
          <p:nvPr/>
        </p:nvSpPr>
        <p:spPr>
          <a:xfrm>
            <a:off x="337185" y="365700"/>
            <a:ext cx="5594985"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Tourisme culturel</a:t>
            </a:r>
          </a:p>
        </p:txBody>
      </p:sp>
      <p:pic>
        <p:nvPicPr>
          <p:cNvPr id="8" name="Image 7">
            <a:extLst>
              <a:ext uri="{FF2B5EF4-FFF2-40B4-BE49-F238E27FC236}">
                <a16:creationId xmlns:a16="http://schemas.microsoft.com/office/drawing/2014/main" id="{DA0C8270-25E2-402A-A2A7-983E8B0AA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92" y="1608946"/>
            <a:ext cx="8728015" cy="4144399"/>
          </a:xfrm>
          <a:prstGeom prst="rect">
            <a:avLst/>
          </a:prstGeom>
        </p:spPr>
      </p:pic>
      <p:sp>
        <p:nvSpPr>
          <p:cNvPr id="9" name="ZoneTexte 8">
            <a:extLst>
              <a:ext uri="{FF2B5EF4-FFF2-40B4-BE49-F238E27FC236}">
                <a16:creationId xmlns:a16="http://schemas.microsoft.com/office/drawing/2014/main" id="{F67613B3-0230-413C-9DA3-7DB76ACC38A3}"/>
              </a:ext>
            </a:extLst>
          </p:cNvPr>
          <p:cNvSpPr txBox="1"/>
          <p:nvPr/>
        </p:nvSpPr>
        <p:spPr>
          <a:xfrm>
            <a:off x="422910" y="965865"/>
            <a:ext cx="7532370"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La route de l’esclave musée Victor SCHOELCHER - Guadeloupe</a:t>
            </a:r>
          </a:p>
        </p:txBody>
      </p:sp>
      <p:sp>
        <p:nvSpPr>
          <p:cNvPr id="10" name="ZoneTexte 9">
            <a:extLst>
              <a:ext uri="{FF2B5EF4-FFF2-40B4-BE49-F238E27FC236}">
                <a16:creationId xmlns:a16="http://schemas.microsoft.com/office/drawing/2014/main" id="{DB4DEA43-881B-4CC5-96FA-FC1CE61D4398}"/>
              </a:ext>
            </a:extLst>
          </p:cNvPr>
          <p:cNvSpPr txBox="1"/>
          <p:nvPr/>
        </p:nvSpPr>
        <p:spPr>
          <a:xfrm>
            <a:off x="337185" y="6092190"/>
            <a:ext cx="7972425" cy="400110"/>
          </a:xfrm>
          <a:prstGeom prst="rect">
            <a:avLst/>
          </a:prstGeom>
          <a:noFill/>
        </p:spPr>
        <p:txBody>
          <a:bodyPr wrap="square" rtlCol="0">
            <a:spAutoFit/>
          </a:bodyPr>
          <a:lstStyle/>
          <a:p>
            <a:r>
              <a:rPr lang="fr-FR" sz="2000" b="1" dirty="0">
                <a:solidFill>
                  <a:srgbClr val="FF0000"/>
                </a:solidFill>
                <a:latin typeface="Arial" panose="020B0604020202020204" pitchFamily="34" charset="0"/>
                <a:cs typeface="Arial" panose="020B0604020202020204" pitchFamily="34" charset="0"/>
              </a:rPr>
              <a:t>Vidéo https://www.youtube.com/watch?v=-eiKC18az7E</a:t>
            </a:r>
          </a:p>
        </p:txBody>
      </p:sp>
    </p:spTree>
    <p:extLst>
      <p:ext uri="{BB962C8B-B14F-4D97-AF65-F5344CB8AC3E}">
        <p14:creationId xmlns:p14="http://schemas.microsoft.com/office/powerpoint/2010/main" val="2169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674772-1710-413A-A166-89C30CC04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29" y="182555"/>
            <a:ext cx="8105891" cy="5401381"/>
          </a:xfrm>
          <a:prstGeom prst="rect">
            <a:avLst/>
          </a:prstGeom>
        </p:spPr>
      </p:pic>
      <p:sp>
        <p:nvSpPr>
          <p:cNvPr id="6" name="ZoneTexte 5">
            <a:extLst>
              <a:ext uri="{FF2B5EF4-FFF2-40B4-BE49-F238E27FC236}">
                <a16:creationId xmlns:a16="http://schemas.microsoft.com/office/drawing/2014/main" id="{D2058C8D-C54A-436C-854B-EA950A76E349}"/>
              </a:ext>
            </a:extLst>
          </p:cNvPr>
          <p:cNvSpPr txBox="1"/>
          <p:nvPr/>
        </p:nvSpPr>
        <p:spPr>
          <a:xfrm>
            <a:off x="283729" y="5750461"/>
            <a:ext cx="8745973"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Musée des pirates de Nassau – Les Bahamas</a:t>
            </a:r>
          </a:p>
        </p:txBody>
      </p:sp>
    </p:spTree>
    <p:extLst>
      <p:ext uri="{BB962C8B-B14F-4D97-AF65-F5344CB8AC3E}">
        <p14:creationId xmlns:p14="http://schemas.microsoft.com/office/powerpoint/2010/main" val="707414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CC9C50A-1F99-40F2-9F34-BBCCC736C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375920"/>
            <a:ext cx="6064250" cy="3408898"/>
          </a:xfrm>
          <a:prstGeom prst="rect">
            <a:avLst/>
          </a:prstGeom>
        </p:spPr>
      </p:pic>
      <p:pic>
        <p:nvPicPr>
          <p:cNvPr id="5" name="Image 4">
            <a:extLst>
              <a:ext uri="{FF2B5EF4-FFF2-40B4-BE49-F238E27FC236}">
                <a16:creationId xmlns:a16="http://schemas.microsoft.com/office/drawing/2014/main" id="{94E716B2-ED34-4C12-920A-FF44FAED6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70" y="3777631"/>
            <a:ext cx="6805930" cy="2886059"/>
          </a:xfrm>
          <a:prstGeom prst="rect">
            <a:avLst/>
          </a:prstGeom>
        </p:spPr>
      </p:pic>
    </p:spTree>
    <p:extLst>
      <p:ext uri="{BB962C8B-B14F-4D97-AF65-F5344CB8AC3E}">
        <p14:creationId xmlns:p14="http://schemas.microsoft.com/office/powerpoint/2010/main" val="2053541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5125EC1-B725-4594-AD41-936917880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50190"/>
            <a:ext cx="7239000" cy="4826000"/>
          </a:xfrm>
          <a:prstGeom prst="rect">
            <a:avLst/>
          </a:prstGeom>
        </p:spPr>
      </p:pic>
      <p:sp>
        <p:nvSpPr>
          <p:cNvPr id="4" name="ZoneTexte 3">
            <a:extLst>
              <a:ext uri="{FF2B5EF4-FFF2-40B4-BE49-F238E27FC236}">
                <a16:creationId xmlns:a16="http://schemas.microsoft.com/office/drawing/2014/main" id="{6C22A4C7-B73B-480B-9B37-98295142C864}"/>
              </a:ext>
            </a:extLst>
          </p:cNvPr>
          <p:cNvSpPr txBox="1"/>
          <p:nvPr/>
        </p:nvSpPr>
        <p:spPr>
          <a:xfrm>
            <a:off x="398027" y="5510431"/>
            <a:ext cx="8745973"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L’alcazar de Colon en République dominicaine dans le quartier colonial de Saint-Domingue </a:t>
            </a:r>
          </a:p>
        </p:txBody>
      </p:sp>
    </p:spTree>
    <p:extLst>
      <p:ext uri="{BB962C8B-B14F-4D97-AF65-F5344CB8AC3E}">
        <p14:creationId xmlns:p14="http://schemas.microsoft.com/office/powerpoint/2010/main" val="885666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A50E034-E2F0-4BC4-99F6-CB64110E3CBB}"/>
              </a:ext>
            </a:extLst>
          </p:cNvPr>
          <p:cNvSpPr txBox="1"/>
          <p:nvPr/>
        </p:nvSpPr>
        <p:spPr>
          <a:xfrm>
            <a:off x="337184" y="60662"/>
            <a:ext cx="5594985"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Tourisme vert et écotourisme</a:t>
            </a:r>
          </a:p>
        </p:txBody>
      </p:sp>
      <p:sp>
        <p:nvSpPr>
          <p:cNvPr id="9" name="ZoneTexte 8">
            <a:extLst>
              <a:ext uri="{FF2B5EF4-FFF2-40B4-BE49-F238E27FC236}">
                <a16:creationId xmlns:a16="http://schemas.microsoft.com/office/drawing/2014/main" id="{78AEFF04-B058-447F-B723-86A5100EC52B}"/>
              </a:ext>
            </a:extLst>
          </p:cNvPr>
          <p:cNvSpPr txBox="1"/>
          <p:nvPr/>
        </p:nvSpPr>
        <p:spPr>
          <a:xfrm>
            <a:off x="337184" y="458956"/>
            <a:ext cx="8635365" cy="5878532"/>
          </a:xfrm>
          <a:prstGeom prst="rect">
            <a:avLst/>
          </a:prstGeom>
          <a:noFill/>
        </p:spPr>
        <p:txBody>
          <a:bodyPr wrap="square" rtlCol="0">
            <a:spAutoFit/>
          </a:bodyPr>
          <a:lstStyle/>
          <a:p>
            <a:r>
              <a:rPr lang="fr-FR" sz="2000" b="1" dirty="0">
                <a:solidFill>
                  <a:srgbClr val="7030A0"/>
                </a:solidFill>
                <a:latin typeface="Arial" panose="020B0604020202020204" pitchFamily="34" charset="0"/>
                <a:cs typeface="Arial" panose="020B0604020202020204" pitchFamily="34" charset="0"/>
              </a:rPr>
              <a:t>Cuba, un paradis pour l’écotourisme</a:t>
            </a:r>
          </a:p>
          <a:p>
            <a:r>
              <a:rPr lang="fr-FR" sz="2000" i="1" dirty="0">
                <a:latin typeface="Arial" panose="020B0604020202020204" pitchFamily="34" charset="0"/>
                <a:cs typeface="Arial" panose="020B0604020202020204" pitchFamily="34" charset="0"/>
              </a:rPr>
              <a:t>Source site Voyageons-Autrement | Publié le 9 mars 2009</a:t>
            </a:r>
          </a:p>
          <a:p>
            <a:r>
              <a:rPr lang="fr-FR" sz="2000" dirty="0">
                <a:latin typeface="Arial" panose="020B0604020202020204" pitchFamily="34" charset="0"/>
                <a:cs typeface="Arial" panose="020B0604020202020204" pitchFamily="34" charset="0"/>
              </a:rPr>
              <a:t>De l’extrême pointe ouest jusqu’au bout de l’est de l’île, les amoureux de la nature seront séduits par de nombreux espaces vierges et protégés.</a:t>
            </a:r>
          </a:p>
          <a:p>
            <a:r>
              <a:rPr lang="fr-FR" sz="2000" dirty="0">
                <a:latin typeface="Arial" panose="020B0604020202020204" pitchFamily="34" charset="0"/>
                <a:cs typeface="Arial" panose="020B0604020202020204" pitchFamily="34" charset="0"/>
              </a:rPr>
              <a:t>Cuba, la perle des Caraïbes, brille entre toutes les autres pour son accueil et son héritage culturel. Moins célèbre, son patrimoine sous-marin n’en reste pas moins l’un des plus beaux de cette partie du monde.</a:t>
            </a:r>
          </a:p>
          <a:p>
            <a:endParaRPr lang="fr-FR" sz="8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Cuba : un pari réussi de développement économique dans le respect de la nature</a:t>
            </a:r>
          </a:p>
          <a:p>
            <a:r>
              <a:rPr lang="fr-FR" sz="2000" dirty="0">
                <a:latin typeface="Arial" panose="020B0604020202020204" pitchFamily="34" charset="0"/>
                <a:cs typeface="Arial" panose="020B0604020202020204" pitchFamily="34" charset="0"/>
              </a:rPr>
              <a:t>Le WWF (World Wide </a:t>
            </a:r>
            <a:r>
              <a:rPr lang="fr-FR" sz="2000" dirty="0" err="1">
                <a:latin typeface="Arial" panose="020B0604020202020204" pitchFamily="34" charset="0"/>
                <a:cs typeface="Arial" panose="020B0604020202020204" pitchFamily="34" charset="0"/>
              </a:rPr>
              <a:t>Fund</a:t>
            </a:r>
            <a:r>
              <a:rPr lang="fr-FR" sz="2000" dirty="0">
                <a:latin typeface="Arial" panose="020B0604020202020204" pitchFamily="34" charset="0"/>
                <a:cs typeface="Arial" panose="020B0604020202020204" pitchFamily="34" charset="0"/>
              </a:rPr>
              <a:t> for Nature) a affirmé que Cuba est l’unique pays qui a pu atteindre le niveau de développement durable (rapport « Living Planet »). Cuba a obtenu des bons points grâce au fait qu’il est l’ unique pays au monde au haut niveau de développement social, englobant un excellent système de santé, d’enseignement, et consommant des produits durable (agriculture biologique…).</a:t>
            </a:r>
          </a:p>
          <a:p>
            <a:endParaRPr lang="fr-FR" sz="8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Reboisement et protection écologique</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Depuis la révolution de 1959 Cuba s’emploie à protéger et régénérer les sites naturels avec notamment 23 parcs nationaux :</a:t>
            </a:r>
          </a:p>
        </p:txBody>
      </p:sp>
    </p:spTree>
    <p:extLst>
      <p:ext uri="{BB962C8B-B14F-4D97-AF65-F5344CB8AC3E}">
        <p14:creationId xmlns:p14="http://schemas.microsoft.com/office/powerpoint/2010/main" val="8633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CA6A89-05AB-465C-938A-4562813D670F}"/>
              </a:ext>
            </a:extLst>
          </p:cNvPr>
          <p:cNvSpPr txBox="1"/>
          <p:nvPr/>
        </p:nvSpPr>
        <p:spPr>
          <a:xfrm>
            <a:off x="80010" y="104626"/>
            <a:ext cx="8926830" cy="6678751"/>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 Le Parc National de Topes de Collantes et sa forêt plongée dans la brume</a:t>
            </a:r>
          </a:p>
          <a:p>
            <a:r>
              <a:rPr lang="fr-FR" sz="2000" dirty="0">
                <a:latin typeface="Arial" panose="020B0604020202020204" pitchFamily="34" charset="0"/>
                <a:cs typeface="Arial" panose="020B0604020202020204" pitchFamily="34" charset="0"/>
              </a:rPr>
              <a:t>– Le Parc National de la Sierra</a:t>
            </a:r>
          </a:p>
          <a:p>
            <a:r>
              <a:rPr lang="fr-FR" sz="2000" dirty="0">
                <a:latin typeface="Arial" panose="020B0604020202020204" pitchFamily="34" charset="0"/>
                <a:cs typeface="Arial" panose="020B0604020202020204" pitchFamily="34" charset="0"/>
              </a:rPr>
              <a:t>– La réserve écologique de </a:t>
            </a:r>
            <a:r>
              <a:rPr lang="fr-FR" sz="2000" dirty="0" err="1">
                <a:latin typeface="Arial" panose="020B0604020202020204" pitchFamily="34" charset="0"/>
                <a:cs typeface="Arial" panose="020B0604020202020204" pitchFamily="34" charset="0"/>
              </a:rPr>
              <a:t>Varadero</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Actuellement, WWF-Canada, soutenu par le voyagiste TRANSAT, réalise à Cuba un ambitieux programme de gestion environnementale lié au tourisme: </a:t>
            </a:r>
            <a:r>
              <a:rPr lang="fr-FR" sz="2000" dirty="0" err="1">
                <a:latin typeface="Arial" panose="020B0604020202020204" pitchFamily="34" charset="0"/>
                <a:cs typeface="Arial" panose="020B0604020202020204" pitchFamily="34" charset="0"/>
              </a:rPr>
              <a:t>Greening</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Cuban</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Tourismen</a:t>
            </a:r>
            <a:r>
              <a:rPr lang="fr-FR" sz="2000" dirty="0">
                <a:latin typeface="Arial" panose="020B0604020202020204" pitchFamily="34" charset="0"/>
                <a:cs typeface="Arial" panose="020B0604020202020204" pitchFamily="34" charset="0"/>
              </a:rPr>
              <a:t>.</a:t>
            </a:r>
          </a:p>
          <a:p>
            <a:r>
              <a:rPr lang="fr-FR" sz="2000" dirty="0">
                <a:latin typeface="Arial" panose="020B0604020202020204" pitchFamily="34" charset="0"/>
                <a:cs typeface="Arial" panose="020B0604020202020204" pitchFamily="34" charset="0"/>
              </a:rPr>
              <a:t>Quatre sites aux écosystèmes différents ont été sélectionnés pour y mener  des consultations :</a:t>
            </a:r>
          </a:p>
          <a:p>
            <a:r>
              <a:rPr lang="fr-FR" sz="2000" dirty="0">
                <a:latin typeface="Arial" panose="020B0604020202020204" pitchFamily="34" charset="0"/>
                <a:cs typeface="Arial" panose="020B0604020202020204" pitchFamily="34" charset="0"/>
              </a:rPr>
              <a:t>– une section de la plage de </a:t>
            </a:r>
            <a:r>
              <a:rPr lang="fr-FR" sz="2000" dirty="0" err="1">
                <a:latin typeface="Arial" panose="020B0604020202020204" pitchFamily="34" charset="0"/>
                <a:cs typeface="Arial" panose="020B0604020202020204" pitchFamily="34" charset="0"/>
              </a:rPr>
              <a:t>Varadero</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Viñales</a:t>
            </a:r>
            <a:r>
              <a:rPr lang="fr-FR" sz="2000" dirty="0">
                <a:latin typeface="Arial" panose="020B0604020202020204" pitchFamily="34" charset="0"/>
                <a:cs typeface="Arial" panose="020B0604020202020204" pitchFamily="34" charset="0"/>
              </a:rPr>
              <a:t> Valley</a:t>
            </a:r>
          </a:p>
          <a:p>
            <a:r>
              <a:rPr lang="fr-FR" sz="2000" dirty="0">
                <a:latin typeface="Arial" panose="020B0604020202020204" pitchFamily="34" charset="0"/>
                <a:cs typeface="Arial" panose="020B0604020202020204" pitchFamily="34" charset="0"/>
              </a:rPr>
              <a:t>et deux réserves de la biosphère, Sierra </a:t>
            </a:r>
            <a:r>
              <a:rPr lang="fr-FR" sz="2000" dirty="0" err="1">
                <a:latin typeface="Arial" panose="020B0604020202020204" pitchFamily="34" charset="0"/>
                <a:cs typeface="Arial" panose="020B0604020202020204" pitchFamily="34" charset="0"/>
              </a:rPr>
              <a:t>del</a:t>
            </a:r>
            <a:r>
              <a:rPr lang="fr-FR" sz="2000" dirty="0">
                <a:latin typeface="Arial" panose="020B0604020202020204" pitchFamily="34" charset="0"/>
                <a:cs typeface="Arial" panose="020B0604020202020204" pitchFamily="34" charset="0"/>
              </a:rPr>
              <a:t> Rosario et Ciénaga de Zapata.</a:t>
            </a:r>
          </a:p>
          <a:p>
            <a:r>
              <a:rPr lang="fr-FR" sz="2000" dirty="0">
                <a:latin typeface="Arial" panose="020B0604020202020204" pitchFamily="34" charset="0"/>
                <a:cs typeface="Arial" panose="020B0604020202020204" pitchFamily="34" charset="0"/>
              </a:rPr>
              <a:t>Le gouvernement cubain promeut l’écotourisme non pas pour suivre la mode mais parce qu’il sait que les touristes et la communauté cubaine doivent travailler ensemble pour obtenir une meilleure protection de la nature.</a:t>
            </a:r>
          </a:p>
          <a:p>
            <a:endParaRPr lang="fr-FR" sz="800"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La côte cubaine, joyau de la biodiversité des mers des Caraïbes</a:t>
            </a:r>
          </a:p>
          <a:p>
            <a:r>
              <a:rPr lang="fr-FR" sz="2000" dirty="0">
                <a:latin typeface="Arial" panose="020B0604020202020204" pitchFamily="34" charset="0"/>
                <a:cs typeface="Arial" panose="020B0604020202020204" pitchFamily="34" charset="0"/>
              </a:rPr>
              <a:t>Cette île dévoilera une grande richesse pour les passionnés de botanique et d’ornithologie :</a:t>
            </a:r>
          </a:p>
          <a:p>
            <a:r>
              <a:rPr lang="fr-FR" sz="2000" dirty="0">
                <a:latin typeface="Arial" panose="020B0604020202020204" pitchFamily="34" charset="0"/>
                <a:cs typeface="Arial" panose="020B0604020202020204" pitchFamily="34" charset="0"/>
              </a:rPr>
              <a:t>– 6.300 sortes d’espèces botaniques protégées dont 51% sont endémiques,</a:t>
            </a:r>
          </a:p>
          <a:p>
            <a:r>
              <a:rPr lang="fr-FR" sz="2000" dirty="0">
                <a:latin typeface="Arial" panose="020B0604020202020204" pitchFamily="34" charset="0"/>
                <a:cs typeface="Arial" panose="020B0604020202020204" pitchFamily="34" charset="0"/>
              </a:rPr>
              <a:t>– des centaines de sortes de poissons et de mammifères marins,</a:t>
            </a:r>
          </a:p>
          <a:p>
            <a:r>
              <a:rPr lang="fr-FR" sz="2000" dirty="0">
                <a:latin typeface="Arial" panose="020B0604020202020204" pitchFamily="34" charset="0"/>
                <a:cs typeface="Arial" panose="020B0604020202020204" pitchFamily="34" charset="0"/>
              </a:rPr>
              <a:t>– la troisième barrière de corail du monde (300 Km de long sur 80 Km de large), vierge d’habitant et exempt de pêche commerciale,</a:t>
            </a:r>
          </a:p>
          <a:p>
            <a:r>
              <a:rPr lang="fr-FR" sz="2000" dirty="0">
                <a:latin typeface="Arial" panose="020B0604020202020204" pitchFamily="34" charset="0"/>
                <a:cs typeface="Arial" panose="020B0604020202020204" pitchFamily="34" charset="0"/>
              </a:rPr>
              <a:t>– les forêts de palétuviers ou mangrove.</a:t>
            </a:r>
          </a:p>
        </p:txBody>
      </p:sp>
    </p:spTree>
    <p:extLst>
      <p:ext uri="{BB962C8B-B14F-4D97-AF65-F5344CB8AC3E}">
        <p14:creationId xmlns:p14="http://schemas.microsoft.com/office/powerpoint/2010/main" val="394166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3129BB1-95ED-4BED-9651-D7E2B736F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361950"/>
            <a:ext cx="8308072" cy="4232910"/>
          </a:xfrm>
          <a:prstGeom prst="rect">
            <a:avLst/>
          </a:prstGeom>
        </p:spPr>
      </p:pic>
      <p:sp>
        <p:nvSpPr>
          <p:cNvPr id="4" name="ZoneTexte 3">
            <a:extLst>
              <a:ext uri="{FF2B5EF4-FFF2-40B4-BE49-F238E27FC236}">
                <a16:creationId xmlns:a16="http://schemas.microsoft.com/office/drawing/2014/main" id="{7037F7D9-6F63-459C-B5D6-2A6EB788B4EB}"/>
              </a:ext>
            </a:extLst>
          </p:cNvPr>
          <p:cNvSpPr txBox="1"/>
          <p:nvPr/>
        </p:nvSpPr>
        <p:spPr>
          <a:xfrm>
            <a:off x="342900" y="4914900"/>
            <a:ext cx="8469630" cy="1908215"/>
          </a:xfrm>
          <a:prstGeom prst="rect">
            <a:avLst/>
          </a:prstGeom>
          <a:noFill/>
        </p:spPr>
        <p:txBody>
          <a:bodyPr wrap="square" rtlCol="0">
            <a:spAutoFit/>
          </a:bodyPr>
          <a:lstStyle/>
          <a:p>
            <a:r>
              <a:rPr lang="fr-FR" sz="2000" b="1" dirty="0">
                <a:solidFill>
                  <a:schemeClr val="accent2">
                    <a:lumMod val="75000"/>
                  </a:schemeClr>
                </a:solidFill>
                <a:latin typeface="Arial" panose="020B0604020202020204" pitchFamily="34" charset="0"/>
                <a:cs typeface="Arial" panose="020B0604020202020204" pitchFamily="34" charset="0"/>
              </a:rPr>
              <a:t>LES VOYAGISTES POUR CUBA</a:t>
            </a:r>
          </a:p>
          <a:p>
            <a:r>
              <a:rPr lang="fr-FR" sz="2000" dirty="0" err="1">
                <a:latin typeface="Arial" panose="020B0604020202020204" pitchFamily="34" charset="0"/>
                <a:cs typeface="Arial" panose="020B0604020202020204" pitchFamily="34" charset="0"/>
              </a:rPr>
              <a:t>Evaneos</a:t>
            </a:r>
            <a:r>
              <a:rPr lang="fr-FR" sz="2000" dirty="0">
                <a:latin typeface="Arial" panose="020B0604020202020204" pitchFamily="34" charset="0"/>
                <a:cs typeface="Arial" panose="020B0604020202020204" pitchFamily="34" charset="0"/>
              </a:rPr>
              <a:t> 9 offres - Terres d’Aventure 7 offres - Nomade Aventure 7 offres</a:t>
            </a:r>
          </a:p>
          <a:p>
            <a:r>
              <a:rPr lang="fr-FR" sz="2000" dirty="0">
                <a:latin typeface="Arial" panose="020B0604020202020204" pitchFamily="34" charset="0"/>
                <a:cs typeface="Arial" panose="020B0604020202020204" pitchFamily="34" charset="0"/>
              </a:rPr>
              <a:t>Comptoir des Voyages 5 offres - La Balaguère 5 offres</a:t>
            </a:r>
          </a:p>
          <a:p>
            <a:r>
              <a:rPr lang="fr-FR" sz="2000" dirty="0" err="1">
                <a:latin typeface="Arial" panose="020B0604020202020204" pitchFamily="34" charset="0"/>
                <a:cs typeface="Arial" panose="020B0604020202020204" pitchFamily="34" charset="0"/>
              </a:rPr>
              <a:t>Allibert</a:t>
            </a:r>
            <a:r>
              <a:rPr lang="fr-FR" sz="2000" dirty="0">
                <a:latin typeface="Arial" panose="020B0604020202020204" pitchFamily="34" charset="0"/>
                <a:cs typeface="Arial" panose="020B0604020202020204" pitchFamily="34" charset="0"/>
              </a:rPr>
              <a:t> Trekking 4 offres - </a:t>
            </a:r>
            <a:r>
              <a:rPr lang="fr-FR" sz="2000" dirty="0" err="1">
                <a:latin typeface="Arial" panose="020B0604020202020204" pitchFamily="34" charset="0"/>
                <a:cs typeface="Arial" panose="020B0604020202020204" pitchFamily="34" charset="0"/>
              </a:rPr>
              <a:t>Puraventura</a:t>
            </a:r>
            <a:r>
              <a:rPr lang="fr-FR" sz="2000" dirty="0">
                <a:latin typeface="Arial" panose="020B0604020202020204" pitchFamily="34" charset="0"/>
                <a:cs typeface="Arial" panose="020B0604020202020204" pitchFamily="34" charset="0"/>
              </a:rPr>
              <a:t> 3 offres</a:t>
            </a:r>
          </a:p>
          <a:p>
            <a:r>
              <a:rPr lang="fr-FR" sz="2000" dirty="0">
                <a:latin typeface="Arial" panose="020B0604020202020204" pitchFamily="34" charset="0"/>
                <a:cs typeface="Arial" panose="020B0604020202020204" pitchFamily="34" charset="0"/>
              </a:rPr>
              <a:t>La Route des voyages 2 offres</a:t>
            </a:r>
          </a:p>
          <a:p>
            <a:endParaRPr lang="fr-FR" dirty="0"/>
          </a:p>
        </p:txBody>
      </p:sp>
    </p:spTree>
    <p:extLst>
      <p:ext uri="{BB962C8B-B14F-4D97-AF65-F5344CB8AC3E}">
        <p14:creationId xmlns:p14="http://schemas.microsoft.com/office/powerpoint/2010/main" val="1954040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C7BFF7-4ACB-4668-A8BF-43BBE67B96DB}"/>
              </a:ext>
            </a:extLst>
          </p:cNvPr>
          <p:cNvSpPr txBox="1"/>
          <p:nvPr/>
        </p:nvSpPr>
        <p:spPr>
          <a:xfrm>
            <a:off x="211455" y="214045"/>
            <a:ext cx="6760845" cy="430887"/>
          </a:xfrm>
          <a:prstGeom prst="rect">
            <a:avLst/>
          </a:prstGeom>
          <a:noFill/>
        </p:spPr>
        <p:txBody>
          <a:bodyPr wrap="square">
            <a:spAutoFit/>
          </a:bodyPr>
          <a:lstStyle/>
          <a:p>
            <a:r>
              <a:rPr lang="fr-FR" sz="22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3/ Impacts et enjeux du tourisme caribéen</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684021C-8817-44CA-AFC1-449A9EAD99E9}"/>
              </a:ext>
            </a:extLst>
          </p:cNvPr>
          <p:cNvSpPr txBox="1"/>
          <p:nvPr/>
        </p:nvSpPr>
        <p:spPr>
          <a:xfrm>
            <a:off x="6812280" y="263099"/>
            <a:ext cx="2131695"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La pollution</a:t>
            </a:r>
          </a:p>
        </p:txBody>
      </p:sp>
      <p:sp>
        <p:nvSpPr>
          <p:cNvPr id="4" name="Rectangle 3">
            <a:extLst>
              <a:ext uri="{FF2B5EF4-FFF2-40B4-BE49-F238E27FC236}">
                <a16:creationId xmlns:a16="http://schemas.microsoft.com/office/drawing/2014/main" id="{5B7A1773-7589-4BC0-83FF-F0F0A9A8ECD7}"/>
              </a:ext>
            </a:extLst>
          </p:cNvPr>
          <p:cNvSpPr/>
          <p:nvPr/>
        </p:nvSpPr>
        <p:spPr>
          <a:xfrm>
            <a:off x="2873216" y="2905119"/>
            <a:ext cx="3006090" cy="994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La disparition des récifs coralliens</a:t>
            </a:r>
          </a:p>
          <a:p>
            <a:pPr algn="ctr"/>
            <a:r>
              <a:rPr lang="fr-FR" sz="2000" b="1" dirty="0">
                <a:latin typeface="Arial" panose="020B0604020202020204" pitchFamily="34" charset="0"/>
                <a:cs typeface="Arial" panose="020B0604020202020204" pitchFamily="34" charset="0"/>
              </a:rPr>
              <a:t>Quelles causes ?</a:t>
            </a:r>
          </a:p>
        </p:txBody>
      </p:sp>
      <p:sp>
        <p:nvSpPr>
          <p:cNvPr id="5" name="Ellipse 4">
            <a:extLst>
              <a:ext uri="{FF2B5EF4-FFF2-40B4-BE49-F238E27FC236}">
                <a16:creationId xmlns:a16="http://schemas.microsoft.com/office/drawing/2014/main" id="{B1FE2EBB-DAEF-49CC-9D1A-97BC7CD6B32D}"/>
              </a:ext>
            </a:extLst>
          </p:cNvPr>
          <p:cNvSpPr/>
          <p:nvPr/>
        </p:nvSpPr>
        <p:spPr>
          <a:xfrm>
            <a:off x="191454" y="808468"/>
            <a:ext cx="3183254" cy="16375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latin typeface="Arial" panose="020B0604020202020204" pitchFamily="34" charset="0"/>
                <a:cs typeface="Arial" panose="020B0604020202020204" pitchFamily="34" charset="0"/>
              </a:rPr>
              <a:t>Le rejet des eaux industrielles et urbaine dans l’océan</a:t>
            </a:r>
          </a:p>
        </p:txBody>
      </p:sp>
      <p:sp>
        <p:nvSpPr>
          <p:cNvPr id="6" name="Ellipse 5">
            <a:extLst>
              <a:ext uri="{FF2B5EF4-FFF2-40B4-BE49-F238E27FC236}">
                <a16:creationId xmlns:a16="http://schemas.microsoft.com/office/drawing/2014/main" id="{F6B0A1C5-E864-4422-9918-8FC3FE5C1854}"/>
              </a:ext>
            </a:extLst>
          </p:cNvPr>
          <p:cNvSpPr/>
          <p:nvPr/>
        </p:nvSpPr>
        <p:spPr>
          <a:xfrm>
            <a:off x="5166360" y="1092994"/>
            <a:ext cx="2891790" cy="117042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latin typeface="Arial" panose="020B0604020202020204" pitchFamily="34" charset="0"/>
                <a:cs typeface="Arial" panose="020B0604020202020204" pitchFamily="34" charset="0"/>
              </a:rPr>
              <a:t>les politiques d’urbanisation mal contrôlées</a:t>
            </a:r>
          </a:p>
        </p:txBody>
      </p:sp>
      <p:sp>
        <p:nvSpPr>
          <p:cNvPr id="7" name="Ellipse 6">
            <a:extLst>
              <a:ext uri="{FF2B5EF4-FFF2-40B4-BE49-F238E27FC236}">
                <a16:creationId xmlns:a16="http://schemas.microsoft.com/office/drawing/2014/main" id="{77B20EAD-E35C-4154-8800-12F081379A28}"/>
              </a:ext>
            </a:extLst>
          </p:cNvPr>
          <p:cNvSpPr/>
          <p:nvPr/>
        </p:nvSpPr>
        <p:spPr>
          <a:xfrm>
            <a:off x="6372225" y="3908257"/>
            <a:ext cx="2571750" cy="117042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latin typeface="Arial" panose="020B0604020202020204" pitchFamily="34" charset="0"/>
                <a:cs typeface="Arial" panose="020B0604020202020204" pitchFamily="34" charset="0"/>
              </a:rPr>
              <a:t>la disparition des forêts</a:t>
            </a:r>
          </a:p>
        </p:txBody>
      </p:sp>
      <p:sp>
        <p:nvSpPr>
          <p:cNvPr id="8" name="Ellipse 7">
            <a:extLst>
              <a:ext uri="{FF2B5EF4-FFF2-40B4-BE49-F238E27FC236}">
                <a16:creationId xmlns:a16="http://schemas.microsoft.com/office/drawing/2014/main" id="{54C575C7-01E8-4C4D-A117-A56E6974824C}"/>
              </a:ext>
            </a:extLst>
          </p:cNvPr>
          <p:cNvSpPr/>
          <p:nvPr/>
        </p:nvSpPr>
        <p:spPr>
          <a:xfrm>
            <a:off x="3463290" y="5179791"/>
            <a:ext cx="2794635" cy="117042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latin typeface="Arial" panose="020B0604020202020204" pitchFamily="34" charset="0"/>
                <a:cs typeface="Arial" panose="020B0604020202020204" pitchFamily="34" charset="0"/>
              </a:rPr>
              <a:t>les techniques de pêche</a:t>
            </a:r>
          </a:p>
        </p:txBody>
      </p:sp>
      <p:sp>
        <p:nvSpPr>
          <p:cNvPr id="9" name="Ellipse 8">
            <a:extLst>
              <a:ext uri="{FF2B5EF4-FFF2-40B4-BE49-F238E27FC236}">
                <a16:creationId xmlns:a16="http://schemas.microsoft.com/office/drawing/2014/main" id="{8FB5818F-F154-413E-A879-3168B9F3DAF1}"/>
              </a:ext>
            </a:extLst>
          </p:cNvPr>
          <p:cNvSpPr/>
          <p:nvPr/>
        </p:nvSpPr>
        <p:spPr>
          <a:xfrm>
            <a:off x="280036" y="4061742"/>
            <a:ext cx="2794634" cy="14132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ysClr val="windowText" lastClr="000000"/>
                </a:solidFill>
                <a:latin typeface="Arial" panose="020B0604020202020204" pitchFamily="34" charset="0"/>
                <a:cs typeface="Arial" panose="020B0604020202020204" pitchFamily="34" charset="0"/>
              </a:rPr>
              <a:t>Le réchauffement climatique</a:t>
            </a:r>
          </a:p>
        </p:txBody>
      </p:sp>
      <p:cxnSp>
        <p:nvCxnSpPr>
          <p:cNvPr id="11" name="Connecteur droit 10">
            <a:extLst>
              <a:ext uri="{FF2B5EF4-FFF2-40B4-BE49-F238E27FC236}">
                <a16:creationId xmlns:a16="http://schemas.microsoft.com/office/drawing/2014/main" id="{D33F38FD-8E70-4E55-9B6D-40386545B387}"/>
              </a:ext>
            </a:extLst>
          </p:cNvPr>
          <p:cNvCxnSpPr>
            <a:cxnSpLocks/>
          </p:cNvCxnSpPr>
          <p:nvPr/>
        </p:nvCxnSpPr>
        <p:spPr>
          <a:xfrm>
            <a:off x="3060859" y="2260654"/>
            <a:ext cx="501014" cy="4869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9429782-ED61-457D-BA54-D11BF33E3A2E}"/>
              </a:ext>
            </a:extLst>
          </p:cNvPr>
          <p:cNvCxnSpPr>
            <a:cxnSpLocks/>
          </p:cNvCxnSpPr>
          <p:nvPr/>
        </p:nvCxnSpPr>
        <p:spPr>
          <a:xfrm>
            <a:off x="6043613" y="3268055"/>
            <a:ext cx="768667" cy="55125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C9CCAB4-76D7-48C8-AD48-68858F234A9D}"/>
              </a:ext>
            </a:extLst>
          </p:cNvPr>
          <p:cNvCxnSpPr>
            <a:cxnSpLocks/>
          </p:cNvCxnSpPr>
          <p:nvPr/>
        </p:nvCxnSpPr>
        <p:spPr>
          <a:xfrm flipV="1">
            <a:off x="4766310" y="2134224"/>
            <a:ext cx="501014" cy="61340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1F8C612-6A12-4EBE-965F-65CE9D37124B}"/>
              </a:ext>
            </a:extLst>
          </p:cNvPr>
          <p:cNvCxnSpPr>
            <a:cxnSpLocks/>
          </p:cNvCxnSpPr>
          <p:nvPr/>
        </p:nvCxnSpPr>
        <p:spPr>
          <a:xfrm flipV="1">
            <a:off x="1840230" y="3543684"/>
            <a:ext cx="950833" cy="35584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CAABDDA-FB95-4B13-95C8-D756C7183D10}"/>
              </a:ext>
            </a:extLst>
          </p:cNvPr>
          <p:cNvCxnSpPr>
            <a:cxnSpLocks/>
          </p:cNvCxnSpPr>
          <p:nvPr/>
        </p:nvCxnSpPr>
        <p:spPr>
          <a:xfrm>
            <a:off x="4570094" y="4146478"/>
            <a:ext cx="8573" cy="75699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8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fltVal val="0"/>
                                          </p:val>
                                        </p:tav>
                                        <p:tav tm="100000">
                                          <p:val>
                                            <p:strVal val="#ppt_h"/>
                                          </p:val>
                                        </p:tav>
                                      </p:tavLst>
                                    </p:anim>
                                    <p:anim calcmode="lin" valueType="num">
                                      <p:cBhvr>
                                        <p:cTn id="73" dur="1000" fill="hold"/>
                                        <p:tgtEl>
                                          <p:spTgt spid="8"/>
                                        </p:tgtEl>
                                        <p:attrNameLst>
                                          <p:attrName>style.rotation</p:attrName>
                                        </p:attrNameLst>
                                      </p:cBhvr>
                                      <p:tavLst>
                                        <p:tav tm="0">
                                          <p:val>
                                            <p:fltVal val="90"/>
                                          </p:val>
                                        </p:tav>
                                        <p:tav tm="100000">
                                          <p:val>
                                            <p:fltVal val="0"/>
                                          </p:val>
                                        </p:tav>
                                      </p:tavLst>
                                    </p:anim>
                                    <p:animEffect transition="in" filter="fade">
                                      <p:cBhvr>
                                        <p:cTn id="74" dur="10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1000" fill="hold"/>
                                        <p:tgtEl>
                                          <p:spTgt spid="9"/>
                                        </p:tgtEl>
                                        <p:attrNameLst>
                                          <p:attrName>ppt_w</p:attrName>
                                        </p:attrNameLst>
                                      </p:cBhvr>
                                      <p:tavLst>
                                        <p:tav tm="0">
                                          <p:val>
                                            <p:fltVal val="0"/>
                                          </p:val>
                                        </p:tav>
                                        <p:tav tm="100000">
                                          <p:val>
                                            <p:strVal val="#ppt_w"/>
                                          </p:val>
                                        </p:tav>
                                      </p:tavLst>
                                    </p:anim>
                                    <p:anim calcmode="lin" valueType="num">
                                      <p:cBhvr>
                                        <p:cTn id="86" dur="1000" fill="hold"/>
                                        <p:tgtEl>
                                          <p:spTgt spid="9"/>
                                        </p:tgtEl>
                                        <p:attrNameLst>
                                          <p:attrName>ppt_h</p:attrName>
                                        </p:attrNameLst>
                                      </p:cBhvr>
                                      <p:tavLst>
                                        <p:tav tm="0">
                                          <p:val>
                                            <p:fltVal val="0"/>
                                          </p:val>
                                        </p:tav>
                                        <p:tav tm="100000">
                                          <p:val>
                                            <p:strVal val="#ppt_h"/>
                                          </p:val>
                                        </p:tav>
                                      </p:tavLst>
                                    </p:anim>
                                    <p:anim calcmode="lin" valueType="num">
                                      <p:cBhvr>
                                        <p:cTn id="87" dur="1000" fill="hold"/>
                                        <p:tgtEl>
                                          <p:spTgt spid="9"/>
                                        </p:tgtEl>
                                        <p:attrNameLst>
                                          <p:attrName>style.rotation</p:attrName>
                                        </p:attrNameLst>
                                      </p:cBhvr>
                                      <p:tavLst>
                                        <p:tav tm="0">
                                          <p:val>
                                            <p:fltVal val="90"/>
                                          </p:val>
                                        </p:tav>
                                        <p:tav tm="100000">
                                          <p:val>
                                            <p:fltVal val="0"/>
                                          </p:val>
                                        </p:tav>
                                      </p:tavLst>
                                    </p:anim>
                                    <p:animEffect transition="in" filter="fade">
                                      <p:cBhvr>
                                        <p:cTn id="8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FD39EB-11A8-4649-88B1-F3351709FE71}"/>
              </a:ext>
            </a:extLst>
          </p:cNvPr>
          <p:cNvSpPr txBox="1"/>
          <p:nvPr/>
        </p:nvSpPr>
        <p:spPr>
          <a:xfrm>
            <a:off x="0" y="42119"/>
            <a:ext cx="3074670" cy="707886"/>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La destruction de l'écosystème</a:t>
            </a:r>
          </a:p>
        </p:txBody>
      </p:sp>
      <p:pic>
        <p:nvPicPr>
          <p:cNvPr id="4" name="Image 3">
            <a:extLst>
              <a:ext uri="{FF2B5EF4-FFF2-40B4-BE49-F238E27FC236}">
                <a16:creationId xmlns:a16="http://schemas.microsoft.com/office/drawing/2014/main" id="{10A32636-FB64-4AD5-8BF5-687FA97E6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750005"/>
            <a:ext cx="3409950" cy="3409950"/>
          </a:xfrm>
          <a:prstGeom prst="rect">
            <a:avLst/>
          </a:prstGeom>
        </p:spPr>
      </p:pic>
      <p:sp>
        <p:nvSpPr>
          <p:cNvPr id="7" name="ZoneTexte 6">
            <a:extLst>
              <a:ext uri="{FF2B5EF4-FFF2-40B4-BE49-F238E27FC236}">
                <a16:creationId xmlns:a16="http://schemas.microsoft.com/office/drawing/2014/main" id="{396EB486-9946-490B-9378-3D72FED4E8C5}"/>
              </a:ext>
            </a:extLst>
          </p:cNvPr>
          <p:cNvSpPr txBox="1"/>
          <p:nvPr/>
        </p:nvSpPr>
        <p:spPr>
          <a:xfrm>
            <a:off x="114300" y="4159955"/>
            <a:ext cx="9029700" cy="2554545"/>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est un centre touristique qui élève une espèce menacée : la tortue marine. Sur place les visiteurs vivent des moments uniques avec l'animal.</a:t>
            </a:r>
          </a:p>
          <a:p>
            <a:r>
              <a:rPr lang="fr-FR" sz="2000" dirty="0">
                <a:latin typeface="Arial" panose="020B0604020202020204" pitchFamily="34" charset="0"/>
                <a:cs typeface="Arial" panose="020B0604020202020204" pitchFamily="34" charset="0"/>
              </a:rPr>
              <a:t>Mais il est accusé par des défenseurs de la cause animal de maltraiter la tortue pour sa viande. Le centre a bien évidemment démenti les accusations.</a:t>
            </a:r>
          </a:p>
          <a:p>
            <a:r>
              <a:rPr lang="fr-FR" sz="2000" b="1" dirty="0">
                <a:latin typeface="Arial" panose="020B0604020202020204" pitchFamily="34" charset="0"/>
                <a:cs typeface="Arial" panose="020B0604020202020204" pitchFamily="34" charset="0"/>
              </a:rPr>
              <a:t>Est-ce vraiment un centre touristique ?</a:t>
            </a:r>
          </a:p>
          <a:p>
            <a:r>
              <a:rPr lang="fr-FR" sz="2000" dirty="0">
                <a:latin typeface="Arial" panose="020B0604020202020204" pitchFamily="34" charset="0"/>
                <a:cs typeface="Arial" panose="020B0604020202020204" pitchFamily="34" charset="0"/>
              </a:rPr>
              <a:t>C'est la question que se sont posés les défenseurs de la cause animal et selon eux il ne semblerait pas. Dans le Cayman </a:t>
            </a:r>
            <a:r>
              <a:rPr lang="fr-FR" sz="2000" dirty="0" err="1">
                <a:latin typeface="Arial" panose="020B0604020202020204" pitchFamily="34" charset="0"/>
                <a:cs typeface="Arial" panose="020B0604020202020204" pitchFamily="34" charset="0"/>
              </a:rPr>
              <a:t>Turtle</a:t>
            </a:r>
            <a:r>
              <a:rPr lang="fr-FR" sz="2000" dirty="0">
                <a:latin typeface="Arial" panose="020B0604020202020204" pitchFamily="34" charset="0"/>
                <a:cs typeface="Arial" panose="020B0604020202020204" pitchFamily="34" charset="0"/>
              </a:rPr>
              <a:t> Centre les touristes peuvent embrasser, faire des câlins aux tortues et même déambuler au milieu</a:t>
            </a:r>
          </a:p>
        </p:txBody>
      </p:sp>
      <p:sp>
        <p:nvSpPr>
          <p:cNvPr id="8" name="ZoneTexte 7">
            <a:extLst>
              <a:ext uri="{FF2B5EF4-FFF2-40B4-BE49-F238E27FC236}">
                <a16:creationId xmlns:a16="http://schemas.microsoft.com/office/drawing/2014/main" id="{D6E1D2DC-34EC-40F8-9F77-A16A7C833AF0}"/>
              </a:ext>
            </a:extLst>
          </p:cNvPr>
          <p:cNvSpPr txBox="1"/>
          <p:nvPr/>
        </p:nvSpPr>
        <p:spPr>
          <a:xfrm>
            <a:off x="3836670" y="138796"/>
            <a:ext cx="5307330" cy="4093428"/>
          </a:xfrm>
          <a:prstGeom prst="rect">
            <a:avLst/>
          </a:prstGeom>
          <a:noFill/>
        </p:spPr>
        <p:txBody>
          <a:bodyPr wrap="square" rtlCol="0">
            <a:spAutoFit/>
          </a:bodyPr>
          <a:lstStyle/>
          <a:p>
            <a:r>
              <a:rPr lang="fr-FR" sz="2000" b="1" dirty="0">
                <a:solidFill>
                  <a:srgbClr val="0070C0"/>
                </a:solidFill>
                <a:latin typeface="Arial" panose="020B0604020202020204" pitchFamily="34" charset="0"/>
                <a:cs typeface="Arial" panose="020B0604020202020204" pitchFamily="34" charset="0"/>
              </a:rPr>
              <a:t>Iles Caïman : les tortues marines élevées pour leur viande</a:t>
            </a:r>
          </a:p>
          <a:p>
            <a:r>
              <a:rPr lang="fr-FR" sz="2000" dirty="0">
                <a:latin typeface="Arial" panose="020B0604020202020204" pitchFamily="34" charset="0"/>
                <a:cs typeface="Arial" panose="020B0604020202020204" pitchFamily="34" charset="0"/>
              </a:rPr>
              <a:t>Il y a quelques jours le Cayman </a:t>
            </a:r>
            <a:r>
              <a:rPr lang="fr-FR" sz="2000" dirty="0" err="1">
                <a:latin typeface="Arial" panose="020B0604020202020204" pitchFamily="34" charset="0"/>
                <a:cs typeface="Arial" panose="020B0604020202020204" pitchFamily="34" charset="0"/>
              </a:rPr>
              <a:t>Turtle</a:t>
            </a:r>
            <a:r>
              <a:rPr lang="fr-FR" sz="2000" dirty="0">
                <a:latin typeface="Arial" panose="020B0604020202020204" pitchFamily="34" charset="0"/>
                <a:cs typeface="Arial" panose="020B0604020202020204" pitchFamily="34" charset="0"/>
              </a:rPr>
              <a:t> Centre aux îles Caïman est accusé par des défenseurs de la cause animal de maltraitance envers les tortues marines. Le centre touristique élèverait les animaux pour leur viande. Celui-ci a démenti les accusations. En plus de cette révélation les animaux vivraient dans de mauvaises conditions complètement opposées à celles de leur habitat naturel.</a:t>
            </a:r>
          </a:p>
          <a:p>
            <a:r>
              <a:rPr lang="fr-FR" sz="2000" dirty="0">
                <a:latin typeface="Arial" panose="020B0604020202020204" pitchFamily="34" charset="0"/>
                <a:cs typeface="Arial" panose="020B0604020202020204" pitchFamily="34" charset="0"/>
              </a:rPr>
              <a:t>Le Cayman </a:t>
            </a:r>
            <a:r>
              <a:rPr lang="fr-FR" sz="2000" dirty="0" err="1">
                <a:latin typeface="Arial" panose="020B0604020202020204" pitchFamily="34" charset="0"/>
                <a:cs typeface="Arial" panose="020B0604020202020204" pitchFamily="34" charset="0"/>
              </a:rPr>
              <a:t>Turtle</a:t>
            </a:r>
            <a:r>
              <a:rPr lang="fr-FR" sz="2000" dirty="0">
                <a:latin typeface="Arial" panose="020B0604020202020204" pitchFamily="34" charset="0"/>
                <a:cs typeface="Arial" panose="020B0604020202020204" pitchFamily="34" charset="0"/>
              </a:rPr>
              <a:t> Centre aux îles Caïmans</a:t>
            </a:r>
          </a:p>
        </p:txBody>
      </p:sp>
    </p:spTree>
    <p:extLst>
      <p:ext uri="{BB962C8B-B14F-4D97-AF65-F5344CB8AC3E}">
        <p14:creationId xmlns:p14="http://schemas.microsoft.com/office/powerpoint/2010/main" val="55772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78ED625-27AA-448C-9AAF-DD6EF679E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 y="968188"/>
            <a:ext cx="8924543" cy="4921623"/>
          </a:xfrm>
          <a:prstGeom prst="rect">
            <a:avLst/>
          </a:prstGeom>
        </p:spPr>
      </p:pic>
    </p:spTree>
    <p:extLst>
      <p:ext uri="{BB962C8B-B14F-4D97-AF65-F5344CB8AC3E}">
        <p14:creationId xmlns:p14="http://schemas.microsoft.com/office/powerpoint/2010/main" val="2805955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38D43A9-EA4E-4498-B59D-2FB5931C48D7}"/>
              </a:ext>
            </a:extLst>
          </p:cNvPr>
          <p:cNvSpPr txBox="1"/>
          <p:nvPr/>
        </p:nvSpPr>
        <p:spPr>
          <a:xfrm>
            <a:off x="163830" y="182880"/>
            <a:ext cx="8816340" cy="6247864"/>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de bébés. Nager avec les tortues plus âgées est également possible.</a:t>
            </a:r>
          </a:p>
          <a:p>
            <a:r>
              <a:rPr lang="fr-FR" sz="2000" dirty="0">
                <a:latin typeface="Arial" panose="020B0604020202020204" pitchFamily="34" charset="0"/>
                <a:cs typeface="Arial" panose="020B0604020202020204" pitchFamily="34" charset="0"/>
              </a:rPr>
              <a:t>Mais les visiteurs ignorent un point important : le centre est une exploitation agricole. En effet, les tortues sont élevées en captivité pour connaitre une fin tragique : être tuées pour leur viande qui est un plat traditionnel de l'île. La viande est aussi exportée au Japon mais les demandes se font de plus en plus rares.</a:t>
            </a:r>
          </a:p>
          <a:p>
            <a:r>
              <a:rPr lang="fr-FR" sz="2000" b="1" dirty="0">
                <a:latin typeface="Arial" panose="020B0604020202020204" pitchFamily="34" charset="0"/>
                <a:cs typeface="Arial" panose="020B0604020202020204" pitchFamily="34" charset="0"/>
              </a:rPr>
              <a:t>Pas la seule ombre au tableau</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 commerce de la viande est l'une des raisons pour lesquelles le centre fait face à des accusations. Un chercheur a mené son enquête et en plus du commerce le traitement des animaux est aussi mis en cause.</a:t>
            </a:r>
          </a:p>
          <a:p>
            <a:r>
              <a:rPr lang="fr-FR" sz="2000" dirty="0">
                <a:latin typeface="Arial" panose="020B0604020202020204" pitchFamily="34" charset="0"/>
                <a:cs typeface="Arial" panose="020B0604020202020204" pitchFamily="34" charset="0"/>
              </a:rPr>
              <a:t>La tortue est un animal marin qui peut nager plus de 2000 kilomètres et descendre loin dans les profondeurs. Au centre elles vivent dans des aquariums de béton peu profonds. Enfin dans leur habitat naturel elles évoluent en solitaire alors que là-bas les aquariums peuvent en abriter des centaines.</a:t>
            </a:r>
          </a:p>
          <a:p>
            <a:r>
              <a:rPr lang="fr-FR" sz="2000" b="1" dirty="0">
                <a:latin typeface="Arial" panose="020B0604020202020204" pitchFamily="34" charset="0"/>
                <a:cs typeface="Arial" panose="020B0604020202020204" pitchFamily="34" charset="0"/>
              </a:rPr>
              <a:t>Le centre est encore fréquenté par les touristes</a:t>
            </a: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Même si les accusations pèsent sur le Cayman </a:t>
            </a:r>
            <a:r>
              <a:rPr lang="fr-FR" sz="2000" dirty="0" err="1">
                <a:latin typeface="Arial" panose="020B0604020202020204" pitchFamily="34" charset="0"/>
                <a:cs typeface="Arial" panose="020B0604020202020204" pitchFamily="34" charset="0"/>
              </a:rPr>
              <a:t>Turtle</a:t>
            </a:r>
            <a:r>
              <a:rPr lang="fr-FR" sz="2000" dirty="0">
                <a:latin typeface="Arial" panose="020B0604020202020204" pitchFamily="34" charset="0"/>
                <a:cs typeface="Arial" panose="020B0604020202020204" pitchFamily="34" charset="0"/>
              </a:rPr>
              <a:t> Centre la quasi-totalité des bateaux de croisières y proposent des excursions et mettent en valeur l'opportunité de porter et nager aux côtés des tortues.</a:t>
            </a:r>
          </a:p>
          <a:p>
            <a:pPr algn="r"/>
            <a:r>
              <a:rPr lang="fr-FR" sz="2000" dirty="0" err="1">
                <a:cs typeface="Arial" panose="020B0604020202020204" pitchFamily="34" charset="0"/>
              </a:rPr>
              <a:t>Ouiza</a:t>
            </a:r>
            <a:r>
              <a:rPr lang="fr-FR" sz="2000" dirty="0">
                <a:cs typeface="Arial" panose="020B0604020202020204" pitchFamily="34" charset="0"/>
              </a:rPr>
              <a:t> </a:t>
            </a:r>
            <a:r>
              <a:rPr lang="fr-FR" sz="2000" dirty="0" err="1">
                <a:cs typeface="Arial" panose="020B0604020202020204" pitchFamily="34" charset="0"/>
              </a:rPr>
              <a:t>Bouheddi</a:t>
            </a:r>
            <a:r>
              <a:rPr lang="fr-FR" sz="2000" dirty="0">
                <a:cs typeface="Arial" panose="020B0604020202020204" pitchFamily="34" charset="0"/>
              </a:rPr>
              <a:t>, 2019 – site internet </a:t>
            </a:r>
            <a:r>
              <a:rPr lang="fr-FR" sz="2000" dirty="0" err="1">
                <a:cs typeface="Arial" panose="020B0604020202020204" pitchFamily="34" charset="0"/>
              </a:rPr>
              <a:t>easyVoyage</a:t>
            </a:r>
            <a:endParaRPr lang="fr-FR" sz="2000" dirty="0">
              <a:cs typeface="Arial" panose="020B0604020202020204" pitchFamily="34" charset="0"/>
            </a:endParaRPr>
          </a:p>
        </p:txBody>
      </p:sp>
    </p:spTree>
    <p:extLst>
      <p:ext uri="{BB962C8B-B14F-4D97-AF65-F5344CB8AC3E}">
        <p14:creationId xmlns:p14="http://schemas.microsoft.com/office/powerpoint/2010/main" val="3458024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192122-4F41-4FF1-A294-03EE251AE3D1}"/>
              </a:ext>
            </a:extLst>
          </p:cNvPr>
          <p:cNvSpPr txBox="1"/>
          <p:nvPr/>
        </p:nvSpPr>
        <p:spPr>
          <a:xfrm>
            <a:off x="0" y="583494"/>
            <a:ext cx="8458200" cy="769441"/>
          </a:xfrm>
          <a:prstGeom prst="rect">
            <a:avLst/>
          </a:prstGeom>
          <a:noFill/>
        </p:spPr>
        <p:txBody>
          <a:bodyPr wrap="square" rtlCol="0">
            <a:spAutoFit/>
          </a:bodyPr>
          <a:lstStyle/>
          <a:p>
            <a:r>
              <a:rPr lang="fr-FR" sz="22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1/ L’accessibilité, facteur essentiel du développement touristique</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474805D5-06FD-443C-B1E2-572A8ADD77CD}"/>
              </a:ext>
            </a:extLst>
          </p:cNvPr>
          <p:cNvSpPr txBox="1"/>
          <p:nvPr/>
        </p:nvSpPr>
        <p:spPr>
          <a:xfrm>
            <a:off x="262890" y="69146"/>
            <a:ext cx="8458200" cy="461665"/>
          </a:xfrm>
          <a:prstGeom prst="rect">
            <a:avLst/>
          </a:prstGeom>
          <a:noFill/>
        </p:spPr>
        <p:txBody>
          <a:bodyPr wrap="square" rtlCol="0">
            <a:spAutoFit/>
          </a:bodyPr>
          <a:lstStyle/>
          <a:p>
            <a:r>
              <a:rPr lang="fr-FR" sz="24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III La mise en tourisme des îles intertropicales</a:t>
            </a:r>
            <a:endParaRPr lang="fr-FR" sz="24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765F6157-9F04-4034-8C2A-7BDA8AA8E43B}"/>
              </a:ext>
            </a:extLst>
          </p:cNvPr>
          <p:cNvSpPr txBox="1"/>
          <p:nvPr/>
        </p:nvSpPr>
        <p:spPr>
          <a:xfrm>
            <a:off x="1714500" y="952825"/>
            <a:ext cx="780669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Retard de la mise en tourisme des îles tropicales </a:t>
            </a:r>
          </a:p>
        </p:txBody>
      </p:sp>
      <p:pic>
        <p:nvPicPr>
          <p:cNvPr id="11" name="Image 10">
            <a:extLst>
              <a:ext uri="{FF2B5EF4-FFF2-40B4-BE49-F238E27FC236}">
                <a16:creationId xmlns:a16="http://schemas.microsoft.com/office/drawing/2014/main" id="{D2B375B9-66E4-4699-8F7C-420367C4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4" y="1405618"/>
            <a:ext cx="8962924" cy="5315222"/>
          </a:xfrm>
          <a:prstGeom prst="rect">
            <a:avLst/>
          </a:prstGeom>
        </p:spPr>
      </p:pic>
    </p:spTree>
    <p:extLst>
      <p:ext uri="{BB962C8B-B14F-4D97-AF65-F5344CB8AC3E}">
        <p14:creationId xmlns:p14="http://schemas.microsoft.com/office/powerpoint/2010/main" val="1759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888DA30-CC29-4EF2-A0BD-5CA626F4C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492710"/>
            <a:ext cx="6144933" cy="6365289"/>
          </a:xfrm>
          <a:prstGeom prst="rect">
            <a:avLst/>
          </a:prstGeom>
        </p:spPr>
      </p:pic>
    </p:spTree>
    <p:extLst>
      <p:ext uri="{BB962C8B-B14F-4D97-AF65-F5344CB8AC3E}">
        <p14:creationId xmlns:p14="http://schemas.microsoft.com/office/powerpoint/2010/main" val="4015599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B6B8189-A5B6-8C83-34D0-6D4F1D29E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91" y="1041720"/>
            <a:ext cx="8210218" cy="4002907"/>
          </a:xfrm>
          <a:prstGeom prst="rect">
            <a:avLst/>
          </a:prstGeom>
        </p:spPr>
      </p:pic>
      <p:sp>
        <p:nvSpPr>
          <p:cNvPr id="4" name="ZoneTexte 3">
            <a:extLst>
              <a:ext uri="{FF2B5EF4-FFF2-40B4-BE49-F238E27FC236}">
                <a16:creationId xmlns:a16="http://schemas.microsoft.com/office/drawing/2014/main" id="{F081DA42-EB76-5669-9980-65B4819C55CA}"/>
              </a:ext>
            </a:extLst>
          </p:cNvPr>
          <p:cNvSpPr txBox="1"/>
          <p:nvPr/>
        </p:nvSpPr>
        <p:spPr>
          <a:xfrm>
            <a:off x="3163939" y="5616225"/>
            <a:ext cx="2816121"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Polynésie française</a:t>
            </a:r>
          </a:p>
        </p:txBody>
      </p:sp>
    </p:spTree>
    <p:extLst>
      <p:ext uri="{BB962C8B-B14F-4D97-AF65-F5344CB8AC3E}">
        <p14:creationId xmlns:p14="http://schemas.microsoft.com/office/powerpoint/2010/main" val="688056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BB7D68A-5529-4A16-9F0E-9E03A51B2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 y="968188"/>
            <a:ext cx="8924543" cy="4921623"/>
          </a:xfrm>
          <a:prstGeom prst="rect">
            <a:avLst/>
          </a:prstGeom>
        </p:spPr>
      </p:pic>
    </p:spTree>
    <p:extLst>
      <p:ext uri="{BB962C8B-B14F-4D97-AF65-F5344CB8AC3E}">
        <p14:creationId xmlns:p14="http://schemas.microsoft.com/office/powerpoint/2010/main" val="1925282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71A027E-90FE-4AD0-9DCB-DE5DD497D52A}"/>
              </a:ext>
            </a:extLst>
          </p:cNvPr>
          <p:cNvGraphicFramePr>
            <a:graphicFrameLocks noGrp="1"/>
          </p:cNvGraphicFramePr>
          <p:nvPr>
            <p:extLst>
              <p:ext uri="{D42A27DB-BD31-4B8C-83A1-F6EECF244321}">
                <p14:modId xmlns:p14="http://schemas.microsoft.com/office/powerpoint/2010/main" val="1068682755"/>
              </p:ext>
            </p:extLst>
          </p:nvPr>
        </p:nvGraphicFramePr>
        <p:xfrm>
          <a:off x="422909" y="1211581"/>
          <a:ext cx="8092441" cy="1153730"/>
        </p:xfrm>
        <a:graphic>
          <a:graphicData uri="http://schemas.openxmlformats.org/drawingml/2006/table">
            <a:tbl>
              <a:tblPr firstRow="1" firstCol="1" bandRow="1">
                <a:tableStyleId>{5C22544A-7EE6-4342-B048-85BDC9FD1C3A}</a:tableStyleId>
              </a:tblPr>
              <a:tblGrid>
                <a:gridCol w="2868072">
                  <a:extLst>
                    <a:ext uri="{9D8B030D-6E8A-4147-A177-3AD203B41FA5}">
                      <a16:colId xmlns:a16="http://schemas.microsoft.com/office/drawing/2014/main" val="865490618"/>
                    </a:ext>
                  </a:extLst>
                </a:gridCol>
                <a:gridCol w="1471353">
                  <a:extLst>
                    <a:ext uri="{9D8B030D-6E8A-4147-A177-3AD203B41FA5}">
                      <a16:colId xmlns:a16="http://schemas.microsoft.com/office/drawing/2014/main" val="3509914057"/>
                    </a:ext>
                  </a:extLst>
                </a:gridCol>
                <a:gridCol w="1322086">
                  <a:extLst>
                    <a:ext uri="{9D8B030D-6E8A-4147-A177-3AD203B41FA5}">
                      <a16:colId xmlns:a16="http://schemas.microsoft.com/office/drawing/2014/main" val="1268523446"/>
                    </a:ext>
                  </a:extLst>
                </a:gridCol>
                <a:gridCol w="1215465">
                  <a:extLst>
                    <a:ext uri="{9D8B030D-6E8A-4147-A177-3AD203B41FA5}">
                      <a16:colId xmlns:a16="http://schemas.microsoft.com/office/drawing/2014/main" val="2559122107"/>
                    </a:ext>
                  </a:extLst>
                </a:gridCol>
                <a:gridCol w="1215465">
                  <a:extLst>
                    <a:ext uri="{9D8B030D-6E8A-4147-A177-3AD203B41FA5}">
                      <a16:colId xmlns:a16="http://schemas.microsoft.com/office/drawing/2014/main" val="170145016"/>
                    </a:ext>
                  </a:extLst>
                </a:gridCol>
              </a:tblGrid>
              <a:tr h="516518">
                <a:tc>
                  <a:txBody>
                    <a:bodyPr/>
                    <a:lstStyle/>
                    <a:p>
                      <a:pP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Iles du Pacifique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1965</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1988</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2010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dirty="0">
                          <a:effectLst/>
                          <a:latin typeface="Arial" panose="020B0604020202020204" pitchFamily="34" charset="0"/>
                          <a:cs typeface="Arial" panose="020B0604020202020204" pitchFamily="34" charset="0"/>
                        </a:rPr>
                        <a:t>2016</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80792592"/>
                  </a:ext>
                </a:extLst>
              </a:tr>
              <a:tr h="637212">
                <a:tc>
                  <a:txBody>
                    <a:bodyPr/>
                    <a:lstStyle/>
                    <a:p>
                      <a:pPr>
                        <a:lnSpc>
                          <a:spcPct val="100000"/>
                        </a:lnSpc>
                        <a:spcBef>
                          <a:spcPts val="0"/>
                        </a:spcBef>
                        <a:spcAft>
                          <a:spcPts val="0"/>
                        </a:spcAft>
                      </a:pPr>
                      <a:r>
                        <a:rPr lang="fr-FR" sz="2000" dirty="0">
                          <a:effectLst/>
                          <a:latin typeface="Arial" panose="020B0604020202020204" pitchFamily="34" charset="0"/>
                          <a:cs typeface="Arial" panose="020B0604020202020204" pitchFamily="34" charset="0"/>
                        </a:rPr>
                        <a:t>Nombre de touristes (en million)</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b="1" dirty="0">
                          <a:effectLst/>
                          <a:latin typeface="Arial" panose="020B0604020202020204" pitchFamily="34" charset="0"/>
                          <a:cs typeface="Arial" panose="020B0604020202020204" pitchFamily="34" charset="0"/>
                        </a:rPr>
                        <a:t>0,7</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b="1">
                          <a:effectLst/>
                          <a:latin typeface="Arial" panose="020B0604020202020204" pitchFamily="34" charset="0"/>
                          <a:cs typeface="Arial" panose="020B0604020202020204" pitchFamily="34" charset="0"/>
                        </a:rPr>
                        <a:t>6,8</a:t>
                      </a:r>
                      <a:endParaRPr lang="fr-F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b="1">
                          <a:effectLst/>
                          <a:latin typeface="Arial" panose="020B0604020202020204" pitchFamily="34" charset="0"/>
                          <a:cs typeface="Arial" panose="020B0604020202020204" pitchFamily="34" charset="0"/>
                        </a:rPr>
                        <a:t>10,5</a:t>
                      </a:r>
                      <a:endParaRPr lang="fr-FR"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Bef>
                          <a:spcPts val="600"/>
                        </a:spcBef>
                        <a:spcAft>
                          <a:spcPts val="0"/>
                        </a:spcAft>
                      </a:pPr>
                      <a:r>
                        <a:rPr lang="fr-FR" sz="2000" b="1" dirty="0">
                          <a:effectLst/>
                          <a:latin typeface="Arial" panose="020B0604020202020204" pitchFamily="34" charset="0"/>
                          <a:cs typeface="Arial" panose="020B0604020202020204" pitchFamily="34" charset="0"/>
                        </a:rPr>
                        <a:t>13</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84387067"/>
                  </a:ext>
                </a:extLst>
              </a:tr>
            </a:tbl>
          </a:graphicData>
        </a:graphic>
      </p:graphicFrame>
      <p:sp>
        <p:nvSpPr>
          <p:cNvPr id="3" name="ZoneTexte 2">
            <a:extLst>
              <a:ext uri="{FF2B5EF4-FFF2-40B4-BE49-F238E27FC236}">
                <a16:creationId xmlns:a16="http://schemas.microsoft.com/office/drawing/2014/main" id="{C910276E-DB94-482B-AE28-E029F842663E}"/>
              </a:ext>
            </a:extLst>
          </p:cNvPr>
          <p:cNvSpPr txBox="1"/>
          <p:nvPr/>
        </p:nvSpPr>
        <p:spPr>
          <a:xfrm>
            <a:off x="422910" y="377190"/>
            <a:ext cx="8458200" cy="430887"/>
          </a:xfrm>
          <a:prstGeom prst="rect">
            <a:avLst/>
          </a:prstGeom>
          <a:noFill/>
        </p:spPr>
        <p:txBody>
          <a:bodyPr wrap="square" rtlCol="0">
            <a:spAutoFit/>
          </a:bodyPr>
          <a:lstStyle/>
          <a:p>
            <a:r>
              <a:rPr lang="fr-FR" sz="22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2/ Une forte augmentation de la fréquentation</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875BA39C-A015-48A7-955F-9D9AE3166731}"/>
              </a:ext>
            </a:extLst>
          </p:cNvPr>
          <p:cNvSpPr txBox="1"/>
          <p:nvPr/>
        </p:nvSpPr>
        <p:spPr>
          <a:xfrm>
            <a:off x="331470" y="2768815"/>
            <a:ext cx="830961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L’arrivée des Chinois modifie la fréquentation des îles.</a:t>
            </a:r>
          </a:p>
        </p:txBody>
      </p:sp>
      <p:sp>
        <p:nvSpPr>
          <p:cNvPr id="5" name="ZoneTexte 4">
            <a:extLst>
              <a:ext uri="{FF2B5EF4-FFF2-40B4-BE49-F238E27FC236}">
                <a16:creationId xmlns:a16="http://schemas.microsoft.com/office/drawing/2014/main" id="{64E85796-0CE0-47AE-9DCC-37175A3B1916}"/>
              </a:ext>
            </a:extLst>
          </p:cNvPr>
          <p:cNvSpPr txBox="1"/>
          <p:nvPr/>
        </p:nvSpPr>
        <p:spPr>
          <a:xfrm>
            <a:off x="377190" y="3572429"/>
            <a:ext cx="8549640" cy="3082319"/>
          </a:xfrm>
          <a:prstGeom prst="rect">
            <a:avLst/>
          </a:prstGeom>
          <a:solidFill>
            <a:schemeClr val="accent2">
              <a:lumMod val="20000"/>
              <a:lumOff val="80000"/>
            </a:schemeClr>
          </a:solidFill>
        </p:spPr>
        <p:txBody>
          <a:bodyPr wrap="square" rtlCol="0">
            <a:spAutoFit/>
          </a:bodyPr>
          <a:lstStyle/>
          <a:p>
            <a:pPr algn="ctr"/>
            <a:r>
              <a:rPr lang="fr-FR" sz="2000" b="1" dirty="0">
                <a:latin typeface="Arial" panose="020B0604020202020204" pitchFamily="34" charset="0"/>
                <a:cs typeface="Arial" panose="020B0604020202020204" pitchFamily="34" charset="0"/>
              </a:rPr>
              <a:t>Quelques données</a:t>
            </a:r>
          </a:p>
          <a:p>
            <a:endParaRPr lang="fr-FR" sz="800" dirty="0">
              <a:latin typeface="Arial" panose="020B0604020202020204" pitchFamily="34" charset="0"/>
              <a:cs typeface="Arial" panose="020B0604020202020204" pitchFamily="34" charset="0"/>
            </a:endParaRPr>
          </a:p>
          <a:p>
            <a:pPr>
              <a:lnSpc>
                <a:spcPct val="150000"/>
              </a:lnSpc>
              <a:spcBef>
                <a:spcPts val="600"/>
              </a:spcBef>
            </a:pPr>
            <a:r>
              <a:rPr lang="fr-FR" sz="2000" dirty="0">
                <a:latin typeface="Arial" panose="020B0604020202020204" pitchFamily="34" charset="0"/>
                <a:cs typeface="Arial" panose="020B0604020202020204" pitchFamily="34" charset="0"/>
              </a:rPr>
              <a:t>Chine = 1er marché émetteur du monde : </a:t>
            </a:r>
          </a:p>
          <a:p>
            <a:pPr>
              <a:lnSpc>
                <a:spcPct val="150000"/>
              </a:lnSpc>
              <a:spcBef>
                <a:spcPts val="600"/>
              </a:spcBef>
            </a:pPr>
            <a:r>
              <a:rPr lang="fr-FR" sz="2000" dirty="0">
                <a:latin typeface="Arial" panose="020B0604020202020204" pitchFamily="34" charset="0"/>
                <a:cs typeface="Arial" panose="020B0604020202020204" pitchFamily="34" charset="0"/>
              </a:rPr>
              <a:t>10 millions de touristes en 2000, 135 millions en 2016.</a:t>
            </a:r>
          </a:p>
          <a:p>
            <a:pPr>
              <a:lnSpc>
                <a:spcPct val="150000"/>
              </a:lnSpc>
              <a:spcBef>
                <a:spcPts val="600"/>
              </a:spcBef>
            </a:pPr>
            <a:r>
              <a:rPr lang="fr-FR" sz="2000" dirty="0">
                <a:latin typeface="Arial" panose="020B0604020202020204" pitchFamily="34" charset="0"/>
                <a:cs typeface="Arial" panose="020B0604020202020204" pitchFamily="34" charset="0"/>
              </a:rPr>
              <a:t>Conséquence : nombre d’arrivées de touristes aux Maldives a égalé celui de l’île Maurice avec 1,3 million en 2016.</a:t>
            </a:r>
          </a:p>
          <a:p>
            <a:pPr>
              <a:lnSpc>
                <a:spcPct val="150000"/>
              </a:lnSpc>
              <a:spcBef>
                <a:spcPts val="600"/>
              </a:spcBef>
            </a:pPr>
            <a:r>
              <a:rPr lang="fr-FR" sz="2000" dirty="0">
                <a:latin typeface="Arial" panose="020B0604020202020204" pitchFamily="34" charset="0"/>
                <a:cs typeface="Arial" panose="020B0604020202020204" pitchFamily="34" charset="0"/>
              </a:rPr>
              <a:t>Chinois = le 1/3 de la clientèle internationale aux Maldives (5% en 2007) </a:t>
            </a:r>
          </a:p>
        </p:txBody>
      </p:sp>
    </p:spTree>
    <p:extLst>
      <p:ext uri="{BB962C8B-B14F-4D97-AF65-F5344CB8AC3E}">
        <p14:creationId xmlns:p14="http://schemas.microsoft.com/office/powerpoint/2010/main" val="41229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D6CF4C-2892-42B5-864A-6B6C29920872}"/>
              </a:ext>
            </a:extLst>
          </p:cNvPr>
          <p:cNvSpPr txBox="1"/>
          <p:nvPr/>
        </p:nvSpPr>
        <p:spPr>
          <a:xfrm>
            <a:off x="342900" y="77737"/>
            <a:ext cx="8458200" cy="769441"/>
          </a:xfrm>
          <a:prstGeom prst="rect">
            <a:avLst/>
          </a:prstGeom>
          <a:noFill/>
        </p:spPr>
        <p:txBody>
          <a:bodyPr wrap="square" rtlCol="0">
            <a:spAutoFit/>
          </a:bodyPr>
          <a:lstStyle/>
          <a:p>
            <a:r>
              <a:rPr lang="fr-FR" sz="22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3/ Hôtels-buildings, îles-hôtels et destinations réservées à l’élite.</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5A997E32-3828-440C-9967-B84E0A65D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 y="1569055"/>
            <a:ext cx="6912610" cy="3914742"/>
          </a:xfrm>
          <a:prstGeom prst="rect">
            <a:avLst/>
          </a:prstGeom>
        </p:spPr>
      </p:pic>
      <p:sp>
        <p:nvSpPr>
          <p:cNvPr id="5" name="ZoneTexte 4">
            <a:extLst>
              <a:ext uri="{FF2B5EF4-FFF2-40B4-BE49-F238E27FC236}">
                <a16:creationId xmlns:a16="http://schemas.microsoft.com/office/drawing/2014/main" id="{04EE83F2-E554-4F3E-8611-2BF90C1764CF}"/>
              </a:ext>
            </a:extLst>
          </p:cNvPr>
          <p:cNvSpPr txBox="1"/>
          <p:nvPr/>
        </p:nvSpPr>
        <p:spPr>
          <a:xfrm>
            <a:off x="398027" y="5623500"/>
            <a:ext cx="8745973"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Jack London à Hawaï début XX</a:t>
            </a:r>
            <a:r>
              <a:rPr lang="fr-FR" sz="2000" baseline="30000" dirty="0">
                <a:latin typeface="Arial" panose="020B0604020202020204" pitchFamily="34" charset="0"/>
                <a:cs typeface="Arial" panose="020B0604020202020204" pitchFamily="34" charset="0"/>
              </a:rPr>
              <a:t>e</a:t>
            </a:r>
            <a:r>
              <a:rPr lang="fr-FR" sz="2000" dirty="0">
                <a:latin typeface="Arial" panose="020B0604020202020204" pitchFamily="34" charset="0"/>
                <a:cs typeface="Arial" panose="020B0604020202020204" pitchFamily="34" charset="0"/>
              </a:rPr>
              <a:t> siècle</a:t>
            </a:r>
          </a:p>
        </p:txBody>
      </p:sp>
      <p:sp>
        <p:nvSpPr>
          <p:cNvPr id="6" name="ZoneTexte 5">
            <a:extLst>
              <a:ext uri="{FF2B5EF4-FFF2-40B4-BE49-F238E27FC236}">
                <a16:creationId xmlns:a16="http://schemas.microsoft.com/office/drawing/2014/main" id="{889E5628-41A1-4016-9340-1E5A393D743E}"/>
              </a:ext>
            </a:extLst>
          </p:cNvPr>
          <p:cNvSpPr txBox="1"/>
          <p:nvPr/>
        </p:nvSpPr>
        <p:spPr>
          <a:xfrm>
            <a:off x="422910" y="6163313"/>
            <a:ext cx="8298180" cy="400110"/>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Hawaï avec Jack London – bande son 3 min France inter</a:t>
            </a:r>
          </a:p>
        </p:txBody>
      </p:sp>
      <p:sp>
        <p:nvSpPr>
          <p:cNvPr id="7" name="ZoneTexte 6">
            <a:extLst>
              <a:ext uri="{FF2B5EF4-FFF2-40B4-BE49-F238E27FC236}">
                <a16:creationId xmlns:a16="http://schemas.microsoft.com/office/drawing/2014/main" id="{DB7BC892-7DDB-4A95-9F13-6CE9D8BE92A2}"/>
              </a:ext>
            </a:extLst>
          </p:cNvPr>
          <p:cNvSpPr txBox="1"/>
          <p:nvPr/>
        </p:nvSpPr>
        <p:spPr>
          <a:xfrm>
            <a:off x="398027" y="834390"/>
            <a:ext cx="642366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Hawaï et le début du tourisme balnéaire</a:t>
            </a:r>
          </a:p>
        </p:txBody>
      </p:sp>
    </p:spTree>
    <p:extLst>
      <p:ext uri="{BB962C8B-B14F-4D97-AF65-F5344CB8AC3E}">
        <p14:creationId xmlns:p14="http://schemas.microsoft.com/office/powerpoint/2010/main" val="4616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3917C6C-C25B-4EB8-99C2-F87126B09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10" y="637936"/>
            <a:ext cx="7518082" cy="5638562"/>
          </a:xfrm>
          <a:prstGeom prst="rect">
            <a:avLst/>
          </a:prstGeom>
        </p:spPr>
      </p:pic>
      <p:sp>
        <p:nvSpPr>
          <p:cNvPr id="4" name="ZoneTexte 3">
            <a:extLst>
              <a:ext uri="{FF2B5EF4-FFF2-40B4-BE49-F238E27FC236}">
                <a16:creationId xmlns:a16="http://schemas.microsoft.com/office/drawing/2014/main" id="{7BFB2411-72CB-4939-BD97-E5456DFF666F}"/>
              </a:ext>
            </a:extLst>
          </p:cNvPr>
          <p:cNvSpPr txBox="1"/>
          <p:nvPr/>
        </p:nvSpPr>
        <p:spPr>
          <a:xfrm>
            <a:off x="517207" y="6366510"/>
            <a:ext cx="8523923"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Sheraton Waikiki construit au début des années 1970 – Honolulu (Hawaï) </a:t>
            </a:r>
          </a:p>
        </p:txBody>
      </p:sp>
      <p:sp>
        <p:nvSpPr>
          <p:cNvPr id="5" name="ZoneTexte 4">
            <a:extLst>
              <a:ext uri="{FF2B5EF4-FFF2-40B4-BE49-F238E27FC236}">
                <a16:creationId xmlns:a16="http://schemas.microsoft.com/office/drawing/2014/main" id="{E05E9B0B-5E95-4853-9AC0-91BE20E3B4A1}"/>
              </a:ext>
            </a:extLst>
          </p:cNvPr>
          <p:cNvSpPr txBox="1"/>
          <p:nvPr/>
        </p:nvSpPr>
        <p:spPr>
          <a:xfrm>
            <a:off x="363737" y="122158"/>
            <a:ext cx="642366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Les hôtels-buildings.</a:t>
            </a:r>
          </a:p>
        </p:txBody>
      </p:sp>
    </p:spTree>
    <p:extLst>
      <p:ext uri="{BB962C8B-B14F-4D97-AF65-F5344CB8AC3E}">
        <p14:creationId xmlns:p14="http://schemas.microsoft.com/office/powerpoint/2010/main" val="1121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331AEBC-CBB7-42A0-94CD-3C8405ABD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 y="1143000"/>
            <a:ext cx="8572500" cy="5715000"/>
          </a:xfrm>
          <a:prstGeom prst="rect">
            <a:avLst/>
          </a:prstGeom>
        </p:spPr>
      </p:pic>
      <p:pic>
        <p:nvPicPr>
          <p:cNvPr id="9" name="Image 8">
            <a:extLst>
              <a:ext uri="{FF2B5EF4-FFF2-40B4-BE49-F238E27FC236}">
                <a16:creationId xmlns:a16="http://schemas.microsoft.com/office/drawing/2014/main" id="{C1139F79-35D4-4548-A759-8DBD9460E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51" y="141811"/>
            <a:ext cx="2133898" cy="1590897"/>
          </a:xfrm>
          <a:prstGeom prst="rect">
            <a:avLst/>
          </a:prstGeom>
        </p:spPr>
      </p:pic>
      <p:sp>
        <p:nvSpPr>
          <p:cNvPr id="12" name="ZoneTexte 11">
            <a:extLst>
              <a:ext uri="{FF2B5EF4-FFF2-40B4-BE49-F238E27FC236}">
                <a16:creationId xmlns:a16="http://schemas.microsoft.com/office/drawing/2014/main" id="{7F208C8A-CEE4-4BB2-ACA9-EE903371F631}"/>
              </a:ext>
            </a:extLst>
          </p:cNvPr>
          <p:cNvSpPr txBox="1"/>
          <p:nvPr/>
        </p:nvSpPr>
        <p:spPr>
          <a:xfrm>
            <a:off x="2829640" y="537149"/>
            <a:ext cx="582039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Hamilton island - archipel Whitsunday - Australie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267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40D78C5-3039-490B-A831-C2CE690E2E9D}"/>
              </a:ext>
            </a:extLst>
          </p:cNvPr>
          <p:cNvSpPr txBox="1"/>
          <p:nvPr/>
        </p:nvSpPr>
        <p:spPr>
          <a:xfrm>
            <a:off x="342900" y="77737"/>
            <a:ext cx="8458200" cy="430887"/>
          </a:xfrm>
          <a:prstGeom prst="rect">
            <a:avLst/>
          </a:prstGeom>
          <a:noFill/>
        </p:spPr>
        <p:txBody>
          <a:bodyPr wrap="square" rtlCol="0">
            <a:spAutoFit/>
          </a:bodyPr>
          <a:lstStyle/>
          <a:p>
            <a:r>
              <a:rPr lang="fr-FR" sz="2200" b="1" u="sng"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4/ des « paradis » artificiels et antiécologiques</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889E1E8C-F148-4FB0-8581-401512A7A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77" y="1078230"/>
            <a:ext cx="7463790" cy="4975860"/>
          </a:xfrm>
          <a:prstGeom prst="rect">
            <a:avLst/>
          </a:prstGeom>
        </p:spPr>
      </p:pic>
      <p:sp>
        <p:nvSpPr>
          <p:cNvPr id="7" name="ZoneTexte 6">
            <a:extLst>
              <a:ext uri="{FF2B5EF4-FFF2-40B4-BE49-F238E27FC236}">
                <a16:creationId xmlns:a16="http://schemas.microsoft.com/office/drawing/2014/main" id="{0411B032-B8C9-4763-AF8A-6844C4D017DE}"/>
              </a:ext>
            </a:extLst>
          </p:cNvPr>
          <p:cNvSpPr txBox="1"/>
          <p:nvPr/>
        </p:nvSpPr>
        <p:spPr>
          <a:xfrm>
            <a:off x="620077" y="6225480"/>
            <a:ext cx="8523923"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Usine de dessalement eau de mer – île Mahé (Les Seychelles)</a:t>
            </a:r>
          </a:p>
        </p:txBody>
      </p:sp>
      <p:sp>
        <p:nvSpPr>
          <p:cNvPr id="5" name="ZoneTexte 4">
            <a:extLst>
              <a:ext uri="{FF2B5EF4-FFF2-40B4-BE49-F238E27FC236}">
                <a16:creationId xmlns:a16="http://schemas.microsoft.com/office/drawing/2014/main" id="{A2FEB521-4445-4F27-8C22-136F2F794100}"/>
              </a:ext>
            </a:extLst>
          </p:cNvPr>
          <p:cNvSpPr txBox="1"/>
          <p:nvPr/>
        </p:nvSpPr>
        <p:spPr>
          <a:xfrm>
            <a:off x="342900" y="508624"/>
            <a:ext cx="642366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les usines de dessalement polluent  </a:t>
            </a:r>
          </a:p>
        </p:txBody>
      </p:sp>
    </p:spTree>
    <p:extLst>
      <p:ext uri="{BB962C8B-B14F-4D97-AF65-F5344CB8AC3E}">
        <p14:creationId xmlns:p14="http://schemas.microsoft.com/office/powerpoint/2010/main" val="28418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C27FB27-DD83-45FB-9E93-405055937F96}"/>
              </a:ext>
            </a:extLst>
          </p:cNvPr>
          <p:cNvSpPr txBox="1"/>
          <p:nvPr/>
        </p:nvSpPr>
        <p:spPr>
          <a:xfrm>
            <a:off x="171450" y="878774"/>
            <a:ext cx="9144000" cy="430887"/>
          </a:xfrm>
          <a:prstGeom prst="rect">
            <a:avLst/>
          </a:prstGeom>
          <a:noFill/>
        </p:spPr>
        <p:txBody>
          <a:bodyPr wrap="square" rtlCol="0">
            <a:spAutoFit/>
          </a:bodyPr>
          <a:lstStyle/>
          <a:p>
            <a:r>
              <a:rPr lang="fr-FR" sz="22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1/ </a:t>
            </a:r>
            <a:r>
              <a:rPr lang="fr-FR" sz="2200" b="1" u="sng"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Des reliefs et des paysages variés</a:t>
            </a:r>
            <a:endParaRPr lang="fr-FR" sz="22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3141286A-6090-4FF9-A80A-26F097080302}"/>
              </a:ext>
            </a:extLst>
          </p:cNvPr>
          <p:cNvSpPr txBox="1"/>
          <p:nvPr/>
        </p:nvSpPr>
        <p:spPr>
          <a:xfrm>
            <a:off x="262890" y="0"/>
            <a:ext cx="8458200" cy="830997"/>
          </a:xfrm>
          <a:prstGeom prst="rect">
            <a:avLst/>
          </a:prstGeom>
          <a:noFill/>
        </p:spPr>
        <p:txBody>
          <a:bodyPr wrap="square" rtlCol="0">
            <a:spAutoFit/>
          </a:bodyPr>
          <a:lstStyle/>
          <a:p>
            <a:r>
              <a:rPr lang="fr-FR" sz="2400" b="1" u="sng"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I Spécificités géographiques et culturelles des Caraïbes et diversité des îles intertropicales</a:t>
            </a:r>
            <a:endParaRPr lang="fr-FR" sz="2400" dirty="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BD46B352-5399-44BD-8175-0568700F5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05" y="1516543"/>
            <a:ext cx="7484745" cy="4922729"/>
          </a:xfrm>
          <a:prstGeom prst="rect">
            <a:avLst/>
          </a:prstGeom>
        </p:spPr>
      </p:pic>
      <p:sp>
        <p:nvSpPr>
          <p:cNvPr id="10" name="ZoneTexte 9">
            <a:extLst>
              <a:ext uri="{FF2B5EF4-FFF2-40B4-BE49-F238E27FC236}">
                <a16:creationId xmlns:a16="http://schemas.microsoft.com/office/drawing/2014/main" id="{288EB1FF-4931-431E-A1BF-480626D2C1C3}"/>
              </a:ext>
            </a:extLst>
          </p:cNvPr>
          <p:cNvSpPr txBox="1"/>
          <p:nvPr/>
        </p:nvSpPr>
        <p:spPr>
          <a:xfrm>
            <a:off x="1645920" y="6376358"/>
            <a:ext cx="4503420" cy="400110"/>
          </a:xfrm>
          <a:prstGeom prst="rect">
            <a:avLst/>
          </a:prstGeom>
          <a:noFill/>
        </p:spPr>
        <p:txBody>
          <a:bodyPr wrap="square" rtlCol="0">
            <a:spAutoFit/>
          </a:bodyPr>
          <a:lstStyle/>
          <a:p>
            <a:pPr algn="ctr"/>
            <a:r>
              <a:rPr lang="fr-FR" sz="2000" dirty="0">
                <a:latin typeface="Arial" panose="020B0604020202020204" pitchFamily="34" charset="0"/>
                <a:cs typeface="Arial" panose="020B0604020202020204" pitchFamily="34" charset="0"/>
              </a:rPr>
              <a:t>Une des îles Grenadines - Caraïbes</a:t>
            </a:r>
          </a:p>
        </p:txBody>
      </p:sp>
    </p:spTree>
    <p:extLst>
      <p:ext uri="{BB962C8B-B14F-4D97-AF65-F5344CB8AC3E}">
        <p14:creationId xmlns:p14="http://schemas.microsoft.com/office/powerpoint/2010/main" val="32095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07C3E0A-DE66-4FE2-B322-B1B9A3FF662C}"/>
              </a:ext>
            </a:extLst>
          </p:cNvPr>
          <p:cNvSpPr txBox="1"/>
          <p:nvPr/>
        </p:nvSpPr>
        <p:spPr>
          <a:xfrm>
            <a:off x="338137" y="167734"/>
            <a:ext cx="256032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autres dégâts </a:t>
            </a:r>
          </a:p>
        </p:txBody>
      </p:sp>
      <p:sp>
        <p:nvSpPr>
          <p:cNvPr id="3" name="ZoneTexte 2">
            <a:extLst>
              <a:ext uri="{FF2B5EF4-FFF2-40B4-BE49-F238E27FC236}">
                <a16:creationId xmlns:a16="http://schemas.microsoft.com/office/drawing/2014/main" id="{F26E6D55-6D8B-436C-9B54-D85A1C9A4E47}"/>
              </a:ext>
            </a:extLst>
          </p:cNvPr>
          <p:cNvSpPr txBox="1"/>
          <p:nvPr/>
        </p:nvSpPr>
        <p:spPr>
          <a:xfrm>
            <a:off x="3246120" y="198167"/>
            <a:ext cx="4069080" cy="400110"/>
          </a:xfrm>
          <a:prstGeom prst="rect">
            <a:avLst/>
          </a:prstGeom>
          <a:no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Voir l’EDC sur les Maldives</a:t>
            </a:r>
          </a:p>
        </p:txBody>
      </p:sp>
      <p:sp>
        <p:nvSpPr>
          <p:cNvPr id="5" name="ZoneTexte 4">
            <a:extLst>
              <a:ext uri="{FF2B5EF4-FFF2-40B4-BE49-F238E27FC236}">
                <a16:creationId xmlns:a16="http://schemas.microsoft.com/office/drawing/2014/main" id="{48B0F330-0ACE-4A9B-B90F-390E3B70C62E}"/>
              </a:ext>
            </a:extLst>
          </p:cNvPr>
          <p:cNvSpPr txBox="1"/>
          <p:nvPr/>
        </p:nvSpPr>
        <p:spPr>
          <a:xfrm>
            <a:off x="217170" y="6443335"/>
            <a:ext cx="8526780"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Plusieurs îles de Micronésie ont disparu sous les eaux du Pacifique.</a:t>
            </a:r>
          </a:p>
        </p:txBody>
      </p:sp>
      <p:sp>
        <p:nvSpPr>
          <p:cNvPr id="6" name="ZoneTexte 5">
            <a:extLst>
              <a:ext uri="{FF2B5EF4-FFF2-40B4-BE49-F238E27FC236}">
                <a16:creationId xmlns:a16="http://schemas.microsoft.com/office/drawing/2014/main" id="{071EB035-B5BC-4356-98C6-FC73B6865AA4}"/>
              </a:ext>
            </a:extLst>
          </p:cNvPr>
          <p:cNvSpPr txBox="1"/>
          <p:nvPr/>
        </p:nvSpPr>
        <p:spPr>
          <a:xfrm>
            <a:off x="338137" y="601837"/>
            <a:ext cx="5107305"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 et le réchauffement climatique ?</a:t>
            </a:r>
          </a:p>
        </p:txBody>
      </p:sp>
      <p:pic>
        <p:nvPicPr>
          <p:cNvPr id="7" name="Image 6">
            <a:extLst>
              <a:ext uri="{FF2B5EF4-FFF2-40B4-BE49-F238E27FC236}">
                <a16:creationId xmlns:a16="http://schemas.microsoft.com/office/drawing/2014/main" id="{4FCB0A31-E3DD-4C95-B5B4-A787D7BB8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1035940"/>
            <a:ext cx="8962924" cy="5315222"/>
          </a:xfrm>
          <a:prstGeom prst="rect">
            <a:avLst/>
          </a:prstGeom>
        </p:spPr>
      </p:pic>
      <p:sp>
        <p:nvSpPr>
          <p:cNvPr id="8" name="Ellipse 7">
            <a:extLst>
              <a:ext uri="{FF2B5EF4-FFF2-40B4-BE49-F238E27FC236}">
                <a16:creationId xmlns:a16="http://schemas.microsoft.com/office/drawing/2014/main" id="{AED0D90B-2175-4568-A85A-6E00521E8715}"/>
              </a:ext>
            </a:extLst>
          </p:cNvPr>
          <p:cNvSpPr/>
          <p:nvPr/>
        </p:nvSpPr>
        <p:spPr>
          <a:xfrm>
            <a:off x="1508760" y="2640330"/>
            <a:ext cx="1200150" cy="525779"/>
          </a:xfrm>
          <a:prstGeom prst="ellipse">
            <a:avLst/>
          </a:prstGeom>
          <a:solidFill>
            <a:schemeClr val="accent6">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8406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anim calcmode="lin" valueType="num">
                                      <p:cBhvr>
                                        <p:cTn id="11" dur="1000" fill="hold"/>
                                        <p:tgtEl>
                                          <p:spTgt spid="3"/>
                                        </p:tgtEl>
                                        <p:attrNameLst>
                                          <p:attrName>style.rotation</p:attrName>
                                        </p:attrNameLst>
                                      </p:cBhvr>
                                      <p:tavLst>
                                        <p:tav tm="0">
                                          <p:val>
                                            <p:fltVal val="90"/>
                                          </p:val>
                                        </p:tav>
                                        <p:tav tm="100000">
                                          <p:val>
                                            <p:fltVal val="0"/>
                                          </p:val>
                                        </p:tav>
                                      </p:tavLst>
                                    </p:anim>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69ED98F-1B6A-4B8F-9DA5-6207EE7DE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90710"/>
            <a:ext cx="7120890" cy="6665881"/>
          </a:xfrm>
          <a:prstGeom prst="rect">
            <a:avLst/>
          </a:prstGeom>
        </p:spPr>
      </p:pic>
    </p:spTree>
    <p:extLst>
      <p:ext uri="{BB962C8B-B14F-4D97-AF65-F5344CB8AC3E}">
        <p14:creationId xmlns:p14="http://schemas.microsoft.com/office/powerpoint/2010/main" val="301361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D6B472B-2D3E-4A8D-8B4F-7CC3DB12E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89" y="240030"/>
            <a:ext cx="8187152" cy="6136328"/>
          </a:xfrm>
          <a:prstGeom prst="rect">
            <a:avLst/>
          </a:prstGeom>
        </p:spPr>
      </p:pic>
      <p:sp>
        <p:nvSpPr>
          <p:cNvPr id="3" name="ZoneTexte 2">
            <a:extLst>
              <a:ext uri="{FF2B5EF4-FFF2-40B4-BE49-F238E27FC236}">
                <a16:creationId xmlns:a16="http://schemas.microsoft.com/office/drawing/2014/main" id="{387537B9-709D-4F5C-A49A-C3454CB772D8}"/>
              </a:ext>
            </a:extLst>
          </p:cNvPr>
          <p:cNvSpPr txBox="1"/>
          <p:nvPr/>
        </p:nvSpPr>
        <p:spPr>
          <a:xfrm>
            <a:off x="1645920" y="6376358"/>
            <a:ext cx="4503420" cy="400110"/>
          </a:xfrm>
          <a:prstGeom prst="rect">
            <a:avLst/>
          </a:prstGeom>
          <a:noFill/>
        </p:spPr>
        <p:txBody>
          <a:bodyPr wrap="square" rtlCol="0">
            <a:spAutoFit/>
          </a:bodyPr>
          <a:lstStyle/>
          <a:p>
            <a:pPr algn="ctr"/>
            <a:r>
              <a:rPr lang="fr-FR" sz="2000" dirty="0">
                <a:latin typeface="Arial" panose="020B0604020202020204" pitchFamily="34" charset="0"/>
                <a:cs typeface="Arial" panose="020B0604020202020204" pitchFamily="34" charset="0"/>
              </a:rPr>
              <a:t>Île Saint-Vincent – Caraïbes</a:t>
            </a:r>
          </a:p>
        </p:txBody>
      </p:sp>
    </p:spTree>
    <p:extLst>
      <p:ext uri="{BB962C8B-B14F-4D97-AF65-F5344CB8AC3E}">
        <p14:creationId xmlns:p14="http://schemas.microsoft.com/office/powerpoint/2010/main" val="63493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D824254-7067-4450-B714-E29E9131C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194" y="2439547"/>
            <a:ext cx="4943920" cy="2779126"/>
          </a:xfrm>
          <a:prstGeom prst="rect">
            <a:avLst/>
          </a:prstGeom>
        </p:spPr>
      </p:pic>
      <p:pic>
        <p:nvPicPr>
          <p:cNvPr id="5" name="Image 4">
            <a:extLst>
              <a:ext uri="{FF2B5EF4-FFF2-40B4-BE49-F238E27FC236}">
                <a16:creationId xmlns:a16="http://schemas.microsoft.com/office/drawing/2014/main" id="{64D8BDFA-A9A9-40CD-9A8F-3E5DFA5BA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86" y="239519"/>
            <a:ext cx="4469130" cy="2974202"/>
          </a:xfrm>
          <a:prstGeom prst="rect">
            <a:avLst/>
          </a:prstGeom>
        </p:spPr>
      </p:pic>
      <p:pic>
        <p:nvPicPr>
          <p:cNvPr id="7" name="Image 6">
            <a:extLst>
              <a:ext uri="{FF2B5EF4-FFF2-40B4-BE49-F238E27FC236}">
                <a16:creationId xmlns:a16="http://schemas.microsoft.com/office/drawing/2014/main" id="{0621FC83-20A1-460A-A04F-579DBD6A1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704" y="90979"/>
            <a:ext cx="4339426" cy="2892951"/>
          </a:xfrm>
          <a:prstGeom prst="rect">
            <a:avLst/>
          </a:prstGeom>
        </p:spPr>
      </p:pic>
      <p:sp>
        <p:nvSpPr>
          <p:cNvPr id="8" name="ZoneTexte 7">
            <a:extLst>
              <a:ext uri="{FF2B5EF4-FFF2-40B4-BE49-F238E27FC236}">
                <a16:creationId xmlns:a16="http://schemas.microsoft.com/office/drawing/2014/main" id="{58B7B18D-19F5-4D98-84F9-DC61247EBDB3}"/>
              </a:ext>
            </a:extLst>
          </p:cNvPr>
          <p:cNvSpPr txBox="1"/>
          <p:nvPr/>
        </p:nvSpPr>
        <p:spPr>
          <a:xfrm>
            <a:off x="966470" y="3429000"/>
            <a:ext cx="1074420" cy="400110"/>
          </a:xfrm>
          <a:prstGeom prst="rect">
            <a:avLst/>
          </a:prstGeom>
          <a:noFill/>
        </p:spPr>
        <p:txBody>
          <a:bodyPr wrap="square" rtlCol="0">
            <a:spAutoFit/>
          </a:bodyPr>
          <a:lstStyle/>
          <a:p>
            <a:r>
              <a:rPr lang="fr-FR" sz="2000" dirty="0">
                <a:latin typeface="Arial Black" panose="020B0A04020102020204" pitchFamily="34" charset="0"/>
              </a:rPr>
              <a:t>CUBA</a:t>
            </a:r>
          </a:p>
        </p:txBody>
      </p:sp>
      <p:pic>
        <p:nvPicPr>
          <p:cNvPr id="10" name="Image 9">
            <a:extLst>
              <a:ext uri="{FF2B5EF4-FFF2-40B4-BE49-F238E27FC236}">
                <a16:creationId xmlns:a16="http://schemas.microsoft.com/office/drawing/2014/main" id="{AFD403B4-92BE-4810-BCE4-EF8F412822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86" y="3987895"/>
            <a:ext cx="4161374" cy="2779125"/>
          </a:xfrm>
          <a:prstGeom prst="rect">
            <a:avLst/>
          </a:prstGeom>
        </p:spPr>
      </p:pic>
      <p:pic>
        <p:nvPicPr>
          <p:cNvPr id="12" name="Image 11">
            <a:extLst>
              <a:ext uri="{FF2B5EF4-FFF2-40B4-BE49-F238E27FC236}">
                <a16:creationId xmlns:a16="http://schemas.microsoft.com/office/drawing/2014/main" id="{D8E981A9-B689-45D4-9E06-E25CBEE4A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106" y="4895310"/>
            <a:ext cx="3634915" cy="1871710"/>
          </a:xfrm>
          <a:prstGeom prst="rect">
            <a:avLst/>
          </a:prstGeom>
        </p:spPr>
      </p:pic>
    </p:spTree>
    <p:extLst>
      <p:ext uri="{BB962C8B-B14F-4D97-AF65-F5344CB8AC3E}">
        <p14:creationId xmlns:p14="http://schemas.microsoft.com/office/powerpoint/2010/main" val="260299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237DA73-30CF-48DA-9F39-D907E050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42" y="697230"/>
            <a:ext cx="8859715" cy="5717127"/>
          </a:xfrm>
          <a:prstGeom prst="rect">
            <a:avLst/>
          </a:prstGeom>
        </p:spPr>
      </p:pic>
      <p:sp>
        <p:nvSpPr>
          <p:cNvPr id="2" name="ZoneTexte 1">
            <a:extLst>
              <a:ext uri="{FF2B5EF4-FFF2-40B4-BE49-F238E27FC236}">
                <a16:creationId xmlns:a16="http://schemas.microsoft.com/office/drawing/2014/main" id="{5BF7B177-2A60-190B-07A0-45E5F2E0BB5E}"/>
              </a:ext>
            </a:extLst>
          </p:cNvPr>
          <p:cNvSpPr txBox="1"/>
          <p:nvPr/>
        </p:nvSpPr>
        <p:spPr>
          <a:xfrm>
            <a:off x="3298784" y="697230"/>
            <a:ext cx="2280213" cy="338554"/>
          </a:xfrm>
          <a:prstGeom prst="rect">
            <a:avLst/>
          </a:prstGeom>
          <a:noFill/>
        </p:spPr>
        <p:txBody>
          <a:bodyPr wrap="square" rtlCol="0">
            <a:spAutoFit/>
          </a:bodyPr>
          <a:lstStyle/>
          <a:p>
            <a:r>
              <a:rPr lang="fr-FR" sz="1600" dirty="0"/>
              <a:t>Plaque nord américaine</a:t>
            </a:r>
          </a:p>
        </p:txBody>
      </p:sp>
      <p:sp>
        <p:nvSpPr>
          <p:cNvPr id="3" name="ZoneTexte 2">
            <a:extLst>
              <a:ext uri="{FF2B5EF4-FFF2-40B4-BE49-F238E27FC236}">
                <a16:creationId xmlns:a16="http://schemas.microsoft.com/office/drawing/2014/main" id="{D6CECC74-4BC7-39D6-1A35-3550EFAE29B3}"/>
              </a:ext>
            </a:extLst>
          </p:cNvPr>
          <p:cNvSpPr txBox="1"/>
          <p:nvPr/>
        </p:nvSpPr>
        <p:spPr>
          <a:xfrm>
            <a:off x="3810000" y="6044884"/>
            <a:ext cx="2280213" cy="338554"/>
          </a:xfrm>
          <a:prstGeom prst="rect">
            <a:avLst/>
          </a:prstGeom>
          <a:solidFill>
            <a:schemeClr val="accent1">
              <a:lumMod val="20000"/>
              <a:lumOff val="80000"/>
            </a:schemeClr>
          </a:solidFill>
        </p:spPr>
        <p:txBody>
          <a:bodyPr wrap="square" rtlCol="0">
            <a:spAutoFit/>
          </a:bodyPr>
          <a:lstStyle/>
          <a:p>
            <a:r>
              <a:rPr lang="fr-FR" sz="1600" dirty="0"/>
              <a:t>Plaque sud américaine</a:t>
            </a:r>
          </a:p>
        </p:txBody>
      </p:sp>
    </p:spTree>
    <p:extLst>
      <p:ext uri="{BB962C8B-B14F-4D97-AF65-F5344CB8AC3E}">
        <p14:creationId xmlns:p14="http://schemas.microsoft.com/office/powerpoint/2010/main" val="306723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1350423-CE0C-45DE-BACE-50BF800D1AD6}"/>
              </a:ext>
            </a:extLst>
          </p:cNvPr>
          <p:cNvSpPr txBox="1"/>
          <p:nvPr/>
        </p:nvSpPr>
        <p:spPr>
          <a:xfrm>
            <a:off x="284052" y="115967"/>
            <a:ext cx="8663940" cy="1015663"/>
          </a:xfrm>
          <a:prstGeom prst="rect">
            <a:avLst/>
          </a:prstGeom>
          <a:no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atoll</a:t>
            </a:r>
            <a:r>
              <a:rPr lang="fr-FR" sz="2000" b="1" dirty="0">
                <a:solidFill>
                  <a:srgbClr val="0070C0"/>
                </a:solidFill>
                <a:latin typeface="Verdana" panose="020B0604030504040204" pitchFamily="34" charset="0"/>
                <a:ea typeface="Verdana" panose="020B0604030504040204" pitchFamily="34" charset="0"/>
                <a:cs typeface="Times New Roman" panose="02020603050405020304" pitchFamily="18" charset="0"/>
              </a:rPr>
              <a:t> : ensemble d’îles formées par des récifs coraliens (sable = corail mort) disposés en anneau avec un lagon au centre. </a:t>
            </a:r>
            <a:endParaRPr lang="fr-FR" sz="20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D58A9195-2882-9918-46D4-CC1BF5A4A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7" y="2052637"/>
            <a:ext cx="8762695" cy="3422188"/>
          </a:xfrm>
          <a:prstGeom prst="rect">
            <a:avLst/>
          </a:prstGeom>
        </p:spPr>
      </p:pic>
      <p:sp>
        <p:nvSpPr>
          <p:cNvPr id="8" name="ZoneTexte 7">
            <a:extLst>
              <a:ext uri="{FF2B5EF4-FFF2-40B4-BE49-F238E27FC236}">
                <a16:creationId xmlns:a16="http://schemas.microsoft.com/office/drawing/2014/main" id="{966331CA-7E25-4E36-C20C-2BDF6A4272CE}"/>
              </a:ext>
            </a:extLst>
          </p:cNvPr>
          <p:cNvSpPr txBox="1"/>
          <p:nvPr/>
        </p:nvSpPr>
        <p:spPr>
          <a:xfrm>
            <a:off x="3842795" y="2384385"/>
            <a:ext cx="625033" cy="369332"/>
          </a:xfrm>
          <a:prstGeom prst="rect">
            <a:avLst/>
          </a:prstGeom>
          <a:noFill/>
        </p:spPr>
        <p:txBody>
          <a:bodyPr wrap="square" rtlCol="0">
            <a:spAutoFit/>
          </a:bodyPr>
          <a:lstStyle/>
          <a:p>
            <a:r>
              <a:rPr lang="fr-FR" b="1" dirty="0">
                <a:solidFill>
                  <a:schemeClr val="bg1"/>
                </a:solidFill>
              </a:rPr>
              <a:t>Ciel </a:t>
            </a:r>
          </a:p>
        </p:txBody>
      </p:sp>
      <p:sp>
        <p:nvSpPr>
          <p:cNvPr id="9" name="ZoneTexte 8">
            <a:extLst>
              <a:ext uri="{FF2B5EF4-FFF2-40B4-BE49-F238E27FC236}">
                <a16:creationId xmlns:a16="http://schemas.microsoft.com/office/drawing/2014/main" id="{FFD604EE-9649-1758-208E-0025C6704752}"/>
              </a:ext>
            </a:extLst>
          </p:cNvPr>
          <p:cNvSpPr txBox="1"/>
          <p:nvPr/>
        </p:nvSpPr>
        <p:spPr>
          <a:xfrm>
            <a:off x="833379" y="4120588"/>
            <a:ext cx="810228" cy="369332"/>
          </a:xfrm>
          <a:prstGeom prst="rect">
            <a:avLst/>
          </a:prstGeom>
          <a:noFill/>
        </p:spPr>
        <p:txBody>
          <a:bodyPr wrap="square" rtlCol="0">
            <a:spAutoFit/>
          </a:bodyPr>
          <a:lstStyle/>
          <a:p>
            <a:r>
              <a:rPr lang="fr-FR" b="1" dirty="0">
                <a:solidFill>
                  <a:schemeClr val="bg1"/>
                </a:solidFill>
              </a:rPr>
              <a:t>Océan</a:t>
            </a:r>
            <a:r>
              <a:rPr lang="fr-FR" dirty="0"/>
              <a:t> </a:t>
            </a:r>
          </a:p>
        </p:txBody>
      </p:sp>
      <p:sp>
        <p:nvSpPr>
          <p:cNvPr id="10" name="ZoneTexte 9">
            <a:extLst>
              <a:ext uri="{FF2B5EF4-FFF2-40B4-BE49-F238E27FC236}">
                <a16:creationId xmlns:a16="http://schemas.microsoft.com/office/drawing/2014/main" id="{47D86623-E3D9-B777-E5D2-F1462F7CDBB4}"/>
              </a:ext>
            </a:extLst>
          </p:cNvPr>
          <p:cNvSpPr txBox="1"/>
          <p:nvPr/>
        </p:nvSpPr>
        <p:spPr>
          <a:xfrm>
            <a:off x="4502554" y="3579065"/>
            <a:ext cx="810228" cy="369332"/>
          </a:xfrm>
          <a:prstGeom prst="rect">
            <a:avLst/>
          </a:prstGeom>
          <a:noFill/>
        </p:spPr>
        <p:txBody>
          <a:bodyPr wrap="square" rtlCol="0">
            <a:spAutoFit/>
          </a:bodyPr>
          <a:lstStyle/>
          <a:p>
            <a:r>
              <a:rPr lang="fr-FR" b="1" dirty="0">
                <a:solidFill>
                  <a:schemeClr val="bg1"/>
                </a:solidFill>
              </a:rPr>
              <a:t>Lagon </a:t>
            </a:r>
            <a:r>
              <a:rPr lang="fr-FR" dirty="0"/>
              <a:t> </a:t>
            </a:r>
          </a:p>
        </p:txBody>
      </p:sp>
      <p:sp>
        <p:nvSpPr>
          <p:cNvPr id="11" name="ZoneTexte 10">
            <a:extLst>
              <a:ext uri="{FF2B5EF4-FFF2-40B4-BE49-F238E27FC236}">
                <a16:creationId xmlns:a16="http://schemas.microsoft.com/office/drawing/2014/main" id="{D4ADE2BF-AAC9-7BEA-EDB9-C40459DB771F}"/>
              </a:ext>
            </a:extLst>
          </p:cNvPr>
          <p:cNvSpPr txBox="1"/>
          <p:nvPr/>
        </p:nvSpPr>
        <p:spPr>
          <a:xfrm>
            <a:off x="7814843" y="3394399"/>
            <a:ext cx="935618" cy="369332"/>
          </a:xfrm>
          <a:prstGeom prst="rect">
            <a:avLst/>
          </a:prstGeom>
          <a:solidFill>
            <a:schemeClr val="bg1"/>
          </a:solidFill>
        </p:spPr>
        <p:txBody>
          <a:bodyPr wrap="square" rtlCol="0">
            <a:spAutoFit/>
          </a:bodyPr>
          <a:lstStyle/>
          <a:p>
            <a:r>
              <a:rPr lang="fr-FR" b="1" dirty="0">
                <a:solidFill>
                  <a:srgbClr val="FF0000"/>
                </a:solidFill>
              </a:rPr>
              <a:t>Coraux</a:t>
            </a:r>
            <a:r>
              <a:rPr lang="fr-FR" b="1" dirty="0">
                <a:solidFill>
                  <a:schemeClr val="bg1"/>
                </a:solidFill>
              </a:rPr>
              <a:t>  </a:t>
            </a:r>
            <a:r>
              <a:rPr lang="fr-FR" dirty="0"/>
              <a:t> </a:t>
            </a:r>
          </a:p>
        </p:txBody>
      </p:sp>
      <p:cxnSp>
        <p:nvCxnSpPr>
          <p:cNvPr id="13" name="Connecteur droit avec flèche 12">
            <a:extLst>
              <a:ext uri="{FF2B5EF4-FFF2-40B4-BE49-F238E27FC236}">
                <a16:creationId xmlns:a16="http://schemas.microsoft.com/office/drawing/2014/main" id="{B57DC2D2-EEE0-1416-782E-E35DD6B50997}"/>
              </a:ext>
            </a:extLst>
          </p:cNvPr>
          <p:cNvCxnSpPr/>
          <p:nvPr/>
        </p:nvCxnSpPr>
        <p:spPr>
          <a:xfrm flipH="1">
            <a:off x="7328706" y="3656665"/>
            <a:ext cx="381965" cy="1070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DE32B79C-67F7-4A2C-665D-83D7026149D3}"/>
              </a:ext>
            </a:extLst>
          </p:cNvPr>
          <p:cNvSpPr txBox="1"/>
          <p:nvPr/>
        </p:nvSpPr>
        <p:spPr>
          <a:xfrm>
            <a:off x="4263585" y="4342279"/>
            <a:ext cx="1288165" cy="369332"/>
          </a:xfrm>
          <a:prstGeom prst="rect">
            <a:avLst/>
          </a:prstGeom>
          <a:noFill/>
        </p:spPr>
        <p:txBody>
          <a:bodyPr wrap="square" rtlCol="0">
            <a:spAutoFit/>
          </a:bodyPr>
          <a:lstStyle/>
          <a:p>
            <a:r>
              <a:rPr lang="fr-FR" b="1" dirty="0">
                <a:solidFill>
                  <a:schemeClr val="bg1"/>
                </a:solidFill>
              </a:rPr>
              <a:t>Sédiments </a:t>
            </a:r>
            <a:endParaRPr lang="fr-FR" dirty="0"/>
          </a:p>
        </p:txBody>
      </p:sp>
      <p:cxnSp>
        <p:nvCxnSpPr>
          <p:cNvPr id="15" name="Connecteur droit avec flèche 14">
            <a:extLst>
              <a:ext uri="{FF2B5EF4-FFF2-40B4-BE49-F238E27FC236}">
                <a16:creationId xmlns:a16="http://schemas.microsoft.com/office/drawing/2014/main" id="{8E935BAA-05D3-A6C8-0A23-328242887D9B}"/>
              </a:ext>
            </a:extLst>
          </p:cNvPr>
          <p:cNvCxnSpPr>
            <a:cxnSpLocks/>
          </p:cNvCxnSpPr>
          <p:nvPr/>
        </p:nvCxnSpPr>
        <p:spPr>
          <a:xfrm>
            <a:off x="6534876" y="3387431"/>
            <a:ext cx="321198" cy="2692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ZoneTexte 16">
            <a:extLst>
              <a:ext uri="{FF2B5EF4-FFF2-40B4-BE49-F238E27FC236}">
                <a16:creationId xmlns:a16="http://schemas.microsoft.com/office/drawing/2014/main" id="{D6C56D3A-51DF-BDF7-649C-0A348FF4D8A4}"/>
              </a:ext>
            </a:extLst>
          </p:cNvPr>
          <p:cNvSpPr txBox="1"/>
          <p:nvPr/>
        </p:nvSpPr>
        <p:spPr>
          <a:xfrm>
            <a:off x="5920456" y="2925501"/>
            <a:ext cx="935618" cy="376300"/>
          </a:xfrm>
          <a:prstGeom prst="rect">
            <a:avLst/>
          </a:prstGeom>
          <a:solidFill>
            <a:schemeClr val="bg1"/>
          </a:solidFill>
        </p:spPr>
        <p:txBody>
          <a:bodyPr wrap="square" rtlCol="0">
            <a:spAutoFit/>
          </a:bodyPr>
          <a:lstStyle/>
          <a:p>
            <a:r>
              <a:rPr lang="fr-FR" b="1" dirty="0">
                <a:solidFill>
                  <a:srgbClr val="FF0000"/>
                </a:solidFill>
              </a:rPr>
              <a:t>Calcaire </a:t>
            </a:r>
            <a:r>
              <a:rPr lang="fr-FR" b="1" dirty="0">
                <a:solidFill>
                  <a:schemeClr val="bg1"/>
                </a:solidFill>
              </a:rPr>
              <a:t>  </a:t>
            </a:r>
            <a:r>
              <a:rPr lang="fr-FR" dirty="0"/>
              <a:t> </a:t>
            </a:r>
          </a:p>
        </p:txBody>
      </p:sp>
      <p:sp>
        <p:nvSpPr>
          <p:cNvPr id="18" name="ZoneTexte 17">
            <a:extLst>
              <a:ext uri="{FF2B5EF4-FFF2-40B4-BE49-F238E27FC236}">
                <a16:creationId xmlns:a16="http://schemas.microsoft.com/office/drawing/2014/main" id="{3F9A4F8A-B701-9688-A279-6D99AAA514E7}"/>
              </a:ext>
            </a:extLst>
          </p:cNvPr>
          <p:cNvSpPr txBox="1"/>
          <p:nvPr/>
        </p:nvSpPr>
        <p:spPr>
          <a:xfrm>
            <a:off x="715341" y="5773550"/>
            <a:ext cx="7271191" cy="707886"/>
          </a:xfrm>
          <a:prstGeom prst="rect">
            <a:avLst/>
          </a:prstGeom>
          <a:noFill/>
        </p:spPr>
        <p:txBody>
          <a:bodyPr wrap="square" rtlCol="0">
            <a:spAutoFit/>
          </a:bodyPr>
          <a:lstStyle/>
          <a:p>
            <a:r>
              <a:rPr lang="fr-FR" sz="2000" b="1" dirty="0">
                <a:solidFill>
                  <a:srgbClr val="FF0000"/>
                </a:solidFill>
                <a:latin typeface="Arial" panose="020B0604020202020204" pitchFamily="34" charset="0"/>
                <a:cs typeface="Arial" panose="020B0604020202020204" pitchFamily="34" charset="0"/>
              </a:rPr>
              <a:t>Vidéo </a:t>
            </a:r>
            <a:r>
              <a:rPr lang="fr-FR" sz="2000" b="1" dirty="0" err="1">
                <a:solidFill>
                  <a:srgbClr val="FF0000"/>
                </a:solidFill>
                <a:latin typeface="Arial" panose="020B0604020202020204" pitchFamily="34" charset="0"/>
                <a:cs typeface="Arial" panose="020B0604020202020204" pitchFamily="34" charset="0"/>
              </a:rPr>
              <a:t>cJamy</a:t>
            </a:r>
            <a:r>
              <a:rPr lang="fr-FR" sz="2000" b="1" dirty="0">
                <a:solidFill>
                  <a:srgbClr val="FF0000"/>
                </a:solidFill>
                <a:latin typeface="Arial" panose="020B0604020202020204" pitchFamily="34" charset="0"/>
                <a:cs typeface="Arial" panose="020B0604020202020204" pitchFamily="34" charset="0"/>
              </a:rPr>
              <a:t> Polynésie : comment se forment les atolls</a:t>
            </a:r>
          </a:p>
          <a:p>
            <a:r>
              <a:rPr lang="fr-FR" sz="2000" b="1" dirty="0">
                <a:solidFill>
                  <a:srgbClr val="FF0000"/>
                </a:solidFill>
                <a:latin typeface="Arial" panose="020B0604020202020204" pitchFamily="34" charset="0"/>
                <a:cs typeface="Arial" panose="020B0604020202020204" pitchFamily="34" charset="0"/>
              </a:rPr>
              <a:t>https://www.youtube.com/watch?v=-eiKC18az7E</a:t>
            </a:r>
          </a:p>
        </p:txBody>
      </p:sp>
    </p:spTree>
    <p:extLst>
      <p:ext uri="{BB962C8B-B14F-4D97-AF65-F5344CB8AC3E}">
        <p14:creationId xmlns:p14="http://schemas.microsoft.com/office/powerpoint/2010/main" val="23224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1346</TotalTime>
  <Words>1778</Words>
  <Application>Microsoft Office PowerPoint</Application>
  <PresentationFormat>Affichage à l'écran (4:3)</PresentationFormat>
  <Paragraphs>189</Paragraphs>
  <Slides>51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51</vt:i4>
      </vt:variant>
    </vt:vector>
  </HeadingPairs>
  <TitlesOfParts>
    <vt:vector size="57" baseType="lpstr">
      <vt:lpstr>Arial</vt:lpstr>
      <vt:lpstr>Arial Black</vt:lpstr>
      <vt:lpstr>Calibri</vt:lpstr>
      <vt:lpstr>Calibri Light</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PERISSE THIERRY</cp:lastModifiedBy>
  <cp:revision>82</cp:revision>
  <cp:lastPrinted>2023-02-03T18:58:04Z</cp:lastPrinted>
  <dcterms:created xsi:type="dcterms:W3CDTF">2021-12-12T11:28:18Z</dcterms:created>
  <dcterms:modified xsi:type="dcterms:W3CDTF">2023-02-04T08:03:12Z</dcterms:modified>
</cp:coreProperties>
</file>