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9" r:id="rId5"/>
    <p:sldId id="261" r:id="rId6"/>
    <p:sldId id="290" r:id="rId7"/>
    <p:sldId id="284" r:id="rId8"/>
    <p:sldId id="285" r:id="rId9"/>
    <p:sldId id="286" r:id="rId10"/>
    <p:sldId id="287" r:id="rId11"/>
    <p:sldId id="288" r:id="rId12"/>
    <p:sldId id="289" r:id="rId13"/>
    <p:sldId id="291" r:id="rId14"/>
    <p:sldId id="292" r:id="rId15"/>
    <p:sldId id="293" r:id="rId16"/>
    <p:sldId id="294" r:id="rId17"/>
    <p:sldId id="295" r:id="rId18"/>
    <p:sldId id="296" r:id="rId19"/>
    <p:sldId id="297" r:id="rId20"/>
    <p:sldId id="298" r:id="rId21"/>
    <p:sldId id="300" r:id="rId22"/>
    <p:sldId id="301" r:id="rId23"/>
    <p:sldId id="299"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9" r:id="rId41"/>
    <p:sldId id="318" r:id="rId42"/>
    <p:sldId id="320" r:id="rId43"/>
    <p:sldId id="321" r:id="rId44"/>
    <p:sldId id="276" r:id="rId45"/>
    <p:sldId id="322" r:id="rId46"/>
    <p:sldId id="323" r:id="rId47"/>
    <p:sldId id="325" r:id="rId48"/>
    <p:sldId id="326" r:id="rId49"/>
    <p:sldId id="262" r:id="rId50"/>
    <p:sldId id="264" r:id="rId51"/>
    <p:sldId id="263" r:id="rId52"/>
    <p:sldId id="258" r:id="rId53"/>
    <p:sldId id="265" r:id="rId54"/>
    <p:sldId id="266" r:id="rId55"/>
    <p:sldId id="277"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8FAADC"/>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7" d="100"/>
          <a:sy n="67" d="100"/>
        </p:scale>
        <p:origin x="128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12/03/2022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439774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12/03/2022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200873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12/03/2022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352530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13757A7-2ABA-4C1D-91A5-C47823D7733B}" type="datetimeFigureOut">
              <a:rPr lang="fr-FR" smtClean="0"/>
              <a:t>12/03/2022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24003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13757A7-2ABA-4C1D-91A5-C47823D7733B}" type="datetimeFigureOut">
              <a:rPr lang="fr-FR" smtClean="0"/>
              <a:t>12/03/2022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5690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13757A7-2ABA-4C1D-91A5-C47823D7733B}" type="datetimeFigureOut">
              <a:rPr lang="fr-FR" smtClean="0"/>
              <a:t>12/03/2022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379252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13757A7-2ABA-4C1D-91A5-C47823D7733B}" type="datetimeFigureOut">
              <a:rPr lang="fr-FR" smtClean="0"/>
              <a:t>12/03/2022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062494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13757A7-2ABA-4C1D-91A5-C47823D7733B}" type="datetimeFigureOut">
              <a:rPr lang="fr-FR" smtClean="0"/>
              <a:t>12/03/2022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420541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757A7-2ABA-4C1D-91A5-C47823D7733B}" type="datetimeFigureOut">
              <a:rPr lang="fr-FR" smtClean="0"/>
              <a:t>12/03/2022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66310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757A7-2ABA-4C1D-91A5-C47823D7733B}" type="datetimeFigureOut">
              <a:rPr lang="fr-FR" smtClean="0"/>
              <a:t>12/03/2022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131007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13757A7-2ABA-4C1D-91A5-C47823D7733B}" type="datetimeFigureOut">
              <a:rPr lang="fr-FR" smtClean="0"/>
              <a:t>12/03/2022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219E7-55E3-4AA4-8EBA-C98460D68F93}" type="slidenum">
              <a:rPr lang="fr-FR" smtClean="0"/>
              <a:t>‹N°›</a:t>
            </a:fld>
            <a:endParaRPr lang="fr-FR"/>
          </a:p>
        </p:txBody>
      </p:sp>
    </p:spTree>
    <p:extLst>
      <p:ext uri="{BB962C8B-B14F-4D97-AF65-F5344CB8AC3E}">
        <p14:creationId xmlns:p14="http://schemas.microsoft.com/office/powerpoint/2010/main" val="230074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757A7-2ABA-4C1D-91A5-C47823D7733B}" type="datetimeFigureOut">
              <a:rPr lang="fr-FR" smtClean="0"/>
              <a:t>12/03/2022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219E7-55E3-4AA4-8EBA-C98460D68F93}" type="slidenum">
              <a:rPr lang="fr-FR" smtClean="0"/>
              <a:t>‹N°›</a:t>
            </a:fld>
            <a:endParaRPr lang="fr-FR"/>
          </a:p>
        </p:txBody>
      </p:sp>
    </p:spTree>
    <p:extLst>
      <p:ext uri="{BB962C8B-B14F-4D97-AF65-F5344CB8AC3E}">
        <p14:creationId xmlns:p14="http://schemas.microsoft.com/office/powerpoint/2010/main" val="1751598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webp"/><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web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web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web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webp"/></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web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web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web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web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web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web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web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webp"/><Relationship Id="rId2" Type="http://schemas.openxmlformats.org/officeDocument/2006/relationships/image" Target="../media/image63.web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web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A2790B-B8EC-464B-8541-271409374AF8}"/>
              </a:ext>
            </a:extLst>
          </p:cNvPr>
          <p:cNvSpPr txBox="1"/>
          <p:nvPr/>
        </p:nvSpPr>
        <p:spPr>
          <a:xfrm>
            <a:off x="5909310" y="188310"/>
            <a:ext cx="2548890" cy="523220"/>
          </a:xfrm>
          <a:prstGeom prst="rect">
            <a:avLst/>
          </a:prstGeom>
          <a:noFill/>
        </p:spPr>
        <p:txBody>
          <a:bodyPr wrap="square" rtlCol="0">
            <a:spAutoFit/>
          </a:bodyPr>
          <a:lstStyle/>
          <a:p>
            <a:r>
              <a:rPr lang="fr-FR" sz="2800" dirty="0">
                <a:solidFill>
                  <a:srgbClr val="7030A0"/>
                </a:solidFill>
                <a:latin typeface="Arial Black" panose="020B0A04020102020204" pitchFamily="34" charset="0"/>
              </a:rPr>
              <a:t>Chapitre 6</a:t>
            </a:r>
          </a:p>
        </p:txBody>
      </p:sp>
      <p:sp>
        <p:nvSpPr>
          <p:cNvPr id="3" name="ZoneTexte 2">
            <a:extLst>
              <a:ext uri="{FF2B5EF4-FFF2-40B4-BE49-F238E27FC236}">
                <a16:creationId xmlns:a16="http://schemas.microsoft.com/office/drawing/2014/main" id="{AD8CEC8B-F5F9-4CAB-8D83-7C7670F38C9C}"/>
              </a:ext>
            </a:extLst>
          </p:cNvPr>
          <p:cNvSpPr txBox="1"/>
          <p:nvPr/>
        </p:nvSpPr>
        <p:spPr>
          <a:xfrm>
            <a:off x="4697730" y="711530"/>
            <a:ext cx="4446270" cy="1569660"/>
          </a:xfrm>
          <a:prstGeom prst="rect">
            <a:avLst/>
          </a:prstGeom>
          <a:noFill/>
        </p:spPr>
        <p:txBody>
          <a:bodyPr wrap="square" rtlCol="0">
            <a:spAutoFit/>
          </a:bodyPr>
          <a:lstStyle/>
          <a:p>
            <a:pPr algn="ctr"/>
            <a:r>
              <a:rPr lang="fr-FR" sz="3200" dirty="0">
                <a:solidFill>
                  <a:srgbClr val="FF0000"/>
                </a:solidFill>
                <a:latin typeface="Arial Black" panose="020B0A04020102020204" pitchFamily="34" charset="0"/>
              </a:rPr>
              <a:t>LE TOURISME EN ASIE DE L’EST ET DU SUD-EST</a:t>
            </a:r>
          </a:p>
        </p:txBody>
      </p:sp>
      <p:pic>
        <p:nvPicPr>
          <p:cNvPr id="7" name="Image 6">
            <a:extLst>
              <a:ext uri="{FF2B5EF4-FFF2-40B4-BE49-F238E27FC236}">
                <a16:creationId xmlns:a16="http://schemas.microsoft.com/office/drawing/2014/main" id="{936D53EE-E3FD-41F5-B961-70D19B9BE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7" y="64443"/>
            <a:ext cx="4424363" cy="6677619"/>
          </a:xfrm>
          <a:prstGeom prst="rect">
            <a:avLst/>
          </a:prstGeom>
        </p:spPr>
      </p:pic>
      <p:sp>
        <p:nvSpPr>
          <p:cNvPr id="8" name="ZoneTexte 7">
            <a:extLst>
              <a:ext uri="{FF2B5EF4-FFF2-40B4-BE49-F238E27FC236}">
                <a16:creationId xmlns:a16="http://schemas.microsoft.com/office/drawing/2014/main" id="{612B0115-AA6D-4F81-87E1-C3B571FB6310}"/>
              </a:ext>
            </a:extLst>
          </p:cNvPr>
          <p:cNvSpPr txBox="1"/>
          <p:nvPr/>
        </p:nvSpPr>
        <p:spPr>
          <a:xfrm>
            <a:off x="5034915" y="2346284"/>
            <a:ext cx="2673667"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INTRODUCTION</a:t>
            </a:r>
          </a:p>
        </p:txBody>
      </p:sp>
      <p:sp>
        <p:nvSpPr>
          <p:cNvPr id="9" name="ZoneTexte 8">
            <a:extLst>
              <a:ext uri="{FF2B5EF4-FFF2-40B4-BE49-F238E27FC236}">
                <a16:creationId xmlns:a16="http://schemas.microsoft.com/office/drawing/2014/main" id="{1086ED85-87DC-4354-8371-C786686428ED}"/>
              </a:ext>
            </a:extLst>
          </p:cNvPr>
          <p:cNvSpPr txBox="1"/>
          <p:nvPr/>
        </p:nvSpPr>
        <p:spPr>
          <a:xfrm>
            <a:off x="5034915" y="2763741"/>
            <a:ext cx="3771900" cy="400110"/>
          </a:xfrm>
          <a:prstGeom prst="rect">
            <a:avLst/>
          </a:prstGeom>
          <a:noFill/>
        </p:spPr>
        <p:txBody>
          <a:bodyPr wrap="square" rtlCol="0">
            <a:spAutoFit/>
          </a:bodyPr>
          <a:lstStyle/>
          <a:p>
            <a:r>
              <a:rPr lang="fr-FR" sz="2000" dirty="0">
                <a:latin typeface="Verdana" panose="020B0604030504040204" pitchFamily="34" charset="0"/>
                <a:ea typeface="Verdana" panose="020B0604030504040204" pitchFamily="34" charset="0"/>
              </a:rPr>
              <a:t>Présentation du chapitre</a:t>
            </a:r>
          </a:p>
        </p:txBody>
      </p:sp>
      <p:sp>
        <p:nvSpPr>
          <p:cNvPr id="10" name="ZoneTexte 9">
            <a:extLst>
              <a:ext uri="{FF2B5EF4-FFF2-40B4-BE49-F238E27FC236}">
                <a16:creationId xmlns:a16="http://schemas.microsoft.com/office/drawing/2014/main" id="{D0399B57-D512-46A7-9CCC-575C90C785CB}"/>
              </a:ext>
            </a:extLst>
          </p:cNvPr>
          <p:cNvSpPr txBox="1"/>
          <p:nvPr/>
        </p:nvSpPr>
        <p:spPr>
          <a:xfrm>
            <a:off x="4863465" y="3181198"/>
            <a:ext cx="4114800" cy="1323439"/>
          </a:xfrm>
          <a:prstGeom prst="rect">
            <a:avLst/>
          </a:prstGeom>
          <a:solidFill>
            <a:schemeClr val="accent1">
              <a:lumMod val="20000"/>
              <a:lumOff val="80000"/>
            </a:schemeClr>
          </a:solidFill>
        </p:spPr>
        <p:txBody>
          <a:bodyPr wrap="square" rtlCol="0">
            <a:spAutoFit/>
          </a:bodyPr>
          <a:lstStyle/>
          <a:p>
            <a:r>
              <a:rPr lang="fr-FR" sz="2000" b="1" i="1" dirty="0">
                <a:latin typeface="Verdana" panose="020B0604030504040204" pitchFamily="34" charset="0"/>
                <a:ea typeface="Verdana" panose="020B0604030504040204" pitchFamily="34" charset="0"/>
              </a:rPr>
              <a:t>Problématique : Comment s’explique l’essor fulgurant du tourisme en Asie de l’Est et du Sud-Est ?</a:t>
            </a:r>
          </a:p>
        </p:txBody>
      </p:sp>
      <p:sp>
        <p:nvSpPr>
          <p:cNvPr id="11" name="ZoneTexte 10">
            <a:extLst>
              <a:ext uri="{FF2B5EF4-FFF2-40B4-BE49-F238E27FC236}">
                <a16:creationId xmlns:a16="http://schemas.microsoft.com/office/drawing/2014/main" id="{EC20D40D-2854-4776-8A25-AF5E5C4D1162}"/>
              </a:ext>
            </a:extLst>
          </p:cNvPr>
          <p:cNvSpPr txBox="1"/>
          <p:nvPr/>
        </p:nvSpPr>
        <p:spPr>
          <a:xfrm>
            <a:off x="4863465" y="4584608"/>
            <a:ext cx="4114800" cy="2246769"/>
          </a:xfrm>
          <a:prstGeom prst="rect">
            <a:avLst/>
          </a:prstGeom>
          <a:solidFill>
            <a:schemeClr val="accent6">
              <a:lumMod val="20000"/>
              <a:lumOff val="80000"/>
            </a:schemeClr>
          </a:solidFill>
        </p:spPr>
        <p:txBody>
          <a:bodyPr wrap="square" rtlCol="0">
            <a:spAutoFit/>
          </a:bodyPr>
          <a:lstStyle/>
          <a:p>
            <a:r>
              <a:rPr lang="fr-FR" sz="2000" b="1" u="sng" dirty="0">
                <a:latin typeface="Verdana" panose="020B0604030504040204" pitchFamily="34" charset="0"/>
                <a:ea typeface="Verdana" panose="020B0604030504040204" pitchFamily="34" charset="0"/>
              </a:rPr>
              <a:t>Plan</a:t>
            </a:r>
          </a:p>
          <a:p>
            <a:r>
              <a:rPr lang="fr-FR" sz="2000" b="1" dirty="0">
                <a:effectLst/>
                <a:latin typeface="Verdana" panose="020B0604030504040204" pitchFamily="34" charset="0"/>
                <a:ea typeface="Verdana" panose="020B0604030504040204" pitchFamily="34" charset="0"/>
                <a:cs typeface="Times New Roman" panose="02020603050405020304" pitchFamily="18" charset="0"/>
              </a:rPr>
              <a:t>I Un tourisme façonné par les mobilités régionales</a:t>
            </a:r>
            <a:endParaRPr lang="fr-FR" sz="2000" b="1" u="sng" dirty="0">
              <a:effectLst/>
              <a:latin typeface="Verdana" panose="020B0604030504040204" pitchFamily="34" charset="0"/>
              <a:ea typeface="Verdana" panose="020B0604030504040204" pitchFamily="34" charset="0"/>
              <a:cs typeface="Times New Roman" panose="02020603050405020304" pitchFamily="18" charset="0"/>
            </a:endParaRPr>
          </a:p>
          <a:p>
            <a:r>
              <a:rPr lang="fr-FR" sz="2000" b="1" dirty="0">
                <a:latin typeface="Verdana" panose="020B0604030504040204" pitchFamily="34" charset="0"/>
                <a:ea typeface="Verdana" panose="020B0604030504040204" pitchFamily="34" charset="0"/>
                <a:cs typeface="Times New Roman" panose="02020603050405020304" pitchFamily="18" charset="0"/>
              </a:rPr>
              <a:t>II Le tourisme en Asie du Sud-Est</a:t>
            </a:r>
          </a:p>
          <a:p>
            <a:r>
              <a:rPr lang="fr-FR" sz="2000" b="1" dirty="0">
                <a:latin typeface="Verdana" panose="020B0604030504040204" pitchFamily="34" charset="0"/>
                <a:ea typeface="Verdana" panose="020B0604030504040204" pitchFamily="34" charset="0"/>
                <a:cs typeface="Times New Roman" panose="02020603050405020304" pitchFamily="18" charset="0"/>
              </a:rPr>
              <a:t>III Le tourisme en Asie de l’Est dominé par la Chine</a:t>
            </a:r>
          </a:p>
        </p:txBody>
      </p:sp>
    </p:spTree>
    <p:extLst>
      <p:ext uri="{BB962C8B-B14F-4D97-AF65-F5344CB8AC3E}">
        <p14:creationId xmlns:p14="http://schemas.microsoft.com/office/powerpoint/2010/main" val="243890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4E58857-42FA-42D8-869F-69E410155207}"/>
              </a:ext>
            </a:extLst>
          </p:cNvPr>
          <p:cNvSpPr txBox="1"/>
          <p:nvPr/>
        </p:nvSpPr>
        <p:spPr>
          <a:xfrm>
            <a:off x="2148840" y="3470646"/>
            <a:ext cx="5010481" cy="461665"/>
          </a:xfrm>
          <a:prstGeom prst="rect">
            <a:avLst/>
          </a:prstGeom>
          <a:solidFill>
            <a:schemeClr val="tx2">
              <a:lumMod val="40000"/>
              <a:lumOff val="60000"/>
            </a:schemeClr>
          </a:solidFill>
        </p:spPr>
        <p:txBody>
          <a:bodyPr wrap="square" rtlCol="0">
            <a:spAutoFit/>
          </a:bodyPr>
          <a:lstStyle/>
          <a:p>
            <a:pPr algn="ctr"/>
            <a:r>
              <a:rPr lang="fr-FR" sz="2400" dirty="0">
                <a:latin typeface="Arial Black" panose="020B0A04020102020204" pitchFamily="34" charset="0"/>
              </a:rPr>
              <a:t>Les compagnies </a:t>
            </a:r>
            <a:r>
              <a:rPr lang="fr-FR" sz="2400" dirty="0" err="1">
                <a:latin typeface="Arial Black" panose="020B0A04020102020204" pitchFamily="34" charset="0"/>
              </a:rPr>
              <a:t>low</a:t>
            </a:r>
            <a:r>
              <a:rPr lang="fr-FR" sz="2400" dirty="0">
                <a:latin typeface="Arial Black" panose="020B0A04020102020204" pitchFamily="34" charset="0"/>
              </a:rPr>
              <a:t> </a:t>
            </a:r>
            <a:r>
              <a:rPr lang="fr-FR" sz="2400" dirty="0" err="1">
                <a:latin typeface="Arial Black" panose="020B0A04020102020204" pitchFamily="34" charset="0"/>
              </a:rPr>
              <a:t>cost</a:t>
            </a:r>
            <a:endParaRPr lang="fr-FR" sz="2400" dirty="0">
              <a:latin typeface="Arial Black" panose="020B0A04020102020204" pitchFamily="34" charset="0"/>
            </a:endParaRPr>
          </a:p>
        </p:txBody>
      </p:sp>
      <p:pic>
        <p:nvPicPr>
          <p:cNvPr id="4" name="Image 3">
            <a:extLst>
              <a:ext uri="{FF2B5EF4-FFF2-40B4-BE49-F238E27FC236}">
                <a16:creationId xmlns:a16="http://schemas.microsoft.com/office/drawing/2014/main" id="{D0116BE3-950F-4247-BDF2-81566E87A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 y="123196"/>
            <a:ext cx="4223535" cy="3171825"/>
          </a:xfrm>
          <a:prstGeom prst="rect">
            <a:avLst/>
          </a:prstGeom>
        </p:spPr>
      </p:pic>
      <p:pic>
        <p:nvPicPr>
          <p:cNvPr id="11" name="Image 10">
            <a:extLst>
              <a:ext uri="{FF2B5EF4-FFF2-40B4-BE49-F238E27FC236}">
                <a16:creationId xmlns:a16="http://schemas.microsoft.com/office/drawing/2014/main" id="{BF4FA521-849F-45BC-85FC-969E658EE69A}"/>
              </a:ext>
            </a:extLst>
          </p:cNvPr>
          <p:cNvPicPr>
            <a:picLocks noChangeAspect="1"/>
          </p:cNvPicPr>
          <p:nvPr/>
        </p:nvPicPr>
        <p:blipFill>
          <a:blip r:embed="rId3"/>
          <a:stretch>
            <a:fillRect/>
          </a:stretch>
        </p:blipFill>
        <p:spPr>
          <a:xfrm>
            <a:off x="4434840" y="220351"/>
            <a:ext cx="4612005" cy="3074670"/>
          </a:xfrm>
          <a:prstGeom prst="rect">
            <a:avLst/>
          </a:prstGeom>
        </p:spPr>
      </p:pic>
      <p:sp>
        <p:nvSpPr>
          <p:cNvPr id="12" name="ZoneTexte 11">
            <a:extLst>
              <a:ext uri="{FF2B5EF4-FFF2-40B4-BE49-F238E27FC236}">
                <a16:creationId xmlns:a16="http://schemas.microsoft.com/office/drawing/2014/main" id="{CEAA8211-867B-4B93-805B-62F5549D2C60}"/>
              </a:ext>
            </a:extLst>
          </p:cNvPr>
          <p:cNvSpPr txBox="1"/>
          <p:nvPr/>
        </p:nvSpPr>
        <p:spPr>
          <a:xfrm>
            <a:off x="5177790" y="2948940"/>
            <a:ext cx="3028950" cy="369332"/>
          </a:xfrm>
          <a:prstGeom prst="rect">
            <a:avLst/>
          </a:prstGeom>
          <a:solidFill>
            <a:schemeClr val="bg1"/>
          </a:solidFill>
        </p:spPr>
        <p:txBody>
          <a:bodyPr wrap="square" rtlCol="0">
            <a:spAutoFit/>
          </a:bodyPr>
          <a:lstStyle/>
          <a:p>
            <a:r>
              <a:rPr lang="fr-FR" b="1" dirty="0">
                <a:latin typeface="Arial" panose="020B0604020202020204" pitchFamily="34" charset="0"/>
                <a:cs typeface="Arial" panose="020B0604020202020204" pitchFamily="34" charset="0"/>
              </a:rPr>
              <a:t>Compagnie de Singapour</a:t>
            </a:r>
          </a:p>
        </p:txBody>
      </p:sp>
      <p:sp>
        <p:nvSpPr>
          <p:cNvPr id="13" name="ZoneTexte 12">
            <a:extLst>
              <a:ext uri="{FF2B5EF4-FFF2-40B4-BE49-F238E27FC236}">
                <a16:creationId xmlns:a16="http://schemas.microsoft.com/office/drawing/2014/main" id="{CACE34EE-84ED-4A80-9451-90B246F86ACC}"/>
              </a:ext>
            </a:extLst>
          </p:cNvPr>
          <p:cNvSpPr txBox="1"/>
          <p:nvPr/>
        </p:nvSpPr>
        <p:spPr>
          <a:xfrm>
            <a:off x="718185" y="2875002"/>
            <a:ext cx="3028950" cy="369332"/>
          </a:xfrm>
          <a:prstGeom prst="rect">
            <a:avLst/>
          </a:prstGeom>
          <a:solidFill>
            <a:schemeClr val="bg1"/>
          </a:solidFill>
        </p:spPr>
        <p:txBody>
          <a:bodyPr wrap="square" rtlCol="0">
            <a:spAutoFit/>
          </a:bodyPr>
          <a:lstStyle/>
          <a:p>
            <a:r>
              <a:rPr lang="fr-FR" b="1" dirty="0">
                <a:latin typeface="Arial" panose="020B0604020202020204" pitchFamily="34" charset="0"/>
                <a:cs typeface="Arial" panose="020B0604020202020204" pitchFamily="34" charset="0"/>
              </a:rPr>
              <a:t>Compagnie de Malaisie</a:t>
            </a:r>
          </a:p>
        </p:txBody>
      </p:sp>
      <p:pic>
        <p:nvPicPr>
          <p:cNvPr id="19" name="Image 18">
            <a:extLst>
              <a:ext uri="{FF2B5EF4-FFF2-40B4-BE49-F238E27FC236}">
                <a16:creationId xmlns:a16="http://schemas.microsoft.com/office/drawing/2014/main" id="{EE3D2AC0-61AD-48BA-9AAB-C9799A94A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087" y="4141159"/>
            <a:ext cx="5582603" cy="2496490"/>
          </a:xfrm>
          <a:prstGeom prst="rect">
            <a:avLst/>
          </a:prstGeom>
        </p:spPr>
      </p:pic>
      <p:sp>
        <p:nvSpPr>
          <p:cNvPr id="20" name="ZoneTexte 19">
            <a:extLst>
              <a:ext uri="{FF2B5EF4-FFF2-40B4-BE49-F238E27FC236}">
                <a16:creationId xmlns:a16="http://schemas.microsoft.com/office/drawing/2014/main" id="{34BEB16A-ECF7-41BA-B0EE-FC190F1E977D}"/>
              </a:ext>
            </a:extLst>
          </p:cNvPr>
          <p:cNvSpPr txBox="1"/>
          <p:nvPr/>
        </p:nvSpPr>
        <p:spPr>
          <a:xfrm>
            <a:off x="6667831" y="5700444"/>
            <a:ext cx="1916430" cy="646331"/>
          </a:xfrm>
          <a:prstGeom prst="rect">
            <a:avLst/>
          </a:prstGeom>
          <a:solidFill>
            <a:schemeClr val="bg1"/>
          </a:solidFill>
        </p:spPr>
        <p:txBody>
          <a:bodyPr wrap="square" rtlCol="0">
            <a:spAutoFit/>
          </a:bodyPr>
          <a:lstStyle/>
          <a:p>
            <a:pPr algn="ctr"/>
            <a:r>
              <a:rPr lang="fr-FR" b="1" dirty="0">
                <a:latin typeface="Arial" panose="020B0604020202020204" pitchFamily="34" charset="0"/>
                <a:cs typeface="Arial" panose="020B0604020202020204" pitchFamily="34" charset="0"/>
              </a:rPr>
              <a:t>Compagnie du Vietnam</a:t>
            </a:r>
          </a:p>
        </p:txBody>
      </p:sp>
    </p:spTree>
    <p:extLst>
      <p:ext uri="{BB962C8B-B14F-4D97-AF65-F5344CB8AC3E}">
        <p14:creationId xmlns:p14="http://schemas.microsoft.com/office/powerpoint/2010/main" val="40282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165AD2-2BF2-4D8E-ACF6-65F75B4F10DF}"/>
              </a:ext>
            </a:extLst>
          </p:cNvPr>
          <p:cNvSpPr txBox="1"/>
          <p:nvPr/>
        </p:nvSpPr>
        <p:spPr>
          <a:xfrm>
            <a:off x="811530" y="221398"/>
            <a:ext cx="6808470" cy="400110"/>
          </a:xfrm>
          <a:prstGeom prst="rect">
            <a:avLst/>
          </a:prstGeom>
          <a:solidFill>
            <a:schemeClr val="accent6">
              <a:lumMod val="20000"/>
              <a:lumOff val="80000"/>
            </a:schemeClr>
          </a:solidFill>
        </p:spPr>
        <p:txBody>
          <a:bodyPr wrap="square" rtlCol="0">
            <a:spAutoFit/>
          </a:bodyPr>
          <a:lstStyle/>
          <a:p>
            <a:pPr algn="ctr"/>
            <a:r>
              <a:rPr lang="fr-FR" sz="2000" b="1" dirty="0">
                <a:latin typeface="Arial" panose="020B0604020202020204" pitchFamily="34" charset="0"/>
                <a:cs typeface="Arial" panose="020B0604020202020204" pitchFamily="34" charset="0"/>
              </a:rPr>
              <a:t>Trafic de passagers des aéroports en 2018</a:t>
            </a:r>
          </a:p>
        </p:txBody>
      </p:sp>
      <p:graphicFrame>
        <p:nvGraphicFramePr>
          <p:cNvPr id="3" name="Tableau 3">
            <a:extLst>
              <a:ext uri="{FF2B5EF4-FFF2-40B4-BE49-F238E27FC236}">
                <a16:creationId xmlns:a16="http://schemas.microsoft.com/office/drawing/2014/main" id="{C2A39855-07E1-45D2-BB35-1B587816F703}"/>
              </a:ext>
            </a:extLst>
          </p:cNvPr>
          <p:cNvGraphicFramePr>
            <a:graphicFrameLocks noGrp="1"/>
          </p:cNvGraphicFramePr>
          <p:nvPr>
            <p:extLst>
              <p:ext uri="{D42A27DB-BD31-4B8C-83A1-F6EECF244321}">
                <p14:modId xmlns:p14="http://schemas.microsoft.com/office/powerpoint/2010/main" val="2187550191"/>
              </p:ext>
            </p:extLst>
          </p:nvPr>
        </p:nvGraphicFramePr>
        <p:xfrm>
          <a:off x="811530" y="621508"/>
          <a:ext cx="6808470" cy="2194560"/>
        </p:xfrm>
        <a:graphic>
          <a:graphicData uri="http://schemas.openxmlformats.org/drawingml/2006/table">
            <a:tbl>
              <a:tblPr firstRow="1" bandRow="1">
                <a:tableStyleId>{5C22544A-7EE6-4342-B048-85BDC9FD1C3A}</a:tableStyleId>
              </a:tblPr>
              <a:tblGrid>
                <a:gridCol w="3404235">
                  <a:extLst>
                    <a:ext uri="{9D8B030D-6E8A-4147-A177-3AD203B41FA5}">
                      <a16:colId xmlns:a16="http://schemas.microsoft.com/office/drawing/2014/main" val="3811344407"/>
                    </a:ext>
                  </a:extLst>
                </a:gridCol>
                <a:gridCol w="3404235">
                  <a:extLst>
                    <a:ext uri="{9D8B030D-6E8A-4147-A177-3AD203B41FA5}">
                      <a16:colId xmlns:a16="http://schemas.microsoft.com/office/drawing/2014/main" val="149837320"/>
                    </a:ext>
                  </a:extLst>
                </a:gridCol>
              </a:tblGrid>
              <a:tr h="370840">
                <a:tc>
                  <a:txBody>
                    <a:bodyPr/>
                    <a:lstStyle/>
                    <a:p>
                      <a:pPr algn="ctr"/>
                      <a:r>
                        <a:rPr lang="fr-FR" sz="2000" dirty="0">
                          <a:latin typeface="Arial" panose="020B0604020202020204" pitchFamily="34" charset="0"/>
                          <a:cs typeface="Arial" panose="020B0604020202020204" pitchFamily="34" charset="0"/>
                        </a:rPr>
                        <a:t>Aéroport</a:t>
                      </a:r>
                    </a:p>
                  </a:txBody>
                  <a:tcPr/>
                </a:tc>
                <a:tc>
                  <a:txBody>
                    <a:bodyPr/>
                    <a:lstStyle/>
                    <a:p>
                      <a:pPr algn="ctr"/>
                      <a:r>
                        <a:rPr lang="fr-FR" sz="2000" dirty="0">
                          <a:latin typeface="Arial" panose="020B0604020202020204" pitchFamily="34" charset="0"/>
                          <a:cs typeface="Arial" panose="020B0604020202020204" pitchFamily="34" charset="0"/>
                        </a:rPr>
                        <a:t>Nombre de passagers (en million)</a:t>
                      </a:r>
                    </a:p>
                  </a:txBody>
                  <a:tcPr/>
                </a:tc>
                <a:extLst>
                  <a:ext uri="{0D108BD9-81ED-4DB2-BD59-A6C34878D82A}">
                    <a16:rowId xmlns:a16="http://schemas.microsoft.com/office/drawing/2014/main" val="1571716393"/>
                  </a:ext>
                </a:extLst>
              </a:tr>
              <a:tr h="370840">
                <a:tc>
                  <a:txBody>
                    <a:bodyPr/>
                    <a:lstStyle/>
                    <a:p>
                      <a:pPr algn="ctr"/>
                      <a:r>
                        <a:rPr lang="fr-FR" sz="2000" b="1" dirty="0">
                          <a:latin typeface="Arial" panose="020B0604020202020204" pitchFamily="34" charset="0"/>
                          <a:cs typeface="Arial" panose="020B0604020202020204" pitchFamily="34" charset="0"/>
                        </a:rPr>
                        <a:t>Bangkok</a:t>
                      </a:r>
                    </a:p>
                  </a:txBody>
                  <a:tcPr/>
                </a:tc>
                <a:tc>
                  <a:txBody>
                    <a:bodyPr/>
                    <a:lstStyle/>
                    <a:p>
                      <a:pPr algn="ctr"/>
                      <a:r>
                        <a:rPr lang="fr-FR" sz="2000" b="1" dirty="0">
                          <a:latin typeface="Arial" panose="020B0604020202020204" pitchFamily="34" charset="0"/>
                          <a:cs typeface="Arial" panose="020B0604020202020204" pitchFamily="34" charset="0"/>
                        </a:rPr>
                        <a:t>78,3</a:t>
                      </a:r>
                    </a:p>
                  </a:txBody>
                  <a:tcPr/>
                </a:tc>
                <a:extLst>
                  <a:ext uri="{0D108BD9-81ED-4DB2-BD59-A6C34878D82A}">
                    <a16:rowId xmlns:a16="http://schemas.microsoft.com/office/drawing/2014/main" val="2637379546"/>
                  </a:ext>
                </a:extLst>
              </a:tr>
              <a:tr h="370840">
                <a:tc>
                  <a:txBody>
                    <a:bodyPr/>
                    <a:lstStyle/>
                    <a:p>
                      <a:pPr algn="ctr"/>
                      <a:r>
                        <a:rPr lang="fr-FR" sz="2000" b="1" dirty="0">
                          <a:latin typeface="Arial" panose="020B0604020202020204" pitchFamily="34" charset="0"/>
                          <a:cs typeface="Arial" panose="020B0604020202020204" pitchFamily="34" charset="0"/>
                        </a:rPr>
                        <a:t>Singapour</a:t>
                      </a:r>
                    </a:p>
                  </a:txBody>
                  <a:tcPr/>
                </a:tc>
                <a:tc>
                  <a:txBody>
                    <a:bodyPr/>
                    <a:lstStyle/>
                    <a:p>
                      <a:pPr algn="ctr"/>
                      <a:r>
                        <a:rPr lang="fr-FR" sz="2000" b="1" dirty="0">
                          <a:latin typeface="Arial" panose="020B0604020202020204" pitchFamily="34" charset="0"/>
                          <a:cs typeface="Arial" panose="020B0604020202020204" pitchFamily="34" charset="0"/>
                        </a:rPr>
                        <a:t>61,6</a:t>
                      </a:r>
                    </a:p>
                  </a:txBody>
                  <a:tcPr/>
                </a:tc>
                <a:extLst>
                  <a:ext uri="{0D108BD9-81ED-4DB2-BD59-A6C34878D82A}">
                    <a16:rowId xmlns:a16="http://schemas.microsoft.com/office/drawing/2014/main" val="878937368"/>
                  </a:ext>
                </a:extLst>
              </a:tr>
              <a:tr h="370840">
                <a:tc>
                  <a:txBody>
                    <a:bodyPr/>
                    <a:lstStyle/>
                    <a:p>
                      <a:pPr algn="ctr"/>
                      <a:r>
                        <a:rPr lang="fr-FR" sz="2000" b="1" dirty="0">
                          <a:latin typeface="Arial" panose="020B0604020202020204" pitchFamily="34" charset="0"/>
                          <a:cs typeface="Arial" panose="020B0604020202020204" pitchFamily="34" charset="0"/>
                        </a:rPr>
                        <a:t>Kuala Lumpur</a:t>
                      </a:r>
                    </a:p>
                    <a:p>
                      <a:pPr algn="ctr"/>
                      <a:r>
                        <a:rPr lang="fr-FR" sz="2000" b="1" dirty="0">
                          <a:latin typeface="Arial" panose="020B0604020202020204" pitchFamily="34" charset="0"/>
                          <a:cs typeface="Arial" panose="020B0604020202020204" pitchFamily="34" charset="0"/>
                        </a:rPr>
                        <a:t>(Malaisie)</a:t>
                      </a:r>
                    </a:p>
                  </a:txBody>
                  <a:tcPr/>
                </a:tc>
                <a:tc>
                  <a:txBody>
                    <a:bodyPr/>
                    <a:lstStyle/>
                    <a:p>
                      <a:pPr algn="ctr"/>
                      <a:r>
                        <a:rPr lang="fr-FR" sz="2000" b="1" dirty="0">
                          <a:latin typeface="Arial" panose="020B0604020202020204" pitchFamily="34" charset="0"/>
                          <a:cs typeface="Arial" panose="020B0604020202020204" pitchFamily="34" charset="0"/>
                        </a:rPr>
                        <a:t>49,8</a:t>
                      </a:r>
                    </a:p>
                  </a:txBody>
                  <a:tcPr/>
                </a:tc>
                <a:extLst>
                  <a:ext uri="{0D108BD9-81ED-4DB2-BD59-A6C34878D82A}">
                    <a16:rowId xmlns:a16="http://schemas.microsoft.com/office/drawing/2014/main" val="1583144781"/>
                  </a:ext>
                </a:extLst>
              </a:tr>
            </a:tbl>
          </a:graphicData>
        </a:graphic>
      </p:graphicFrame>
      <p:sp>
        <p:nvSpPr>
          <p:cNvPr id="4" name="ZoneTexte 3">
            <a:extLst>
              <a:ext uri="{FF2B5EF4-FFF2-40B4-BE49-F238E27FC236}">
                <a16:creationId xmlns:a16="http://schemas.microsoft.com/office/drawing/2014/main" id="{60BF15E8-40DF-4529-B86E-070CD4937102}"/>
              </a:ext>
            </a:extLst>
          </p:cNvPr>
          <p:cNvSpPr txBox="1"/>
          <p:nvPr/>
        </p:nvSpPr>
        <p:spPr>
          <a:xfrm>
            <a:off x="811530" y="3065212"/>
            <a:ext cx="729234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ces pays offrent une certaine sécurité et sûreté</a:t>
            </a:r>
          </a:p>
        </p:txBody>
      </p:sp>
      <p:sp>
        <p:nvSpPr>
          <p:cNvPr id="5" name="ZoneTexte 4">
            <a:extLst>
              <a:ext uri="{FF2B5EF4-FFF2-40B4-BE49-F238E27FC236}">
                <a16:creationId xmlns:a16="http://schemas.microsoft.com/office/drawing/2014/main" id="{EE3A90FC-68FB-4946-A399-52CEB7205295}"/>
              </a:ext>
            </a:extLst>
          </p:cNvPr>
          <p:cNvSpPr txBox="1"/>
          <p:nvPr/>
        </p:nvSpPr>
        <p:spPr>
          <a:xfrm>
            <a:off x="811530" y="3714466"/>
            <a:ext cx="625221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la place de l’État comme acteur principal</a:t>
            </a:r>
          </a:p>
        </p:txBody>
      </p:sp>
      <p:sp>
        <p:nvSpPr>
          <p:cNvPr id="6" name="ZoneTexte 5">
            <a:extLst>
              <a:ext uri="{FF2B5EF4-FFF2-40B4-BE49-F238E27FC236}">
                <a16:creationId xmlns:a16="http://schemas.microsoft.com/office/drawing/2014/main" id="{0ECCF0C9-51FF-4DE6-91F0-511FE05612F9}"/>
              </a:ext>
            </a:extLst>
          </p:cNvPr>
          <p:cNvSpPr txBox="1"/>
          <p:nvPr/>
        </p:nvSpPr>
        <p:spPr>
          <a:xfrm>
            <a:off x="197486" y="4453412"/>
            <a:ext cx="3002914" cy="1446550"/>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Les lieux de la mondialisation touristique en Asie du Sud-Est</a:t>
            </a:r>
          </a:p>
        </p:txBody>
      </p:sp>
      <p:sp>
        <p:nvSpPr>
          <p:cNvPr id="7" name="ZoneTexte 6">
            <a:extLst>
              <a:ext uri="{FF2B5EF4-FFF2-40B4-BE49-F238E27FC236}">
                <a16:creationId xmlns:a16="http://schemas.microsoft.com/office/drawing/2014/main" id="{DFFC682A-ACEC-4088-A495-D4E624CEFA26}"/>
              </a:ext>
            </a:extLst>
          </p:cNvPr>
          <p:cNvSpPr txBox="1"/>
          <p:nvPr/>
        </p:nvSpPr>
        <p:spPr>
          <a:xfrm>
            <a:off x="197486" y="6210943"/>
            <a:ext cx="2860383"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sites Unesco</a:t>
            </a:r>
          </a:p>
        </p:txBody>
      </p:sp>
      <p:graphicFrame>
        <p:nvGraphicFramePr>
          <p:cNvPr id="8" name="Tableau 7">
            <a:extLst>
              <a:ext uri="{FF2B5EF4-FFF2-40B4-BE49-F238E27FC236}">
                <a16:creationId xmlns:a16="http://schemas.microsoft.com/office/drawing/2014/main" id="{FC4E7383-F07F-47EB-8E18-8FA2E81EA53D}"/>
              </a:ext>
            </a:extLst>
          </p:cNvPr>
          <p:cNvGraphicFramePr>
            <a:graphicFrameLocks noGrp="1"/>
          </p:cNvGraphicFramePr>
          <p:nvPr>
            <p:extLst>
              <p:ext uri="{D42A27DB-BD31-4B8C-83A1-F6EECF244321}">
                <p14:modId xmlns:p14="http://schemas.microsoft.com/office/powerpoint/2010/main" val="615368846"/>
              </p:ext>
            </p:extLst>
          </p:nvPr>
        </p:nvGraphicFramePr>
        <p:xfrm>
          <a:off x="3551557" y="4229100"/>
          <a:ext cx="4784090" cy="2543592"/>
        </p:xfrm>
        <a:graphic>
          <a:graphicData uri="http://schemas.openxmlformats.org/drawingml/2006/table">
            <a:tbl>
              <a:tblPr firstRow="1" firstCol="1" bandRow="1">
                <a:tableStyleId>{5C22544A-7EE6-4342-B048-85BDC9FD1C3A}</a:tableStyleId>
              </a:tblPr>
              <a:tblGrid>
                <a:gridCol w="2066106">
                  <a:extLst>
                    <a:ext uri="{9D8B030D-6E8A-4147-A177-3AD203B41FA5}">
                      <a16:colId xmlns:a16="http://schemas.microsoft.com/office/drawing/2014/main" val="21174909"/>
                    </a:ext>
                  </a:extLst>
                </a:gridCol>
                <a:gridCol w="2717984">
                  <a:extLst>
                    <a:ext uri="{9D8B030D-6E8A-4147-A177-3AD203B41FA5}">
                      <a16:colId xmlns:a16="http://schemas.microsoft.com/office/drawing/2014/main" val="1496183436"/>
                    </a:ext>
                  </a:extLst>
                </a:gridCol>
              </a:tblGrid>
              <a:tr h="317949">
                <a:tc>
                  <a:txBody>
                    <a:bodyPr/>
                    <a:lstStyle/>
                    <a:p>
                      <a:pPr algn="ctr">
                        <a:lnSpc>
                          <a:spcPct val="107000"/>
                        </a:lnSpc>
                        <a:spcAft>
                          <a:spcPts val="800"/>
                        </a:spcAft>
                      </a:pPr>
                      <a:r>
                        <a:rPr lang="fr-FR" sz="2000" dirty="0">
                          <a:effectLst/>
                        </a:rPr>
                        <a:t>Pays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Nombre de sites Unesco</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0971349"/>
                  </a:ext>
                </a:extLst>
              </a:tr>
              <a:tr h="317949">
                <a:tc>
                  <a:txBody>
                    <a:bodyPr/>
                    <a:lstStyle/>
                    <a:p>
                      <a:pPr>
                        <a:lnSpc>
                          <a:spcPct val="107000"/>
                        </a:lnSpc>
                        <a:spcAft>
                          <a:spcPts val="800"/>
                        </a:spcAft>
                      </a:pPr>
                      <a:r>
                        <a:rPr lang="fr-FR" sz="2000" dirty="0">
                          <a:effectLst/>
                        </a:rPr>
                        <a:t>Indonésie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9</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2748867"/>
                  </a:ext>
                </a:extLst>
              </a:tr>
              <a:tr h="317949">
                <a:tc>
                  <a:txBody>
                    <a:bodyPr/>
                    <a:lstStyle/>
                    <a:p>
                      <a:pPr>
                        <a:lnSpc>
                          <a:spcPct val="107000"/>
                        </a:lnSpc>
                        <a:spcAft>
                          <a:spcPts val="800"/>
                        </a:spcAft>
                      </a:pPr>
                      <a:r>
                        <a:rPr lang="fr-FR" sz="2000">
                          <a:effectLst/>
                        </a:rPr>
                        <a:t>Les Philippines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0551908"/>
                  </a:ext>
                </a:extLst>
              </a:tr>
              <a:tr h="317949">
                <a:tc>
                  <a:txBody>
                    <a:bodyPr/>
                    <a:lstStyle/>
                    <a:p>
                      <a:pPr>
                        <a:lnSpc>
                          <a:spcPct val="107000"/>
                        </a:lnSpc>
                        <a:spcAft>
                          <a:spcPts val="800"/>
                        </a:spcAft>
                      </a:pPr>
                      <a:r>
                        <a:rPr lang="fr-FR" sz="2000">
                          <a:effectLst/>
                        </a:rPr>
                        <a:t>Vietnam</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8</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9399332"/>
                  </a:ext>
                </a:extLst>
              </a:tr>
              <a:tr h="317949">
                <a:tc>
                  <a:txBody>
                    <a:bodyPr/>
                    <a:lstStyle/>
                    <a:p>
                      <a:pPr>
                        <a:lnSpc>
                          <a:spcPct val="107000"/>
                        </a:lnSpc>
                        <a:spcAft>
                          <a:spcPts val="800"/>
                        </a:spcAft>
                      </a:pPr>
                      <a:r>
                        <a:rPr lang="fr-FR" sz="2000">
                          <a:effectLst/>
                        </a:rPr>
                        <a:t>Cambodge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3</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355786"/>
                  </a:ext>
                </a:extLst>
              </a:tr>
              <a:tr h="317949">
                <a:tc>
                  <a:txBody>
                    <a:bodyPr/>
                    <a:lstStyle/>
                    <a:p>
                      <a:pPr>
                        <a:lnSpc>
                          <a:spcPct val="107000"/>
                        </a:lnSpc>
                        <a:spcAft>
                          <a:spcPts val="800"/>
                        </a:spcAft>
                      </a:pPr>
                      <a:r>
                        <a:rPr lang="fr-FR" sz="2000">
                          <a:effectLst/>
                        </a:rPr>
                        <a:t>Laos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2</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392362"/>
                  </a:ext>
                </a:extLst>
              </a:tr>
              <a:tr h="317949">
                <a:tc>
                  <a:txBody>
                    <a:bodyPr/>
                    <a:lstStyle/>
                    <a:p>
                      <a:pPr>
                        <a:lnSpc>
                          <a:spcPct val="107000"/>
                        </a:lnSpc>
                        <a:spcAft>
                          <a:spcPts val="800"/>
                        </a:spcAft>
                      </a:pPr>
                      <a:r>
                        <a:rPr lang="fr-FR" sz="2000">
                          <a:effectLst/>
                        </a:rPr>
                        <a:t>Thaïlande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a:effectLst/>
                        </a:rPr>
                        <a:t>6</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7101427"/>
                  </a:ext>
                </a:extLst>
              </a:tr>
              <a:tr h="317949">
                <a:tc>
                  <a:txBody>
                    <a:bodyPr/>
                    <a:lstStyle/>
                    <a:p>
                      <a:pPr>
                        <a:lnSpc>
                          <a:spcPct val="107000"/>
                        </a:lnSpc>
                        <a:spcAft>
                          <a:spcPts val="800"/>
                        </a:spcAft>
                      </a:pPr>
                      <a:r>
                        <a:rPr lang="fr-FR" sz="2000">
                          <a:effectLst/>
                        </a:rPr>
                        <a:t>Malaisie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r-FR" sz="2000" dirty="0">
                          <a:effectLst/>
                        </a:rPr>
                        <a:t>4</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9387396"/>
                  </a:ext>
                </a:extLst>
              </a:tr>
            </a:tbl>
          </a:graphicData>
        </a:graphic>
      </p:graphicFrame>
    </p:spTree>
    <p:extLst>
      <p:ext uri="{BB962C8B-B14F-4D97-AF65-F5344CB8AC3E}">
        <p14:creationId xmlns:p14="http://schemas.microsoft.com/office/powerpoint/2010/main" val="4679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88ED3FCC-1348-4769-8D31-D26AEA6C450A}"/>
              </a:ext>
            </a:extLst>
          </p:cNvPr>
          <p:cNvSpPr txBox="1"/>
          <p:nvPr/>
        </p:nvSpPr>
        <p:spPr>
          <a:xfrm>
            <a:off x="396240" y="5726430"/>
            <a:ext cx="853821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Angkor au </a:t>
            </a:r>
            <a:r>
              <a:rPr lang="fr-FR" sz="2000" b="1" dirty="0">
                <a:solidFill>
                  <a:schemeClr val="accent6">
                    <a:lumMod val="75000"/>
                  </a:schemeClr>
                </a:solidFill>
                <a:latin typeface="Arial" panose="020B0604020202020204" pitchFamily="34" charset="0"/>
                <a:cs typeface="Arial" panose="020B0604020202020204" pitchFamily="34" charset="0"/>
              </a:rPr>
              <a:t>Cambodge</a:t>
            </a:r>
            <a:r>
              <a:rPr lang="fr-FR" sz="2000" dirty="0">
                <a:latin typeface="Arial" panose="020B0604020202020204" pitchFamily="34" charset="0"/>
                <a:cs typeface="Arial" panose="020B0604020202020204" pitchFamily="34" charset="0"/>
              </a:rPr>
              <a:t>, construit au 12ème siècle est non seulement le site le plus visité au Cambodge, mais aussi l’un des sites les plus sacrés du bouddhisme mondial.</a:t>
            </a:r>
          </a:p>
        </p:txBody>
      </p:sp>
      <p:pic>
        <p:nvPicPr>
          <p:cNvPr id="9" name="Image 8">
            <a:extLst>
              <a:ext uri="{FF2B5EF4-FFF2-40B4-BE49-F238E27FC236}">
                <a16:creationId xmlns:a16="http://schemas.microsoft.com/office/drawing/2014/main" id="{1D138D38-7B21-474A-80A2-375D606BB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21" y="178627"/>
            <a:ext cx="8072289" cy="5385579"/>
          </a:xfrm>
          <a:prstGeom prst="rect">
            <a:avLst/>
          </a:prstGeom>
        </p:spPr>
      </p:pic>
    </p:spTree>
    <p:extLst>
      <p:ext uri="{BB962C8B-B14F-4D97-AF65-F5344CB8AC3E}">
        <p14:creationId xmlns:p14="http://schemas.microsoft.com/office/powerpoint/2010/main" val="39700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49D161-5858-4C5B-8418-B6A68020E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87" y="115907"/>
            <a:ext cx="8178315" cy="5404800"/>
          </a:xfrm>
          <a:prstGeom prst="rect">
            <a:avLst/>
          </a:prstGeom>
        </p:spPr>
      </p:pic>
      <p:sp>
        <p:nvSpPr>
          <p:cNvPr id="4" name="ZoneTexte 3">
            <a:extLst>
              <a:ext uri="{FF2B5EF4-FFF2-40B4-BE49-F238E27FC236}">
                <a16:creationId xmlns:a16="http://schemas.microsoft.com/office/drawing/2014/main" id="{54AC7EBE-60A9-4D84-A333-2F7CC32B58F3}"/>
              </a:ext>
            </a:extLst>
          </p:cNvPr>
          <p:cNvSpPr txBox="1"/>
          <p:nvPr/>
        </p:nvSpPr>
        <p:spPr>
          <a:xfrm>
            <a:off x="396240" y="5726430"/>
            <a:ext cx="853821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temple de Borobudur est une importante construction bouddhiste, bâtie aux VIIIe et IXe siècles à l’époque de la dynastie Sailendra dans le centre de l’île de Java en </a:t>
            </a:r>
            <a:r>
              <a:rPr lang="fr-FR" sz="2000" b="1" dirty="0">
                <a:solidFill>
                  <a:schemeClr val="accent6">
                    <a:lumMod val="75000"/>
                  </a:schemeClr>
                </a:solidFill>
                <a:latin typeface="Arial" panose="020B0604020202020204" pitchFamily="34" charset="0"/>
                <a:cs typeface="Arial" panose="020B0604020202020204" pitchFamily="34" charset="0"/>
              </a:rPr>
              <a:t>Indonésie</a:t>
            </a:r>
            <a:r>
              <a:rPr lang="fr-FR"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28043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564097C-A0E3-45C4-B70F-C1752E4A9966}"/>
              </a:ext>
            </a:extLst>
          </p:cNvPr>
          <p:cNvSpPr txBox="1"/>
          <p:nvPr/>
        </p:nvSpPr>
        <p:spPr>
          <a:xfrm>
            <a:off x="6012181" y="158750"/>
            <a:ext cx="2777490" cy="5940088"/>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 La ville de </a:t>
            </a:r>
            <a:r>
              <a:rPr lang="fr-FR" sz="2000" dirty="0" err="1">
                <a:latin typeface="Arial" panose="020B0604020202020204" pitchFamily="34" charset="0"/>
                <a:cs typeface="Arial" panose="020B0604020202020204" pitchFamily="34" charset="0"/>
              </a:rPr>
              <a:t>Luang</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Prabang</a:t>
            </a:r>
            <a:r>
              <a:rPr lang="fr-FR" sz="2000" dirty="0">
                <a:latin typeface="Arial" panose="020B0604020202020204" pitchFamily="34" charset="0"/>
                <a:cs typeface="Arial" panose="020B0604020202020204" pitchFamily="34" charset="0"/>
              </a:rPr>
              <a:t> au </a:t>
            </a:r>
            <a:r>
              <a:rPr lang="fr-FR" sz="2000" b="1" dirty="0">
                <a:solidFill>
                  <a:schemeClr val="accent6">
                    <a:lumMod val="75000"/>
                  </a:schemeClr>
                </a:solidFill>
                <a:latin typeface="Arial" panose="020B0604020202020204" pitchFamily="34" charset="0"/>
                <a:cs typeface="Arial" panose="020B0604020202020204" pitchFamily="34" charset="0"/>
              </a:rPr>
              <a:t>Laos</a:t>
            </a:r>
            <a:r>
              <a:rPr lang="fr-FR" sz="2000" dirty="0">
                <a:latin typeface="Arial" panose="020B0604020202020204" pitchFamily="34" charset="0"/>
                <a:cs typeface="Arial" panose="020B0604020202020204" pitchFamily="34" charset="0"/>
              </a:rPr>
              <a:t> reflète la fusion exceptionnelle de l'architecture traditionnelle et des structures urbaines conçues par les autorités coloniales européennes aux XIXe et XXe siècles. Son paysage urbain unique, remarquablement bien conservé, illustre une étape majeure du mélange de ces deux traditions culturelles différentes.</a:t>
            </a:r>
          </a:p>
        </p:txBody>
      </p:sp>
      <p:pic>
        <p:nvPicPr>
          <p:cNvPr id="8" name="Image 7">
            <a:extLst>
              <a:ext uri="{FF2B5EF4-FFF2-40B4-BE49-F238E27FC236}">
                <a16:creationId xmlns:a16="http://schemas.microsoft.com/office/drawing/2014/main" id="{BCC062FB-D4B2-4F41-A045-B61DB3D52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158750"/>
            <a:ext cx="5580380" cy="2790190"/>
          </a:xfrm>
          <a:prstGeom prst="rect">
            <a:avLst/>
          </a:prstGeom>
        </p:spPr>
      </p:pic>
      <p:pic>
        <p:nvPicPr>
          <p:cNvPr id="10" name="Image 9">
            <a:extLst>
              <a:ext uri="{FF2B5EF4-FFF2-40B4-BE49-F238E27FC236}">
                <a16:creationId xmlns:a16="http://schemas.microsoft.com/office/drawing/2014/main" id="{D4BCF7E0-8DCC-4A6D-8F85-C94EAAC14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 y="3194050"/>
            <a:ext cx="5334000" cy="3556000"/>
          </a:xfrm>
          <a:prstGeom prst="rect">
            <a:avLst/>
          </a:prstGeom>
        </p:spPr>
      </p:pic>
    </p:spTree>
    <p:extLst>
      <p:ext uri="{BB962C8B-B14F-4D97-AF65-F5344CB8AC3E}">
        <p14:creationId xmlns:p14="http://schemas.microsoft.com/office/powerpoint/2010/main" val="3612527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0AD4FC-B82C-4D76-9083-619B16717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35" y="217170"/>
            <a:ext cx="8316127" cy="4747427"/>
          </a:xfrm>
          <a:prstGeom prst="rect">
            <a:avLst/>
          </a:prstGeom>
        </p:spPr>
      </p:pic>
      <p:sp>
        <p:nvSpPr>
          <p:cNvPr id="4" name="ZoneTexte 3">
            <a:extLst>
              <a:ext uri="{FF2B5EF4-FFF2-40B4-BE49-F238E27FC236}">
                <a16:creationId xmlns:a16="http://schemas.microsoft.com/office/drawing/2014/main" id="{DFD9C48E-FA22-4563-9D7F-C695487A6B34}"/>
              </a:ext>
            </a:extLst>
          </p:cNvPr>
          <p:cNvSpPr txBox="1"/>
          <p:nvPr/>
        </p:nvSpPr>
        <p:spPr>
          <a:xfrm>
            <a:off x="302893" y="5143500"/>
            <a:ext cx="8538210" cy="1631216"/>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Malaisie</a:t>
            </a:r>
            <a:r>
              <a:rPr lang="fr-FR" sz="2000" dirty="0">
                <a:latin typeface="Arial" panose="020B0604020202020204" pitchFamily="34" charset="0"/>
                <a:cs typeface="Arial" panose="020B0604020202020204" pitchFamily="34" charset="0"/>
              </a:rPr>
              <a:t> - Le parc national du Gunung </a:t>
            </a:r>
            <a:r>
              <a:rPr lang="fr-FR" sz="2000" dirty="0" err="1">
                <a:latin typeface="Arial" panose="020B0604020202020204" pitchFamily="34" charset="0"/>
                <a:cs typeface="Arial" panose="020B0604020202020204" pitchFamily="34" charset="0"/>
              </a:rPr>
              <a:t>Mulu</a:t>
            </a:r>
            <a:r>
              <a:rPr lang="fr-FR" sz="2000" dirty="0">
                <a:latin typeface="Arial" panose="020B0604020202020204" pitchFamily="34" charset="0"/>
                <a:cs typeface="Arial" panose="020B0604020202020204" pitchFamily="34" charset="0"/>
              </a:rPr>
              <a:t>, fondé en 1974, se situe au Sarawak, État de Malaisie, situé sur l'île de Bornéo. Il est sur la liste du patrimoine mondial de l'UNESCO depuis 2000 pour sa faune et flore tropicale exceptionnelle, ainsi que ses cavernes et ses paysages de karsts érodés en cônes.</a:t>
            </a:r>
          </a:p>
        </p:txBody>
      </p:sp>
    </p:spTree>
    <p:extLst>
      <p:ext uri="{BB962C8B-B14F-4D97-AF65-F5344CB8AC3E}">
        <p14:creationId xmlns:p14="http://schemas.microsoft.com/office/powerpoint/2010/main" val="113907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B9461C-66B8-48B9-AFB3-B56E7DF65993}"/>
              </a:ext>
            </a:extLst>
          </p:cNvPr>
          <p:cNvSpPr txBox="1"/>
          <p:nvPr/>
        </p:nvSpPr>
        <p:spPr>
          <a:xfrm>
            <a:off x="302893" y="5724377"/>
            <a:ext cx="8538210" cy="1015663"/>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Thaïlande</a:t>
            </a:r>
            <a:r>
              <a:rPr lang="fr-FR" sz="2000" dirty="0">
                <a:latin typeface="Arial" panose="020B0604020202020204" pitchFamily="34" charset="0"/>
                <a:cs typeface="Arial" panose="020B0604020202020204" pitchFamily="34" charset="0"/>
              </a:rPr>
              <a:t> - Entre la frontière entre la Thaïlande et la Birmanie, ce sanctuaire est d’une grande importance pour les grands animaux comme les éléphants et les tigres.</a:t>
            </a:r>
          </a:p>
        </p:txBody>
      </p:sp>
      <p:pic>
        <p:nvPicPr>
          <p:cNvPr id="5" name="Image 4">
            <a:extLst>
              <a:ext uri="{FF2B5EF4-FFF2-40B4-BE49-F238E27FC236}">
                <a16:creationId xmlns:a16="http://schemas.microsoft.com/office/drawing/2014/main" id="{696640D9-9093-4EF1-ABBD-167B9F4F5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58" y="116353"/>
            <a:ext cx="7726680" cy="5146090"/>
          </a:xfrm>
          <a:prstGeom prst="rect">
            <a:avLst/>
          </a:prstGeom>
        </p:spPr>
      </p:pic>
    </p:spTree>
    <p:extLst>
      <p:ext uri="{BB962C8B-B14F-4D97-AF65-F5344CB8AC3E}">
        <p14:creationId xmlns:p14="http://schemas.microsoft.com/office/powerpoint/2010/main" val="247447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044C53-25CA-4C88-A422-83700C4A76E6}"/>
              </a:ext>
            </a:extLst>
          </p:cNvPr>
          <p:cNvPicPr>
            <a:picLocks noChangeAspect="1"/>
          </p:cNvPicPr>
          <p:nvPr/>
        </p:nvPicPr>
        <p:blipFill>
          <a:blip r:embed="rId2"/>
          <a:stretch>
            <a:fillRect/>
          </a:stretch>
        </p:blipFill>
        <p:spPr>
          <a:xfrm>
            <a:off x="440055" y="202533"/>
            <a:ext cx="8263890" cy="5533494"/>
          </a:xfrm>
          <a:prstGeom prst="rect">
            <a:avLst/>
          </a:prstGeom>
        </p:spPr>
      </p:pic>
      <p:sp>
        <p:nvSpPr>
          <p:cNvPr id="5" name="ZoneTexte 4">
            <a:extLst>
              <a:ext uri="{FF2B5EF4-FFF2-40B4-BE49-F238E27FC236}">
                <a16:creationId xmlns:a16="http://schemas.microsoft.com/office/drawing/2014/main" id="{149C6822-9501-450D-A041-3430E783101F}"/>
              </a:ext>
            </a:extLst>
          </p:cNvPr>
          <p:cNvSpPr txBox="1"/>
          <p:nvPr/>
        </p:nvSpPr>
        <p:spPr>
          <a:xfrm>
            <a:off x="302893" y="5724377"/>
            <a:ext cx="8538210" cy="1015663"/>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Vietnam</a:t>
            </a:r>
            <a:r>
              <a:rPr lang="fr-FR" sz="2000" dirty="0">
                <a:latin typeface="Arial" panose="020B0604020202020204" pitchFamily="34" charset="0"/>
                <a:cs typeface="Arial" panose="020B0604020202020204" pitchFamily="34" charset="0"/>
              </a:rPr>
              <a:t> – Situé à 165 km de la capitale du Vietnam Hanoi, Ha Long Bay propose 1600 îles et îlots qui sont fabriqués à partir de calcaire et offre un paysage magnifique.</a:t>
            </a:r>
          </a:p>
        </p:txBody>
      </p:sp>
    </p:spTree>
    <p:extLst>
      <p:ext uri="{BB962C8B-B14F-4D97-AF65-F5344CB8AC3E}">
        <p14:creationId xmlns:p14="http://schemas.microsoft.com/office/powerpoint/2010/main" val="1229872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E24F4D7-02F1-4A27-B545-F534EA464BCF}"/>
              </a:ext>
            </a:extLst>
          </p:cNvPr>
          <p:cNvPicPr>
            <a:picLocks noChangeAspect="1"/>
          </p:cNvPicPr>
          <p:nvPr/>
        </p:nvPicPr>
        <p:blipFill>
          <a:blip r:embed="rId2"/>
          <a:stretch>
            <a:fillRect/>
          </a:stretch>
        </p:blipFill>
        <p:spPr>
          <a:xfrm>
            <a:off x="1030390" y="182880"/>
            <a:ext cx="8033599" cy="5358348"/>
          </a:xfrm>
          <a:prstGeom prst="rect">
            <a:avLst/>
          </a:prstGeom>
        </p:spPr>
      </p:pic>
      <p:sp>
        <p:nvSpPr>
          <p:cNvPr id="8" name="ZoneTexte 7">
            <a:extLst>
              <a:ext uri="{FF2B5EF4-FFF2-40B4-BE49-F238E27FC236}">
                <a16:creationId xmlns:a16="http://schemas.microsoft.com/office/drawing/2014/main" id="{4A747C3A-91A4-49FA-9609-E8640BB19675}"/>
              </a:ext>
            </a:extLst>
          </p:cNvPr>
          <p:cNvSpPr txBox="1"/>
          <p:nvPr/>
        </p:nvSpPr>
        <p:spPr>
          <a:xfrm>
            <a:off x="1030389" y="5724108"/>
            <a:ext cx="8033600" cy="707886"/>
          </a:xfrm>
          <a:prstGeom prst="rect">
            <a:avLst/>
          </a:prstGeom>
          <a:solidFill>
            <a:schemeClr val="bg1"/>
          </a:solidFill>
        </p:spPr>
        <p:txBody>
          <a:bodyPr wrap="square" rtlCol="0">
            <a:spAutoFit/>
          </a:bodyPr>
          <a:lstStyle/>
          <a:p>
            <a:r>
              <a:rPr lang="fr-FR" sz="2000" b="1" dirty="0">
                <a:solidFill>
                  <a:schemeClr val="accent6">
                    <a:lumMod val="75000"/>
                  </a:schemeClr>
                </a:solidFill>
                <a:latin typeface="Arial" panose="020B0604020202020204" pitchFamily="34" charset="0"/>
                <a:cs typeface="Arial" panose="020B0604020202020204" pitchFamily="34" charset="0"/>
              </a:rPr>
              <a:t>Les Philippines</a:t>
            </a:r>
            <a:r>
              <a:rPr lang="fr-FR" sz="2000" dirty="0">
                <a:latin typeface="Arial" panose="020B0604020202020204" pitchFamily="34" charset="0"/>
                <a:cs typeface="Arial" panose="020B0604020202020204" pitchFamily="34" charset="0"/>
              </a:rPr>
              <a:t> – Le récif est situé dans la mer de Sulu et englobe plus de 350 espèces de coraux et 500 de poissons.</a:t>
            </a:r>
          </a:p>
        </p:txBody>
      </p:sp>
      <p:pic>
        <p:nvPicPr>
          <p:cNvPr id="10" name="Image 9">
            <a:extLst>
              <a:ext uri="{FF2B5EF4-FFF2-40B4-BE49-F238E27FC236}">
                <a16:creationId xmlns:a16="http://schemas.microsoft.com/office/drawing/2014/main" id="{4C230716-235A-478D-AB60-FD82EE340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89447" cy="3589020"/>
          </a:xfrm>
          <a:prstGeom prst="rect">
            <a:avLst/>
          </a:prstGeom>
        </p:spPr>
      </p:pic>
    </p:spTree>
    <p:extLst>
      <p:ext uri="{BB962C8B-B14F-4D97-AF65-F5344CB8AC3E}">
        <p14:creationId xmlns:p14="http://schemas.microsoft.com/office/powerpoint/2010/main" val="4274402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EC4CB9-6392-4B87-A214-E6F9741D8F49}"/>
              </a:ext>
            </a:extLst>
          </p:cNvPr>
          <p:cNvSpPr txBox="1"/>
          <p:nvPr/>
        </p:nvSpPr>
        <p:spPr>
          <a:xfrm>
            <a:off x="163196" y="187333"/>
            <a:ext cx="718629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plages mondialisées et le rapport au soleil</a:t>
            </a:r>
          </a:p>
        </p:txBody>
      </p:sp>
      <p:pic>
        <p:nvPicPr>
          <p:cNvPr id="6" name="Image 5">
            <a:extLst>
              <a:ext uri="{FF2B5EF4-FFF2-40B4-BE49-F238E27FC236}">
                <a16:creationId xmlns:a16="http://schemas.microsoft.com/office/drawing/2014/main" id="{C01B4BFE-A9AE-4470-AF77-9CF2A6F32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285940"/>
            <a:ext cx="5562600" cy="4171950"/>
          </a:xfrm>
          <a:prstGeom prst="rect">
            <a:avLst/>
          </a:prstGeom>
        </p:spPr>
      </p:pic>
      <p:pic>
        <p:nvPicPr>
          <p:cNvPr id="8" name="Image 7">
            <a:extLst>
              <a:ext uri="{FF2B5EF4-FFF2-40B4-BE49-F238E27FC236}">
                <a16:creationId xmlns:a16="http://schemas.microsoft.com/office/drawing/2014/main" id="{14933335-66AE-4E1C-99B2-2B53CF19F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96" y="935990"/>
            <a:ext cx="3238500" cy="4826000"/>
          </a:xfrm>
          <a:prstGeom prst="rect">
            <a:avLst/>
          </a:prstGeom>
        </p:spPr>
      </p:pic>
      <p:sp>
        <p:nvSpPr>
          <p:cNvPr id="9" name="ZoneTexte 8">
            <a:extLst>
              <a:ext uri="{FF2B5EF4-FFF2-40B4-BE49-F238E27FC236}">
                <a16:creationId xmlns:a16="http://schemas.microsoft.com/office/drawing/2014/main" id="{877F9758-C250-4C1F-BA51-1F9DE5654D4E}"/>
              </a:ext>
            </a:extLst>
          </p:cNvPr>
          <p:cNvSpPr txBox="1"/>
          <p:nvPr/>
        </p:nvSpPr>
        <p:spPr>
          <a:xfrm>
            <a:off x="1182789" y="5962781"/>
            <a:ext cx="2398611"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Plage de Maya Bay en Thaïlande</a:t>
            </a:r>
          </a:p>
        </p:txBody>
      </p:sp>
      <p:sp>
        <p:nvSpPr>
          <p:cNvPr id="10" name="ZoneTexte 9">
            <a:extLst>
              <a:ext uri="{FF2B5EF4-FFF2-40B4-BE49-F238E27FC236}">
                <a16:creationId xmlns:a16="http://schemas.microsoft.com/office/drawing/2014/main" id="{F0E66829-0E46-46D2-9B2E-F5D58D10B1F4}"/>
              </a:ext>
            </a:extLst>
          </p:cNvPr>
          <p:cNvSpPr txBox="1"/>
          <p:nvPr/>
        </p:nvSpPr>
        <p:spPr>
          <a:xfrm>
            <a:off x="3964089" y="1082748"/>
            <a:ext cx="4871301" cy="400110"/>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Film The beach (2000) trailer</a:t>
            </a:r>
          </a:p>
        </p:txBody>
      </p:sp>
    </p:spTree>
    <p:extLst>
      <p:ext uri="{BB962C8B-B14F-4D97-AF65-F5344CB8AC3E}">
        <p14:creationId xmlns:p14="http://schemas.microsoft.com/office/powerpoint/2010/main" val="134082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E86507A-364E-4DE0-99C6-F85EB86D3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480" y="327960"/>
            <a:ext cx="6263640" cy="6530040"/>
          </a:xfrm>
          <a:prstGeom prst="rect">
            <a:avLst/>
          </a:prstGeom>
        </p:spPr>
      </p:pic>
      <p:sp>
        <p:nvSpPr>
          <p:cNvPr id="46" name="ZoneTexte 45">
            <a:extLst>
              <a:ext uri="{FF2B5EF4-FFF2-40B4-BE49-F238E27FC236}">
                <a16:creationId xmlns:a16="http://schemas.microsoft.com/office/drawing/2014/main" id="{B0A05786-035D-4AE3-A65F-26C48797FDC0}"/>
              </a:ext>
            </a:extLst>
          </p:cNvPr>
          <p:cNvSpPr txBox="1"/>
          <p:nvPr/>
        </p:nvSpPr>
        <p:spPr>
          <a:xfrm>
            <a:off x="6328520" y="68259"/>
            <a:ext cx="820316" cy="276999"/>
          </a:xfrm>
          <a:prstGeom prst="rect">
            <a:avLst/>
          </a:prstGeom>
          <a:noFill/>
        </p:spPr>
        <p:txBody>
          <a:bodyPr wrap="square" rtlCol="0">
            <a:spAutoFit/>
          </a:bodyPr>
          <a:lstStyle/>
          <a:p>
            <a:r>
              <a:rPr lang="fr-FR" sz="1200" b="1" dirty="0"/>
              <a:t>(million)</a:t>
            </a:r>
          </a:p>
        </p:txBody>
      </p:sp>
      <p:sp>
        <p:nvSpPr>
          <p:cNvPr id="47" name="ZoneTexte 46">
            <a:extLst>
              <a:ext uri="{FF2B5EF4-FFF2-40B4-BE49-F238E27FC236}">
                <a16:creationId xmlns:a16="http://schemas.microsoft.com/office/drawing/2014/main" id="{3B0564C7-0241-4453-B223-F711C74929F6}"/>
              </a:ext>
            </a:extLst>
          </p:cNvPr>
          <p:cNvSpPr txBox="1"/>
          <p:nvPr/>
        </p:nvSpPr>
        <p:spPr>
          <a:xfrm>
            <a:off x="7103820" y="68259"/>
            <a:ext cx="446707" cy="276999"/>
          </a:xfrm>
          <a:prstGeom prst="rect">
            <a:avLst/>
          </a:prstGeom>
          <a:noFill/>
        </p:spPr>
        <p:txBody>
          <a:bodyPr wrap="square" rtlCol="0">
            <a:spAutoFit/>
          </a:bodyPr>
          <a:lstStyle/>
          <a:p>
            <a:r>
              <a:rPr lang="fr-FR" sz="1200" b="1" dirty="0"/>
              <a:t>(%)</a:t>
            </a:r>
          </a:p>
        </p:txBody>
      </p:sp>
      <p:sp>
        <p:nvSpPr>
          <p:cNvPr id="48" name="ZoneTexte 47">
            <a:extLst>
              <a:ext uri="{FF2B5EF4-FFF2-40B4-BE49-F238E27FC236}">
                <a16:creationId xmlns:a16="http://schemas.microsoft.com/office/drawing/2014/main" id="{9295F276-AAD1-4A22-A22D-72C55B7AA250}"/>
              </a:ext>
            </a:extLst>
          </p:cNvPr>
          <p:cNvSpPr txBox="1"/>
          <p:nvPr/>
        </p:nvSpPr>
        <p:spPr>
          <a:xfrm>
            <a:off x="7550527" y="68259"/>
            <a:ext cx="1185803" cy="276999"/>
          </a:xfrm>
          <a:prstGeom prst="rect">
            <a:avLst/>
          </a:prstGeom>
          <a:noFill/>
        </p:spPr>
        <p:txBody>
          <a:bodyPr wrap="square" rtlCol="0">
            <a:spAutoFit/>
          </a:bodyPr>
          <a:lstStyle/>
          <a:p>
            <a:r>
              <a:rPr lang="fr-FR" sz="1200" b="1" dirty="0"/>
              <a:t>(différence %)</a:t>
            </a:r>
          </a:p>
        </p:txBody>
      </p:sp>
      <p:sp>
        <p:nvSpPr>
          <p:cNvPr id="2" name="ZoneTexte 1">
            <a:extLst>
              <a:ext uri="{FF2B5EF4-FFF2-40B4-BE49-F238E27FC236}">
                <a16:creationId xmlns:a16="http://schemas.microsoft.com/office/drawing/2014/main" id="{CBE5FC8E-7462-474C-BEA1-9AB5AB2A997C}"/>
              </a:ext>
            </a:extLst>
          </p:cNvPr>
          <p:cNvSpPr txBox="1"/>
          <p:nvPr/>
        </p:nvSpPr>
        <p:spPr>
          <a:xfrm>
            <a:off x="4606407" y="1905663"/>
            <a:ext cx="4354713" cy="276999"/>
          </a:xfrm>
          <a:prstGeom prst="rect">
            <a:avLst/>
          </a:prstGeom>
          <a:solidFill>
            <a:schemeClr val="bg1"/>
          </a:solidFill>
        </p:spPr>
        <p:txBody>
          <a:bodyPr wrap="square" rtlCol="0">
            <a:spAutoFit/>
          </a:bodyPr>
          <a:lstStyle/>
          <a:p>
            <a:r>
              <a:rPr lang="fr-FR" sz="1200" b="1" dirty="0">
                <a:solidFill>
                  <a:srgbClr val="FF0000"/>
                </a:solidFill>
              </a:rPr>
              <a:t>  487          676.6        716.1     742.3           50.8          5.8         3.7    </a:t>
            </a:r>
          </a:p>
        </p:txBody>
      </p:sp>
      <p:sp>
        <p:nvSpPr>
          <p:cNvPr id="7" name="ZoneTexte 6">
            <a:extLst>
              <a:ext uri="{FF2B5EF4-FFF2-40B4-BE49-F238E27FC236}">
                <a16:creationId xmlns:a16="http://schemas.microsoft.com/office/drawing/2014/main" id="{386F0C14-5DBF-46CA-AB57-9E6288B52167}"/>
              </a:ext>
            </a:extLst>
          </p:cNvPr>
          <p:cNvSpPr txBox="1"/>
          <p:nvPr/>
        </p:nvSpPr>
        <p:spPr>
          <a:xfrm>
            <a:off x="4561321" y="3315981"/>
            <a:ext cx="4354713" cy="276999"/>
          </a:xfrm>
          <a:prstGeom prst="rect">
            <a:avLst/>
          </a:prstGeom>
          <a:solidFill>
            <a:schemeClr val="bg1"/>
          </a:solidFill>
        </p:spPr>
        <p:txBody>
          <a:bodyPr wrap="square" rtlCol="0">
            <a:spAutoFit/>
          </a:bodyPr>
          <a:lstStyle/>
          <a:p>
            <a:r>
              <a:rPr lang="fr-FR" sz="1200" b="1" dirty="0">
                <a:solidFill>
                  <a:srgbClr val="FF0000"/>
                </a:solidFill>
              </a:rPr>
              <a:t>  208.2      324.1        347.7       363.6          24.9           7.3         4.6    </a:t>
            </a:r>
          </a:p>
        </p:txBody>
      </p:sp>
      <p:sp>
        <p:nvSpPr>
          <p:cNvPr id="8" name="ZoneTexte 7">
            <a:extLst>
              <a:ext uri="{FF2B5EF4-FFF2-40B4-BE49-F238E27FC236}">
                <a16:creationId xmlns:a16="http://schemas.microsoft.com/office/drawing/2014/main" id="{17EB7859-6D3C-43D3-A292-CA7B144478D0}"/>
              </a:ext>
            </a:extLst>
          </p:cNvPr>
          <p:cNvSpPr txBox="1"/>
          <p:nvPr/>
        </p:nvSpPr>
        <p:spPr>
          <a:xfrm>
            <a:off x="4572000" y="4577516"/>
            <a:ext cx="4354713" cy="276999"/>
          </a:xfrm>
          <a:prstGeom prst="rect">
            <a:avLst/>
          </a:prstGeom>
          <a:solidFill>
            <a:schemeClr val="bg1"/>
          </a:solidFill>
        </p:spPr>
        <p:txBody>
          <a:bodyPr wrap="square" rtlCol="0">
            <a:spAutoFit/>
          </a:bodyPr>
          <a:lstStyle/>
          <a:p>
            <a:r>
              <a:rPr lang="fr-FR" sz="1200" b="1" dirty="0">
                <a:solidFill>
                  <a:srgbClr val="FF0000"/>
                </a:solidFill>
              </a:rPr>
              <a:t>  150.3       210.7       215.7       220.1           15.1          2.4        2.0    </a:t>
            </a:r>
          </a:p>
        </p:txBody>
      </p:sp>
      <p:sp>
        <p:nvSpPr>
          <p:cNvPr id="9" name="ZoneTexte 8">
            <a:extLst>
              <a:ext uri="{FF2B5EF4-FFF2-40B4-BE49-F238E27FC236}">
                <a16:creationId xmlns:a16="http://schemas.microsoft.com/office/drawing/2014/main" id="{01773851-6EFF-4184-A5C3-75F74455B82D}"/>
              </a:ext>
            </a:extLst>
          </p:cNvPr>
          <p:cNvSpPr txBox="1"/>
          <p:nvPr/>
        </p:nvSpPr>
        <p:spPr>
          <a:xfrm>
            <a:off x="4606407" y="5839051"/>
            <a:ext cx="4354713" cy="276999"/>
          </a:xfrm>
          <a:prstGeom prst="rect">
            <a:avLst/>
          </a:prstGeom>
          <a:solidFill>
            <a:schemeClr val="bg1"/>
          </a:solidFill>
        </p:spPr>
        <p:txBody>
          <a:bodyPr wrap="square" rtlCol="0">
            <a:spAutoFit/>
          </a:bodyPr>
          <a:lstStyle/>
          <a:p>
            <a:r>
              <a:rPr lang="fr-FR" sz="1200" b="1" dirty="0">
                <a:solidFill>
                  <a:srgbClr val="FF0000"/>
                </a:solidFill>
              </a:rPr>
              <a:t>  50.4          63.0         68.4         71.2             4.9           8.5        4.2    </a:t>
            </a:r>
          </a:p>
        </p:txBody>
      </p:sp>
      <p:sp>
        <p:nvSpPr>
          <p:cNvPr id="11" name="ZoneTexte 10">
            <a:extLst>
              <a:ext uri="{FF2B5EF4-FFF2-40B4-BE49-F238E27FC236}">
                <a16:creationId xmlns:a16="http://schemas.microsoft.com/office/drawing/2014/main" id="{9E407CD3-DC59-4685-BC21-2D9CD242010B}"/>
              </a:ext>
            </a:extLst>
          </p:cNvPr>
          <p:cNvSpPr txBox="1"/>
          <p:nvPr/>
        </p:nvSpPr>
        <p:spPr>
          <a:xfrm>
            <a:off x="4606407" y="6581001"/>
            <a:ext cx="4354713" cy="276999"/>
          </a:xfrm>
          <a:prstGeom prst="rect">
            <a:avLst/>
          </a:prstGeom>
          <a:solidFill>
            <a:schemeClr val="bg1"/>
          </a:solidFill>
        </p:spPr>
        <p:txBody>
          <a:bodyPr wrap="square" rtlCol="0">
            <a:spAutoFit/>
          </a:bodyPr>
          <a:lstStyle/>
          <a:p>
            <a:r>
              <a:rPr lang="fr-FR" sz="1200" b="1" dirty="0">
                <a:solidFill>
                  <a:srgbClr val="FF0000"/>
                </a:solidFill>
              </a:rPr>
              <a:t>  </a:t>
            </a:r>
            <a:r>
              <a:rPr lang="fr-FR" sz="1200" b="1" u="sng" dirty="0">
                <a:solidFill>
                  <a:srgbClr val="FF0000"/>
                </a:solidFill>
              </a:rPr>
              <a:t>56.1          57.7         59.4          63.9            4.4           3.0         7.6</a:t>
            </a:r>
            <a:r>
              <a:rPr lang="fr-FR" sz="1200" b="1" dirty="0">
                <a:solidFill>
                  <a:srgbClr val="FF0000"/>
                </a:solidFill>
              </a:rPr>
              <a:t>    </a:t>
            </a:r>
            <a:r>
              <a:rPr lang="fr-FR" sz="1200" b="1" u="sng" dirty="0">
                <a:solidFill>
                  <a:srgbClr val="FF0000"/>
                </a:solidFill>
              </a:rPr>
              <a:t>   </a:t>
            </a:r>
          </a:p>
        </p:txBody>
      </p:sp>
      <p:sp>
        <p:nvSpPr>
          <p:cNvPr id="3" name="ZoneTexte 2">
            <a:extLst>
              <a:ext uri="{FF2B5EF4-FFF2-40B4-BE49-F238E27FC236}">
                <a16:creationId xmlns:a16="http://schemas.microsoft.com/office/drawing/2014/main" id="{BB4135B0-7205-4EC2-8003-EFAAF4BC82FE}"/>
              </a:ext>
            </a:extLst>
          </p:cNvPr>
          <p:cNvSpPr txBox="1"/>
          <p:nvPr/>
        </p:nvSpPr>
        <p:spPr>
          <a:xfrm>
            <a:off x="217287" y="4577516"/>
            <a:ext cx="2598419" cy="1323439"/>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Les arrivées touristiques dans le monde</a:t>
            </a:r>
          </a:p>
          <a:p>
            <a:r>
              <a:rPr lang="fr-FR" sz="2000" i="1" dirty="0">
                <a:latin typeface="Arial" panose="020B0604020202020204" pitchFamily="34" charset="0"/>
                <a:cs typeface="Arial" panose="020B0604020202020204" pitchFamily="34" charset="0"/>
              </a:rPr>
              <a:t>Source : OMT 2020</a:t>
            </a:r>
          </a:p>
        </p:txBody>
      </p:sp>
      <p:sp>
        <p:nvSpPr>
          <p:cNvPr id="5" name="ZoneTexte 4">
            <a:extLst>
              <a:ext uri="{FF2B5EF4-FFF2-40B4-BE49-F238E27FC236}">
                <a16:creationId xmlns:a16="http://schemas.microsoft.com/office/drawing/2014/main" id="{8F728B54-5CE5-4990-A318-FB9C2D424014}"/>
              </a:ext>
            </a:extLst>
          </p:cNvPr>
          <p:cNvSpPr txBox="1"/>
          <p:nvPr/>
        </p:nvSpPr>
        <p:spPr>
          <a:xfrm>
            <a:off x="2697480" y="3333279"/>
            <a:ext cx="6038850" cy="369332"/>
          </a:xfrm>
          <a:prstGeom prst="rect">
            <a:avLst/>
          </a:prstGeom>
          <a:solidFill>
            <a:schemeClr val="accent2">
              <a:alpha val="26000"/>
            </a:schemeClr>
          </a:solidFill>
        </p:spPr>
        <p:txBody>
          <a:bodyPr wrap="square" rtlCol="0">
            <a:spAutoFit/>
          </a:bodyPr>
          <a:lstStyle/>
          <a:p>
            <a:endParaRPr lang="fr-FR" dirty="0"/>
          </a:p>
        </p:txBody>
      </p:sp>
      <p:sp>
        <p:nvSpPr>
          <p:cNvPr id="13" name="ZoneTexte 12">
            <a:extLst>
              <a:ext uri="{FF2B5EF4-FFF2-40B4-BE49-F238E27FC236}">
                <a16:creationId xmlns:a16="http://schemas.microsoft.com/office/drawing/2014/main" id="{004339CB-B9C2-4DDE-837E-8D1D7AC4E86F}"/>
              </a:ext>
            </a:extLst>
          </p:cNvPr>
          <p:cNvSpPr txBox="1"/>
          <p:nvPr/>
        </p:nvSpPr>
        <p:spPr>
          <a:xfrm>
            <a:off x="102870" y="206758"/>
            <a:ext cx="2514600" cy="1569660"/>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 Un tourisme façonné par les mobilités régionales</a:t>
            </a:r>
          </a:p>
        </p:txBody>
      </p:sp>
      <p:sp>
        <p:nvSpPr>
          <p:cNvPr id="14" name="ZoneTexte 13">
            <a:extLst>
              <a:ext uri="{FF2B5EF4-FFF2-40B4-BE49-F238E27FC236}">
                <a16:creationId xmlns:a16="http://schemas.microsoft.com/office/drawing/2014/main" id="{364E112D-6E0D-44AD-B602-1CC3B755D534}"/>
              </a:ext>
            </a:extLst>
          </p:cNvPr>
          <p:cNvSpPr txBox="1"/>
          <p:nvPr/>
        </p:nvSpPr>
        <p:spPr>
          <a:xfrm>
            <a:off x="128906" y="2044162"/>
            <a:ext cx="2388870" cy="1785104"/>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des arrivées de touristes en forte croissance </a:t>
            </a:r>
          </a:p>
        </p:txBody>
      </p:sp>
    </p:spTree>
    <p:extLst>
      <p:ext uri="{BB962C8B-B14F-4D97-AF65-F5344CB8AC3E}">
        <p14:creationId xmlns:p14="http://schemas.microsoft.com/office/powerpoint/2010/main" val="18692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1000" fill="hold"/>
                                        <p:tgtEl>
                                          <p:spTgt spid="46"/>
                                        </p:tgtEl>
                                        <p:attrNameLst>
                                          <p:attrName>ppt_w</p:attrName>
                                        </p:attrNameLst>
                                      </p:cBhvr>
                                      <p:tavLst>
                                        <p:tav tm="0">
                                          <p:val>
                                            <p:fltVal val="0"/>
                                          </p:val>
                                        </p:tav>
                                        <p:tav tm="100000">
                                          <p:val>
                                            <p:strVal val="#ppt_w"/>
                                          </p:val>
                                        </p:tav>
                                      </p:tavLst>
                                    </p:anim>
                                    <p:anim calcmode="lin" valueType="num">
                                      <p:cBhvr>
                                        <p:cTn id="34" dur="1000" fill="hold"/>
                                        <p:tgtEl>
                                          <p:spTgt spid="46"/>
                                        </p:tgtEl>
                                        <p:attrNameLst>
                                          <p:attrName>ppt_h</p:attrName>
                                        </p:attrNameLst>
                                      </p:cBhvr>
                                      <p:tavLst>
                                        <p:tav tm="0">
                                          <p:val>
                                            <p:fltVal val="0"/>
                                          </p:val>
                                        </p:tav>
                                        <p:tav tm="100000">
                                          <p:val>
                                            <p:strVal val="#ppt_h"/>
                                          </p:val>
                                        </p:tav>
                                      </p:tavLst>
                                    </p:anim>
                                    <p:anim calcmode="lin" valueType="num">
                                      <p:cBhvr>
                                        <p:cTn id="35" dur="1000" fill="hold"/>
                                        <p:tgtEl>
                                          <p:spTgt spid="46"/>
                                        </p:tgtEl>
                                        <p:attrNameLst>
                                          <p:attrName>style.rotation</p:attrName>
                                        </p:attrNameLst>
                                      </p:cBhvr>
                                      <p:tavLst>
                                        <p:tav tm="0">
                                          <p:val>
                                            <p:fltVal val="90"/>
                                          </p:val>
                                        </p:tav>
                                        <p:tav tm="100000">
                                          <p:val>
                                            <p:fltVal val="0"/>
                                          </p:val>
                                        </p:tav>
                                      </p:tavLst>
                                    </p:anim>
                                    <p:animEffect transition="in" filter="fade">
                                      <p:cBhvr>
                                        <p:cTn id="36" dur="1000"/>
                                        <p:tgtEl>
                                          <p:spTgt spid="4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1000" fill="hold"/>
                                        <p:tgtEl>
                                          <p:spTgt spid="47"/>
                                        </p:tgtEl>
                                        <p:attrNameLst>
                                          <p:attrName>ppt_w</p:attrName>
                                        </p:attrNameLst>
                                      </p:cBhvr>
                                      <p:tavLst>
                                        <p:tav tm="0">
                                          <p:val>
                                            <p:fltVal val="0"/>
                                          </p:val>
                                        </p:tav>
                                        <p:tav tm="100000">
                                          <p:val>
                                            <p:strVal val="#ppt_w"/>
                                          </p:val>
                                        </p:tav>
                                      </p:tavLst>
                                    </p:anim>
                                    <p:anim calcmode="lin" valueType="num">
                                      <p:cBhvr>
                                        <p:cTn id="40" dur="1000" fill="hold"/>
                                        <p:tgtEl>
                                          <p:spTgt spid="47"/>
                                        </p:tgtEl>
                                        <p:attrNameLst>
                                          <p:attrName>ppt_h</p:attrName>
                                        </p:attrNameLst>
                                      </p:cBhvr>
                                      <p:tavLst>
                                        <p:tav tm="0">
                                          <p:val>
                                            <p:fltVal val="0"/>
                                          </p:val>
                                        </p:tav>
                                        <p:tav tm="100000">
                                          <p:val>
                                            <p:strVal val="#ppt_h"/>
                                          </p:val>
                                        </p:tav>
                                      </p:tavLst>
                                    </p:anim>
                                    <p:anim calcmode="lin" valueType="num">
                                      <p:cBhvr>
                                        <p:cTn id="41" dur="1000" fill="hold"/>
                                        <p:tgtEl>
                                          <p:spTgt spid="47"/>
                                        </p:tgtEl>
                                        <p:attrNameLst>
                                          <p:attrName>style.rotation</p:attrName>
                                        </p:attrNameLst>
                                      </p:cBhvr>
                                      <p:tavLst>
                                        <p:tav tm="0">
                                          <p:val>
                                            <p:fltVal val="90"/>
                                          </p:val>
                                        </p:tav>
                                        <p:tav tm="100000">
                                          <p:val>
                                            <p:fltVal val="0"/>
                                          </p:val>
                                        </p:tav>
                                      </p:tavLst>
                                    </p:anim>
                                    <p:animEffect transition="in" filter="fade">
                                      <p:cBhvr>
                                        <p:cTn id="42" dur="1000"/>
                                        <p:tgtEl>
                                          <p:spTgt spid="4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1000" fill="hold"/>
                                        <p:tgtEl>
                                          <p:spTgt spid="48"/>
                                        </p:tgtEl>
                                        <p:attrNameLst>
                                          <p:attrName>ppt_w</p:attrName>
                                        </p:attrNameLst>
                                      </p:cBhvr>
                                      <p:tavLst>
                                        <p:tav tm="0">
                                          <p:val>
                                            <p:fltVal val="0"/>
                                          </p:val>
                                        </p:tav>
                                        <p:tav tm="100000">
                                          <p:val>
                                            <p:strVal val="#ppt_w"/>
                                          </p:val>
                                        </p:tav>
                                      </p:tavLst>
                                    </p:anim>
                                    <p:anim calcmode="lin" valueType="num">
                                      <p:cBhvr>
                                        <p:cTn id="46" dur="1000" fill="hold"/>
                                        <p:tgtEl>
                                          <p:spTgt spid="48"/>
                                        </p:tgtEl>
                                        <p:attrNameLst>
                                          <p:attrName>ppt_h</p:attrName>
                                        </p:attrNameLst>
                                      </p:cBhvr>
                                      <p:tavLst>
                                        <p:tav tm="0">
                                          <p:val>
                                            <p:fltVal val="0"/>
                                          </p:val>
                                        </p:tav>
                                        <p:tav tm="100000">
                                          <p:val>
                                            <p:strVal val="#ppt_h"/>
                                          </p:val>
                                        </p:tav>
                                      </p:tavLst>
                                    </p:anim>
                                    <p:anim calcmode="lin" valueType="num">
                                      <p:cBhvr>
                                        <p:cTn id="47" dur="1000" fill="hold"/>
                                        <p:tgtEl>
                                          <p:spTgt spid="48"/>
                                        </p:tgtEl>
                                        <p:attrNameLst>
                                          <p:attrName>style.rotation</p:attrName>
                                        </p:attrNameLst>
                                      </p:cBhvr>
                                      <p:tavLst>
                                        <p:tav tm="0">
                                          <p:val>
                                            <p:fltVal val="90"/>
                                          </p:val>
                                        </p:tav>
                                        <p:tav tm="100000">
                                          <p:val>
                                            <p:fltVal val="0"/>
                                          </p:val>
                                        </p:tav>
                                      </p:tavLst>
                                    </p:anim>
                                    <p:animEffect transition="in" filter="fade">
                                      <p:cBhvr>
                                        <p:cTn id="48" dur="1000"/>
                                        <p:tgtEl>
                                          <p:spTgt spid="48"/>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anim calcmode="lin" valueType="num">
                                      <p:cBhvr>
                                        <p:cTn id="59" dur="1000" fill="hold"/>
                                        <p:tgtEl>
                                          <p:spTgt spid="9"/>
                                        </p:tgtEl>
                                        <p:attrNameLst>
                                          <p:attrName>style.rotation</p:attrName>
                                        </p:attrNameLst>
                                      </p:cBhvr>
                                      <p:tavLst>
                                        <p:tav tm="0">
                                          <p:val>
                                            <p:fltVal val="90"/>
                                          </p:val>
                                        </p:tav>
                                        <p:tav tm="100000">
                                          <p:val>
                                            <p:fltVal val="0"/>
                                          </p:val>
                                        </p:tav>
                                      </p:tavLst>
                                    </p:anim>
                                    <p:animEffect transition="in" filter="fade">
                                      <p:cBhvr>
                                        <p:cTn id="60" dur="1000"/>
                                        <p:tgtEl>
                                          <p:spTgt spid="9"/>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fltVal val="0"/>
                                          </p:val>
                                        </p:tav>
                                        <p:tav tm="100000">
                                          <p:val>
                                            <p:strVal val="#ppt_h"/>
                                          </p:val>
                                        </p:tav>
                                      </p:tavLst>
                                    </p:anim>
                                    <p:anim calcmode="lin" valueType="num">
                                      <p:cBhvr>
                                        <p:cTn id="65" dur="1000" fill="hold"/>
                                        <p:tgtEl>
                                          <p:spTgt spid="11"/>
                                        </p:tgtEl>
                                        <p:attrNameLst>
                                          <p:attrName>style.rotation</p:attrName>
                                        </p:attrNameLst>
                                      </p:cBhvr>
                                      <p:tavLst>
                                        <p:tav tm="0">
                                          <p:val>
                                            <p:fltVal val="90"/>
                                          </p:val>
                                        </p:tav>
                                        <p:tav tm="100000">
                                          <p:val>
                                            <p:fltVal val="0"/>
                                          </p:val>
                                        </p:tav>
                                      </p:tavLst>
                                    </p:anim>
                                    <p:animEffect transition="in" filter="fade">
                                      <p:cBhvr>
                                        <p:cTn id="66" dur="1000"/>
                                        <p:tgtEl>
                                          <p:spTgt spid="11"/>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1000" fill="hold"/>
                                        <p:tgtEl>
                                          <p:spTgt spid="3"/>
                                        </p:tgtEl>
                                        <p:attrNameLst>
                                          <p:attrName>ppt_w</p:attrName>
                                        </p:attrNameLst>
                                      </p:cBhvr>
                                      <p:tavLst>
                                        <p:tav tm="0">
                                          <p:val>
                                            <p:fltVal val="0"/>
                                          </p:val>
                                        </p:tav>
                                        <p:tav tm="100000">
                                          <p:val>
                                            <p:strVal val="#ppt_w"/>
                                          </p:val>
                                        </p:tav>
                                      </p:tavLst>
                                    </p:anim>
                                    <p:anim calcmode="lin" valueType="num">
                                      <p:cBhvr>
                                        <p:cTn id="70" dur="1000" fill="hold"/>
                                        <p:tgtEl>
                                          <p:spTgt spid="3"/>
                                        </p:tgtEl>
                                        <p:attrNameLst>
                                          <p:attrName>ppt_h</p:attrName>
                                        </p:attrNameLst>
                                      </p:cBhvr>
                                      <p:tavLst>
                                        <p:tav tm="0">
                                          <p:val>
                                            <p:fltVal val="0"/>
                                          </p:val>
                                        </p:tav>
                                        <p:tav tm="100000">
                                          <p:val>
                                            <p:strVal val="#ppt_h"/>
                                          </p:val>
                                        </p:tav>
                                      </p:tavLst>
                                    </p:anim>
                                    <p:anim calcmode="lin" valueType="num">
                                      <p:cBhvr>
                                        <p:cTn id="71" dur="1000" fill="hold"/>
                                        <p:tgtEl>
                                          <p:spTgt spid="3"/>
                                        </p:tgtEl>
                                        <p:attrNameLst>
                                          <p:attrName>style.rotation</p:attrName>
                                        </p:attrNameLst>
                                      </p:cBhvr>
                                      <p:tavLst>
                                        <p:tav tm="0">
                                          <p:val>
                                            <p:fltVal val="90"/>
                                          </p:val>
                                        </p:tav>
                                        <p:tav tm="100000">
                                          <p:val>
                                            <p:fltVal val="0"/>
                                          </p:val>
                                        </p:tav>
                                      </p:tavLst>
                                    </p:anim>
                                    <p:animEffect transition="in" filter="fade">
                                      <p:cBhvr>
                                        <p:cTn id="72" dur="1000"/>
                                        <p:tgtEl>
                                          <p:spTgt spid="3"/>
                                        </p:tgtEl>
                                      </p:cBhvr>
                                    </p:animEffect>
                                  </p:childTnLst>
                                </p:cTn>
                              </p:par>
                              <p:par>
                                <p:cTn id="73" presetID="31"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1000" fill="hold"/>
                                        <p:tgtEl>
                                          <p:spTgt spid="6"/>
                                        </p:tgtEl>
                                        <p:attrNameLst>
                                          <p:attrName>ppt_w</p:attrName>
                                        </p:attrNameLst>
                                      </p:cBhvr>
                                      <p:tavLst>
                                        <p:tav tm="0">
                                          <p:val>
                                            <p:fltVal val="0"/>
                                          </p:val>
                                        </p:tav>
                                        <p:tav tm="100000">
                                          <p:val>
                                            <p:strVal val="#ppt_w"/>
                                          </p:val>
                                        </p:tav>
                                      </p:tavLst>
                                    </p:anim>
                                    <p:anim calcmode="lin" valueType="num">
                                      <p:cBhvr>
                                        <p:cTn id="76" dur="1000" fill="hold"/>
                                        <p:tgtEl>
                                          <p:spTgt spid="6"/>
                                        </p:tgtEl>
                                        <p:attrNameLst>
                                          <p:attrName>ppt_h</p:attrName>
                                        </p:attrNameLst>
                                      </p:cBhvr>
                                      <p:tavLst>
                                        <p:tav tm="0">
                                          <p:val>
                                            <p:fltVal val="0"/>
                                          </p:val>
                                        </p:tav>
                                        <p:tav tm="100000">
                                          <p:val>
                                            <p:strVal val="#ppt_h"/>
                                          </p:val>
                                        </p:tav>
                                      </p:tavLst>
                                    </p:anim>
                                    <p:anim calcmode="lin" valueType="num">
                                      <p:cBhvr>
                                        <p:cTn id="77" dur="1000" fill="hold"/>
                                        <p:tgtEl>
                                          <p:spTgt spid="6"/>
                                        </p:tgtEl>
                                        <p:attrNameLst>
                                          <p:attrName>style.rotation</p:attrName>
                                        </p:attrNameLst>
                                      </p:cBhvr>
                                      <p:tavLst>
                                        <p:tav tm="0">
                                          <p:val>
                                            <p:fltVal val="90"/>
                                          </p:val>
                                        </p:tav>
                                        <p:tav tm="100000">
                                          <p:val>
                                            <p:fltVal val="0"/>
                                          </p:val>
                                        </p:tav>
                                      </p:tavLst>
                                    </p:anim>
                                    <p:animEffect transition="in" filter="fade">
                                      <p:cBhvr>
                                        <p:cTn id="7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2" grpId="0" animBg="1"/>
      <p:bldP spid="7" grpId="0" animBg="1"/>
      <p:bldP spid="8" grpId="0" animBg="1"/>
      <p:bldP spid="9" grpId="0" animBg="1"/>
      <p:bldP spid="11" grpId="0" animBg="1"/>
      <p:bldP spid="3" grpId="0"/>
      <p:bldP spid="5"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FBFDED-A07E-4A40-ADD2-69F3CCA13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2" y="160020"/>
            <a:ext cx="7970028" cy="5308163"/>
          </a:xfrm>
          <a:prstGeom prst="rect">
            <a:avLst/>
          </a:prstGeom>
        </p:spPr>
      </p:pic>
      <p:sp>
        <p:nvSpPr>
          <p:cNvPr id="6" name="ZoneTexte 5">
            <a:extLst>
              <a:ext uri="{FF2B5EF4-FFF2-40B4-BE49-F238E27FC236}">
                <a16:creationId xmlns:a16="http://schemas.microsoft.com/office/drawing/2014/main" id="{A88AE1F0-3DA9-4168-A4A7-3B3812DAA0AA}"/>
              </a:ext>
            </a:extLst>
          </p:cNvPr>
          <p:cNvSpPr txBox="1"/>
          <p:nvPr/>
        </p:nvSpPr>
        <p:spPr>
          <a:xfrm>
            <a:off x="316722" y="5453074"/>
            <a:ext cx="5320881"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Patong</a:t>
            </a:r>
            <a:r>
              <a:rPr lang="fr-FR" sz="2000" dirty="0">
                <a:latin typeface="Arial" panose="020B0604020202020204" pitchFamily="34" charset="0"/>
                <a:cs typeface="Arial" panose="020B0604020202020204" pitchFamily="34" charset="0"/>
              </a:rPr>
              <a:t> beach – île de Phuket - Thaïlande</a:t>
            </a:r>
          </a:p>
        </p:txBody>
      </p:sp>
      <p:sp>
        <p:nvSpPr>
          <p:cNvPr id="7" name="ZoneTexte 6">
            <a:extLst>
              <a:ext uri="{FF2B5EF4-FFF2-40B4-BE49-F238E27FC236}">
                <a16:creationId xmlns:a16="http://schemas.microsoft.com/office/drawing/2014/main" id="{44DCA1D0-2842-4C74-8208-04E5675C32D5}"/>
              </a:ext>
            </a:extLst>
          </p:cNvPr>
          <p:cNvSpPr txBox="1"/>
          <p:nvPr/>
        </p:nvSpPr>
        <p:spPr>
          <a:xfrm>
            <a:off x="206232" y="6039814"/>
            <a:ext cx="868630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Retentissement mondial qu’a eu le tsunami de 2004 à Phuket à cause de la fréquentation internationale</a:t>
            </a:r>
          </a:p>
        </p:txBody>
      </p:sp>
    </p:spTree>
    <p:extLst>
      <p:ext uri="{BB962C8B-B14F-4D97-AF65-F5344CB8AC3E}">
        <p14:creationId xmlns:p14="http://schemas.microsoft.com/office/powerpoint/2010/main" val="3119887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57DA2F-D7C0-4273-B726-461ADABB7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4" y="194310"/>
            <a:ext cx="4505794" cy="6366510"/>
          </a:xfrm>
          <a:prstGeom prst="rect">
            <a:avLst/>
          </a:prstGeom>
        </p:spPr>
      </p:pic>
      <p:pic>
        <p:nvPicPr>
          <p:cNvPr id="5" name="Image 4">
            <a:extLst>
              <a:ext uri="{FF2B5EF4-FFF2-40B4-BE49-F238E27FC236}">
                <a16:creationId xmlns:a16="http://schemas.microsoft.com/office/drawing/2014/main" id="{B2E8B7C1-3ACA-4298-8BCD-15CAD82F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810" y="68580"/>
            <a:ext cx="4020429" cy="6720840"/>
          </a:xfrm>
          <a:prstGeom prst="rect">
            <a:avLst/>
          </a:prstGeom>
        </p:spPr>
      </p:pic>
    </p:spTree>
    <p:extLst>
      <p:ext uri="{BB962C8B-B14F-4D97-AF65-F5344CB8AC3E}">
        <p14:creationId xmlns:p14="http://schemas.microsoft.com/office/powerpoint/2010/main" val="286666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978E1F-851E-4FEC-B9E5-DDBD6E720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53" y="1699260"/>
            <a:ext cx="8751093" cy="4667250"/>
          </a:xfrm>
          <a:prstGeom prst="rect">
            <a:avLst/>
          </a:prstGeom>
        </p:spPr>
      </p:pic>
      <p:sp>
        <p:nvSpPr>
          <p:cNvPr id="3" name="ZoneTexte 2">
            <a:extLst>
              <a:ext uri="{FF2B5EF4-FFF2-40B4-BE49-F238E27FC236}">
                <a16:creationId xmlns:a16="http://schemas.microsoft.com/office/drawing/2014/main" id="{211BFBAF-7780-45D8-BBA7-364E4B10AD4E}"/>
              </a:ext>
            </a:extLst>
          </p:cNvPr>
          <p:cNvSpPr txBox="1"/>
          <p:nvPr/>
        </p:nvSpPr>
        <p:spPr>
          <a:xfrm>
            <a:off x="619363" y="491490"/>
            <a:ext cx="7541657"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Opposition des comportements des touristes occidentaux et des Vietnamiens à la plage (ici plage de </a:t>
            </a:r>
            <a:r>
              <a:rPr lang="fr-FR" sz="2000" dirty="0" err="1">
                <a:latin typeface="Arial" panose="020B0604020202020204" pitchFamily="34" charset="0"/>
                <a:cs typeface="Arial" panose="020B0604020202020204" pitchFamily="34" charset="0"/>
              </a:rPr>
              <a:t>Mui</a:t>
            </a:r>
            <a:r>
              <a:rPr lang="fr-FR" sz="2000" dirty="0">
                <a:latin typeface="Arial" panose="020B0604020202020204" pitchFamily="34" charset="0"/>
                <a:cs typeface="Arial" panose="020B0604020202020204" pitchFamily="34" charset="0"/>
              </a:rPr>
              <a:t> Né)</a:t>
            </a:r>
          </a:p>
        </p:txBody>
      </p:sp>
    </p:spTree>
    <p:extLst>
      <p:ext uri="{BB962C8B-B14F-4D97-AF65-F5344CB8AC3E}">
        <p14:creationId xmlns:p14="http://schemas.microsoft.com/office/powerpoint/2010/main" val="2418138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083B82A-4CD1-4DDB-AC39-790A29156342}"/>
              </a:ext>
            </a:extLst>
          </p:cNvPr>
          <p:cNvSpPr txBox="1"/>
          <p:nvPr/>
        </p:nvSpPr>
        <p:spPr>
          <a:xfrm>
            <a:off x="228846" y="458956"/>
            <a:ext cx="8686308" cy="5940088"/>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 dans la station balnéaire de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au Vietnam, proche de Saigon, se juxtaposent deux territoires balnéaires : celui des occidentaux et celui des locaux.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présente un avantage naturel, il est très venté, ce qui rend possible la pratique du kitesurf. Les touristes occidentaux valorisent le bronzage, la plage et les soirées festives. A quelques dizaines de kilomètres, dans le </a:t>
            </a:r>
            <a:r>
              <a:rPr lang="fr-FR" sz="2000" dirty="0" err="1">
                <a:latin typeface="Arial" panose="020B0604020202020204" pitchFamily="34" charset="0"/>
                <a:cs typeface="Arial" panose="020B0604020202020204" pitchFamily="34" charset="0"/>
              </a:rPr>
              <a:t>Mũi</a:t>
            </a:r>
            <a:r>
              <a:rPr lang="fr-FR" sz="2000" dirty="0">
                <a:latin typeface="Arial" panose="020B0604020202020204" pitchFamily="34" charset="0"/>
                <a:cs typeface="Arial" panose="020B0604020202020204" pitchFamily="34" charset="0"/>
              </a:rPr>
              <a:t> Né des Vietnamiens, ces derniers pratiquent un tourisme balnéaire mais sans héliotropisme. La peau blanche étant encore valorisée (le bronzage étant associé aux paysans travaillant dans des rizières) les touristes vietnamiens restent souvent vêtus (surtout les femmes) et il n’est pas nécessaire d’avoir un maillot de bain et encore moins de bikini. Les touristes se réfugient à l’ombre, sous des auvents prévus à cet effet, sur des chaises ou des transats et ils sont servis à table par des restaurants à côté. De plus les Vietnamiens considèrent que le sable est sale et désagréable. Le bord de mer est fréquenté pour sa fraîcheur mais pas pour nager ou pratiquer des sports nautiques (peu de Vietnamiens aujourd’hui savent nager). Enfin, les temporalités ne sont pas les mêmes : les Vietnamiens vont à la plage tôt le matin (vers 5h) pour faire de la gymnastique, se baigner ou se faire des gommages avec le sable, puis ils reviennent en fin de journée (vers 17h).</a:t>
            </a:r>
          </a:p>
        </p:txBody>
      </p:sp>
    </p:spTree>
    <p:extLst>
      <p:ext uri="{BB962C8B-B14F-4D97-AF65-F5344CB8AC3E}">
        <p14:creationId xmlns:p14="http://schemas.microsoft.com/office/powerpoint/2010/main" val="284553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321BCB-994F-4036-AE02-DFA6578D816E}"/>
              </a:ext>
            </a:extLst>
          </p:cNvPr>
          <p:cNvSpPr txBox="1"/>
          <p:nvPr/>
        </p:nvSpPr>
        <p:spPr>
          <a:xfrm>
            <a:off x="163196" y="187333"/>
            <a:ext cx="40316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pic>
        <p:nvPicPr>
          <p:cNvPr id="4" name="Image 3">
            <a:extLst>
              <a:ext uri="{FF2B5EF4-FFF2-40B4-BE49-F238E27FC236}">
                <a16:creationId xmlns:a16="http://schemas.microsoft.com/office/drawing/2014/main" id="{7CE62C04-490D-4B9D-8218-ADD2210EF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730250"/>
            <a:ext cx="8572500" cy="4826000"/>
          </a:xfrm>
          <a:prstGeom prst="rect">
            <a:avLst/>
          </a:prstGeom>
        </p:spPr>
      </p:pic>
      <p:sp>
        <p:nvSpPr>
          <p:cNvPr id="5" name="ZoneTexte 4">
            <a:extLst>
              <a:ext uri="{FF2B5EF4-FFF2-40B4-BE49-F238E27FC236}">
                <a16:creationId xmlns:a16="http://schemas.microsoft.com/office/drawing/2014/main" id="{5DECF9E6-8B3B-44C2-9895-5CC4EC777CC4}"/>
              </a:ext>
            </a:extLst>
          </p:cNvPr>
          <p:cNvSpPr txBox="1"/>
          <p:nvPr/>
        </p:nvSpPr>
        <p:spPr>
          <a:xfrm>
            <a:off x="423981" y="5676197"/>
            <a:ext cx="599967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Ba Na Hill au Vietnam – village français reconstitué</a:t>
            </a:r>
          </a:p>
        </p:txBody>
      </p:sp>
    </p:spTree>
    <p:extLst>
      <p:ext uri="{BB962C8B-B14F-4D97-AF65-F5344CB8AC3E}">
        <p14:creationId xmlns:p14="http://schemas.microsoft.com/office/powerpoint/2010/main" val="347187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94591B-E1F2-4DD1-9BD4-BAD00A30D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20" y="262890"/>
            <a:ext cx="8474159" cy="5386387"/>
          </a:xfrm>
          <a:prstGeom prst="rect">
            <a:avLst/>
          </a:prstGeom>
        </p:spPr>
      </p:pic>
      <p:sp>
        <p:nvSpPr>
          <p:cNvPr id="6" name="ZoneTexte 5">
            <a:extLst>
              <a:ext uri="{FF2B5EF4-FFF2-40B4-BE49-F238E27FC236}">
                <a16:creationId xmlns:a16="http://schemas.microsoft.com/office/drawing/2014/main" id="{D422277C-4E8C-490B-A3D8-767A03A5D505}"/>
              </a:ext>
            </a:extLst>
          </p:cNvPr>
          <p:cNvSpPr txBox="1"/>
          <p:nvPr/>
        </p:nvSpPr>
        <p:spPr>
          <a:xfrm>
            <a:off x="423981" y="5676197"/>
            <a:ext cx="677691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pagode (temple bouddhiste ) de Ba Na Hill au Vietnam</a:t>
            </a:r>
          </a:p>
        </p:txBody>
      </p:sp>
    </p:spTree>
    <p:extLst>
      <p:ext uri="{BB962C8B-B14F-4D97-AF65-F5344CB8AC3E}">
        <p14:creationId xmlns:p14="http://schemas.microsoft.com/office/powerpoint/2010/main" val="439579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7E0251-1A0A-4B6F-B0A3-EA1C4C68C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95" y="191452"/>
            <a:ext cx="8309610" cy="6232208"/>
          </a:xfrm>
          <a:prstGeom prst="rect">
            <a:avLst/>
          </a:prstGeom>
        </p:spPr>
      </p:pic>
      <p:sp>
        <p:nvSpPr>
          <p:cNvPr id="4" name="ZoneTexte 3">
            <a:extLst>
              <a:ext uri="{FF2B5EF4-FFF2-40B4-BE49-F238E27FC236}">
                <a16:creationId xmlns:a16="http://schemas.microsoft.com/office/drawing/2014/main" id="{DE70AC79-8A88-4635-8425-D8731A38FBDC}"/>
              </a:ext>
            </a:extLst>
          </p:cNvPr>
          <p:cNvSpPr txBox="1"/>
          <p:nvPr/>
        </p:nvSpPr>
        <p:spPr>
          <a:xfrm>
            <a:off x="595431" y="6423660"/>
            <a:ext cx="765702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Château et église du village français de Ba Na Hill au Vietnam</a:t>
            </a:r>
          </a:p>
        </p:txBody>
      </p:sp>
    </p:spTree>
    <p:extLst>
      <p:ext uri="{BB962C8B-B14F-4D97-AF65-F5344CB8AC3E}">
        <p14:creationId xmlns:p14="http://schemas.microsoft.com/office/powerpoint/2010/main" val="364223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E48F2E-649F-43E5-B24B-BE31A96A39DE}"/>
              </a:ext>
            </a:extLst>
          </p:cNvPr>
          <p:cNvSpPr txBox="1"/>
          <p:nvPr/>
        </p:nvSpPr>
        <p:spPr>
          <a:xfrm>
            <a:off x="163196" y="187333"/>
            <a:ext cx="31172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urbain</a:t>
            </a:r>
          </a:p>
        </p:txBody>
      </p:sp>
      <p:pic>
        <p:nvPicPr>
          <p:cNvPr id="4" name="Image 3">
            <a:extLst>
              <a:ext uri="{FF2B5EF4-FFF2-40B4-BE49-F238E27FC236}">
                <a16:creationId xmlns:a16="http://schemas.microsoft.com/office/drawing/2014/main" id="{BB9E3B2F-9C20-4A18-B87D-16646D236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99" y="975122"/>
            <a:ext cx="7852410" cy="4907756"/>
          </a:xfrm>
          <a:prstGeom prst="rect">
            <a:avLst/>
          </a:prstGeom>
        </p:spPr>
      </p:pic>
      <p:sp>
        <p:nvSpPr>
          <p:cNvPr id="5" name="ZoneTexte 4">
            <a:extLst>
              <a:ext uri="{FF2B5EF4-FFF2-40B4-BE49-F238E27FC236}">
                <a16:creationId xmlns:a16="http://schemas.microsoft.com/office/drawing/2014/main" id="{729FE4E4-0C20-43E2-BB70-CE5AD3F7C16E}"/>
              </a:ext>
            </a:extLst>
          </p:cNvPr>
          <p:cNvSpPr txBox="1"/>
          <p:nvPr/>
        </p:nvSpPr>
        <p:spPr>
          <a:xfrm>
            <a:off x="4789170" y="278773"/>
            <a:ext cx="2023110" cy="400110"/>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Les skylines</a:t>
            </a:r>
          </a:p>
        </p:txBody>
      </p:sp>
      <p:sp>
        <p:nvSpPr>
          <p:cNvPr id="6" name="ZoneTexte 5">
            <a:extLst>
              <a:ext uri="{FF2B5EF4-FFF2-40B4-BE49-F238E27FC236}">
                <a16:creationId xmlns:a16="http://schemas.microsoft.com/office/drawing/2014/main" id="{ED9BE4A1-AF9A-4F87-959F-22B321AAAFD4}"/>
              </a:ext>
            </a:extLst>
          </p:cNvPr>
          <p:cNvSpPr txBox="1"/>
          <p:nvPr/>
        </p:nvSpPr>
        <p:spPr>
          <a:xfrm>
            <a:off x="425449" y="5870447"/>
            <a:ext cx="29464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Marina Bay - Singapour</a:t>
            </a:r>
          </a:p>
        </p:txBody>
      </p:sp>
    </p:spTree>
    <p:extLst>
      <p:ext uri="{BB962C8B-B14F-4D97-AF65-F5344CB8AC3E}">
        <p14:creationId xmlns:p14="http://schemas.microsoft.com/office/powerpoint/2010/main" val="34796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26FD2D-22A8-4577-BE71-A8C27094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 y="262889"/>
            <a:ext cx="7709535" cy="5782152"/>
          </a:xfrm>
          <a:prstGeom prst="rect">
            <a:avLst/>
          </a:prstGeom>
        </p:spPr>
      </p:pic>
      <p:sp>
        <p:nvSpPr>
          <p:cNvPr id="4" name="ZoneTexte 3">
            <a:extLst>
              <a:ext uri="{FF2B5EF4-FFF2-40B4-BE49-F238E27FC236}">
                <a16:creationId xmlns:a16="http://schemas.microsoft.com/office/drawing/2014/main" id="{B9CCB036-5E0D-4FDC-8B95-E8E6C15137FE}"/>
              </a:ext>
            </a:extLst>
          </p:cNvPr>
          <p:cNvSpPr txBox="1"/>
          <p:nvPr/>
        </p:nvSpPr>
        <p:spPr>
          <a:xfrm>
            <a:off x="434340" y="6045041"/>
            <a:ext cx="294640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Hanoi Lotte - Vietnam</a:t>
            </a:r>
          </a:p>
        </p:txBody>
      </p:sp>
    </p:spTree>
    <p:extLst>
      <p:ext uri="{BB962C8B-B14F-4D97-AF65-F5344CB8AC3E}">
        <p14:creationId xmlns:p14="http://schemas.microsoft.com/office/powerpoint/2010/main" val="39246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41C3D8-3F9E-4E67-B348-BCC3EFE12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77" y="137159"/>
            <a:ext cx="7107063" cy="5875172"/>
          </a:xfrm>
          <a:prstGeom prst="rect">
            <a:avLst/>
          </a:prstGeom>
        </p:spPr>
      </p:pic>
      <p:sp>
        <p:nvSpPr>
          <p:cNvPr id="4" name="ZoneTexte 3">
            <a:extLst>
              <a:ext uri="{FF2B5EF4-FFF2-40B4-BE49-F238E27FC236}">
                <a16:creationId xmlns:a16="http://schemas.microsoft.com/office/drawing/2014/main" id="{D588A7BE-5898-42C9-8E75-C7321FA2B6F9}"/>
              </a:ext>
            </a:extLst>
          </p:cNvPr>
          <p:cNvSpPr txBox="1"/>
          <p:nvPr/>
        </p:nvSpPr>
        <p:spPr>
          <a:xfrm>
            <a:off x="642477" y="6012331"/>
            <a:ext cx="5804043"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Tour jumelles </a:t>
            </a:r>
            <a:r>
              <a:rPr lang="fr-FR" sz="2000" dirty="0" err="1">
                <a:latin typeface="Arial" panose="020B0604020202020204" pitchFamily="34" charset="0"/>
                <a:cs typeface="Arial" panose="020B0604020202020204" pitchFamily="34" charset="0"/>
              </a:rPr>
              <a:t>Petronas</a:t>
            </a:r>
            <a:r>
              <a:rPr lang="fr-FR" sz="2000" dirty="0">
                <a:latin typeface="Arial" panose="020B0604020202020204" pitchFamily="34" charset="0"/>
                <a:cs typeface="Arial" panose="020B0604020202020204" pitchFamily="34" charset="0"/>
              </a:rPr>
              <a:t> – Kuala Lumpur Malaisie</a:t>
            </a:r>
          </a:p>
        </p:txBody>
      </p:sp>
    </p:spTree>
    <p:extLst>
      <p:ext uri="{BB962C8B-B14F-4D97-AF65-F5344CB8AC3E}">
        <p14:creationId xmlns:p14="http://schemas.microsoft.com/office/powerpoint/2010/main" val="75372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DB36116D-2C05-4AD6-865D-E9651685F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1" y="727492"/>
            <a:ext cx="8479536" cy="5894832"/>
          </a:xfrm>
          <a:prstGeom prst="rect">
            <a:avLst/>
          </a:prstGeom>
        </p:spPr>
      </p:pic>
      <p:sp>
        <p:nvSpPr>
          <p:cNvPr id="4" name="ZoneTexte 3">
            <a:extLst>
              <a:ext uri="{FF2B5EF4-FFF2-40B4-BE49-F238E27FC236}">
                <a16:creationId xmlns:a16="http://schemas.microsoft.com/office/drawing/2014/main" id="{DD4D7F9C-8B99-4707-9CF2-F407815E7685}"/>
              </a:ext>
            </a:extLst>
          </p:cNvPr>
          <p:cNvSpPr txBox="1"/>
          <p:nvPr/>
        </p:nvSpPr>
        <p:spPr>
          <a:xfrm>
            <a:off x="91440" y="217170"/>
            <a:ext cx="8869680"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Carte des arrivées touristiques internationales en Asie</a:t>
            </a:r>
          </a:p>
        </p:txBody>
      </p:sp>
      <p:sp>
        <p:nvSpPr>
          <p:cNvPr id="5" name="Ellipse 4">
            <a:extLst>
              <a:ext uri="{FF2B5EF4-FFF2-40B4-BE49-F238E27FC236}">
                <a16:creationId xmlns:a16="http://schemas.microsoft.com/office/drawing/2014/main" id="{C7088D9F-26AB-42B9-A504-1A37A04FE526}"/>
              </a:ext>
            </a:extLst>
          </p:cNvPr>
          <p:cNvSpPr/>
          <p:nvPr/>
        </p:nvSpPr>
        <p:spPr>
          <a:xfrm>
            <a:off x="6381487" y="3370898"/>
            <a:ext cx="1505213" cy="1472564"/>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7957128-A4E4-4600-AC27-0490E5E740BF}"/>
              </a:ext>
            </a:extLst>
          </p:cNvPr>
          <p:cNvSpPr/>
          <p:nvPr/>
        </p:nvSpPr>
        <p:spPr>
          <a:xfrm>
            <a:off x="6709410" y="4034790"/>
            <a:ext cx="857250" cy="808672"/>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DE91A718-2A96-4CDF-A21F-24F94C93EB16}"/>
              </a:ext>
            </a:extLst>
          </p:cNvPr>
          <p:cNvSpPr/>
          <p:nvPr/>
        </p:nvSpPr>
        <p:spPr>
          <a:xfrm>
            <a:off x="7040089" y="4600574"/>
            <a:ext cx="240821" cy="242888"/>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5DAC9D96-E884-4DA4-83A1-ACC0CC0B3334}"/>
              </a:ext>
            </a:extLst>
          </p:cNvPr>
          <p:cNvSpPr/>
          <p:nvPr/>
        </p:nvSpPr>
        <p:spPr>
          <a:xfrm>
            <a:off x="3173467" y="1465898"/>
            <a:ext cx="1505213" cy="1472564"/>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DD134533-020F-447D-82CF-94242021C78A}"/>
              </a:ext>
            </a:extLst>
          </p:cNvPr>
          <p:cNvSpPr txBox="1"/>
          <p:nvPr/>
        </p:nvSpPr>
        <p:spPr>
          <a:xfrm>
            <a:off x="3560314" y="2017514"/>
            <a:ext cx="511214" cy="276999"/>
          </a:xfrm>
          <a:prstGeom prst="rect">
            <a:avLst/>
          </a:prstGeom>
          <a:solidFill>
            <a:schemeClr val="bg1"/>
          </a:solidFill>
        </p:spPr>
        <p:txBody>
          <a:bodyPr wrap="square" lIns="72000" rIns="72000" rtlCol="0">
            <a:spAutoFit/>
          </a:bodyPr>
          <a:lstStyle/>
          <a:p>
            <a:r>
              <a:rPr lang="fr-FR" sz="1200" b="1" dirty="0"/>
              <a:t>Chine</a:t>
            </a:r>
          </a:p>
        </p:txBody>
      </p:sp>
      <p:sp>
        <p:nvSpPr>
          <p:cNvPr id="10" name="Ellipse 9">
            <a:extLst>
              <a:ext uri="{FF2B5EF4-FFF2-40B4-BE49-F238E27FC236}">
                <a16:creationId xmlns:a16="http://schemas.microsoft.com/office/drawing/2014/main" id="{C1593C77-3AF2-44E5-92F2-37B09AAA4432}"/>
              </a:ext>
            </a:extLst>
          </p:cNvPr>
          <p:cNvSpPr/>
          <p:nvPr/>
        </p:nvSpPr>
        <p:spPr>
          <a:xfrm>
            <a:off x="5782734" y="1640068"/>
            <a:ext cx="778932" cy="754892"/>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AF223F7-2541-44C2-96A9-F41F0155D54C}"/>
              </a:ext>
            </a:extLst>
          </p:cNvPr>
          <p:cNvSpPr txBox="1"/>
          <p:nvPr/>
        </p:nvSpPr>
        <p:spPr>
          <a:xfrm>
            <a:off x="5850467" y="1802070"/>
            <a:ext cx="643467" cy="360000"/>
          </a:xfrm>
          <a:prstGeom prst="rect">
            <a:avLst/>
          </a:prstGeom>
          <a:solidFill>
            <a:schemeClr val="bg1"/>
          </a:solidFill>
        </p:spPr>
        <p:txBody>
          <a:bodyPr wrap="square" rtlCol="0">
            <a:spAutoFit/>
          </a:bodyPr>
          <a:lstStyle/>
          <a:p>
            <a:pPr algn="ctr"/>
            <a:r>
              <a:rPr lang="fr-FR" sz="1000" b="1" kern="800" dirty="0"/>
              <a:t>Corée </a:t>
            </a:r>
            <a:r>
              <a:rPr lang="fr-FR" sz="1000" b="1" kern="800" spc="-100" dirty="0"/>
              <a:t>du</a:t>
            </a:r>
            <a:r>
              <a:rPr lang="fr-FR" sz="1000" b="1" kern="800" dirty="0"/>
              <a:t> Sud</a:t>
            </a:r>
          </a:p>
        </p:txBody>
      </p:sp>
      <p:sp>
        <p:nvSpPr>
          <p:cNvPr id="12" name="Ellipse 11">
            <a:extLst>
              <a:ext uri="{FF2B5EF4-FFF2-40B4-BE49-F238E27FC236}">
                <a16:creationId xmlns:a16="http://schemas.microsoft.com/office/drawing/2014/main" id="{693AF61A-B8F9-47F2-9AE8-70DC185901F2}"/>
              </a:ext>
            </a:extLst>
          </p:cNvPr>
          <p:cNvSpPr/>
          <p:nvPr/>
        </p:nvSpPr>
        <p:spPr>
          <a:xfrm>
            <a:off x="6781457" y="1695417"/>
            <a:ext cx="705272" cy="725039"/>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E00162C-82B8-4156-A1F6-C0BB8F55A28E}"/>
              </a:ext>
            </a:extLst>
          </p:cNvPr>
          <p:cNvSpPr txBox="1"/>
          <p:nvPr/>
        </p:nvSpPr>
        <p:spPr>
          <a:xfrm>
            <a:off x="6875883" y="1919436"/>
            <a:ext cx="473184" cy="246221"/>
          </a:xfrm>
          <a:prstGeom prst="rect">
            <a:avLst/>
          </a:prstGeom>
          <a:solidFill>
            <a:schemeClr val="bg1"/>
          </a:solidFill>
        </p:spPr>
        <p:txBody>
          <a:bodyPr wrap="square" lIns="72000" rIns="36000" rtlCol="0">
            <a:spAutoFit/>
          </a:bodyPr>
          <a:lstStyle/>
          <a:p>
            <a:r>
              <a:rPr lang="fr-FR" sz="1000" b="1" dirty="0"/>
              <a:t>Japon</a:t>
            </a:r>
          </a:p>
        </p:txBody>
      </p:sp>
      <p:sp>
        <p:nvSpPr>
          <p:cNvPr id="15" name="ZoneTexte 14">
            <a:extLst>
              <a:ext uri="{FF2B5EF4-FFF2-40B4-BE49-F238E27FC236}">
                <a16:creationId xmlns:a16="http://schemas.microsoft.com/office/drawing/2014/main" id="{36657DE2-1991-482C-8FE7-AD4EAF38D901}"/>
              </a:ext>
            </a:extLst>
          </p:cNvPr>
          <p:cNvSpPr txBox="1"/>
          <p:nvPr/>
        </p:nvSpPr>
        <p:spPr>
          <a:xfrm>
            <a:off x="3833324" y="928429"/>
            <a:ext cx="738676" cy="261610"/>
          </a:xfrm>
          <a:prstGeom prst="rect">
            <a:avLst/>
          </a:prstGeom>
          <a:solidFill>
            <a:schemeClr val="bg1"/>
          </a:solidFill>
        </p:spPr>
        <p:txBody>
          <a:bodyPr wrap="square" rtlCol="0">
            <a:spAutoFit/>
          </a:bodyPr>
          <a:lstStyle/>
          <a:p>
            <a:r>
              <a:rPr lang="fr-FR" sz="1100" b="1" dirty="0"/>
              <a:t>Mongolie</a:t>
            </a:r>
          </a:p>
        </p:txBody>
      </p:sp>
      <p:sp>
        <p:nvSpPr>
          <p:cNvPr id="17" name="ZoneTexte 16">
            <a:extLst>
              <a:ext uri="{FF2B5EF4-FFF2-40B4-BE49-F238E27FC236}">
                <a16:creationId xmlns:a16="http://schemas.microsoft.com/office/drawing/2014/main" id="{A042D246-4DC3-4103-A2F1-6404E85D5CA4}"/>
              </a:ext>
            </a:extLst>
          </p:cNvPr>
          <p:cNvSpPr txBox="1"/>
          <p:nvPr/>
        </p:nvSpPr>
        <p:spPr>
          <a:xfrm>
            <a:off x="581847" y="2550351"/>
            <a:ext cx="722019" cy="261610"/>
          </a:xfrm>
          <a:prstGeom prst="rect">
            <a:avLst/>
          </a:prstGeom>
          <a:solidFill>
            <a:schemeClr val="bg1"/>
          </a:solidFill>
        </p:spPr>
        <p:txBody>
          <a:bodyPr wrap="square" rtlCol="0">
            <a:spAutoFit/>
          </a:bodyPr>
          <a:lstStyle/>
          <a:p>
            <a:r>
              <a:rPr lang="fr-FR" sz="1100" b="1" dirty="0"/>
              <a:t>Pakistan</a:t>
            </a:r>
          </a:p>
        </p:txBody>
      </p:sp>
      <p:sp>
        <p:nvSpPr>
          <p:cNvPr id="16" name="Ellipse 15">
            <a:extLst>
              <a:ext uri="{FF2B5EF4-FFF2-40B4-BE49-F238E27FC236}">
                <a16:creationId xmlns:a16="http://schemas.microsoft.com/office/drawing/2014/main" id="{9FBDED52-29F8-4E1C-90E5-8833076F9424}"/>
              </a:ext>
            </a:extLst>
          </p:cNvPr>
          <p:cNvSpPr/>
          <p:nvPr/>
        </p:nvSpPr>
        <p:spPr>
          <a:xfrm>
            <a:off x="412772" y="2574446"/>
            <a:ext cx="211451" cy="191824"/>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7ED8C3A1-BDB5-4B62-830C-E1023D1561DD}"/>
              </a:ext>
            </a:extLst>
          </p:cNvPr>
          <p:cNvSpPr/>
          <p:nvPr/>
        </p:nvSpPr>
        <p:spPr>
          <a:xfrm>
            <a:off x="1159933" y="3276600"/>
            <a:ext cx="558800" cy="524933"/>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5B337580-9A39-4EF8-BE64-635137AE748C}"/>
              </a:ext>
            </a:extLst>
          </p:cNvPr>
          <p:cNvSpPr txBox="1"/>
          <p:nvPr/>
        </p:nvSpPr>
        <p:spPr>
          <a:xfrm>
            <a:off x="1210733" y="3408261"/>
            <a:ext cx="406400" cy="236406"/>
          </a:xfrm>
          <a:prstGeom prst="rect">
            <a:avLst/>
          </a:prstGeom>
          <a:solidFill>
            <a:schemeClr val="bg1"/>
          </a:solidFill>
        </p:spPr>
        <p:txBody>
          <a:bodyPr wrap="square" lIns="72000" tIns="36000" rIns="72000" rtlCol="0">
            <a:spAutoFit/>
          </a:bodyPr>
          <a:lstStyle/>
          <a:p>
            <a:r>
              <a:rPr lang="fr-FR" sz="1000" b="1" dirty="0"/>
              <a:t>Inde</a:t>
            </a:r>
          </a:p>
        </p:txBody>
      </p:sp>
      <p:sp>
        <p:nvSpPr>
          <p:cNvPr id="22" name="ZoneTexte 21">
            <a:extLst>
              <a:ext uri="{FF2B5EF4-FFF2-40B4-BE49-F238E27FC236}">
                <a16:creationId xmlns:a16="http://schemas.microsoft.com/office/drawing/2014/main" id="{CE538FA3-9712-447F-9A92-6AC564C139B7}"/>
              </a:ext>
            </a:extLst>
          </p:cNvPr>
          <p:cNvSpPr txBox="1"/>
          <p:nvPr/>
        </p:nvSpPr>
        <p:spPr>
          <a:xfrm>
            <a:off x="2324190" y="3456583"/>
            <a:ext cx="743191" cy="216000"/>
          </a:xfrm>
          <a:prstGeom prst="rect">
            <a:avLst/>
          </a:prstGeom>
          <a:solidFill>
            <a:schemeClr val="bg1"/>
          </a:solidFill>
        </p:spPr>
        <p:txBody>
          <a:bodyPr wrap="square" rtlCol="0">
            <a:spAutoFit/>
          </a:bodyPr>
          <a:lstStyle/>
          <a:p>
            <a:r>
              <a:rPr lang="fr-FR" sz="1000" b="1" dirty="0"/>
              <a:t>Myanmar</a:t>
            </a:r>
          </a:p>
        </p:txBody>
      </p:sp>
      <p:sp>
        <p:nvSpPr>
          <p:cNvPr id="21" name="Ellipse 20">
            <a:extLst>
              <a:ext uri="{FF2B5EF4-FFF2-40B4-BE49-F238E27FC236}">
                <a16:creationId xmlns:a16="http://schemas.microsoft.com/office/drawing/2014/main" id="{AAA22BCF-9BCD-44A5-B5C4-4346C8477ECB}"/>
              </a:ext>
            </a:extLst>
          </p:cNvPr>
          <p:cNvSpPr/>
          <p:nvPr/>
        </p:nvSpPr>
        <p:spPr>
          <a:xfrm>
            <a:off x="2926601" y="3241869"/>
            <a:ext cx="372533" cy="348298"/>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39ABE40B-52F9-4800-84EB-E1DE01E3DF40}"/>
              </a:ext>
            </a:extLst>
          </p:cNvPr>
          <p:cNvSpPr txBox="1"/>
          <p:nvPr/>
        </p:nvSpPr>
        <p:spPr>
          <a:xfrm>
            <a:off x="1926166" y="2577851"/>
            <a:ext cx="553778" cy="246221"/>
          </a:xfrm>
          <a:prstGeom prst="rect">
            <a:avLst/>
          </a:prstGeom>
          <a:solidFill>
            <a:schemeClr val="bg1"/>
          </a:solidFill>
        </p:spPr>
        <p:txBody>
          <a:bodyPr wrap="square" rtlCol="0">
            <a:spAutoFit/>
          </a:bodyPr>
          <a:lstStyle/>
          <a:p>
            <a:r>
              <a:rPr lang="fr-FR" sz="1000" b="1" dirty="0"/>
              <a:t>Népal</a:t>
            </a:r>
          </a:p>
        </p:txBody>
      </p:sp>
      <p:sp>
        <p:nvSpPr>
          <p:cNvPr id="23" name="Ellipse 22">
            <a:extLst>
              <a:ext uri="{FF2B5EF4-FFF2-40B4-BE49-F238E27FC236}">
                <a16:creationId xmlns:a16="http://schemas.microsoft.com/office/drawing/2014/main" id="{9D7EFA58-0575-43FC-9556-EA41F2BF10C2}"/>
              </a:ext>
            </a:extLst>
          </p:cNvPr>
          <p:cNvSpPr/>
          <p:nvPr/>
        </p:nvSpPr>
        <p:spPr>
          <a:xfrm>
            <a:off x="1828799" y="2719569"/>
            <a:ext cx="194734" cy="184783"/>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716E3ADC-7504-4874-9120-ACD65498393E}"/>
              </a:ext>
            </a:extLst>
          </p:cNvPr>
          <p:cNvSpPr txBox="1"/>
          <p:nvPr/>
        </p:nvSpPr>
        <p:spPr>
          <a:xfrm>
            <a:off x="2564749" y="2755537"/>
            <a:ext cx="620506" cy="144000"/>
          </a:xfrm>
          <a:prstGeom prst="rect">
            <a:avLst/>
          </a:prstGeom>
          <a:solidFill>
            <a:schemeClr val="bg1"/>
          </a:solidFill>
        </p:spPr>
        <p:txBody>
          <a:bodyPr wrap="square" rtlCol="0">
            <a:spAutoFit/>
          </a:bodyPr>
          <a:lstStyle/>
          <a:p>
            <a:r>
              <a:rPr lang="fr-FR" sz="900" b="1" dirty="0"/>
              <a:t>Bhoutan</a:t>
            </a:r>
          </a:p>
        </p:txBody>
      </p:sp>
      <p:sp>
        <p:nvSpPr>
          <p:cNvPr id="25" name="Ellipse 24">
            <a:extLst>
              <a:ext uri="{FF2B5EF4-FFF2-40B4-BE49-F238E27FC236}">
                <a16:creationId xmlns:a16="http://schemas.microsoft.com/office/drawing/2014/main" id="{DB95E375-33A7-46D8-9011-2CA1EB252C3A}"/>
              </a:ext>
            </a:extLst>
          </p:cNvPr>
          <p:cNvSpPr/>
          <p:nvPr/>
        </p:nvSpPr>
        <p:spPr>
          <a:xfrm>
            <a:off x="2492966" y="2848856"/>
            <a:ext cx="104343" cy="110531"/>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8E8F78E3-59C8-4BE1-BB77-52BAF8AFB3DA}"/>
              </a:ext>
            </a:extLst>
          </p:cNvPr>
          <p:cNvSpPr txBox="1"/>
          <p:nvPr/>
        </p:nvSpPr>
        <p:spPr>
          <a:xfrm>
            <a:off x="1759678" y="3090436"/>
            <a:ext cx="750107" cy="230832"/>
          </a:xfrm>
          <a:prstGeom prst="rect">
            <a:avLst/>
          </a:prstGeom>
          <a:solidFill>
            <a:schemeClr val="bg1"/>
          </a:solidFill>
        </p:spPr>
        <p:txBody>
          <a:bodyPr wrap="square" rtlCol="0">
            <a:spAutoFit/>
          </a:bodyPr>
          <a:lstStyle/>
          <a:p>
            <a:r>
              <a:rPr lang="fr-FR" sz="900" b="1" dirty="0"/>
              <a:t>Bangladesh</a:t>
            </a:r>
          </a:p>
        </p:txBody>
      </p:sp>
      <p:sp>
        <p:nvSpPr>
          <p:cNvPr id="27" name="Ellipse 26">
            <a:extLst>
              <a:ext uri="{FF2B5EF4-FFF2-40B4-BE49-F238E27FC236}">
                <a16:creationId xmlns:a16="http://schemas.microsoft.com/office/drawing/2014/main" id="{4FC78278-AF79-4AFA-AE79-5E2BCF649E30}"/>
              </a:ext>
            </a:extLst>
          </p:cNvPr>
          <p:cNvSpPr/>
          <p:nvPr/>
        </p:nvSpPr>
        <p:spPr>
          <a:xfrm>
            <a:off x="2479944" y="3131338"/>
            <a:ext cx="104343" cy="110531"/>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1DB16492-A4CA-4A9F-8BA0-22F12942BC14}"/>
              </a:ext>
            </a:extLst>
          </p:cNvPr>
          <p:cNvSpPr/>
          <p:nvPr/>
        </p:nvSpPr>
        <p:spPr>
          <a:xfrm>
            <a:off x="3049100" y="3534494"/>
            <a:ext cx="1022428" cy="965038"/>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A6B3976E-427B-4FB2-B59F-8B068998F22A}"/>
              </a:ext>
            </a:extLst>
          </p:cNvPr>
          <p:cNvSpPr/>
          <p:nvPr/>
        </p:nvSpPr>
        <p:spPr>
          <a:xfrm>
            <a:off x="3507637" y="3437050"/>
            <a:ext cx="372533" cy="348298"/>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5305E27D-DAC0-429C-9AAE-E116087674DA}"/>
              </a:ext>
            </a:extLst>
          </p:cNvPr>
          <p:cNvSpPr/>
          <p:nvPr/>
        </p:nvSpPr>
        <p:spPr>
          <a:xfrm>
            <a:off x="3963843" y="3903242"/>
            <a:ext cx="539511" cy="579993"/>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C9FC9873-4BBE-482C-9332-C5DFE9598E00}"/>
              </a:ext>
            </a:extLst>
          </p:cNvPr>
          <p:cNvSpPr/>
          <p:nvPr/>
        </p:nvSpPr>
        <p:spPr>
          <a:xfrm>
            <a:off x="3755314" y="4229145"/>
            <a:ext cx="372533" cy="348298"/>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8111C4C1-8DB0-43E3-B138-B6490F900B66}"/>
              </a:ext>
            </a:extLst>
          </p:cNvPr>
          <p:cNvSpPr txBox="1"/>
          <p:nvPr/>
        </p:nvSpPr>
        <p:spPr>
          <a:xfrm>
            <a:off x="4336818" y="4035718"/>
            <a:ext cx="636464" cy="216000"/>
          </a:xfrm>
          <a:prstGeom prst="rect">
            <a:avLst/>
          </a:prstGeom>
          <a:solidFill>
            <a:schemeClr val="bg1"/>
          </a:solidFill>
        </p:spPr>
        <p:txBody>
          <a:bodyPr wrap="square" rtlCol="0">
            <a:spAutoFit/>
          </a:bodyPr>
          <a:lstStyle/>
          <a:p>
            <a:r>
              <a:rPr lang="fr-FR" sz="1000" b="1" dirty="0"/>
              <a:t>Vietnam</a:t>
            </a:r>
          </a:p>
        </p:txBody>
      </p:sp>
      <p:sp>
        <p:nvSpPr>
          <p:cNvPr id="35" name="ZoneTexte 34">
            <a:extLst>
              <a:ext uri="{FF2B5EF4-FFF2-40B4-BE49-F238E27FC236}">
                <a16:creationId xmlns:a16="http://schemas.microsoft.com/office/drawing/2014/main" id="{2EB76CBC-AC53-4FBA-B61A-8E8B4A1171E9}"/>
              </a:ext>
            </a:extLst>
          </p:cNvPr>
          <p:cNvSpPr txBox="1"/>
          <p:nvPr/>
        </p:nvSpPr>
        <p:spPr>
          <a:xfrm>
            <a:off x="3132001" y="3852000"/>
            <a:ext cx="623314" cy="246221"/>
          </a:xfrm>
          <a:prstGeom prst="rect">
            <a:avLst/>
          </a:prstGeom>
          <a:solidFill>
            <a:schemeClr val="bg1"/>
          </a:solidFill>
        </p:spPr>
        <p:txBody>
          <a:bodyPr wrap="square" lIns="36000" rIns="36000" rtlCol="0">
            <a:spAutoFit/>
          </a:bodyPr>
          <a:lstStyle/>
          <a:p>
            <a:r>
              <a:rPr lang="fr-FR" sz="1000" b="1" dirty="0"/>
              <a:t>Thaïlande</a:t>
            </a:r>
          </a:p>
        </p:txBody>
      </p:sp>
      <p:sp>
        <p:nvSpPr>
          <p:cNvPr id="36" name="ZoneTexte 35">
            <a:extLst>
              <a:ext uri="{FF2B5EF4-FFF2-40B4-BE49-F238E27FC236}">
                <a16:creationId xmlns:a16="http://schemas.microsoft.com/office/drawing/2014/main" id="{D8481DA1-2322-4122-9F4B-3D3EC78AB195}"/>
              </a:ext>
            </a:extLst>
          </p:cNvPr>
          <p:cNvSpPr txBox="1"/>
          <p:nvPr/>
        </p:nvSpPr>
        <p:spPr>
          <a:xfrm>
            <a:off x="3693903" y="3492566"/>
            <a:ext cx="279834" cy="226591"/>
          </a:xfrm>
          <a:prstGeom prst="rect">
            <a:avLst/>
          </a:prstGeom>
          <a:solidFill>
            <a:schemeClr val="bg1"/>
          </a:solidFill>
        </p:spPr>
        <p:txBody>
          <a:bodyPr wrap="square" lIns="36000" tIns="36000" rIns="0" bIns="36000" rtlCol="0">
            <a:spAutoFit/>
          </a:bodyPr>
          <a:lstStyle/>
          <a:p>
            <a:r>
              <a:rPr lang="fr-FR" sz="1000" b="1" dirty="0"/>
              <a:t>Laos</a:t>
            </a:r>
          </a:p>
        </p:txBody>
      </p:sp>
      <p:sp>
        <p:nvSpPr>
          <p:cNvPr id="37" name="ZoneTexte 36">
            <a:extLst>
              <a:ext uri="{FF2B5EF4-FFF2-40B4-BE49-F238E27FC236}">
                <a16:creationId xmlns:a16="http://schemas.microsoft.com/office/drawing/2014/main" id="{E816893F-C4CD-4910-BB06-D07625DA1C83}"/>
              </a:ext>
            </a:extLst>
          </p:cNvPr>
          <p:cNvSpPr txBox="1"/>
          <p:nvPr/>
        </p:nvSpPr>
        <p:spPr>
          <a:xfrm>
            <a:off x="4034664" y="4406406"/>
            <a:ext cx="650620" cy="226591"/>
          </a:xfrm>
          <a:prstGeom prst="rect">
            <a:avLst/>
          </a:prstGeom>
          <a:solidFill>
            <a:schemeClr val="bg1"/>
          </a:solidFill>
        </p:spPr>
        <p:txBody>
          <a:bodyPr wrap="square" lIns="36000" tIns="36000" rIns="0" bIns="36000" rtlCol="0">
            <a:spAutoFit/>
          </a:bodyPr>
          <a:lstStyle/>
          <a:p>
            <a:r>
              <a:rPr lang="fr-FR" sz="1000" b="1" dirty="0"/>
              <a:t>Cambodge</a:t>
            </a:r>
          </a:p>
        </p:txBody>
      </p:sp>
      <p:sp>
        <p:nvSpPr>
          <p:cNvPr id="39" name="ZoneTexte 38">
            <a:extLst>
              <a:ext uri="{FF2B5EF4-FFF2-40B4-BE49-F238E27FC236}">
                <a16:creationId xmlns:a16="http://schemas.microsoft.com/office/drawing/2014/main" id="{ACE85B06-B8FC-4233-AFEE-E8D5E4895641}"/>
              </a:ext>
            </a:extLst>
          </p:cNvPr>
          <p:cNvSpPr txBox="1"/>
          <p:nvPr/>
        </p:nvSpPr>
        <p:spPr>
          <a:xfrm>
            <a:off x="1717899" y="4627621"/>
            <a:ext cx="650620" cy="226591"/>
          </a:xfrm>
          <a:prstGeom prst="rect">
            <a:avLst/>
          </a:prstGeom>
          <a:solidFill>
            <a:schemeClr val="bg1"/>
          </a:solidFill>
        </p:spPr>
        <p:txBody>
          <a:bodyPr wrap="square" lIns="36000" tIns="36000" rIns="0" bIns="36000" rtlCol="0">
            <a:spAutoFit/>
          </a:bodyPr>
          <a:lstStyle/>
          <a:p>
            <a:r>
              <a:rPr lang="fr-FR" sz="1000" b="1" dirty="0"/>
              <a:t>Sri Lanka</a:t>
            </a:r>
          </a:p>
        </p:txBody>
      </p:sp>
      <p:sp>
        <p:nvSpPr>
          <p:cNvPr id="38" name="Ellipse 37">
            <a:extLst>
              <a:ext uri="{FF2B5EF4-FFF2-40B4-BE49-F238E27FC236}">
                <a16:creationId xmlns:a16="http://schemas.microsoft.com/office/drawing/2014/main" id="{E52A9701-1636-48EF-9D5A-8B2E32953A7D}"/>
              </a:ext>
            </a:extLst>
          </p:cNvPr>
          <p:cNvSpPr/>
          <p:nvPr/>
        </p:nvSpPr>
        <p:spPr>
          <a:xfrm>
            <a:off x="1479973" y="4660831"/>
            <a:ext cx="238760" cy="242888"/>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C431A947-41A9-4B3A-8824-610D0504B882}"/>
              </a:ext>
            </a:extLst>
          </p:cNvPr>
          <p:cNvSpPr/>
          <p:nvPr/>
        </p:nvSpPr>
        <p:spPr>
          <a:xfrm>
            <a:off x="4349169" y="2851623"/>
            <a:ext cx="1022428" cy="1039616"/>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9181700E-C2E8-4469-9ACA-617E2BB0131A}"/>
              </a:ext>
            </a:extLst>
          </p:cNvPr>
          <p:cNvSpPr/>
          <p:nvPr/>
        </p:nvSpPr>
        <p:spPr>
          <a:xfrm>
            <a:off x="4316402" y="2992861"/>
            <a:ext cx="838331" cy="792487"/>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F5361F98-3609-4278-9CF8-431F8AC5F06B}"/>
              </a:ext>
            </a:extLst>
          </p:cNvPr>
          <p:cNvSpPr txBox="1"/>
          <p:nvPr/>
        </p:nvSpPr>
        <p:spPr>
          <a:xfrm>
            <a:off x="4526280" y="3294965"/>
            <a:ext cx="440539" cy="226591"/>
          </a:xfrm>
          <a:prstGeom prst="rect">
            <a:avLst/>
          </a:prstGeom>
          <a:solidFill>
            <a:schemeClr val="bg1"/>
          </a:solidFill>
        </p:spPr>
        <p:txBody>
          <a:bodyPr wrap="square" lIns="36000" tIns="36000" rIns="0" bIns="36000" rtlCol="0">
            <a:spAutoFit/>
          </a:bodyPr>
          <a:lstStyle/>
          <a:p>
            <a:r>
              <a:rPr lang="fr-FR" sz="1000" b="1" dirty="0"/>
              <a:t>Macao</a:t>
            </a:r>
          </a:p>
        </p:txBody>
      </p:sp>
      <p:sp>
        <p:nvSpPr>
          <p:cNvPr id="43" name="ZoneTexte 42">
            <a:extLst>
              <a:ext uri="{FF2B5EF4-FFF2-40B4-BE49-F238E27FC236}">
                <a16:creationId xmlns:a16="http://schemas.microsoft.com/office/drawing/2014/main" id="{21996660-B759-4CF5-885F-7AF88A94C47E}"/>
              </a:ext>
            </a:extLst>
          </p:cNvPr>
          <p:cNvSpPr txBox="1"/>
          <p:nvPr/>
        </p:nvSpPr>
        <p:spPr>
          <a:xfrm>
            <a:off x="4742029" y="2766270"/>
            <a:ext cx="625654" cy="226591"/>
          </a:xfrm>
          <a:prstGeom prst="rect">
            <a:avLst/>
          </a:prstGeom>
          <a:solidFill>
            <a:schemeClr val="bg1"/>
          </a:solidFill>
        </p:spPr>
        <p:txBody>
          <a:bodyPr wrap="square" lIns="36000" tIns="36000" rIns="0" bIns="36000" rtlCol="0">
            <a:spAutoFit/>
          </a:bodyPr>
          <a:lstStyle/>
          <a:p>
            <a:r>
              <a:rPr lang="fr-FR" sz="1000" b="1" dirty="0"/>
              <a:t>Hong Kong</a:t>
            </a:r>
          </a:p>
        </p:txBody>
      </p:sp>
      <p:sp>
        <p:nvSpPr>
          <p:cNvPr id="44" name="Ellipse 43">
            <a:extLst>
              <a:ext uri="{FF2B5EF4-FFF2-40B4-BE49-F238E27FC236}">
                <a16:creationId xmlns:a16="http://schemas.microsoft.com/office/drawing/2014/main" id="{B4BF131D-2D8F-482D-BC70-642703EE3106}"/>
              </a:ext>
            </a:extLst>
          </p:cNvPr>
          <p:cNvSpPr/>
          <p:nvPr/>
        </p:nvSpPr>
        <p:spPr>
          <a:xfrm>
            <a:off x="5236906" y="2947405"/>
            <a:ext cx="576158" cy="596032"/>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386A23DF-2EA2-4049-9F70-87CBF50B0FB4}"/>
              </a:ext>
            </a:extLst>
          </p:cNvPr>
          <p:cNvSpPr txBox="1"/>
          <p:nvPr/>
        </p:nvSpPr>
        <p:spPr>
          <a:xfrm>
            <a:off x="5240611" y="3107776"/>
            <a:ext cx="457289" cy="226591"/>
          </a:xfrm>
          <a:prstGeom prst="rect">
            <a:avLst/>
          </a:prstGeom>
          <a:solidFill>
            <a:schemeClr val="bg1"/>
          </a:solidFill>
        </p:spPr>
        <p:txBody>
          <a:bodyPr wrap="square" lIns="36000" tIns="36000" rIns="0" bIns="36000" rtlCol="0">
            <a:spAutoFit/>
          </a:bodyPr>
          <a:lstStyle/>
          <a:p>
            <a:r>
              <a:rPr lang="fr-FR" sz="1000" b="1" dirty="0"/>
              <a:t>Taïwan</a:t>
            </a:r>
          </a:p>
        </p:txBody>
      </p:sp>
      <p:sp>
        <p:nvSpPr>
          <p:cNvPr id="46" name="Ellipse 45">
            <a:extLst>
              <a:ext uri="{FF2B5EF4-FFF2-40B4-BE49-F238E27FC236}">
                <a16:creationId xmlns:a16="http://schemas.microsoft.com/office/drawing/2014/main" id="{BB257D28-8F2A-43A9-BB83-7FE76F34CDED}"/>
              </a:ext>
            </a:extLst>
          </p:cNvPr>
          <p:cNvSpPr/>
          <p:nvPr/>
        </p:nvSpPr>
        <p:spPr>
          <a:xfrm>
            <a:off x="5226997" y="3831780"/>
            <a:ext cx="454498" cy="423224"/>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CD297B28-8BCC-49D2-A809-18F1B7C91D7D}"/>
              </a:ext>
            </a:extLst>
          </p:cNvPr>
          <p:cNvSpPr txBox="1"/>
          <p:nvPr/>
        </p:nvSpPr>
        <p:spPr>
          <a:xfrm>
            <a:off x="5388373" y="3911679"/>
            <a:ext cx="655974" cy="246221"/>
          </a:xfrm>
          <a:prstGeom prst="rect">
            <a:avLst/>
          </a:prstGeom>
          <a:solidFill>
            <a:schemeClr val="bg1"/>
          </a:solidFill>
        </p:spPr>
        <p:txBody>
          <a:bodyPr wrap="square" lIns="36000" rIns="36000" rtlCol="0">
            <a:spAutoFit/>
          </a:bodyPr>
          <a:lstStyle/>
          <a:p>
            <a:r>
              <a:rPr lang="fr-FR" sz="1000" b="1" dirty="0"/>
              <a:t>Philippines</a:t>
            </a:r>
          </a:p>
        </p:txBody>
      </p:sp>
      <p:sp>
        <p:nvSpPr>
          <p:cNvPr id="48" name="Ellipse 47">
            <a:extLst>
              <a:ext uri="{FF2B5EF4-FFF2-40B4-BE49-F238E27FC236}">
                <a16:creationId xmlns:a16="http://schemas.microsoft.com/office/drawing/2014/main" id="{0233BA34-2542-434F-A009-2EF064871049}"/>
              </a:ext>
            </a:extLst>
          </p:cNvPr>
          <p:cNvSpPr/>
          <p:nvPr/>
        </p:nvSpPr>
        <p:spPr>
          <a:xfrm>
            <a:off x="3164337" y="4599284"/>
            <a:ext cx="1022428" cy="1062375"/>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EC2A47CB-152B-44E8-BF7D-C3B8643DA40B}"/>
              </a:ext>
            </a:extLst>
          </p:cNvPr>
          <p:cNvSpPr txBox="1"/>
          <p:nvPr/>
        </p:nvSpPr>
        <p:spPr>
          <a:xfrm>
            <a:off x="3381963" y="4784324"/>
            <a:ext cx="549424" cy="246221"/>
          </a:xfrm>
          <a:prstGeom prst="rect">
            <a:avLst/>
          </a:prstGeom>
          <a:solidFill>
            <a:schemeClr val="bg1"/>
          </a:solidFill>
        </p:spPr>
        <p:txBody>
          <a:bodyPr wrap="square" lIns="36000" rIns="36000" rtlCol="0">
            <a:spAutoFit/>
          </a:bodyPr>
          <a:lstStyle/>
          <a:p>
            <a:r>
              <a:rPr lang="fr-FR" sz="1000" b="1" dirty="0"/>
              <a:t>Malaisie</a:t>
            </a:r>
          </a:p>
        </p:txBody>
      </p:sp>
      <p:sp>
        <p:nvSpPr>
          <p:cNvPr id="50" name="Ellipse 49">
            <a:extLst>
              <a:ext uri="{FF2B5EF4-FFF2-40B4-BE49-F238E27FC236}">
                <a16:creationId xmlns:a16="http://schemas.microsoft.com/office/drawing/2014/main" id="{AA86B7A5-B169-4D54-A440-74FE3CB5599D}"/>
              </a:ext>
            </a:extLst>
          </p:cNvPr>
          <p:cNvSpPr/>
          <p:nvPr/>
        </p:nvSpPr>
        <p:spPr>
          <a:xfrm>
            <a:off x="3546165" y="5136162"/>
            <a:ext cx="640600" cy="61808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3F489342-C778-41A6-93AA-AE9C418E125B}"/>
              </a:ext>
            </a:extLst>
          </p:cNvPr>
          <p:cNvSpPr txBox="1"/>
          <p:nvPr/>
        </p:nvSpPr>
        <p:spPr>
          <a:xfrm>
            <a:off x="3621421" y="5287489"/>
            <a:ext cx="640317" cy="246221"/>
          </a:xfrm>
          <a:prstGeom prst="rect">
            <a:avLst/>
          </a:prstGeom>
          <a:solidFill>
            <a:schemeClr val="bg1"/>
          </a:solidFill>
        </p:spPr>
        <p:txBody>
          <a:bodyPr wrap="square" lIns="36000" rIns="36000" rtlCol="0">
            <a:spAutoFit/>
          </a:bodyPr>
          <a:lstStyle/>
          <a:p>
            <a:r>
              <a:rPr lang="fr-FR" sz="1000" b="1" dirty="0"/>
              <a:t>Singapour</a:t>
            </a:r>
          </a:p>
        </p:txBody>
      </p:sp>
      <p:sp>
        <p:nvSpPr>
          <p:cNvPr id="52" name="Ellipse 51">
            <a:extLst>
              <a:ext uri="{FF2B5EF4-FFF2-40B4-BE49-F238E27FC236}">
                <a16:creationId xmlns:a16="http://schemas.microsoft.com/office/drawing/2014/main" id="{9690DCAB-A150-4398-B2EF-7C57684BECCD}"/>
              </a:ext>
            </a:extLst>
          </p:cNvPr>
          <p:cNvSpPr/>
          <p:nvPr/>
        </p:nvSpPr>
        <p:spPr>
          <a:xfrm>
            <a:off x="4461839" y="5319682"/>
            <a:ext cx="650620" cy="61808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33A1F5B6-D16C-49A9-8FBE-17DD2493CE6B}"/>
              </a:ext>
            </a:extLst>
          </p:cNvPr>
          <p:cNvSpPr txBox="1"/>
          <p:nvPr/>
        </p:nvSpPr>
        <p:spPr>
          <a:xfrm>
            <a:off x="4576270" y="5454740"/>
            <a:ext cx="623314" cy="246221"/>
          </a:xfrm>
          <a:prstGeom prst="rect">
            <a:avLst/>
          </a:prstGeom>
          <a:solidFill>
            <a:schemeClr val="bg1"/>
          </a:solidFill>
        </p:spPr>
        <p:txBody>
          <a:bodyPr wrap="square" lIns="36000" rIns="36000" rtlCol="0">
            <a:spAutoFit/>
          </a:bodyPr>
          <a:lstStyle/>
          <a:p>
            <a:r>
              <a:rPr lang="fr-FR" sz="1000" b="1" dirty="0"/>
              <a:t>Indonésie</a:t>
            </a:r>
          </a:p>
        </p:txBody>
      </p:sp>
      <p:sp>
        <p:nvSpPr>
          <p:cNvPr id="55" name="ZoneTexte 54">
            <a:extLst>
              <a:ext uri="{FF2B5EF4-FFF2-40B4-BE49-F238E27FC236}">
                <a16:creationId xmlns:a16="http://schemas.microsoft.com/office/drawing/2014/main" id="{775CDE7B-8E7C-496B-843A-1AF261AD900D}"/>
              </a:ext>
            </a:extLst>
          </p:cNvPr>
          <p:cNvSpPr txBox="1"/>
          <p:nvPr/>
        </p:nvSpPr>
        <p:spPr>
          <a:xfrm>
            <a:off x="4942380" y="4959770"/>
            <a:ext cx="477593" cy="246221"/>
          </a:xfrm>
          <a:prstGeom prst="rect">
            <a:avLst/>
          </a:prstGeom>
          <a:solidFill>
            <a:schemeClr val="bg1"/>
          </a:solidFill>
        </p:spPr>
        <p:txBody>
          <a:bodyPr wrap="square" lIns="36000" rIns="36000" rtlCol="0">
            <a:spAutoFit/>
          </a:bodyPr>
          <a:lstStyle/>
          <a:p>
            <a:r>
              <a:rPr lang="fr-FR" sz="1000" b="1" dirty="0"/>
              <a:t>Brunéi</a:t>
            </a:r>
          </a:p>
        </p:txBody>
      </p:sp>
      <p:sp>
        <p:nvSpPr>
          <p:cNvPr id="54" name="Ellipse 53">
            <a:extLst>
              <a:ext uri="{FF2B5EF4-FFF2-40B4-BE49-F238E27FC236}">
                <a16:creationId xmlns:a16="http://schemas.microsoft.com/office/drawing/2014/main" id="{6193583D-EE50-484B-91B1-461356D07AEA}"/>
              </a:ext>
            </a:extLst>
          </p:cNvPr>
          <p:cNvSpPr/>
          <p:nvPr/>
        </p:nvSpPr>
        <p:spPr>
          <a:xfrm>
            <a:off x="4827616" y="5056246"/>
            <a:ext cx="104343" cy="110531"/>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BEA84296-ED19-4DDC-B820-DAAAB221D442}"/>
              </a:ext>
            </a:extLst>
          </p:cNvPr>
          <p:cNvSpPr txBox="1"/>
          <p:nvPr/>
        </p:nvSpPr>
        <p:spPr>
          <a:xfrm>
            <a:off x="979728" y="5410599"/>
            <a:ext cx="584391" cy="226591"/>
          </a:xfrm>
          <a:prstGeom prst="rect">
            <a:avLst/>
          </a:prstGeom>
          <a:solidFill>
            <a:schemeClr val="bg1"/>
          </a:solidFill>
        </p:spPr>
        <p:txBody>
          <a:bodyPr wrap="square" lIns="36000" tIns="36000" rIns="0" bIns="36000" rtlCol="0">
            <a:spAutoFit/>
          </a:bodyPr>
          <a:lstStyle/>
          <a:p>
            <a:r>
              <a:rPr lang="fr-FR" sz="1000" b="1" dirty="0"/>
              <a:t>Maldives</a:t>
            </a:r>
          </a:p>
        </p:txBody>
      </p:sp>
      <p:sp>
        <p:nvSpPr>
          <p:cNvPr id="56" name="Ellipse 55">
            <a:extLst>
              <a:ext uri="{FF2B5EF4-FFF2-40B4-BE49-F238E27FC236}">
                <a16:creationId xmlns:a16="http://schemas.microsoft.com/office/drawing/2014/main" id="{20980E6B-71E0-4DB2-B094-403D4514D2B1}"/>
              </a:ext>
            </a:extLst>
          </p:cNvPr>
          <p:cNvSpPr/>
          <p:nvPr/>
        </p:nvSpPr>
        <p:spPr>
          <a:xfrm>
            <a:off x="746760" y="5468777"/>
            <a:ext cx="253479" cy="246221"/>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ZoneTexte 58">
            <a:extLst>
              <a:ext uri="{FF2B5EF4-FFF2-40B4-BE49-F238E27FC236}">
                <a16:creationId xmlns:a16="http://schemas.microsoft.com/office/drawing/2014/main" id="{74F29BBF-2EF5-42FA-9BBA-5F1378A96DCA}"/>
              </a:ext>
            </a:extLst>
          </p:cNvPr>
          <p:cNvSpPr txBox="1"/>
          <p:nvPr/>
        </p:nvSpPr>
        <p:spPr>
          <a:xfrm>
            <a:off x="6021551" y="6237070"/>
            <a:ext cx="719871" cy="246221"/>
          </a:xfrm>
          <a:prstGeom prst="rect">
            <a:avLst/>
          </a:prstGeom>
          <a:solidFill>
            <a:schemeClr val="bg1"/>
          </a:solidFill>
        </p:spPr>
        <p:txBody>
          <a:bodyPr wrap="square" lIns="36000" rIns="36000" rtlCol="0">
            <a:spAutoFit/>
          </a:bodyPr>
          <a:lstStyle/>
          <a:p>
            <a:r>
              <a:rPr lang="fr-FR" sz="1000" b="1" dirty="0"/>
              <a:t>Timor Leste</a:t>
            </a:r>
          </a:p>
        </p:txBody>
      </p:sp>
      <p:sp>
        <p:nvSpPr>
          <p:cNvPr id="60" name="Ellipse 59">
            <a:extLst>
              <a:ext uri="{FF2B5EF4-FFF2-40B4-BE49-F238E27FC236}">
                <a16:creationId xmlns:a16="http://schemas.microsoft.com/office/drawing/2014/main" id="{124807EF-90F6-4492-9B8A-622B16F56CBB}"/>
              </a:ext>
            </a:extLst>
          </p:cNvPr>
          <p:cNvSpPr/>
          <p:nvPr/>
        </p:nvSpPr>
        <p:spPr>
          <a:xfrm>
            <a:off x="5886572" y="6292602"/>
            <a:ext cx="134979" cy="135155"/>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DB84DFF5-BEA6-404E-8E9D-85F6A3A03FE7}"/>
              </a:ext>
            </a:extLst>
          </p:cNvPr>
          <p:cNvSpPr/>
          <p:nvPr/>
        </p:nvSpPr>
        <p:spPr>
          <a:xfrm>
            <a:off x="3704531" y="976839"/>
            <a:ext cx="155402" cy="139029"/>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41755EEA-B9BA-46B1-9D51-2A73CD77A64D}"/>
              </a:ext>
            </a:extLst>
          </p:cNvPr>
          <p:cNvSpPr txBox="1"/>
          <p:nvPr/>
        </p:nvSpPr>
        <p:spPr>
          <a:xfrm>
            <a:off x="6585287" y="1625044"/>
            <a:ext cx="172549" cy="377446"/>
          </a:xfrm>
          <a:prstGeom prst="rect">
            <a:avLst/>
          </a:prstGeom>
          <a:solidFill>
            <a:schemeClr val="bg1"/>
          </a:solidFill>
        </p:spPr>
        <p:txBody>
          <a:bodyPr wrap="square" rtlCol="0">
            <a:spAutoFit/>
          </a:bodyPr>
          <a:lstStyle/>
          <a:p>
            <a:endParaRPr lang="fr-FR" sz="800" dirty="0"/>
          </a:p>
        </p:txBody>
      </p:sp>
    </p:spTree>
    <p:extLst>
      <p:ext uri="{BB962C8B-B14F-4D97-AF65-F5344CB8AC3E}">
        <p14:creationId xmlns:p14="http://schemas.microsoft.com/office/powerpoint/2010/main" val="81795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B2A4A4C-4025-44FB-A0D3-A589CF6EED03}"/>
              </a:ext>
            </a:extLst>
          </p:cNvPr>
          <p:cNvSpPr txBox="1"/>
          <p:nvPr/>
        </p:nvSpPr>
        <p:spPr>
          <a:xfrm>
            <a:off x="4789170" y="278773"/>
            <a:ext cx="2023110" cy="400110"/>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Les rooftops</a:t>
            </a:r>
          </a:p>
        </p:txBody>
      </p:sp>
      <p:sp>
        <p:nvSpPr>
          <p:cNvPr id="5" name="ZoneTexte 4">
            <a:extLst>
              <a:ext uri="{FF2B5EF4-FFF2-40B4-BE49-F238E27FC236}">
                <a16:creationId xmlns:a16="http://schemas.microsoft.com/office/drawing/2014/main" id="{66113F17-732D-4CB4-B1E6-9E99A04798ED}"/>
              </a:ext>
            </a:extLst>
          </p:cNvPr>
          <p:cNvSpPr txBox="1"/>
          <p:nvPr/>
        </p:nvSpPr>
        <p:spPr>
          <a:xfrm>
            <a:off x="389616" y="6013733"/>
            <a:ext cx="630696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Cooling Tower Rooftop Bar Bangkok at Carlton Hotel</a:t>
            </a:r>
            <a:endParaRPr lang="fr-FR" sz="2000"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FD42BE9C-5D92-495C-9087-2B2687323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16" y="844266"/>
            <a:ext cx="8364767" cy="5169467"/>
          </a:xfrm>
          <a:prstGeom prst="rect">
            <a:avLst/>
          </a:prstGeom>
        </p:spPr>
      </p:pic>
    </p:spTree>
    <p:extLst>
      <p:ext uri="{BB962C8B-B14F-4D97-AF65-F5344CB8AC3E}">
        <p14:creationId xmlns:p14="http://schemas.microsoft.com/office/powerpoint/2010/main" val="369602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1A7268C-FAD2-43A9-A8D5-4BD2CBA9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 y="537210"/>
            <a:ext cx="7957185" cy="5304790"/>
          </a:xfrm>
          <a:prstGeom prst="rect">
            <a:avLst/>
          </a:prstGeom>
        </p:spPr>
      </p:pic>
      <p:sp>
        <p:nvSpPr>
          <p:cNvPr id="4" name="ZoneTexte 3">
            <a:extLst>
              <a:ext uri="{FF2B5EF4-FFF2-40B4-BE49-F238E27FC236}">
                <a16:creationId xmlns:a16="http://schemas.microsoft.com/office/drawing/2014/main" id="{BEB1DF8E-6146-4DCD-BEE8-DDE9392249FE}"/>
              </a:ext>
            </a:extLst>
          </p:cNvPr>
          <p:cNvSpPr txBox="1"/>
          <p:nvPr/>
        </p:nvSpPr>
        <p:spPr>
          <a:xfrm>
            <a:off x="234315" y="5842000"/>
            <a:ext cx="495490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Rooftop Bars in Phnom Penh - Cambodge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21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94828B-84AC-4DD9-858A-01239F8F4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330200"/>
            <a:ext cx="8077200" cy="5384800"/>
          </a:xfrm>
          <a:prstGeom prst="rect">
            <a:avLst/>
          </a:prstGeom>
        </p:spPr>
      </p:pic>
      <p:sp>
        <p:nvSpPr>
          <p:cNvPr id="4" name="ZoneTexte 3">
            <a:extLst>
              <a:ext uri="{FF2B5EF4-FFF2-40B4-BE49-F238E27FC236}">
                <a16:creationId xmlns:a16="http://schemas.microsoft.com/office/drawing/2014/main" id="{7C52DF92-C12F-4548-B88D-A24F0497340E}"/>
              </a:ext>
            </a:extLst>
          </p:cNvPr>
          <p:cNvSpPr txBox="1"/>
          <p:nvPr/>
        </p:nvSpPr>
        <p:spPr>
          <a:xfrm>
            <a:off x="428625" y="5715000"/>
            <a:ext cx="414337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Maisons sur pilotis au Cambodge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2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23363A-EA9C-4E7E-9188-83AFACF77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6366">
            <a:off x="315085" y="606610"/>
            <a:ext cx="3639179" cy="2105612"/>
          </a:xfrm>
          <a:prstGeom prst="rect">
            <a:avLst/>
          </a:prstGeom>
        </p:spPr>
      </p:pic>
      <p:pic>
        <p:nvPicPr>
          <p:cNvPr id="10" name="Image 9">
            <a:extLst>
              <a:ext uri="{FF2B5EF4-FFF2-40B4-BE49-F238E27FC236}">
                <a16:creationId xmlns:a16="http://schemas.microsoft.com/office/drawing/2014/main" id="{066DCF91-DBB0-4EED-99B8-D6D17E74C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9597">
            <a:off x="402323" y="3834574"/>
            <a:ext cx="4389582" cy="2469140"/>
          </a:xfrm>
          <a:prstGeom prst="rect">
            <a:avLst/>
          </a:prstGeom>
        </p:spPr>
      </p:pic>
      <p:pic>
        <p:nvPicPr>
          <p:cNvPr id="12" name="Image 11">
            <a:extLst>
              <a:ext uri="{FF2B5EF4-FFF2-40B4-BE49-F238E27FC236}">
                <a16:creationId xmlns:a16="http://schemas.microsoft.com/office/drawing/2014/main" id="{5859BBE4-7491-4755-9119-FBEC54B04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81484">
            <a:off x="5312552" y="3543946"/>
            <a:ext cx="3573780" cy="2678573"/>
          </a:xfrm>
          <a:prstGeom prst="rect">
            <a:avLst/>
          </a:prstGeom>
        </p:spPr>
      </p:pic>
      <p:sp>
        <p:nvSpPr>
          <p:cNvPr id="2" name="ZoneTexte 1">
            <a:extLst>
              <a:ext uri="{FF2B5EF4-FFF2-40B4-BE49-F238E27FC236}">
                <a16:creationId xmlns:a16="http://schemas.microsoft.com/office/drawing/2014/main" id="{B141423D-8F80-439E-BA98-0117238FBDA6}"/>
              </a:ext>
            </a:extLst>
          </p:cNvPr>
          <p:cNvSpPr txBox="1"/>
          <p:nvPr/>
        </p:nvSpPr>
        <p:spPr>
          <a:xfrm>
            <a:off x="163196" y="187333"/>
            <a:ext cx="324294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ludique</a:t>
            </a:r>
          </a:p>
        </p:txBody>
      </p:sp>
      <p:pic>
        <p:nvPicPr>
          <p:cNvPr id="4" name="Image 3">
            <a:extLst>
              <a:ext uri="{FF2B5EF4-FFF2-40B4-BE49-F238E27FC236}">
                <a16:creationId xmlns:a16="http://schemas.microsoft.com/office/drawing/2014/main" id="{923C8F0E-01E3-4311-A5D4-0F40AE094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38" y="171130"/>
            <a:ext cx="2960370" cy="2960370"/>
          </a:xfrm>
          <a:prstGeom prst="rect">
            <a:avLst/>
          </a:prstGeom>
        </p:spPr>
      </p:pic>
      <p:sp>
        <p:nvSpPr>
          <p:cNvPr id="13" name="ZoneTexte 12">
            <a:extLst>
              <a:ext uri="{FF2B5EF4-FFF2-40B4-BE49-F238E27FC236}">
                <a16:creationId xmlns:a16="http://schemas.microsoft.com/office/drawing/2014/main" id="{5DFEFDDB-8000-4F91-83A8-649CA3ABBBBC}"/>
              </a:ext>
            </a:extLst>
          </p:cNvPr>
          <p:cNvSpPr txBox="1"/>
          <p:nvPr/>
        </p:nvSpPr>
        <p:spPr>
          <a:xfrm>
            <a:off x="3219463" y="2777557"/>
            <a:ext cx="2372590" cy="707886"/>
          </a:xfrm>
          <a:prstGeom prst="rect">
            <a:avLst/>
          </a:prstGeom>
          <a:solidFill>
            <a:schemeClr val="bg1"/>
          </a:solidFill>
        </p:spPr>
        <p:txBody>
          <a:bodyPr wrap="square" rtlCol="0">
            <a:spAutoFit/>
          </a:bodyPr>
          <a:lstStyle/>
          <a:p>
            <a:pPr algn="ctr"/>
            <a:r>
              <a:rPr lang="en-US" sz="2000" b="1" dirty="0">
                <a:latin typeface="Arial" panose="020B0604020202020204" pitchFamily="34" charset="0"/>
                <a:cs typeface="Arial" panose="020B0604020202020204" pitchFamily="34" charset="0"/>
              </a:rPr>
              <a:t>Les casinos de Sihanoukville</a:t>
            </a:r>
            <a:endParaRPr lang="fr-F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34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21"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21"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par>
                                <p:cTn id="21" presetID="21"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26BF85-37A9-4E9A-9115-D1BCC2937CF5}"/>
              </a:ext>
            </a:extLst>
          </p:cNvPr>
          <p:cNvSpPr txBox="1"/>
          <p:nvPr/>
        </p:nvSpPr>
        <p:spPr>
          <a:xfrm>
            <a:off x="5063442" y="136333"/>
            <a:ext cx="35744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quartiers routard</a:t>
            </a:r>
          </a:p>
        </p:txBody>
      </p:sp>
      <p:pic>
        <p:nvPicPr>
          <p:cNvPr id="6" name="Image 5">
            <a:extLst>
              <a:ext uri="{FF2B5EF4-FFF2-40B4-BE49-F238E27FC236}">
                <a16:creationId xmlns:a16="http://schemas.microsoft.com/office/drawing/2014/main" id="{399FED26-2B8A-4D06-8628-3D5B3DA356A6}"/>
              </a:ext>
            </a:extLst>
          </p:cNvPr>
          <p:cNvPicPr>
            <a:picLocks noChangeAspect="1"/>
          </p:cNvPicPr>
          <p:nvPr/>
        </p:nvPicPr>
        <p:blipFill>
          <a:blip r:embed="rId2"/>
          <a:stretch>
            <a:fillRect/>
          </a:stretch>
        </p:blipFill>
        <p:spPr>
          <a:xfrm>
            <a:off x="4885248" y="535633"/>
            <a:ext cx="4080978" cy="3060733"/>
          </a:xfrm>
          <a:prstGeom prst="rect">
            <a:avLst/>
          </a:prstGeom>
        </p:spPr>
      </p:pic>
      <p:sp>
        <p:nvSpPr>
          <p:cNvPr id="7" name="ZoneTexte 6">
            <a:extLst>
              <a:ext uri="{FF2B5EF4-FFF2-40B4-BE49-F238E27FC236}">
                <a16:creationId xmlns:a16="http://schemas.microsoft.com/office/drawing/2014/main" id="{2767B7EA-6060-49D3-93DD-6E25FF0484AA}"/>
              </a:ext>
            </a:extLst>
          </p:cNvPr>
          <p:cNvSpPr txBox="1"/>
          <p:nvPr/>
        </p:nvSpPr>
        <p:spPr>
          <a:xfrm>
            <a:off x="96546" y="119194"/>
            <a:ext cx="4764256" cy="3631763"/>
          </a:xfrm>
          <a:prstGeom prst="rect">
            <a:avLst/>
          </a:prstGeom>
          <a:solidFill>
            <a:schemeClr val="bg1"/>
          </a:solidFill>
        </p:spPr>
        <p:txBody>
          <a:bodyPr wrap="square" rtlCol="0">
            <a:spAutoFit/>
          </a:bodyPr>
          <a:lstStyle/>
          <a:p>
            <a:r>
              <a:rPr lang="fr-FR" sz="2000" b="1" dirty="0">
                <a:latin typeface="Arial" panose="020B0604020202020204" pitchFamily="34" charset="0"/>
                <a:cs typeface="Arial" panose="020B0604020202020204" pitchFamily="34" charset="0"/>
              </a:rPr>
              <a:t>Le quartier routard de Saigon, l’occident au Vietnam</a:t>
            </a:r>
          </a:p>
          <a:p>
            <a:r>
              <a:rPr lang="fr-FR" sz="1900" dirty="0"/>
              <a:t>Le quartier routard se situe entre les rues Pham </a:t>
            </a:r>
            <a:r>
              <a:rPr lang="fr-FR" sz="1900" dirty="0" err="1"/>
              <a:t>Ngu</a:t>
            </a:r>
            <a:r>
              <a:rPr lang="fr-FR" sz="1900" dirty="0"/>
              <a:t> Lao et </a:t>
            </a:r>
            <a:r>
              <a:rPr lang="fr-FR" sz="1900" dirty="0" err="1"/>
              <a:t>Bui</a:t>
            </a:r>
            <a:r>
              <a:rPr lang="fr-FR" sz="1900" dirty="0"/>
              <a:t> Vien à Saigon. Les Vietnamiens appellent cette zone </a:t>
            </a:r>
            <a:r>
              <a:rPr lang="fr-FR" sz="1900" dirty="0" err="1"/>
              <a:t>Phố</a:t>
            </a:r>
            <a:r>
              <a:rPr lang="fr-FR" sz="1900" dirty="0"/>
              <a:t> </a:t>
            </a:r>
            <a:r>
              <a:rPr lang="fr-FR" sz="1900" dirty="0" err="1"/>
              <a:t>tây</a:t>
            </a:r>
            <a:r>
              <a:rPr lang="fr-FR" sz="1900" dirty="0"/>
              <a:t>, littéralement le quartier des occidentaux.</a:t>
            </a:r>
          </a:p>
          <a:p>
            <a:r>
              <a:rPr lang="fr-FR" sz="1900" dirty="0"/>
              <a:t>Cette zone est connue pour accueillir un grand nombre de touristes à petit budget mais aussi pour rassembler les étrangers d’Ho Chin Minh ville.</a:t>
            </a:r>
          </a:p>
          <a:p>
            <a:r>
              <a:rPr lang="fr-FR" sz="1900" dirty="0"/>
              <a:t>Le quartier a une forte concentration d’hôtels bons marchés, de restaurants étrangers et</a:t>
            </a:r>
          </a:p>
        </p:txBody>
      </p:sp>
      <p:sp>
        <p:nvSpPr>
          <p:cNvPr id="8" name="ZoneTexte 7">
            <a:extLst>
              <a:ext uri="{FF2B5EF4-FFF2-40B4-BE49-F238E27FC236}">
                <a16:creationId xmlns:a16="http://schemas.microsoft.com/office/drawing/2014/main" id="{DE2AF66E-8BC8-4E5D-830F-8947000F8128}"/>
              </a:ext>
            </a:extLst>
          </p:cNvPr>
          <p:cNvSpPr txBox="1"/>
          <p:nvPr/>
        </p:nvSpPr>
        <p:spPr>
          <a:xfrm>
            <a:off x="96546" y="3615142"/>
            <a:ext cx="8743950" cy="3308598"/>
          </a:xfrm>
          <a:prstGeom prst="rect">
            <a:avLst/>
          </a:prstGeom>
          <a:solidFill>
            <a:schemeClr val="bg1"/>
          </a:solidFill>
        </p:spPr>
        <p:txBody>
          <a:bodyPr wrap="square" rtlCol="0">
            <a:spAutoFit/>
          </a:bodyPr>
          <a:lstStyle/>
          <a:p>
            <a:r>
              <a:rPr lang="fr-FR" sz="1900" dirty="0"/>
              <a:t>d’agence de tourisme premier prix. C’est le quartier idéal pour les jeunes touristes fauchés ou pour les expatriés en manque d’occident. […]</a:t>
            </a:r>
          </a:p>
          <a:p>
            <a:r>
              <a:rPr lang="fr-FR" sz="1900" dirty="0"/>
              <a:t>On peut reprocher au quartier routard un certain manque d’authenticité. Le coin ne ressemble pas vraiment au Vietnam mais à des allures internationales.</a:t>
            </a:r>
          </a:p>
          <a:p>
            <a:r>
              <a:rPr lang="fr-FR" sz="1900" dirty="0"/>
              <a:t>C’est un peu un ghetto à touristes. Il faut se méfier des gens qui vous abordent. Ils pourraient vous faire des propositions illégales. C’est aussi le quartier rouge de Saigon. Dans ce quartier il y a beaucoup de bons restaurants mexicains, indiens, américains, français mais très peu de bons vietnamiens, tout du moins pas à ma connaissance. […]</a:t>
            </a:r>
          </a:p>
          <a:p>
            <a:r>
              <a:rPr lang="fr-FR" sz="1900" dirty="0" err="1"/>
              <a:t>Phố</a:t>
            </a:r>
            <a:r>
              <a:rPr lang="fr-FR" sz="1900" dirty="0"/>
              <a:t> </a:t>
            </a:r>
            <a:r>
              <a:rPr lang="fr-FR" sz="1900" dirty="0" err="1"/>
              <a:t>tây</a:t>
            </a:r>
            <a:r>
              <a:rPr lang="fr-FR" sz="1900" dirty="0"/>
              <a:t> est idéal pour ceux qui reste un jour ou deux à Saigon et qui n’ont pas les moyens de s’offrir une chambre dans le quartier historique. </a:t>
            </a:r>
          </a:p>
          <a:p>
            <a:r>
              <a:rPr lang="fr-FR" sz="1900" dirty="0"/>
              <a:t>								</a:t>
            </a:r>
            <a:r>
              <a:rPr lang="fr-FR" sz="1400" dirty="0"/>
              <a:t>Site la vie à Saïgon vu par les yeux d’un expatrié – 2 août 2013</a:t>
            </a:r>
            <a:endParaRPr lang="fr-FR" sz="1900" dirty="0"/>
          </a:p>
        </p:txBody>
      </p:sp>
    </p:spTree>
    <p:extLst>
      <p:ext uri="{BB962C8B-B14F-4D97-AF65-F5344CB8AC3E}">
        <p14:creationId xmlns:p14="http://schemas.microsoft.com/office/powerpoint/2010/main" val="241959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6670C91-BBE8-44B4-B8FC-70C8712A74E0}"/>
              </a:ext>
            </a:extLst>
          </p:cNvPr>
          <p:cNvSpPr txBox="1"/>
          <p:nvPr/>
        </p:nvSpPr>
        <p:spPr>
          <a:xfrm>
            <a:off x="228552" y="90613"/>
            <a:ext cx="3326178"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sexuel</a:t>
            </a:r>
          </a:p>
        </p:txBody>
      </p:sp>
      <p:pic>
        <p:nvPicPr>
          <p:cNvPr id="4" name="Image 3">
            <a:extLst>
              <a:ext uri="{FF2B5EF4-FFF2-40B4-BE49-F238E27FC236}">
                <a16:creationId xmlns:a16="http://schemas.microsoft.com/office/drawing/2014/main" id="{D072E09C-50C0-40DD-B1C4-440FC357F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798194"/>
            <a:ext cx="8217617" cy="3396615"/>
          </a:xfrm>
          <a:prstGeom prst="rect">
            <a:avLst/>
          </a:prstGeom>
        </p:spPr>
      </p:pic>
      <p:sp>
        <p:nvSpPr>
          <p:cNvPr id="5" name="ZoneTexte 4">
            <a:extLst>
              <a:ext uri="{FF2B5EF4-FFF2-40B4-BE49-F238E27FC236}">
                <a16:creationId xmlns:a16="http://schemas.microsoft.com/office/drawing/2014/main" id="{017E6CBD-28C0-4ED9-B31B-85190CCC66C9}"/>
              </a:ext>
            </a:extLst>
          </p:cNvPr>
          <p:cNvSpPr txBox="1"/>
          <p:nvPr/>
        </p:nvSpPr>
        <p:spPr>
          <a:xfrm>
            <a:off x="228551" y="4194809"/>
            <a:ext cx="2691765"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Un bar en Thaïlande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4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8E52CA-2EFF-453F-8D44-F63793F62887}"/>
              </a:ext>
            </a:extLst>
          </p:cNvPr>
          <p:cNvSpPr txBox="1"/>
          <p:nvPr/>
        </p:nvSpPr>
        <p:spPr>
          <a:xfrm>
            <a:off x="231776" y="213108"/>
            <a:ext cx="5380354" cy="769441"/>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3/ Les impacts environnementaux de la croissance touristique</a:t>
            </a:r>
          </a:p>
        </p:txBody>
      </p:sp>
      <p:sp>
        <p:nvSpPr>
          <p:cNvPr id="3" name="ZoneTexte 2">
            <a:extLst>
              <a:ext uri="{FF2B5EF4-FFF2-40B4-BE49-F238E27FC236}">
                <a16:creationId xmlns:a16="http://schemas.microsoft.com/office/drawing/2014/main" id="{24FBC37C-E14F-4575-897D-AC9B3475E0E2}"/>
              </a:ext>
            </a:extLst>
          </p:cNvPr>
          <p:cNvSpPr txBox="1"/>
          <p:nvPr/>
        </p:nvSpPr>
        <p:spPr>
          <a:xfrm>
            <a:off x="231776" y="1112378"/>
            <a:ext cx="395160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La gestion des déchets</a:t>
            </a:r>
          </a:p>
        </p:txBody>
      </p:sp>
      <p:pic>
        <p:nvPicPr>
          <p:cNvPr id="5" name="Image 4">
            <a:extLst>
              <a:ext uri="{FF2B5EF4-FFF2-40B4-BE49-F238E27FC236}">
                <a16:creationId xmlns:a16="http://schemas.microsoft.com/office/drawing/2014/main" id="{D14A649A-DC3C-4240-8982-6AD56C5E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2" y="1778643"/>
            <a:ext cx="6996034" cy="4664022"/>
          </a:xfrm>
          <a:prstGeom prst="rect">
            <a:avLst/>
          </a:prstGeom>
        </p:spPr>
      </p:pic>
      <p:sp>
        <p:nvSpPr>
          <p:cNvPr id="6" name="ZoneTexte 5">
            <a:extLst>
              <a:ext uri="{FF2B5EF4-FFF2-40B4-BE49-F238E27FC236}">
                <a16:creationId xmlns:a16="http://schemas.microsoft.com/office/drawing/2014/main" id="{CD3F9E8B-5226-4877-92EA-EEDBDF56D4D7}"/>
              </a:ext>
            </a:extLst>
          </p:cNvPr>
          <p:cNvSpPr txBox="1"/>
          <p:nvPr/>
        </p:nvSpPr>
        <p:spPr>
          <a:xfrm>
            <a:off x="7177406" y="2964790"/>
            <a:ext cx="1966594" cy="3477875"/>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Une des plages de Kuta Beach à Bali. </a:t>
            </a:r>
            <a:r>
              <a:rPr lang="fr-FR" sz="2000" dirty="0">
                <a:latin typeface="Arial" panose="020B0604020202020204" pitchFamily="34" charset="0"/>
                <a:cs typeface="Arial" panose="020B0604020202020204" pitchFamily="34" charset="0"/>
              </a:rPr>
              <a:t>L’état d’ urgence a désormais été lancé par les autorités indonésiennes face à l’ampleur du phénomène. </a:t>
            </a:r>
          </a:p>
        </p:txBody>
      </p:sp>
    </p:spTree>
    <p:extLst>
      <p:ext uri="{BB962C8B-B14F-4D97-AF65-F5344CB8AC3E}">
        <p14:creationId xmlns:p14="http://schemas.microsoft.com/office/powerpoint/2010/main" val="151436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A87E92-67CC-42A2-BC82-1B8B1308ACB3}"/>
              </a:ext>
            </a:extLst>
          </p:cNvPr>
          <p:cNvSpPr txBox="1"/>
          <p:nvPr/>
        </p:nvSpPr>
        <p:spPr>
          <a:xfrm>
            <a:off x="95250" y="139217"/>
            <a:ext cx="523176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problème de l’érosion côtière </a:t>
            </a:r>
          </a:p>
        </p:txBody>
      </p:sp>
      <p:sp>
        <p:nvSpPr>
          <p:cNvPr id="8" name="ZoneTexte 7">
            <a:extLst>
              <a:ext uri="{FF2B5EF4-FFF2-40B4-BE49-F238E27FC236}">
                <a16:creationId xmlns:a16="http://schemas.microsoft.com/office/drawing/2014/main" id="{8AB29A60-CAD9-41C4-B859-4774FE2DFE33}"/>
              </a:ext>
            </a:extLst>
          </p:cNvPr>
          <p:cNvSpPr txBox="1"/>
          <p:nvPr/>
        </p:nvSpPr>
        <p:spPr>
          <a:xfrm>
            <a:off x="0" y="5744421"/>
            <a:ext cx="914400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Resort sur la plage de </a:t>
            </a:r>
            <a:r>
              <a:rPr lang="fr-FR" sz="2000" dirty="0" err="1">
                <a:latin typeface="Arial" panose="020B0604020202020204" pitchFamily="34" charset="0"/>
                <a:cs typeface="Arial" panose="020B0604020202020204" pitchFamily="34" charset="0"/>
              </a:rPr>
              <a:t>Cua</a:t>
            </a:r>
            <a:r>
              <a:rPr lang="fr-FR" sz="2000" dirty="0">
                <a:latin typeface="Arial" panose="020B0604020202020204" pitchFamily="34" charset="0"/>
                <a:cs typeface="Arial" panose="020B0604020202020204" pitchFamily="34" charset="0"/>
              </a:rPr>
              <a:t> </a:t>
            </a:r>
            <a:r>
              <a:rPr lang="fr-FR" sz="2000" dirty="0" err="1">
                <a:latin typeface="Arial" panose="020B0604020202020204" pitchFamily="34" charset="0"/>
                <a:cs typeface="Arial" panose="020B0604020202020204" pitchFamily="34" charset="0"/>
              </a:rPr>
              <a:t>Dai</a:t>
            </a:r>
            <a:r>
              <a:rPr lang="fr-FR" sz="2000" dirty="0">
                <a:latin typeface="Arial" panose="020B0604020202020204" pitchFamily="34" charset="0"/>
                <a:cs typeface="Arial" panose="020B0604020202020204" pitchFamily="34" charset="0"/>
              </a:rPr>
              <a:t> en dehors de </a:t>
            </a:r>
            <a:r>
              <a:rPr lang="fr-FR" sz="2000" dirty="0" err="1">
                <a:latin typeface="Arial" panose="020B0604020202020204" pitchFamily="34" charset="0"/>
                <a:cs typeface="Arial" panose="020B0604020202020204" pitchFamily="34" charset="0"/>
              </a:rPr>
              <a:t>Hoi</a:t>
            </a:r>
            <a:r>
              <a:rPr lang="fr-FR" sz="2000" dirty="0">
                <a:latin typeface="Arial" panose="020B0604020202020204" pitchFamily="34" charset="0"/>
                <a:cs typeface="Arial" panose="020B0604020202020204" pitchFamily="34" charset="0"/>
              </a:rPr>
              <a:t> An</a:t>
            </a:r>
          </a:p>
        </p:txBody>
      </p:sp>
      <p:pic>
        <p:nvPicPr>
          <p:cNvPr id="12" name="Image 11">
            <a:extLst>
              <a:ext uri="{FF2B5EF4-FFF2-40B4-BE49-F238E27FC236}">
                <a16:creationId xmlns:a16="http://schemas.microsoft.com/office/drawing/2014/main" id="{4686AE8B-B747-45CA-888E-7E727D6C7236}"/>
              </a:ext>
            </a:extLst>
          </p:cNvPr>
          <p:cNvPicPr>
            <a:picLocks noChangeAspect="1"/>
          </p:cNvPicPr>
          <p:nvPr/>
        </p:nvPicPr>
        <p:blipFill>
          <a:blip r:embed="rId2"/>
          <a:stretch>
            <a:fillRect/>
          </a:stretch>
        </p:blipFill>
        <p:spPr>
          <a:xfrm>
            <a:off x="95250" y="633906"/>
            <a:ext cx="7658100" cy="5110515"/>
          </a:xfrm>
          <a:prstGeom prst="rect">
            <a:avLst/>
          </a:prstGeom>
        </p:spPr>
      </p:pic>
      <p:pic>
        <p:nvPicPr>
          <p:cNvPr id="9" name="Image 8">
            <a:extLst>
              <a:ext uri="{FF2B5EF4-FFF2-40B4-BE49-F238E27FC236}">
                <a16:creationId xmlns:a16="http://schemas.microsoft.com/office/drawing/2014/main" id="{792515CC-2CAC-4E40-8871-469AA0E91CB4}"/>
              </a:ext>
            </a:extLst>
          </p:cNvPr>
          <p:cNvPicPr>
            <a:picLocks noChangeAspect="1"/>
          </p:cNvPicPr>
          <p:nvPr/>
        </p:nvPicPr>
        <p:blipFill>
          <a:blip r:embed="rId3"/>
          <a:stretch>
            <a:fillRect/>
          </a:stretch>
        </p:blipFill>
        <p:spPr>
          <a:xfrm>
            <a:off x="6826729" y="0"/>
            <a:ext cx="2317271" cy="2766242"/>
          </a:xfrm>
          <a:prstGeom prst="rect">
            <a:avLst/>
          </a:prstGeom>
        </p:spPr>
      </p:pic>
    </p:spTree>
    <p:extLst>
      <p:ext uri="{BB962C8B-B14F-4D97-AF65-F5344CB8AC3E}">
        <p14:creationId xmlns:p14="http://schemas.microsoft.com/office/powerpoint/2010/main" val="44847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 calcmode="lin" valueType="num">
                                      <p:cBhvr>
                                        <p:cTn id="19" dur="1000" fill="hold"/>
                                        <p:tgtEl>
                                          <p:spTgt spid="12"/>
                                        </p:tgtEl>
                                        <p:attrNameLst>
                                          <p:attrName>style.rotation</p:attrName>
                                        </p:attrNameLst>
                                      </p:cBhvr>
                                      <p:tavLst>
                                        <p:tav tm="0">
                                          <p:val>
                                            <p:fltVal val="90"/>
                                          </p:val>
                                        </p:tav>
                                        <p:tav tm="100000">
                                          <p:val>
                                            <p:fltVal val="0"/>
                                          </p:val>
                                        </p:tav>
                                      </p:tavLst>
                                    </p:anim>
                                    <p:animEffect transition="in" filter="fade">
                                      <p:cBhvr>
                                        <p:cTn id="20" dur="1000"/>
                                        <p:tgtEl>
                                          <p:spTgt spid="12"/>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CF9386-7220-4AFD-BEF8-458EE37A3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34" y="148590"/>
            <a:ext cx="8340531" cy="5783580"/>
          </a:xfrm>
          <a:prstGeom prst="rect">
            <a:avLst/>
          </a:prstGeom>
        </p:spPr>
      </p:pic>
      <p:sp>
        <p:nvSpPr>
          <p:cNvPr id="4" name="ZoneTexte 3">
            <a:extLst>
              <a:ext uri="{FF2B5EF4-FFF2-40B4-BE49-F238E27FC236}">
                <a16:creationId xmlns:a16="http://schemas.microsoft.com/office/drawing/2014/main" id="{5B77E41B-0607-4240-BFE5-CC436C65D1E1}"/>
              </a:ext>
            </a:extLst>
          </p:cNvPr>
          <p:cNvSpPr txBox="1"/>
          <p:nvPr/>
        </p:nvSpPr>
        <p:spPr>
          <a:xfrm>
            <a:off x="401734" y="5932170"/>
            <a:ext cx="429599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Carte de </a:t>
            </a:r>
            <a:r>
              <a:rPr lang="fr-FR" sz="2000" dirty="0" err="1">
                <a:latin typeface="Arial" panose="020B0604020202020204" pitchFamily="34" charset="0"/>
                <a:cs typeface="Arial" panose="020B0604020202020204" pitchFamily="34" charset="0"/>
              </a:rPr>
              <a:t>Hoi</a:t>
            </a:r>
            <a:r>
              <a:rPr lang="fr-FR" sz="2000" dirty="0">
                <a:latin typeface="Arial" panose="020B0604020202020204" pitchFamily="34" charset="0"/>
                <a:cs typeface="Arial" panose="020B0604020202020204" pitchFamily="34" charset="0"/>
              </a:rPr>
              <a:t> An et des alentours.</a:t>
            </a:r>
          </a:p>
        </p:txBody>
      </p:sp>
    </p:spTree>
    <p:extLst>
      <p:ext uri="{BB962C8B-B14F-4D97-AF65-F5344CB8AC3E}">
        <p14:creationId xmlns:p14="http://schemas.microsoft.com/office/powerpoint/2010/main" val="1493664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246061-7F09-4A0A-B8B4-32F26B629FBB}"/>
              </a:ext>
            </a:extLst>
          </p:cNvPr>
          <p:cNvSpPr txBox="1"/>
          <p:nvPr/>
        </p:nvSpPr>
        <p:spPr>
          <a:xfrm>
            <a:off x="98743" y="186548"/>
            <a:ext cx="8946514"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Les transports routiers, la pollution et les bouchons induits. </a:t>
            </a:r>
          </a:p>
        </p:txBody>
      </p:sp>
      <p:pic>
        <p:nvPicPr>
          <p:cNvPr id="8" name="Image 7">
            <a:extLst>
              <a:ext uri="{FF2B5EF4-FFF2-40B4-BE49-F238E27FC236}">
                <a16:creationId xmlns:a16="http://schemas.microsoft.com/office/drawing/2014/main" id="{8D93FD86-91D6-4BC7-A463-E7A99BC0E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910" y="800099"/>
            <a:ext cx="6658173" cy="4455987"/>
          </a:xfrm>
          <a:prstGeom prst="rect">
            <a:avLst/>
          </a:prstGeom>
        </p:spPr>
      </p:pic>
      <p:pic>
        <p:nvPicPr>
          <p:cNvPr id="11" name="Image 10">
            <a:extLst>
              <a:ext uri="{FF2B5EF4-FFF2-40B4-BE49-F238E27FC236}">
                <a16:creationId xmlns:a16="http://schemas.microsoft.com/office/drawing/2014/main" id="{E6A06F6E-EA94-44B7-A517-4B25E9FDD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3" y="800099"/>
            <a:ext cx="2218167" cy="4455987"/>
          </a:xfrm>
          <a:prstGeom prst="rect">
            <a:avLst/>
          </a:prstGeom>
        </p:spPr>
      </p:pic>
      <p:sp>
        <p:nvSpPr>
          <p:cNvPr id="12" name="ZoneTexte 11">
            <a:extLst>
              <a:ext uri="{FF2B5EF4-FFF2-40B4-BE49-F238E27FC236}">
                <a16:creationId xmlns:a16="http://schemas.microsoft.com/office/drawing/2014/main" id="{90EF8589-3059-4CE2-956E-13C85BB3BF48}"/>
              </a:ext>
            </a:extLst>
          </p:cNvPr>
          <p:cNvSpPr txBox="1"/>
          <p:nvPr/>
        </p:nvSpPr>
        <p:spPr>
          <a:xfrm>
            <a:off x="98743" y="5256086"/>
            <a:ext cx="8946514"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Station balnéaire de Pattaya (150 000 habitants à un 100</a:t>
            </a:r>
            <a:r>
              <a:rPr lang="fr-FR" sz="2000" baseline="30000" dirty="0">
                <a:latin typeface="Arial" panose="020B0604020202020204" pitchFamily="34" charset="0"/>
                <a:cs typeface="Arial" panose="020B0604020202020204" pitchFamily="34" charset="0"/>
              </a:rPr>
              <a:t>e</a:t>
            </a:r>
            <a:r>
              <a:rPr lang="fr-FR" sz="2000" dirty="0">
                <a:latin typeface="Arial" panose="020B0604020202020204" pitchFamily="34" charset="0"/>
                <a:cs typeface="Arial" panose="020B0604020202020204" pitchFamily="34" charset="0"/>
              </a:rPr>
              <a:t> de km De Bangkok connue pour sa circulation saturée, ses plages et sa vie nocturnes..</a:t>
            </a:r>
          </a:p>
        </p:txBody>
      </p:sp>
    </p:spTree>
    <p:extLst>
      <p:ext uri="{BB962C8B-B14F-4D97-AF65-F5344CB8AC3E}">
        <p14:creationId xmlns:p14="http://schemas.microsoft.com/office/powerpoint/2010/main" val="40386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A78314-FB99-4476-A975-0F6931A3D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98" y="331470"/>
            <a:ext cx="8392204" cy="4777740"/>
          </a:xfrm>
          <a:prstGeom prst="rect">
            <a:avLst/>
          </a:prstGeom>
        </p:spPr>
      </p:pic>
      <p:sp>
        <p:nvSpPr>
          <p:cNvPr id="4" name="ZoneTexte 3">
            <a:extLst>
              <a:ext uri="{FF2B5EF4-FFF2-40B4-BE49-F238E27FC236}">
                <a16:creationId xmlns:a16="http://schemas.microsoft.com/office/drawing/2014/main" id="{9D6A7329-B5FA-43C7-940E-E79D0E4F75BD}"/>
              </a:ext>
            </a:extLst>
          </p:cNvPr>
          <p:cNvSpPr txBox="1"/>
          <p:nvPr/>
        </p:nvSpPr>
        <p:spPr>
          <a:xfrm>
            <a:off x="251460" y="5336002"/>
            <a:ext cx="8392204" cy="769441"/>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le tourisme domestique, une part majeure des voyages</a:t>
            </a:r>
          </a:p>
        </p:txBody>
      </p:sp>
    </p:spTree>
    <p:extLst>
      <p:ext uri="{BB962C8B-B14F-4D97-AF65-F5344CB8AC3E}">
        <p14:creationId xmlns:p14="http://schemas.microsoft.com/office/powerpoint/2010/main" val="348428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8BD5AB-7621-4656-9B37-9FD258908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13" y="845820"/>
            <a:ext cx="7128068" cy="5579142"/>
          </a:xfrm>
          <a:prstGeom prst="rect">
            <a:avLst/>
          </a:prstGeom>
        </p:spPr>
      </p:pic>
      <p:sp>
        <p:nvSpPr>
          <p:cNvPr id="6" name="ZoneTexte 5">
            <a:extLst>
              <a:ext uri="{FF2B5EF4-FFF2-40B4-BE49-F238E27FC236}">
                <a16:creationId xmlns:a16="http://schemas.microsoft.com/office/drawing/2014/main" id="{6019C8A1-FE94-4C48-8E02-2117B8310CFA}"/>
              </a:ext>
            </a:extLst>
          </p:cNvPr>
          <p:cNvSpPr txBox="1"/>
          <p:nvPr/>
        </p:nvSpPr>
        <p:spPr>
          <a:xfrm>
            <a:off x="98743" y="186548"/>
            <a:ext cx="65992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manque d’eau et la salinisation des sols</a:t>
            </a:r>
          </a:p>
        </p:txBody>
      </p:sp>
    </p:spTree>
    <p:extLst>
      <p:ext uri="{BB962C8B-B14F-4D97-AF65-F5344CB8AC3E}">
        <p14:creationId xmlns:p14="http://schemas.microsoft.com/office/powerpoint/2010/main" val="33024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98FCE8D-A340-4BD0-A016-12E7D729E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51" y="2931688"/>
            <a:ext cx="5643525" cy="3762350"/>
          </a:xfrm>
          <a:prstGeom prst="rect">
            <a:avLst/>
          </a:prstGeom>
        </p:spPr>
      </p:pic>
      <p:sp>
        <p:nvSpPr>
          <p:cNvPr id="7" name="ZoneTexte 6">
            <a:extLst>
              <a:ext uri="{FF2B5EF4-FFF2-40B4-BE49-F238E27FC236}">
                <a16:creationId xmlns:a16="http://schemas.microsoft.com/office/drawing/2014/main" id="{DB006EAF-9583-4B7B-BAED-D2BE2502D2C9}"/>
              </a:ext>
            </a:extLst>
          </p:cNvPr>
          <p:cNvSpPr txBox="1"/>
          <p:nvPr/>
        </p:nvSpPr>
        <p:spPr>
          <a:xfrm>
            <a:off x="6086276" y="992696"/>
            <a:ext cx="2575877" cy="193899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sécheresse et l’intrusion saline menacent la production rizicole d’une grande partie du delta du Mékong. </a:t>
            </a:r>
          </a:p>
        </p:txBody>
      </p:sp>
      <p:pic>
        <p:nvPicPr>
          <p:cNvPr id="10" name="Image 9">
            <a:extLst>
              <a:ext uri="{FF2B5EF4-FFF2-40B4-BE49-F238E27FC236}">
                <a16:creationId xmlns:a16="http://schemas.microsoft.com/office/drawing/2014/main" id="{B1375BCA-02E9-49A5-9DAD-B5E233FA9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77" y="163962"/>
            <a:ext cx="5647399" cy="3381380"/>
          </a:xfrm>
          <a:prstGeom prst="rect">
            <a:avLst/>
          </a:prstGeom>
        </p:spPr>
      </p:pic>
    </p:spTree>
    <p:extLst>
      <p:ext uri="{BB962C8B-B14F-4D97-AF65-F5344CB8AC3E}">
        <p14:creationId xmlns:p14="http://schemas.microsoft.com/office/powerpoint/2010/main" val="26954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398C65F-3385-4F39-9A22-A8160A09B447}"/>
              </a:ext>
            </a:extLst>
          </p:cNvPr>
          <p:cNvSpPr txBox="1"/>
          <p:nvPr/>
        </p:nvSpPr>
        <p:spPr>
          <a:xfrm>
            <a:off x="102870" y="206758"/>
            <a:ext cx="8869680"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III Le tourisme en Asie de l’Est dominé par la Chine </a:t>
            </a:r>
          </a:p>
        </p:txBody>
      </p:sp>
      <p:sp>
        <p:nvSpPr>
          <p:cNvPr id="5" name="ZoneTexte 4">
            <a:extLst>
              <a:ext uri="{FF2B5EF4-FFF2-40B4-BE49-F238E27FC236}">
                <a16:creationId xmlns:a16="http://schemas.microsoft.com/office/drawing/2014/main" id="{B9418670-484A-4530-B405-3D3B69420BAD}"/>
              </a:ext>
            </a:extLst>
          </p:cNvPr>
          <p:cNvSpPr txBox="1"/>
          <p:nvPr/>
        </p:nvSpPr>
        <p:spPr>
          <a:xfrm>
            <a:off x="368936" y="807468"/>
            <a:ext cx="634047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le 1er émetteur touristique au monde</a:t>
            </a:r>
          </a:p>
        </p:txBody>
      </p:sp>
      <p:sp>
        <p:nvSpPr>
          <p:cNvPr id="8" name="ZoneTexte 7">
            <a:extLst>
              <a:ext uri="{FF2B5EF4-FFF2-40B4-BE49-F238E27FC236}">
                <a16:creationId xmlns:a16="http://schemas.microsoft.com/office/drawing/2014/main" id="{20018510-7768-46DE-BAE2-7A861BEE7337}"/>
              </a:ext>
            </a:extLst>
          </p:cNvPr>
          <p:cNvSpPr txBox="1"/>
          <p:nvPr/>
        </p:nvSpPr>
        <p:spPr>
          <a:xfrm>
            <a:off x="378778" y="1465376"/>
            <a:ext cx="8317864"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S</a:t>
            </a:r>
            <a:r>
              <a:rPr lang="fr-FR" sz="2000" b="1" dirty="0">
                <a:effectLst/>
                <a:latin typeface="Verdana" panose="020B0604030504040204" pitchFamily="34" charset="0"/>
                <a:ea typeface="Verdana" panose="020B0604030504040204" pitchFamily="34" charset="0"/>
                <a:cs typeface="Times New Roman" panose="02020603050405020304" pitchFamily="18" charset="0"/>
              </a:rPr>
              <a:t>elon l’OMT : 135 millions de touristes chinois en 2016.</a:t>
            </a:r>
            <a:endParaRPr lang="fr-FR" sz="2000" b="1" dirty="0">
              <a:latin typeface="Verdana" panose="020B0604030504040204" pitchFamily="34" charset="0"/>
              <a:ea typeface="Verdana" panose="020B0604030504040204" pitchFamily="34" charset="0"/>
            </a:endParaRPr>
          </a:p>
        </p:txBody>
      </p:sp>
      <p:sp>
        <p:nvSpPr>
          <p:cNvPr id="9" name="ZoneTexte 8">
            <a:extLst>
              <a:ext uri="{FF2B5EF4-FFF2-40B4-BE49-F238E27FC236}">
                <a16:creationId xmlns:a16="http://schemas.microsoft.com/office/drawing/2014/main" id="{8462B5E5-9AE4-4CF1-8BF7-2CC8ED28A4CB}"/>
              </a:ext>
            </a:extLst>
          </p:cNvPr>
          <p:cNvSpPr txBox="1"/>
          <p:nvPr/>
        </p:nvSpPr>
        <p:spPr>
          <a:xfrm>
            <a:off x="368936" y="2492618"/>
            <a:ext cx="8523604" cy="707886"/>
          </a:xfrm>
          <a:prstGeom prst="rect">
            <a:avLst/>
          </a:prstGeom>
          <a:solidFill>
            <a:schemeClr val="bg1"/>
          </a:solidFill>
        </p:spPr>
        <p:txBody>
          <a:bodyPr wrap="square">
            <a:spAutoFit/>
          </a:bodyPr>
          <a:lstStyle/>
          <a:p>
            <a:r>
              <a:rPr lang="fr-FR" sz="2000" i="1" dirty="0">
                <a:latin typeface="Verdana" panose="020B0604030504040204" pitchFamily="34" charset="0"/>
                <a:ea typeface="Verdana" panose="020B0604030504040204" pitchFamily="34" charset="0"/>
                <a:cs typeface="Times New Roman" panose="02020603050405020304" pitchFamily="18" charset="0"/>
              </a:rPr>
              <a:t>Exemple : en Thaïlande, en 2016 il y avait près de 9 millions de touristes chinois = 27% des touristes internationaux.</a:t>
            </a:r>
            <a:endParaRPr lang="fr-FR" sz="2000" i="1" dirty="0">
              <a:latin typeface="Verdana" panose="020B0604030504040204" pitchFamily="34" charset="0"/>
              <a:ea typeface="Verdana" panose="020B0604030504040204" pitchFamily="34" charset="0"/>
            </a:endParaRPr>
          </a:p>
        </p:txBody>
      </p:sp>
      <p:cxnSp>
        <p:nvCxnSpPr>
          <p:cNvPr id="11" name="Connecteur droit avec flèche 10">
            <a:extLst>
              <a:ext uri="{FF2B5EF4-FFF2-40B4-BE49-F238E27FC236}">
                <a16:creationId xmlns:a16="http://schemas.microsoft.com/office/drawing/2014/main" id="{63704375-8853-431D-B63A-AAE30E863302}"/>
              </a:ext>
            </a:extLst>
          </p:cNvPr>
          <p:cNvCxnSpPr/>
          <p:nvPr/>
        </p:nvCxnSpPr>
        <p:spPr>
          <a:xfrm>
            <a:off x="4411980" y="2023110"/>
            <a:ext cx="0" cy="36576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Connecteur droit avec flèche 11">
            <a:extLst>
              <a:ext uri="{FF2B5EF4-FFF2-40B4-BE49-F238E27FC236}">
                <a16:creationId xmlns:a16="http://schemas.microsoft.com/office/drawing/2014/main" id="{E51D46A2-825F-4595-94D8-168C4EA5937E}"/>
              </a:ext>
            </a:extLst>
          </p:cNvPr>
          <p:cNvCxnSpPr/>
          <p:nvPr/>
        </p:nvCxnSpPr>
        <p:spPr>
          <a:xfrm>
            <a:off x="4411980" y="3329940"/>
            <a:ext cx="0" cy="36576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ZoneTexte 12">
            <a:extLst>
              <a:ext uri="{FF2B5EF4-FFF2-40B4-BE49-F238E27FC236}">
                <a16:creationId xmlns:a16="http://schemas.microsoft.com/office/drawing/2014/main" id="{FB5E2B56-40BF-4E6A-ADCB-B6454A1A5D55}"/>
              </a:ext>
            </a:extLst>
          </p:cNvPr>
          <p:cNvSpPr txBox="1"/>
          <p:nvPr/>
        </p:nvSpPr>
        <p:spPr>
          <a:xfrm>
            <a:off x="574676" y="3859122"/>
            <a:ext cx="8317864"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Adaptation des pays récepteurs à cette clientèle chinoise</a:t>
            </a:r>
            <a:endParaRPr lang="fr-FR" sz="2000" b="1" dirty="0">
              <a:latin typeface="Verdana" panose="020B0604030504040204" pitchFamily="34" charset="0"/>
              <a:ea typeface="Verdana" panose="020B0604030504040204" pitchFamily="34" charset="0"/>
            </a:endParaRPr>
          </a:p>
        </p:txBody>
      </p:sp>
      <p:sp>
        <p:nvSpPr>
          <p:cNvPr id="14" name="ZoneTexte 13">
            <a:extLst>
              <a:ext uri="{FF2B5EF4-FFF2-40B4-BE49-F238E27FC236}">
                <a16:creationId xmlns:a16="http://schemas.microsoft.com/office/drawing/2014/main" id="{29E14E22-2E2B-40B4-B042-D1072A25298E}"/>
              </a:ext>
            </a:extLst>
          </p:cNvPr>
          <p:cNvSpPr txBox="1"/>
          <p:nvPr/>
        </p:nvSpPr>
        <p:spPr>
          <a:xfrm>
            <a:off x="574676" y="5398355"/>
            <a:ext cx="8317864" cy="1323439"/>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en acceptant leurs modes de consommation.</a:t>
            </a:r>
          </a:p>
          <a:p>
            <a:r>
              <a:rPr lang="fr-FR" sz="2000" i="1" dirty="0">
                <a:latin typeface="Verdana" panose="020B0604030504040204" pitchFamily="34" charset="0"/>
                <a:ea typeface="Verdana" panose="020B0604030504040204" pitchFamily="34" charset="0"/>
                <a:cs typeface="Times New Roman" panose="02020603050405020304" pitchFamily="18" charset="0"/>
              </a:rPr>
              <a:t>Exemple :paiement par </a:t>
            </a:r>
            <a:r>
              <a:rPr lang="fr-FR" sz="2000" i="1" dirty="0" err="1">
                <a:latin typeface="Verdana" panose="020B0604030504040204" pitchFamily="34" charset="0"/>
                <a:ea typeface="Verdana" panose="020B0604030504040204" pitchFamily="34" charset="0"/>
                <a:cs typeface="Times New Roman" panose="02020603050405020304" pitchFamily="18" charset="0"/>
              </a:rPr>
              <a:t>weChat</a:t>
            </a:r>
            <a:r>
              <a:rPr lang="fr-FR" sz="2000" i="1" dirty="0">
                <a:latin typeface="Verdana" panose="020B0604030504040204" pitchFamily="34" charset="0"/>
                <a:ea typeface="Verdana" panose="020B0604030504040204" pitchFamily="34" charset="0"/>
                <a:cs typeface="Times New Roman" panose="02020603050405020304" pitchFamily="18" charset="0"/>
              </a:rPr>
              <a:t>, par exemple = principal réseau social chinois qui permet de payer en scannant le QR code de l’établissement.</a:t>
            </a:r>
            <a:endParaRPr lang="fr-FR" sz="2000" i="1" dirty="0">
              <a:latin typeface="Verdana" panose="020B0604030504040204" pitchFamily="34" charset="0"/>
              <a:ea typeface="Verdana" panose="020B0604030504040204" pitchFamily="34" charset="0"/>
            </a:endParaRPr>
          </a:p>
        </p:txBody>
      </p:sp>
      <p:cxnSp>
        <p:nvCxnSpPr>
          <p:cNvPr id="15" name="Connecteur droit avec flèche 14">
            <a:extLst>
              <a:ext uri="{FF2B5EF4-FFF2-40B4-BE49-F238E27FC236}">
                <a16:creationId xmlns:a16="http://schemas.microsoft.com/office/drawing/2014/main" id="{A5315B69-A18D-4CC8-88B7-82894EB14306}"/>
              </a:ext>
            </a:extLst>
          </p:cNvPr>
          <p:cNvCxnSpPr>
            <a:cxnSpLocks/>
          </p:cNvCxnSpPr>
          <p:nvPr/>
        </p:nvCxnSpPr>
        <p:spPr>
          <a:xfrm>
            <a:off x="4381500" y="4669840"/>
            <a:ext cx="0" cy="49922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CF6D5633-96BD-49D6-A810-E40FABDD489E}"/>
              </a:ext>
            </a:extLst>
          </p:cNvPr>
          <p:cNvSpPr txBox="1"/>
          <p:nvPr/>
        </p:nvSpPr>
        <p:spPr>
          <a:xfrm>
            <a:off x="4572000" y="4737479"/>
            <a:ext cx="1490342" cy="338554"/>
          </a:xfrm>
          <a:prstGeom prst="rect">
            <a:avLst/>
          </a:prstGeom>
          <a:solidFill>
            <a:schemeClr val="bg1"/>
          </a:solidFill>
        </p:spPr>
        <p:txBody>
          <a:bodyPr wrap="square">
            <a:spAutoFit/>
          </a:bodyPr>
          <a:lstStyle/>
          <a:p>
            <a:r>
              <a:rPr lang="fr-FR" sz="1600" i="1" dirty="0">
                <a:latin typeface="Verdana" panose="020B0604030504040204" pitchFamily="34" charset="0"/>
                <a:ea typeface="Verdana" panose="020B0604030504040204" pitchFamily="34" charset="0"/>
                <a:cs typeface="Times New Roman" panose="02020603050405020304" pitchFamily="18" charset="0"/>
              </a:rPr>
              <a:t>Comment ?</a:t>
            </a:r>
            <a:endParaRPr lang="fr-FR" sz="1600"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123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3" grpId="0" animBg="1"/>
      <p:bldP spid="14"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E666E3-906E-43D5-9BFC-3B7B71E84D06}"/>
              </a:ext>
            </a:extLst>
          </p:cNvPr>
          <p:cNvSpPr txBox="1"/>
          <p:nvPr/>
        </p:nvSpPr>
        <p:spPr>
          <a:xfrm>
            <a:off x="150495" y="189652"/>
            <a:ext cx="8832214" cy="1015663"/>
          </a:xfrm>
          <a:prstGeom prst="rect">
            <a:avLst/>
          </a:prstGeom>
          <a:solidFill>
            <a:schemeClr val="bg1"/>
          </a:solidFill>
        </p:spPr>
        <p:txBody>
          <a:bodyPr wrap="square">
            <a:spAutoFit/>
          </a:bodyPr>
          <a:lstStyle/>
          <a:p>
            <a:r>
              <a:rPr lang="fr-FR" sz="2000" b="1">
                <a:latin typeface="Verdana" panose="020B0604030504040204" pitchFamily="34" charset="0"/>
                <a:ea typeface="Verdana" panose="020B0604030504040204" pitchFamily="34" charset="0"/>
                <a:cs typeface="Times New Roman" panose="02020603050405020304" pitchFamily="18" charset="0"/>
              </a:rPr>
              <a:t>- Durant l'année 2015, pour la première fois depuis 1970, le nombre de visiteurs étrangers au Japon dépasse celui des Japonais voyageant à l'étranger (16,2 millions). </a:t>
            </a:r>
            <a:endParaRPr lang="fr-FR" sz="2000" b="1" dirty="0">
              <a:latin typeface="Verdana" panose="020B0604030504040204" pitchFamily="34" charset="0"/>
              <a:ea typeface="Verdana" panose="020B0604030504040204" pitchFamily="34" charset="0"/>
            </a:endParaRPr>
          </a:p>
        </p:txBody>
      </p:sp>
      <p:sp>
        <p:nvSpPr>
          <p:cNvPr id="3" name="ZoneTexte 2">
            <a:extLst>
              <a:ext uri="{FF2B5EF4-FFF2-40B4-BE49-F238E27FC236}">
                <a16:creationId xmlns:a16="http://schemas.microsoft.com/office/drawing/2014/main" id="{78E42456-FC02-4C2E-A948-75AAABDF42C2}"/>
              </a:ext>
            </a:extLst>
          </p:cNvPr>
          <p:cNvSpPr txBox="1"/>
          <p:nvPr/>
        </p:nvSpPr>
        <p:spPr>
          <a:xfrm>
            <a:off x="155893" y="1348635"/>
            <a:ext cx="883221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2/ une ouverture récente mais spectaculaire de la Chine</a:t>
            </a:r>
          </a:p>
        </p:txBody>
      </p:sp>
      <p:pic>
        <p:nvPicPr>
          <p:cNvPr id="12" name="Image 11">
            <a:extLst>
              <a:ext uri="{FF2B5EF4-FFF2-40B4-BE49-F238E27FC236}">
                <a16:creationId xmlns:a16="http://schemas.microsoft.com/office/drawing/2014/main" id="{2617A976-9A55-4357-8E7F-405AC24D6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5" y="1954531"/>
            <a:ext cx="8808226" cy="4713818"/>
          </a:xfrm>
          <a:prstGeom prst="rect">
            <a:avLst/>
          </a:prstGeom>
        </p:spPr>
      </p:pic>
      <p:sp>
        <p:nvSpPr>
          <p:cNvPr id="13" name="ZoneTexte 12">
            <a:extLst>
              <a:ext uri="{FF2B5EF4-FFF2-40B4-BE49-F238E27FC236}">
                <a16:creationId xmlns:a16="http://schemas.microsoft.com/office/drawing/2014/main" id="{9CE48DCC-15B4-4125-BAAF-6C532ACCFCB1}"/>
              </a:ext>
            </a:extLst>
          </p:cNvPr>
          <p:cNvSpPr txBox="1"/>
          <p:nvPr/>
        </p:nvSpPr>
        <p:spPr>
          <a:xfrm>
            <a:off x="7227076" y="5344909"/>
            <a:ext cx="1731645" cy="1323439"/>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Times New Roman" panose="02020603050405020304" pitchFamily="18" charset="0"/>
              </a:rPr>
              <a:t>6 visiteurs sur 10 viennent d’Asie</a:t>
            </a:r>
            <a:endParaRPr lang="fr-FR" sz="2000" b="1" dirty="0">
              <a:latin typeface="Verdana" panose="020B0604030504040204" pitchFamily="34" charset="0"/>
              <a:ea typeface="Verdana" panose="020B0604030504040204" pitchFamily="34" charset="0"/>
            </a:endParaRPr>
          </a:p>
        </p:txBody>
      </p:sp>
      <p:sp>
        <p:nvSpPr>
          <p:cNvPr id="14" name="ZoneTexte 13">
            <a:extLst>
              <a:ext uri="{FF2B5EF4-FFF2-40B4-BE49-F238E27FC236}">
                <a16:creationId xmlns:a16="http://schemas.microsoft.com/office/drawing/2014/main" id="{A574B135-E3C1-40DC-B7B0-DA6C18D897E8}"/>
              </a:ext>
            </a:extLst>
          </p:cNvPr>
          <p:cNvSpPr txBox="1"/>
          <p:nvPr/>
        </p:nvSpPr>
        <p:spPr>
          <a:xfrm>
            <a:off x="611805" y="5074920"/>
            <a:ext cx="3589020" cy="276999"/>
          </a:xfrm>
          <a:prstGeom prst="rect">
            <a:avLst/>
          </a:prstGeom>
          <a:solidFill>
            <a:srgbClr val="FF0000">
              <a:alpha val="37000"/>
            </a:srgbClr>
          </a:solidFill>
        </p:spPr>
        <p:txBody>
          <a:bodyPr wrap="square" rtlCol="0">
            <a:spAutoFit/>
          </a:bodyPr>
          <a:lstStyle/>
          <a:p>
            <a:endParaRPr lang="fr-FR" sz="1200" dirty="0"/>
          </a:p>
        </p:txBody>
      </p:sp>
    </p:spTree>
    <p:extLst>
      <p:ext uri="{BB962C8B-B14F-4D97-AF65-F5344CB8AC3E}">
        <p14:creationId xmlns:p14="http://schemas.microsoft.com/office/powerpoint/2010/main" val="7682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89D130-97E4-45EB-A492-DAD029AE1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94" y="93801"/>
            <a:ext cx="8150226" cy="6674754"/>
          </a:xfrm>
          <a:prstGeom prst="rect">
            <a:avLst/>
          </a:prstGeom>
          <a:ln w="9525">
            <a:solidFill>
              <a:schemeClr val="tx1"/>
            </a:solidFill>
          </a:ln>
        </p:spPr>
      </p:pic>
      <p:sp>
        <p:nvSpPr>
          <p:cNvPr id="6" name="ZoneTexte 5">
            <a:extLst>
              <a:ext uri="{FF2B5EF4-FFF2-40B4-BE49-F238E27FC236}">
                <a16:creationId xmlns:a16="http://schemas.microsoft.com/office/drawing/2014/main" id="{CE4B5CE3-C21C-44B2-BA28-224C7C151CAA}"/>
              </a:ext>
            </a:extLst>
          </p:cNvPr>
          <p:cNvSpPr txBox="1"/>
          <p:nvPr/>
        </p:nvSpPr>
        <p:spPr>
          <a:xfrm>
            <a:off x="2171382" y="124508"/>
            <a:ext cx="4286250" cy="677108"/>
          </a:xfrm>
          <a:prstGeom prst="rect">
            <a:avLst/>
          </a:prstGeom>
          <a:noFill/>
        </p:spPr>
        <p:txBody>
          <a:bodyPr wrap="square" rtlCol="0">
            <a:spAutoFit/>
          </a:bodyPr>
          <a:lstStyle/>
          <a:p>
            <a:pPr algn="ctr"/>
            <a:r>
              <a:rPr lang="fr-FR" sz="1900" dirty="0">
                <a:latin typeface="Arial" panose="020B0604020202020204" pitchFamily="34" charset="0"/>
                <a:cs typeface="Arial" panose="020B0604020202020204" pitchFamily="34" charset="0"/>
              </a:rPr>
              <a:t>Les 5 régions autonomes de la Chine </a:t>
            </a:r>
          </a:p>
          <a:p>
            <a:pPr algn="ctr"/>
            <a:r>
              <a:rPr lang="fr-FR" sz="1900" dirty="0">
                <a:latin typeface="Arial" panose="020B0604020202020204" pitchFamily="34" charset="0"/>
                <a:cs typeface="Arial" panose="020B0604020202020204" pitchFamily="34" charset="0"/>
              </a:rPr>
              <a:t>= régions des minorités ethniques</a:t>
            </a:r>
            <a:endParaRPr lang="fr-FR" sz="1900" i="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7F4AE4A-78EC-4654-9807-749CA87D7CAC}"/>
              </a:ext>
            </a:extLst>
          </p:cNvPr>
          <p:cNvSpPr txBox="1"/>
          <p:nvPr/>
        </p:nvSpPr>
        <p:spPr>
          <a:xfrm>
            <a:off x="1005840" y="2308860"/>
            <a:ext cx="1634490" cy="307777"/>
          </a:xfrm>
          <a:prstGeom prst="rect">
            <a:avLst/>
          </a:prstGeom>
          <a:noFill/>
        </p:spPr>
        <p:txBody>
          <a:bodyPr wrap="square" rtlCol="0">
            <a:spAutoFit/>
          </a:bodyPr>
          <a:lstStyle/>
          <a:p>
            <a:r>
              <a:rPr lang="fr-FR" sz="1400" dirty="0">
                <a:solidFill>
                  <a:srgbClr val="7030A0"/>
                </a:solidFill>
              </a:rPr>
              <a:t>Minorité Ouïghour</a:t>
            </a:r>
          </a:p>
        </p:txBody>
      </p:sp>
      <p:sp>
        <p:nvSpPr>
          <p:cNvPr id="8" name="ZoneTexte 7">
            <a:extLst>
              <a:ext uri="{FF2B5EF4-FFF2-40B4-BE49-F238E27FC236}">
                <a16:creationId xmlns:a16="http://schemas.microsoft.com/office/drawing/2014/main" id="{DC4F8007-5E0F-4B56-AD50-F14541526394}"/>
              </a:ext>
            </a:extLst>
          </p:cNvPr>
          <p:cNvSpPr txBox="1"/>
          <p:nvPr/>
        </p:nvSpPr>
        <p:spPr>
          <a:xfrm>
            <a:off x="1485900" y="1874787"/>
            <a:ext cx="1154430" cy="369332"/>
          </a:xfrm>
          <a:prstGeom prst="rect">
            <a:avLst/>
          </a:prstGeom>
          <a:solidFill>
            <a:schemeClr val="accent4">
              <a:lumMod val="60000"/>
              <a:lumOff val="40000"/>
            </a:schemeClr>
          </a:solidFill>
        </p:spPr>
        <p:txBody>
          <a:bodyPr wrap="square" rtlCol="0">
            <a:spAutoFit/>
          </a:bodyPr>
          <a:lstStyle/>
          <a:p>
            <a:r>
              <a:rPr lang="fr-FR" dirty="0"/>
              <a:t>Xinjiang</a:t>
            </a:r>
          </a:p>
        </p:txBody>
      </p:sp>
      <p:sp>
        <p:nvSpPr>
          <p:cNvPr id="9" name="ZoneTexte 8">
            <a:extLst>
              <a:ext uri="{FF2B5EF4-FFF2-40B4-BE49-F238E27FC236}">
                <a16:creationId xmlns:a16="http://schemas.microsoft.com/office/drawing/2014/main" id="{72EFA344-ED64-4F85-94DC-A3ED8BDCABD0}"/>
              </a:ext>
            </a:extLst>
          </p:cNvPr>
          <p:cNvSpPr txBox="1"/>
          <p:nvPr/>
        </p:nvSpPr>
        <p:spPr>
          <a:xfrm>
            <a:off x="1320165" y="3779429"/>
            <a:ext cx="965835" cy="369332"/>
          </a:xfrm>
          <a:prstGeom prst="rect">
            <a:avLst/>
          </a:prstGeom>
          <a:solidFill>
            <a:schemeClr val="accent4">
              <a:lumMod val="60000"/>
              <a:lumOff val="40000"/>
            </a:schemeClr>
          </a:solidFill>
        </p:spPr>
        <p:txBody>
          <a:bodyPr wrap="square" rtlCol="0">
            <a:spAutoFit/>
          </a:bodyPr>
          <a:lstStyle/>
          <a:p>
            <a:pPr algn="ctr"/>
            <a:r>
              <a:rPr lang="fr-FR" dirty="0"/>
              <a:t>Tibet</a:t>
            </a:r>
          </a:p>
        </p:txBody>
      </p:sp>
      <p:sp>
        <p:nvSpPr>
          <p:cNvPr id="10" name="ZoneTexte 9">
            <a:extLst>
              <a:ext uri="{FF2B5EF4-FFF2-40B4-BE49-F238E27FC236}">
                <a16:creationId xmlns:a16="http://schemas.microsoft.com/office/drawing/2014/main" id="{AAD4DF0D-054D-4E3D-9A82-4020795DB2E8}"/>
              </a:ext>
            </a:extLst>
          </p:cNvPr>
          <p:cNvSpPr txBox="1"/>
          <p:nvPr/>
        </p:nvSpPr>
        <p:spPr>
          <a:xfrm>
            <a:off x="3524249" y="2390891"/>
            <a:ext cx="2076451" cy="369332"/>
          </a:xfrm>
          <a:prstGeom prst="rect">
            <a:avLst/>
          </a:prstGeom>
          <a:solidFill>
            <a:schemeClr val="accent4">
              <a:lumMod val="60000"/>
              <a:lumOff val="40000"/>
            </a:schemeClr>
          </a:solidFill>
        </p:spPr>
        <p:txBody>
          <a:bodyPr wrap="square" rtlCol="0">
            <a:spAutoFit/>
          </a:bodyPr>
          <a:lstStyle/>
          <a:p>
            <a:pPr algn="ctr"/>
            <a:r>
              <a:rPr lang="fr-FR" dirty="0"/>
              <a:t>Mongolie intérieure</a:t>
            </a:r>
          </a:p>
        </p:txBody>
      </p:sp>
      <p:sp>
        <p:nvSpPr>
          <p:cNvPr id="11" name="ZoneTexte 10">
            <a:extLst>
              <a:ext uri="{FF2B5EF4-FFF2-40B4-BE49-F238E27FC236}">
                <a16:creationId xmlns:a16="http://schemas.microsoft.com/office/drawing/2014/main" id="{56E04135-455D-44A4-827E-3C65D49FD89E}"/>
              </a:ext>
            </a:extLst>
          </p:cNvPr>
          <p:cNvSpPr txBox="1"/>
          <p:nvPr/>
        </p:nvSpPr>
        <p:spPr>
          <a:xfrm>
            <a:off x="4634865" y="5296167"/>
            <a:ext cx="965835" cy="369332"/>
          </a:xfrm>
          <a:prstGeom prst="rect">
            <a:avLst/>
          </a:prstGeom>
          <a:solidFill>
            <a:schemeClr val="accent4">
              <a:lumMod val="60000"/>
              <a:lumOff val="40000"/>
            </a:schemeClr>
          </a:solidFill>
        </p:spPr>
        <p:txBody>
          <a:bodyPr wrap="square" rtlCol="0">
            <a:spAutoFit/>
          </a:bodyPr>
          <a:lstStyle/>
          <a:p>
            <a:pPr algn="ctr"/>
            <a:r>
              <a:rPr lang="fr-FR" dirty="0"/>
              <a:t>Guangxi</a:t>
            </a:r>
          </a:p>
        </p:txBody>
      </p:sp>
      <p:sp>
        <p:nvSpPr>
          <p:cNvPr id="12" name="ZoneTexte 11">
            <a:extLst>
              <a:ext uri="{FF2B5EF4-FFF2-40B4-BE49-F238E27FC236}">
                <a16:creationId xmlns:a16="http://schemas.microsoft.com/office/drawing/2014/main" id="{F648B33A-7D99-4A88-A20F-09029BDEF494}"/>
              </a:ext>
            </a:extLst>
          </p:cNvPr>
          <p:cNvSpPr txBox="1"/>
          <p:nvPr/>
        </p:nvSpPr>
        <p:spPr>
          <a:xfrm>
            <a:off x="4317681" y="3156283"/>
            <a:ext cx="800101" cy="338554"/>
          </a:xfrm>
          <a:prstGeom prst="rect">
            <a:avLst/>
          </a:prstGeom>
          <a:noFill/>
        </p:spPr>
        <p:txBody>
          <a:bodyPr wrap="square" rtlCol="0">
            <a:spAutoFit/>
          </a:bodyPr>
          <a:lstStyle/>
          <a:p>
            <a:pPr algn="ctr"/>
            <a:r>
              <a:rPr lang="fr-FR" sz="1600" dirty="0"/>
              <a:t>Ningxia</a:t>
            </a:r>
          </a:p>
        </p:txBody>
      </p:sp>
      <p:sp>
        <p:nvSpPr>
          <p:cNvPr id="13" name="ZoneTexte 12">
            <a:extLst>
              <a:ext uri="{FF2B5EF4-FFF2-40B4-BE49-F238E27FC236}">
                <a16:creationId xmlns:a16="http://schemas.microsoft.com/office/drawing/2014/main" id="{DE0DAEA0-1030-431B-884D-F0522EDD845C}"/>
              </a:ext>
            </a:extLst>
          </p:cNvPr>
          <p:cNvSpPr txBox="1"/>
          <p:nvPr/>
        </p:nvSpPr>
        <p:spPr>
          <a:xfrm>
            <a:off x="2382837" y="4120624"/>
            <a:ext cx="760413" cy="338554"/>
          </a:xfrm>
          <a:prstGeom prst="rect">
            <a:avLst/>
          </a:prstGeom>
          <a:solidFill>
            <a:schemeClr val="accent4">
              <a:lumMod val="60000"/>
              <a:lumOff val="40000"/>
            </a:schemeClr>
          </a:solidFill>
        </p:spPr>
        <p:txBody>
          <a:bodyPr wrap="square" rtlCol="0">
            <a:spAutoFit/>
          </a:bodyPr>
          <a:lstStyle/>
          <a:p>
            <a:pPr algn="ctr"/>
            <a:r>
              <a:rPr lang="fr-FR" sz="1600" i="1" dirty="0"/>
              <a:t>Lhassa</a:t>
            </a:r>
          </a:p>
        </p:txBody>
      </p:sp>
      <p:sp>
        <p:nvSpPr>
          <p:cNvPr id="14" name="Rectangle 13">
            <a:extLst>
              <a:ext uri="{FF2B5EF4-FFF2-40B4-BE49-F238E27FC236}">
                <a16:creationId xmlns:a16="http://schemas.microsoft.com/office/drawing/2014/main" id="{665BD111-2FA0-49FF-8DBF-4C44F27E5434}"/>
              </a:ext>
            </a:extLst>
          </p:cNvPr>
          <p:cNvSpPr/>
          <p:nvPr/>
        </p:nvSpPr>
        <p:spPr>
          <a:xfrm>
            <a:off x="2337117" y="4244181"/>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E491223-5191-4D44-82AF-7208AA365DF0}"/>
              </a:ext>
            </a:extLst>
          </p:cNvPr>
          <p:cNvSpPr/>
          <p:nvPr/>
        </p:nvSpPr>
        <p:spPr>
          <a:xfrm>
            <a:off x="2319654" y="1675849"/>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6A58111-12E8-4637-A935-2A5D5C243E16}"/>
              </a:ext>
            </a:extLst>
          </p:cNvPr>
          <p:cNvSpPr/>
          <p:nvPr/>
        </p:nvSpPr>
        <p:spPr>
          <a:xfrm>
            <a:off x="5569109" y="2484117"/>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2BA81123-58A1-4875-A8C9-034D142AC0F7}"/>
              </a:ext>
            </a:extLst>
          </p:cNvPr>
          <p:cNvSpPr txBox="1"/>
          <p:nvPr/>
        </p:nvSpPr>
        <p:spPr>
          <a:xfrm>
            <a:off x="2428557" y="1552292"/>
            <a:ext cx="891540" cy="338554"/>
          </a:xfrm>
          <a:prstGeom prst="rect">
            <a:avLst/>
          </a:prstGeom>
          <a:solidFill>
            <a:schemeClr val="accent4">
              <a:lumMod val="60000"/>
              <a:lumOff val="40000"/>
            </a:schemeClr>
          </a:solidFill>
        </p:spPr>
        <p:txBody>
          <a:bodyPr wrap="square" rtlCol="0">
            <a:spAutoFit/>
          </a:bodyPr>
          <a:lstStyle/>
          <a:p>
            <a:r>
              <a:rPr lang="fr-FR" sz="1600" i="1" dirty="0"/>
              <a:t>Urumqi</a:t>
            </a:r>
          </a:p>
        </p:txBody>
      </p:sp>
      <p:sp>
        <p:nvSpPr>
          <p:cNvPr id="21" name="ZoneTexte 20">
            <a:extLst>
              <a:ext uri="{FF2B5EF4-FFF2-40B4-BE49-F238E27FC236}">
                <a16:creationId xmlns:a16="http://schemas.microsoft.com/office/drawing/2014/main" id="{B6E0105E-5ED1-4D9F-A8FE-9F07A3E57BE6}"/>
              </a:ext>
            </a:extLst>
          </p:cNvPr>
          <p:cNvSpPr txBox="1"/>
          <p:nvPr/>
        </p:nvSpPr>
        <p:spPr>
          <a:xfrm>
            <a:off x="5674679" y="2360560"/>
            <a:ext cx="828993" cy="338554"/>
          </a:xfrm>
          <a:prstGeom prst="rect">
            <a:avLst/>
          </a:prstGeom>
          <a:solidFill>
            <a:schemeClr val="accent4">
              <a:lumMod val="60000"/>
              <a:lumOff val="40000"/>
            </a:schemeClr>
          </a:solidFill>
        </p:spPr>
        <p:txBody>
          <a:bodyPr wrap="square" rtlCol="0">
            <a:spAutoFit/>
          </a:bodyPr>
          <a:lstStyle/>
          <a:p>
            <a:r>
              <a:rPr lang="fr-FR" sz="1600" i="1" dirty="0"/>
              <a:t>Hohhot</a:t>
            </a:r>
          </a:p>
        </p:txBody>
      </p:sp>
      <p:sp>
        <p:nvSpPr>
          <p:cNvPr id="22" name="ZoneTexte 21">
            <a:extLst>
              <a:ext uri="{FF2B5EF4-FFF2-40B4-BE49-F238E27FC236}">
                <a16:creationId xmlns:a16="http://schemas.microsoft.com/office/drawing/2014/main" id="{A4336D1E-E90D-49C2-9C8B-77C1780AD55C}"/>
              </a:ext>
            </a:extLst>
          </p:cNvPr>
          <p:cNvSpPr txBox="1"/>
          <p:nvPr/>
        </p:nvSpPr>
        <p:spPr>
          <a:xfrm>
            <a:off x="4473891" y="2958253"/>
            <a:ext cx="1002666" cy="307777"/>
          </a:xfrm>
          <a:prstGeom prst="rect">
            <a:avLst/>
          </a:prstGeom>
          <a:solidFill>
            <a:schemeClr val="accent4">
              <a:lumMod val="60000"/>
              <a:lumOff val="40000"/>
            </a:schemeClr>
          </a:solidFill>
        </p:spPr>
        <p:txBody>
          <a:bodyPr wrap="square" rtlCol="0">
            <a:spAutoFit/>
          </a:bodyPr>
          <a:lstStyle/>
          <a:p>
            <a:pPr algn="ctr"/>
            <a:r>
              <a:rPr lang="fr-FR" sz="1400" i="1" dirty="0"/>
              <a:t>Yinchuan</a:t>
            </a:r>
          </a:p>
        </p:txBody>
      </p:sp>
      <p:sp>
        <p:nvSpPr>
          <p:cNvPr id="17" name="Rectangle 16">
            <a:extLst>
              <a:ext uri="{FF2B5EF4-FFF2-40B4-BE49-F238E27FC236}">
                <a16:creationId xmlns:a16="http://schemas.microsoft.com/office/drawing/2014/main" id="{258E0A3C-7B5E-4378-8303-17DB53D7DFE8}"/>
              </a:ext>
            </a:extLst>
          </p:cNvPr>
          <p:cNvSpPr/>
          <p:nvPr/>
        </p:nvSpPr>
        <p:spPr>
          <a:xfrm>
            <a:off x="4467222" y="3081810"/>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74F975C3-B10B-43D2-807C-E1FEA4BE8EC0}"/>
              </a:ext>
            </a:extLst>
          </p:cNvPr>
          <p:cNvSpPr txBox="1"/>
          <p:nvPr/>
        </p:nvSpPr>
        <p:spPr>
          <a:xfrm>
            <a:off x="4975224" y="5557330"/>
            <a:ext cx="891540" cy="338554"/>
          </a:xfrm>
          <a:prstGeom prst="rect">
            <a:avLst/>
          </a:prstGeom>
          <a:solidFill>
            <a:schemeClr val="accent4">
              <a:lumMod val="60000"/>
              <a:lumOff val="40000"/>
            </a:schemeClr>
          </a:solidFill>
        </p:spPr>
        <p:txBody>
          <a:bodyPr wrap="square" rtlCol="0">
            <a:spAutoFit/>
          </a:bodyPr>
          <a:lstStyle/>
          <a:p>
            <a:r>
              <a:rPr lang="fr-FR" sz="1600" i="1" dirty="0"/>
              <a:t>Nanning</a:t>
            </a:r>
          </a:p>
        </p:txBody>
      </p:sp>
      <p:sp>
        <p:nvSpPr>
          <p:cNvPr id="16" name="Rectangle 15">
            <a:extLst>
              <a:ext uri="{FF2B5EF4-FFF2-40B4-BE49-F238E27FC236}">
                <a16:creationId xmlns:a16="http://schemas.microsoft.com/office/drawing/2014/main" id="{881807E6-556F-4984-8A92-2BC685EC2F69}"/>
              </a:ext>
            </a:extLst>
          </p:cNvPr>
          <p:cNvSpPr/>
          <p:nvPr/>
        </p:nvSpPr>
        <p:spPr>
          <a:xfrm>
            <a:off x="4889817" y="5665499"/>
            <a:ext cx="91440" cy="9144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1244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51B832B-CB2F-448F-8211-AFF432F58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42" y="180474"/>
            <a:ext cx="8051532" cy="5751094"/>
          </a:xfrm>
          <a:prstGeom prst="rect">
            <a:avLst/>
          </a:prstGeom>
        </p:spPr>
      </p:pic>
      <p:sp>
        <p:nvSpPr>
          <p:cNvPr id="6" name="ZoneTexte 5">
            <a:extLst>
              <a:ext uri="{FF2B5EF4-FFF2-40B4-BE49-F238E27FC236}">
                <a16:creationId xmlns:a16="http://schemas.microsoft.com/office/drawing/2014/main" id="{15EEEB31-D3FB-4D91-9717-DF1FDBF717EA}"/>
              </a:ext>
            </a:extLst>
          </p:cNvPr>
          <p:cNvSpPr txBox="1"/>
          <p:nvPr/>
        </p:nvSpPr>
        <p:spPr>
          <a:xfrm>
            <a:off x="358543" y="5931568"/>
            <a:ext cx="5151303"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Hotel DoubleTree by Hilton Beijing (</a:t>
            </a:r>
            <a:r>
              <a:rPr lang="en-US" sz="2000" dirty="0" err="1">
                <a:latin typeface="Arial" panose="020B0604020202020204" pitchFamily="34" charset="0"/>
                <a:cs typeface="Arial" panose="020B0604020202020204" pitchFamily="34" charset="0"/>
              </a:rPr>
              <a:t>Pékin</a:t>
            </a:r>
            <a:r>
              <a:rPr lang="en-US" sz="2000" dirty="0">
                <a:latin typeface="Arial" panose="020B0604020202020204" pitchFamily="34" charset="0"/>
                <a:cs typeface="Arial" panose="020B0604020202020204" pitchFamily="34" charset="0"/>
              </a:rPr>
              <a:t>)</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7407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3058ACE-BB58-4623-886B-7C710E318C8E}"/>
              </a:ext>
            </a:extLst>
          </p:cNvPr>
          <p:cNvSpPr txBox="1"/>
          <p:nvPr/>
        </p:nvSpPr>
        <p:spPr>
          <a:xfrm>
            <a:off x="121603" y="228496"/>
            <a:ext cx="6507797"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3/ des pratiques touristiques diversifiées</a:t>
            </a:r>
          </a:p>
        </p:txBody>
      </p:sp>
      <p:sp>
        <p:nvSpPr>
          <p:cNvPr id="4" name="ZoneTexte 3">
            <a:extLst>
              <a:ext uri="{FF2B5EF4-FFF2-40B4-BE49-F238E27FC236}">
                <a16:creationId xmlns:a16="http://schemas.microsoft.com/office/drawing/2014/main" id="{2509B615-468E-4AD8-8A12-C3D20461F05D}"/>
              </a:ext>
            </a:extLst>
          </p:cNvPr>
          <p:cNvSpPr txBox="1"/>
          <p:nvPr/>
        </p:nvSpPr>
        <p:spPr>
          <a:xfrm>
            <a:off x="121603" y="780909"/>
            <a:ext cx="73993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culturel boosté par les sites Unesco</a:t>
            </a:r>
          </a:p>
        </p:txBody>
      </p:sp>
      <p:graphicFrame>
        <p:nvGraphicFramePr>
          <p:cNvPr id="5" name="Tableau 4">
            <a:extLst>
              <a:ext uri="{FF2B5EF4-FFF2-40B4-BE49-F238E27FC236}">
                <a16:creationId xmlns:a16="http://schemas.microsoft.com/office/drawing/2014/main" id="{DCE8E32A-7423-4752-B6C0-C14586CDE75A}"/>
              </a:ext>
            </a:extLst>
          </p:cNvPr>
          <p:cNvGraphicFramePr>
            <a:graphicFrameLocks noGrp="1"/>
          </p:cNvGraphicFramePr>
          <p:nvPr>
            <p:extLst>
              <p:ext uri="{D42A27DB-BD31-4B8C-83A1-F6EECF244321}">
                <p14:modId xmlns:p14="http://schemas.microsoft.com/office/powerpoint/2010/main" val="602917636"/>
              </p:ext>
            </p:extLst>
          </p:nvPr>
        </p:nvGraphicFramePr>
        <p:xfrm>
          <a:off x="112236" y="1354245"/>
          <a:ext cx="8805227" cy="1708752"/>
        </p:xfrm>
        <a:graphic>
          <a:graphicData uri="http://schemas.openxmlformats.org/drawingml/2006/table">
            <a:tbl>
              <a:tblPr firstRow="1" firstCol="1" bandRow="1">
                <a:tableStyleId>{5C22544A-7EE6-4342-B048-85BDC9FD1C3A}</a:tableStyleId>
              </a:tblPr>
              <a:tblGrid>
                <a:gridCol w="2958437">
                  <a:extLst>
                    <a:ext uri="{9D8B030D-6E8A-4147-A177-3AD203B41FA5}">
                      <a16:colId xmlns:a16="http://schemas.microsoft.com/office/drawing/2014/main" val="2972159117"/>
                    </a:ext>
                  </a:extLst>
                </a:gridCol>
                <a:gridCol w="1005889">
                  <a:extLst>
                    <a:ext uri="{9D8B030D-6E8A-4147-A177-3AD203B41FA5}">
                      <a16:colId xmlns:a16="http://schemas.microsoft.com/office/drawing/2014/main" val="9437183"/>
                    </a:ext>
                  </a:extLst>
                </a:gridCol>
                <a:gridCol w="1577761">
                  <a:extLst>
                    <a:ext uri="{9D8B030D-6E8A-4147-A177-3AD203B41FA5}">
                      <a16:colId xmlns:a16="http://schemas.microsoft.com/office/drawing/2014/main" val="18293692"/>
                    </a:ext>
                  </a:extLst>
                </a:gridCol>
                <a:gridCol w="1617221">
                  <a:extLst>
                    <a:ext uri="{9D8B030D-6E8A-4147-A177-3AD203B41FA5}">
                      <a16:colId xmlns:a16="http://schemas.microsoft.com/office/drawing/2014/main" val="413048016"/>
                    </a:ext>
                  </a:extLst>
                </a:gridCol>
                <a:gridCol w="1645919">
                  <a:extLst>
                    <a:ext uri="{9D8B030D-6E8A-4147-A177-3AD203B41FA5}">
                      <a16:colId xmlns:a16="http://schemas.microsoft.com/office/drawing/2014/main" val="1547297630"/>
                    </a:ext>
                  </a:extLst>
                </a:gridCol>
              </a:tblGrid>
              <a:tr h="1143000">
                <a:tc>
                  <a:txBody>
                    <a:bodyPr/>
                    <a:lstStyle/>
                    <a:p>
                      <a:pPr>
                        <a:lnSpc>
                          <a:spcPct val="107000"/>
                        </a:lnSpc>
                        <a:spcBef>
                          <a:spcPts val="600"/>
                        </a:spcBef>
                        <a:spcAft>
                          <a:spcPts val="600"/>
                        </a:spcAft>
                      </a:pPr>
                      <a:r>
                        <a:rPr lang="fr-FR" sz="1900" dirty="0">
                          <a:effectLst/>
                          <a:latin typeface="Arial Black" panose="020B0A04020102020204" pitchFamily="34" charset="0"/>
                        </a:rPr>
                        <a:t>Sites inscrit au patrimoine mondial de l’Unesco</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a:effectLst/>
                          <a:latin typeface="Arial Black" panose="020B0A04020102020204" pitchFamily="34" charset="0"/>
                        </a:rPr>
                        <a:t>Total</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dirty="0">
                          <a:effectLst/>
                          <a:latin typeface="Arial Black" panose="020B0A04020102020204" pitchFamily="34" charset="0"/>
                        </a:rPr>
                        <a:t>Patrimoine culturel</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a:effectLst/>
                          <a:latin typeface="Arial Black" panose="020B0A04020102020204" pitchFamily="34" charset="0"/>
                        </a:rPr>
                        <a:t>Patrimoine naturel</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fr-FR" sz="1900" dirty="0">
                          <a:effectLst/>
                          <a:latin typeface="Arial Black" panose="020B0A04020102020204" pitchFamily="34" charset="0"/>
                        </a:rPr>
                        <a:t>Les deux catégories</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9236247"/>
                  </a:ext>
                </a:extLst>
              </a:tr>
              <a:tr h="565752">
                <a:tc>
                  <a:txBody>
                    <a:bodyPr/>
                    <a:lstStyle/>
                    <a:p>
                      <a:pPr>
                        <a:lnSpc>
                          <a:spcPct val="150000"/>
                        </a:lnSpc>
                        <a:spcBef>
                          <a:spcPts val="600"/>
                        </a:spcBef>
                        <a:spcAft>
                          <a:spcPts val="600"/>
                        </a:spcAft>
                      </a:pPr>
                      <a:r>
                        <a:rPr lang="fr-FR" sz="1900">
                          <a:effectLst/>
                          <a:latin typeface="Arial Black" panose="020B0A04020102020204" pitchFamily="34" charset="0"/>
                        </a:rPr>
                        <a:t>Chine</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a:effectLst/>
                          <a:latin typeface="Arial Black" panose="020B0A04020102020204" pitchFamily="34" charset="0"/>
                        </a:rPr>
                        <a:t>53</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a:effectLst/>
                          <a:latin typeface="Arial Black" panose="020B0A04020102020204" pitchFamily="34" charset="0"/>
                        </a:rPr>
                        <a:t>36</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a:effectLst/>
                          <a:latin typeface="Arial Black" panose="020B0A04020102020204" pitchFamily="34" charset="0"/>
                        </a:rPr>
                        <a:t>13</a:t>
                      </a:r>
                      <a:endParaRPr lang="fr-FR" sz="190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fr-FR" sz="1900" dirty="0">
                          <a:effectLst/>
                          <a:latin typeface="Arial Black" panose="020B0A04020102020204" pitchFamily="34" charset="0"/>
                        </a:rPr>
                        <a:t>4</a:t>
                      </a:r>
                      <a:endParaRPr lang="fr-FR" sz="19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7259989"/>
                  </a:ext>
                </a:extLst>
              </a:tr>
            </a:tbl>
          </a:graphicData>
        </a:graphic>
      </p:graphicFrame>
      <p:pic>
        <p:nvPicPr>
          <p:cNvPr id="7" name="Image 6">
            <a:extLst>
              <a:ext uri="{FF2B5EF4-FFF2-40B4-BE49-F238E27FC236}">
                <a16:creationId xmlns:a16="http://schemas.microsoft.com/office/drawing/2014/main" id="{93BE158F-EB05-4EE6-B659-3CF7C6B05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3236223"/>
            <a:ext cx="5143499" cy="3393281"/>
          </a:xfrm>
          <a:prstGeom prst="rect">
            <a:avLst/>
          </a:prstGeom>
        </p:spPr>
      </p:pic>
      <p:sp>
        <p:nvSpPr>
          <p:cNvPr id="8" name="ZoneTexte 7">
            <a:extLst>
              <a:ext uri="{FF2B5EF4-FFF2-40B4-BE49-F238E27FC236}">
                <a16:creationId xmlns:a16="http://schemas.microsoft.com/office/drawing/2014/main" id="{01CE9B59-C9CA-4E70-84F4-26EE1D5CDEE7}"/>
              </a:ext>
            </a:extLst>
          </p:cNvPr>
          <p:cNvSpPr txBox="1"/>
          <p:nvPr/>
        </p:nvSpPr>
        <p:spPr>
          <a:xfrm>
            <a:off x="5474969" y="3236223"/>
            <a:ext cx="3440430" cy="193899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grande muraille de Chine a été construite il y a 2000 ans, sous la dynastie Qin (221-207 avant J-C.) afin de faire face aux envahisseurs Mongols</a:t>
            </a:r>
          </a:p>
        </p:txBody>
      </p:sp>
    </p:spTree>
    <p:extLst>
      <p:ext uri="{BB962C8B-B14F-4D97-AF65-F5344CB8AC3E}">
        <p14:creationId xmlns:p14="http://schemas.microsoft.com/office/powerpoint/2010/main" val="27126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316920-8A08-42DA-99D7-0A5C9B7DF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17" y="228600"/>
            <a:ext cx="8025765" cy="5350510"/>
          </a:xfrm>
          <a:prstGeom prst="rect">
            <a:avLst/>
          </a:prstGeom>
        </p:spPr>
      </p:pic>
      <p:sp>
        <p:nvSpPr>
          <p:cNvPr id="4" name="ZoneTexte 3">
            <a:extLst>
              <a:ext uri="{FF2B5EF4-FFF2-40B4-BE49-F238E27FC236}">
                <a16:creationId xmlns:a16="http://schemas.microsoft.com/office/drawing/2014/main" id="{08B2D7E4-2700-4582-9338-B6ED74E07130}"/>
              </a:ext>
            </a:extLst>
          </p:cNvPr>
          <p:cNvSpPr txBox="1"/>
          <p:nvPr/>
        </p:nvSpPr>
        <p:spPr>
          <a:xfrm>
            <a:off x="559117" y="5613737"/>
            <a:ext cx="8025765"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Cité interdite a été construite entre 1406 et 1420, sous les ordres de </a:t>
            </a:r>
            <a:r>
              <a:rPr lang="fr-FR" sz="2000" dirty="0" err="1">
                <a:latin typeface="Arial" panose="020B0604020202020204" pitchFamily="34" charset="0"/>
                <a:cs typeface="Arial" panose="020B0604020202020204" pitchFamily="34" charset="0"/>
              </a:rPr>
              <a:t>Yongle</a:t>
            </a:r>
            <a:r>
              <a:rPr lang="fr-FR" sz="2000" dirty="0">
                <a:latin typeface="Arial" panose="020B0604020202020204" pitchFamily="34" charset="0"/>
                <a:cs typeface="Arial" panose="020B0604020202020204" pitchFamily="34" charset="0"/>
              </a:rPr>
              <a:t>, le troisième empereur de la dynastie Ming. Demeure aussi des empereurs Qing (jusqu’en 1912).</a:t>
            </a:r>
          </a:p>
        </p:txBody>
      </p:sp>
    </p:spTree>
    <p:extLst>
      <p:ext uri="{BB962C8B-B14F-4D97-AF65-F5344CB8AC3E}">
        <p14:creationId xmlns:p14="http://schemas.microsoft.com/office/powerpoint/2010/main" val="1655227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2AE29A-2B7E-4C2A-9066-11F6D249B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70" y="124459"/>
            <a:ext cx="7362190" cy="5528917"/>
          </a:xfrm>
          <a:prstGeom prst="rect">
            <a:avLst/>
          </a:prstGeom>
        </p:spPr>
      </p:pic>
      <p:sp>
        <p:nvSpPr>
          <p:cNvPr id="4" name="ZoneTexte 3">
            <a:extLst>
              <a:ext uri="{FF2B5EF4-FFF2-40B4-BE49-F238E27FC236}">
                <a16:creationId xmlns:a16="http://schemas.microsoft.com/office/drawing/2014/main" id="{D5B36D80-3959-477B-8E73-5889F5E808A7}"/>
              </a:ext>
            </a:extLst>
          </p:cNvPr>
          <p:cNvSpPr txBox="1"/>
          <p:nvPr/>
        </p:nvSpPr>
        <p:spPr>
          <a:xfrm>
            <a:off x="433070" y="5654520"/>
            <a:ext cx="736219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Stade olympique de Pékin (2008) surnommé le « nid d’oiseau »</a:t>
            </a:r>
          </a:p>
        </p:txBody>
      </p:sp>
    </p:spTree>
    <p:extLst>
      <p:ext uri="{BB962C8B-B14F-4D97-AF65-F5344CB8AC3E}">
        <p14:creationId xmlns:p14="http://schemas.microsoft.com/office/powerpoint/2010/main" val="2373453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36BBA65-A366-44EA-9BA1-2BB737E53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67" y="64443"/>
            <a:ext cx="4424363" cy="6677619"/>
          </a:xfrm>
          <a:prstGeom prst="rect">
            <a:avLst/>
          </a:prstGeom>
        </p:spPr>
      </p:pic>
      <p:sp>
        <p:nvSpPr>
          <p:cNvPr id="3" name="Ellipse 2">
            <a:extLst>
              <a:ext uri="{FF2B5EF4-FFF2-40B4-BE49-F238E27FC236}">
                <a16:creationId xmlns:a16="http://schemas.microsoft.com/office/drawing/2014/main" id="{6EC84DC8-24D2-4707-B750-180F5B9F219B}"/>
              </a:ext>
            </a:extLst>
          </p:cNvPr>
          <p:cNvSpPr/>
          <p:nvPr/>
        </p:nvSpPr>
        <p:spPr>
          <a:xfrm>
            <a:off x="2240280" y="3554730"/>
            <a:ext cx="422433" cy="44577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239C064-67C8-4FE0-ACB7-12F2759ACE10}"/>
              </a:ext>
            </a:extLst>
          </p:cNvPr>
          <p:cNvSpPr txBox="1"/>
          <p:nvPr/>
        </p:nvSpPr>
        <p:spPr>
          <a:xfrm>
            <a:off x="3914775" y="3292018"/>
            <a:ext cx="1565910" cy="369332"/>
          </a:xfrm>
          <a:prstGeom prst="rect">
            <a:avLst/>
          </a:prstGeom>
          <a:solidFill>
            <a:schemeClr val="bg1"/>
          </a:solidFill>
        </p:spPr>
        <p:txBody>
          <a:bodyPr wrap="square" rtlCol="0">
            <a:spAutoFit/>
          </a:bodyPr>
          <a:lstStyle/>
          <a:p>
            <a:r>
              <a:rPr lang="fr-FR" dirty="0"/>
              <a:t>Île de Hainan</a:t>
            </a:r>
          </a:p>
        </p:txBody>
      </p:sp>
      <p:cxnSp>
        <p:nvCxnSpPr>
          <p:cNvPr id="6" name="Connecteur droit avec flèche 5">
            <a:extLst>
              <a:ext uri="{FF2B5EF4-FFF2-40B4-BE49-F238E27FC236}">
                <a16:creationId xmlns:a16="http://schemas.microsoft.com/office/drawing/2014/main" id="{FEA19AFE-369E-4585-BA0A-31FEB505AB9F}"/>
              </a:ext>
            </a:extLst>
          </p:cNvPr>
          <p:cNvCxnSpPr>
            <a:cxnSpLocks/>
          </p:cNvCxnSpPr>
          <p:nvPr/>
        </p:nvCxnSpPr>
        <p:spPr>
          <a:xfrm flipH="1">
            <a:off x="2682596" y="3441292"/>
            <a:ext cx="1192413" cy="2200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5EB145A-7D3A-454F-87EA-D8707295EB67}"/>
              </a:ext>
            </a:extLst>
          </p:cNvPr>
          <p:cNvSpPr txBox="1"/>
          <p:nvPr/>
        </p:nvSpPr>
        <p:spPr>
          <a:xfrm>
            <a:off x="5105083" y="21130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balnéaire</a:t>
            </a:r>
          </a:p>
        </p:txBody>
      </p:sp>
      <p:sp>
        <p:nvSpPr>
          <p:cNvPr id="5" name="Ellipse 4">
            <a:extLst>
              <a:ext uri="{FF2B5EF4-FFF2-40B4-BE49-F238E27FC236}">
                <a16:creationId xmlns:a16="http://schemas.microsoft.com/office/drawing/2014/main" id="{6A5AAE2E-87B0-4634-934B-18338C365775}"/>
              </a:ext>
            </a:extLst>
          </p:cNvPr>
          <p:cNvSpPr/>
          <p:nvPr/>
        </p:nvSpPr>
        <p:spPr>
          <a:xfrm>
            <a:off x="3006090" y="1345540"/>
            <a:ext cx="171450" cy="17037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A34FF359-3C80-4A93-B03C-A06FF4744612}"/>
              </a:ext>
            </a:extLst>
          </p:cNvPr>
          <p:cNvCxnSpPr>
            <a:cxnSpLocks/>
          </p:cNvCxnSpPr>
          <p:nvPr/>
        </p:nvCxnSpPr>
        <p:spPr>
          <a:xfrm flipV="1">
            <a:off x="2354668" y="1466240"/>
            <a:ext cx="616089" cy="993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B97ECA28-A8E2-4F89-BDD2-180B56171997}"/>
              </a:ext>
            </a:extLst>
          </p:cNvPr>
          <p:cNvSpPr txBox="1"/>
          <p:nvPr/>
        </p:nvSpPr>
        <p:spPr>
          <a:xfrm>
            <a:off x="1483902" y="1466240"/>
            <a:ext cx="835433" cy="369332"/>
          </a:xfrm>
          <a:prstGeom prst="rect">
            <a:avLst/>
          </a:prstGeom>
          <a:solidFill>
            <a:schemeClr val="bg1"/>
          </a:solidFill>
        </p:spPr>
        <p:txBody>
          <a:bodyPr wrap="square" rtlCol="0">
            <a:spAutoFit/>
          </a:bodyPr>
          <a:lstStyle/>
          <a:p>
            <a:r>
              <a:rPr lang="fr-FR" dirty="0" err="1"/>
              <a:t>Dailan</a:t>
            </a:r>
            <a:endParaRPr lang="fr-FR" dirty="0"/>
          </a:p>
        </p:txBody>
      </p:sp>
    </p:spTree>
    <p:extLst>
      <p:ext uri="{BB962C8B-B14F-4D97-AF65-F5344CB8AC3E}">
        <p14:creationId xmlns:p14="http://schemas.microsoft.com/office/powerpoint/2010/main" val="356883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C02A7-FB01-449B-91F2-A70C66464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370" y="182880"/>
            <a:ext cx="6351867" cy="6492239"/>
          </a:xfrm>
          <a:prstGeom prst="rect">
            <a:avLst/>
          </a:prstGeom>
        </p:spPr>
      </p:pic>
      <p:sp>
        <p:nvSpPr>
          <p:cNvPr id="6" name="ZoneTexte 5">
            <a:extLst>
              <a:ext uri="{FF2B5EF4-FFF2-40B4-BE49-F238E27FC236}">
                <a16:creationId xmlns:a16="http://schemas.microsoft.com/office/drawing/2014/main" id="{DBB3D704-DC75-485E-A6A4-8CEFA2801D7A}"/>
              </a:ext>
            </a:extLst>
          </p:cNvPr>
          <p:cNvSpPr txBox="1"/>
          <p:nvPr/>
        </p:nvSpPr>
        <p:spPr>
          <a:xfrm>
            <a:off x="227964" y="436275"/>
            <a:ext cx="2244725" cy="1015663"/>
          </a:xfrm>
          <a:prstGeom prst="rect">
            <a:avLst/>
          </a:prstGeom>
          <a:noFill/>
        </p:spPr>
        <p:txBody>
          <a:bodyPr wrap="square" rtlCol="0">
            <a:spAutoFit/>
          </a:bodyPr>
          <a:lstStyle/>
          <a:p>
            <a:r>
              <a:rPr lang="fr-FR" sz="2000" i="1" dirty="0">
                <a:latin typeface="Arial" panose="020B0604020202020204" pitchFamily="34" charset="0"/>
                <a:cs typeface="Arial" panose="020B0604020202020204" pitchFamily="34" charset="0"/>
              </a:rPr>
              <a:t>Source : site les échos, 12 février 2022</a:t>
            </a:r>
          </a:p>
        </p:txBody>
      </p:sp>
      <p:sp>
        <p:nvSpPr>
          <p:cNvPr id="2" name="ZoneTexte 1">
            <a:extLst>
              <a:ext uri="{FF2B5EF4-FFF2-40B4-BE49-F238E27FC236}">
                <a16:creationId xmlns:a16="http://schemas.microsoft.com/office/drawing/2014/main" id="{488B1AE7-A1EE-4A5E-BD33-F05FF75D2469}"/>
              </a:ext>
            </a:extLst>
          </p:cNvPr>
          <p:cNvSpPr txBox="1"/>
          <p:nvPr/>
        </p:nvSpPr>
        <p:spPr>
          <a:xfrm>
            <a:off x="98425" y="1874520"/>
            <a:ext cx="2244725" cy="1631216"/>
          </a:xfrm>
          <a:prstGeom prst="rect">
            <a:avLst/>
          </a:prstGeom>
          <a:solidFill>
            <a:schemeClr val="bg1"/>
          </a:solidFill>
        </p:spPr>
        <p:txBody>
          <a:bodyPr wrap="square" rtlCol="0">
            <a:spAutoFit/>
          </a:bodyPr>
          <a:lstStyle/>
          <a:p>
            <a:pPr algn="ctr"/>
            <a:r>
              <a:rPr lang="fr-FR" sz="2000" b="1" kern="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Texte</a:t>
            </a:r>
          </a:p>
          <a:p>
            <a:pPr algn="ctr"/>
            <a:r>
              <a:rPr lang="fr-FR" sz="2000" b="1" kern="1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JO Pékin 2022, une participation française</a:t>
            </a:r>
            <a:endParaRPr lang="fr-FR"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algn="ctr"/>
            <a:endParaRPr lang="fr-FR"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181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959544E-B56D-44A2-8C9F-65DD0E657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 y="98733"/>
            <a:ext cx="5446715" cy="3101667"/>
          </a:xfrm>
          <a:prstGeom prst="rect">
            <a:avLst/>
          </a:prstGeom>
        </p:spPr>
      </p:pic>
      <p:pic>
        <p:nvPicPr>
          <p:cNvPr id="4" name="Image 3">
            <a:extLst>
              <a:ext uri="{FF2B5EF4-FFF2-40B4-BE49-F238E27FC236}">
                <a16:creationId xmlns:a16="http://schemas.microsoft.com/office/drawing/2014/main" id="{34DA73C1-55CF-43B2-9307-FE0D94BE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9" y="3128124"/>
            <a:ext cx="5446715" cy="3631143"/>
          </a:xfrm>
          <a:prstGeom prst="rect">
            <a:avLst/>
          </a:prstGeom>
        </p:spPr>
      </p:pic>
      <p:sp>
        <p:nvSpPr>
          <p:cNvPr id="5" name="ZoneTexte 4">
            <a:extLst>
              <a:ext uri="{FF2B5EF4-FFF2-40B4-BE49-F238E27FC236}">
                <a16:creationId xmlns:a16="http://schemas.microsoft.com/office/drawing/2014/main" id="{FD818064-68E5-4FC4-AF1F-382D7944A8CF}"/>
              </a:ext>
            </a:extLst>
          </p:cNvPr>
          <p:cNvSpPr txBox="1"/>
          <p:nvPr/>
        </p:nvSpPr>
        <p:spPr>
          <a:xfrm>
            <a:off x="5549584" y="5087620"/>
            <a:ext cx="2257106"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Une des plages de l’île de Hainan</a:t>
            </a:r>
          </a:p>
        </p:txBody>
      </p:sp>
      <p:sp>
        <p:nvSpPr>
          <p:cNvPr id="9" name="ZoneTexte 8">
            <a:extLst>
              <a:ext uri="{FF2B5EF4-FFF2-40B4-BE49-F238E27FC236}">
                <a16:creationId xmlns:a16="http://schemas.microsoft.com/office/drawing/2014/main" id="{D107C937-AAA2-41E3-8100-DF4138EB5ED1}"/>
              </a:ext>
            </a:extLst>
          </p:cNvPr>
          <p:cNvSpPr txBox="1"/>
          <p:nvPr/>
        </p:nvSpPr>
        <p:spPr>
          <a:xfrm>
            <a:off x="5549584" y="1794433"/>
            <a:ext cx="225710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Littoral Hainan</a:t>
            </a:r>
          </a:p>
        </p:txBody>
      </p:sp>
    </p:spTree>
    <p:extLst>
      <p:ext uri="{BB962C8B-B14F-4D97-AF65-F5344CB8AC3E}">
        <p14:creationId xmlns:p14="http://schemas.microsoft.com/office/powerpoint/2010/main" val="2933745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2F40444-7A1A-4054-A24A-B3D68DB92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958850"/>
            <a:ext cx="8204200" cy="4940300"/>
          </a:xfrm>
          <a:prstGeom prst="rect">
            <a:avLst/>
          </a:prstGeom>
        </p:spPr>
      </p:pic>
      <p:sp>
        <p:nvSpPr>
          <p:cNvPr id="7" name="ZoneTexte 6">
            <a:extLst>
              <a:ext uri="{FF2B5EF4-FFF2-40B4-BE49-F238E27FC236}">
                <a16:creationId xmlns:a16="http://schemas.microsoft.com/office/drawing/2014/main" id="{491280BA-6F8C-4643-B55A-9ACC2A02026E}"/>
              </a:ext>
            </a:extLst>
          </p:cNvPr>
          <p:cNvSpPr txBox="1"/>
          <p:nvPr/>
        </p:nvSpPr>
        <p:spPr>
          <a:xfrm>
            <a:off x="469900" y="5899150"/>
            <a:ext cx="736219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Dalian - la plage de </a:t>
            </a:r>
            <a:r>
              <a:rPr lang="fr-FR" sz="2000" dirty="0" err="1">
                <a:latin typeface="Arial" panose="020B0604020202020204" pitchFamily="34" charset="0"/>
                <a:cs typeface="Arial" panose="020B0604020202020204" pitchFamily="34" charset="0"/>
              </a:rPr>
              <a:t>Fujiazhuang</a:t>
            </a:r>
            <a:r>
              <a:rPr lang="fr-FR" sz="2000" dirty="0">
                <a:latin typeface="Arial" panose="020B0604020202020204" pitchFamily="34" charset="0"/>
                <a:cs typeface="Arial" panose="020B0604020202020204" pitchFamily="34" charset="0"/>
              </a:rPr>
              <a:t> remplie telle une fourmilière</a:t>
            </a:r>
          </a:p>
        </p:txBody>
      </p:sp>
    </p:spTree>
    <p:extLst>
      <p:ext uri="{BB962C8B-B14F-4D97-AF65-F5344CB8AC3E}">
        <p14:creationId xmlns:p14="http://schemas.microsoft.com/office/powerpoint/2010/main" val="2472170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DFBF84-30FF-49D9-B9D1-7D76E472C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 y="754320"/>
            <a:ext cx="8846820" cy="4423410"/>
          </a:xfrm>
          <a:prstGeom prst="rect">
            <a:avLst/>
          </a:prstGeom>
        </p:spPr>
      </p:pic>
      <p:sp>
        <p:nvSpPr>
          <p:cNvPr id="4" name="ZoneTexte 3">
            <a:extLst>
              <a:ext uri="{FF2B5EF4-FFF2-40B4-BE49-F238E27FC236}">
                <a16:creationId xmlns:a16="http://schemas.microsoft.com/office/drawing/2014/main" id="{7B74CC71-C13D-487F-9F75-8BCC3CA91481}"/>
              </a:ext>
            </a:extLst>
          </p:cNvPr>
          <p:cNvSpPr txBox="1"/>
          <p:nvPr/>
        </p:nvSpPr>
        <p:spPr>
          <a:xfrm>
            <a:off x="293053" y="14272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d’affaires</a:t>
            </a:r>
          </a:p>
        </p:txBody>
      </p:sp>
      <p:sp>
        <p:nvSpPr>
          <p:cNvPr id="5" name="ZoneTexte 4">
            <a:extLst>
              <a:ext uri="{FF2B5EF4-FFF2-40B4-BE49-F238E27FC236}">
                <a16:creationId xmlns:a16="http://schemas.microsoft.com/office/drawing/2014/main" id="{BDD3F625-71B1-48F5-872C-387B703DCA7A}"/>
              </a:ext>
            </a:extLst>
          </p:cNvPr>
          <p:cNvSpPr txBox="1"/>
          <p:nvPr/>
        </p:nvSpPr>
        <p:spPr>
          <a:xfrm>
            <a:off x="148590" y="5189159"/>
            <a:ext cx="4913630"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Lujiazui</a:t>
            </a:r>
            <a:r>
              <a:rPr lang="fr-FR" sz="2000" dirty="0">
                <a:latin typeface="Arial" panose="020B0604020202020204" pitchFamily="34" charset="0"/>
                <a:cs typeface="Arial" panose="020B0604020202020204" pitchFamily="34" charset="0"/>
              </a:rPr>
              <a:t> – quartier d’affaires de Shanghai</a:t>
            </a:r>
          </a:p>
        </p:txBody>
      </p:sp>
    </p:spTree>
    <p:extLst>
      <p:ext uri="{BB962C8B-B14F-4D97-AF65-F5344CB8AC3E}">
        <p14:creationId xmlns:p14="http://schemas.microsoft.com/office/powerpoint/2010/main" val="14633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F5CB016-1794-46A6-92E2-C501B162B7CD}"/>
              </a:ext>
            </a:extLst>
          </p:cNvPr>
          <p:cNvSpPr txBox="1"/>
          <p:nvPr/>
        </p:nvSpPr>
        <p:spPr>
          <a:xfrm>
            <a:off x="293053" y="142726"/>
            <a:ext cx="362743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ludique</a:t>
            </a:r>
          </a:p>
        </p:txBody>
      </p:sp>
      <p:pic>
        <p:nvPicPr>
          <p:cNvPr id="4" name="Image 3">
            <a:extLst>
              <a:ext uri="{FF2B5EF4-FFF2-40B4-BE49-F238E27FC236}">
                <a16:creationId xmlns:a16="http://schemas.microsoft.com/office/drawing/2014/main" id="{861C9367-D138-4E45-B84F-C39B3AC73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3" y="1454639"/>
            <a:ext cx="7904797" cy="5260635"/>
          </a:xfrm>
          <a:prstGeom prst="rect">
            <a:avLst/>
          </a:prstGeom>
        </p:spPr>
      </p:pic>
      <p:pic>
        <p:nvPicPr>
          <p:cNvPr id="6" name="Image 5">
            <a:extLst>
              <a:ext uri="{FF2B5EF4-FFF2-40B4-BE49-F238E27FC236}">
                <a16:creationId xmlns:a16="http://schemas.microsoft.com/office/drawing/2014/main" id="{67B1F9A7-D1B4-4C72-A9C8-1DC2DA340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50" y="142726"/>
            <a:ext cx="3752850" cy="2414809"/>
          </a:xfrm>
          <a:prstGeom prst="rect">
            <a:avLst/>
          </a:prstGeom>
        </p:spPr>
      </p:pic>
      <p:sp>
        <p:nvSpPr>
          <p:cNvPr id="7" name="ZoneTexte 6">
            <a:extLst>
              <a:ext uri="{FF2B5EF4-FFF2-40B4-BE49-F238E27FC236}">
                <a16:creationId xmlns:a16="http://schemas.microsoft.com/office/drawing/2014/main" id="{740689F7-3AD8-4AD5-8A83-A59C037DB63D}"/>
              </a:ext>
            </a:extLst>
          </p:cNvPr>
          <p:cNvSpPr txBox="1"/>
          <p:nvPr/>
        </p:nvSpPr>
        <p:spPr>
          <a:xfrm>
            <a:off x="155893" y="708599"/>
            <a:ext cx="5235257"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secteur des casinos à Macao est dominé par Stanley Ho, un richissime homme d’affaires local</a:t>
            </a:r>
          </a:p>
        </p:txBody>
      </p:sp>
    </p:spTree>
    <p:extLst>
      <p:ext uri="{BB962C8B-B14F-4D97-AF65-F5344CB8AC3E}">
        <p14:creationId xmlns:p14="http://schemas.microsoft.com/office/powerpoint/2010/main" val="7554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3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E9BD0E-96B0-4644-A6EC-9AECE7B66A47}"/>
              </a:ext>
            </a:extLst>
          </p:cNvPr>
          <p:cNvSpPr txBox="1"/>
          <p:nvPr/>
        </p:nvSpPr>
        <p:spPr>
          <a:xfrm>
            <a:off x="293053" y="142726"/>
            <a:ext cx="4278947"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de montagne</a:t>
            </a:r>
          </a:p>
        </p:txBody>
      </p:sp>
      <p:pic>
        <p:nvPicPr>
          <p:cNvPr id="4" name="Image 3">
            <a:extLst>
              <a:ext uri="{FF2B5EF4-FFF2-40B4-BE49-F238E27FC236}">
                <a16:creationId xmlns:a16="http://schemas.microsoft.com/office/drawing/2014/main" id="{6F9A3CB2-9541-4E8B-8B95-CB919D7CD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53" y="1137821"/>
            <a:ext cx="8481060" cy="4711700"/>
          </a:xfrm>
          <a:prstGeom prst="rect">
            <a:avLst/>
          </a:prstGeom>
        </p:spPr>
      </p:pic>
      <p:sp>
        <p:nvSpPr>
          <p:cNvPr id="5" name="ZoneTexte 4">
            <a:extLst>
              <a:ext uri="{FF2B5EF4-FFF2-40B4-BE49-F238E27FC236}">
                <a16:creationId xmlns:a16="http://schemas.microsoft.com/office/drawing/2014/main" id="{211465FB-F8D9-4EC2-A3B3-4D9C5160A020}"/>
              </a:ext>
            </a:extLst>
          </p:cNvPr>
          <p:cNvSpPr txBox="1"/>
          <p:nvPr/>
        </p:nvSpPr>
        <p:spPr>
          <a:xfrm>
            <a:off x="418783" y="6007388"/>
            <a:ext cx="848106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Les nouveaux logements construits à </a:t>
            </a:r>
            <a:r>
              <a:rPr lang="fr-FR" sz="2000" dirty="0" err="1">
                <a:latin typeface="Arial" panose="020B0604020202020204" pitchFamily="34" charset="0"/>
                <a:cs typeface="Arial" panose="020B0604020202020204" pitchFamily="34" charset="0"/>
              </a:rPr>
              <a:t>Chongli</a:t>
            </a:r>
            <a:r>
              <a:rPr lang="fr-FR" sz="2000" dirty="0">
                <a:latin typeface="Arial" panose="020B0604020202020204" pitchFamily="34" charset="0"/>
                <a:cs typeface="Arial" panose="020B0604020202020204" pitchFamily="34" charset="0"/>
              </a:rPr>
              <a:t> pour les Jeux de Pékin 2022, en décembre 2015. </a:t>
            </a:r>
          </a:p>
        </p:txBody>
      </p:sp>
      <p:sp>
        <p:nvSpPr>
          <p:cNvPr id="3" name="ZoneTexte 2">
            <a:extLst>
              <a:ext uri="{FF2B5EF4-FFF2-40B4-BE49-F238E27FC236}">
                <a16:creationId xmlns:a16="http://schemas.microsoft.com/office/drawing/2014/main" id="{89D83991-DB80-499E-8735-9A6F9D331798}"/>
              </a:ext>
            </a:extLst>
          </p:cNvPr>
          <p:cNvSpPr txBox="1"/>
          <p:nvPr/>
        </p:nvSpPr>
        <p:spPr>
          <a:xfrm>
            <a:off x="155893" y="708599"/>
            <a:ext cx="7902257" cy="707886"/>
          </a:xfrm>
          <a:prstGeom prst="rect">
            <a:avLst/>
          </a:prstGeom>
          <a:solidFill>
            <a:schemeClr val="bg1"/>
          </a:solidFill>
        </p:spPr>
        <p:txBody>
          <a:bodyPr wrap="square" rtlCol="0">
            <a:spAutoFit/>
          </a:bodyPr>
          <a:lstStyle/>
          <a:p>
            <a:r>
              <a:rPr lang="fr-FR" sz="2000" b="1" dirty="0">
                <a:solidFill>
                  <a:srgbClr val="FF0000"/>
                </a:solidFill>
                <a:latin typeface="Arial" panose="020B0604020202020204" pitchFamily="34" charset="0"/>
                <a:cs typeface="Arial" panose="020B0604020202020204" pitchFamily="34" charset="0"/>
              </a:rPr>
              <a:t>Texte JO 2022 : des stations de sports d'hiver mais pas de champion, les limites du modèle chinois </a:t>
            </a:r>
          </a:p>
        </p:txBody>
      </p:sp>
    </p:spTree>
    <p:extLst>
      <p:ext uri="{BB962C8B-B14F-4D97-AF65-F5344CB8AC3E}">
        <p14:creationId xmlns:p14="http://schemas.microsoft.com/office/powerpoint/2010/main" val="42123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215E41-5938-470C-A5E4-10675C951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12" y="834390"/>
            <a:ext cx="8815229" cy="5269230"/>
          </a:xfrm>
          <a:prstGeom prst="rect">
            <a:avLst/>
          </a:prstGeom>
        </p:spPr>
      </p:pic>
      <p:sp>
        <p:nvSpPr>
          <p:cNvPr id="2" name="Ellipse 1">
            <a:extLst>
              <a:ext uri="{FF2B5EF4-FFF2-40B4-BE49-F238E27FC236}">
                <a16:creationId xmlns:a16="http://schemas.microsoft.com/office/drawing/2014/main" id="{4F773211-DA44-4088-965D-67FA207A6353}"/>
              </a:ext>
            </a:extLst>
          </p:cNvPr>
          <p:cNvSpPr/>
          <p:nvPr/>
        </p:nvSpPr>
        <p:spPr>
          <a:xfrm>
            <a:off x="5084619" y="2625436"/>
            <a:ext cx="831272" cy="651163"/>
          </a:xfrm>
          <a:prstGeom prst="ellipse">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orme libre : forme 6">
            <a:extLst>
              <a:ext uri="{FF2B5EF4-FFF2-40B4-BE49-F238E27FC236}">
                <a16:creationId xmlns:a16="http://schemas.microsoft.com/office/drawing/2014/main" id="{E9C565CC-7894-42A6-9833-CCE65C76DFE6}"/>
              </a:ext>
            </a:extLst>
          </p:cNvPr>
          <p:cNvSpPr/>
          <p:nvPr/>
        </p:nvSpPr>
        <p:spPr>
          <a:xfrm>
            <a:off x="4927849" y="4979376"/>
            <a:ext cx="1107250" cy="447510"/>
          </a:xfrm>
          <a:custGeom>
            <a:avLst/>
            <a:gdLst>
              <a:gd name="connsiteX0" fmla="*/ 1091951 w 1107250"/>
              <a:gd name="connsiteY0" fmla="*/ 56751 h 447510"/>
              <a:gd name="connsiteX1" fmla="*/ 1022678 w 1107250"/>
              <a:gd name="connsiteY1" fmla="*/ 8260 h 447510"/>
              <a:gd name="connsiteX2" fmla="*/ 911842 w 1107250"/>
              <a:gd name="connsiteY2" fmla="*/ 1333 h 447510"/>
              <a:gd name="connsiteX3" fmla="*/ 752515 w 1107250"/>
              <a:gd name="connsiteY3" fmla="*/ 1333 h 447510"/>
              <a:gd name="connsiteX4" fmla="*/ 620896 w 1107250"/>
              <a:gd name="connsiteY4" fmla="*/ 15188 h 447510"/>
              <a:gd name="connsiteX5" fmla="*/ 496206 w 1107250"/>
              <a:gd name="connsiteY5" fmla="*/ 91388 h 447510"/>
              <a:gd name="connsiteX6" fmla="*/ 329951 w 1107250"/>
              <a:gd name="connsiteY6" fmla="*/ 112169 h 447510"/>
              <a:gd name="connsiteX7" fmla="*/ 108278 w 1107250"/>
              <a:gd name="connsiteY7" fmla="*/ 126024 h 447510"/>
              <a:gd name="connsiteX8" fmla="*/ 18224 w 1107250"/>
              <a:gd name="connsiteY8" fmla="*/ 153733 h 447510"/>
              <a:gd name="connsiteX9" fmla="*/ 4369 w 1107250"/>
              <a:gd name="connsiteY9" fmla="*/ 202224 h 447510"/>
              <a:gd name="connsiteX10" fmla="*/ 73642 w 1107250"/>
              <a:gd name="connsiteY10" fmla="*/ 229933 h 447510"/>
              <a:gd name="connsiteX11" fmla="*/ 219115 w 1107250"/>
              <a:gd name="connsiteY11" fmla="*/ 264569 h 447510"/>
              <a:gd name="connsiteX12" fmla="*/ 357660 w 1107250"/>
              <a:gd name="connsiteY12" fmla="*/ 264569 h 447510"/>
              <a:gd name="connsiteX13" fmla="*/ 482351 w 1107250"/>
              <a:gd name="connsiteY13" fmla="*/ 292279 h 447510"/>
              <a:gd name="connsiteX14" fmla="*/ 572406 w 1107250"/>
              <a:gd name="connsiteY14" fmla="*/ 361551 h 447510"/>
              <a:gd name="connsiteX15" fmla="*/ 607042 w 1107250"/>
              <a:gd name="connsiteY15" fmla="*/ 444679 h 447510"/>
              <a:gd name="connsiteX16" fmla="*/ 738660 w 1107250"/>
              <a:gd name="connsiteY16" fmla="*/ 423897 h 447510"/>
              <a:gd name="connsiteX17" fmla="*/ 821787 w 1107250"/>
              <a:gd name="connsiteY17" fmla="*/ 382333 h 447510"/>
              <a:gd name="connsiteX18" fmla="*/ 939551 w 1107250"/>
              <a:gd name="connsiteY18" fmla="*/ 285351 h 447510"/>
              <a:gd name="connsiteX19" fmla="*/ 1091951 w 1107250"/>
              <a:gd name="connsiteY19" fmla="*/ 195297 h 447510"/>
              <a:gd name="connsiteX20" fmla="*/ 1091951 w 1107250"/>
              <a:gd name="connsiteY20" fmla="*/ 56751 h 44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7250" h="447510">
                <a:moveTo>
                  <a:pt x="1091951" y="56751"/>
                </a:moveTo>
                <a:cubicBezTo>
                  <a:pt x="1080406" y="25578"/>
                  <a:pt x="1052696" y="17496"/>
                  <a:pt x="1022678" y="8260"/>
                </a:cubicBezTo>
                <a:cubicBezTo>
                  <a:pt x="992660" y="-976"/>
                  <a:pt x="911842" y="1333"/>
                  <a:pt x="911842" y="1333"/>
                </a:cubicBezTo>
                <a:cubicBezTo>
                  <a:pt x="866815" y="178"/>
                  <a:pt x="801006" y="-976"/>
                  <a:pt x="752515" y="1333"/>
                </a:cubicBezTo>
                <a:cubicBezTo>
                  <a:pt x="704024" y="3642"/>
                  <a:pt x="663614" y="179"/>
                  <a:pt x="620896" y="15188"/>
                </a:cubicBezTo>
                <a:cubicBezTo>
                  <a:pt x="578178" y="30197"/>
                  <a:pt x="544697" y="75224"/>
                  <a:pt x="496206" y="91388"/>
                </a:cubicBezTo>
                <a:cubicBezTo>
                  <a:pt x="447715" y="107552"/>
                  <a:pt x="394606" y="106396"/>
                  <a:pt x="329951" y="112169"/>
                </a:cubicBezTo>
                <a:cubicBezTo>
                  <a:pt x="265296" y="117942"/>
                  <a:pt x="160232" y="119097"/>
                  <a:pt x="108278" y="126024"/>
                </a:cubicBezTo>
                <a:cubicBezTo>
                  <a:pt x="56324" y="132951"/>
                  <a:pt x="35542" y="141033"/>
                  <a:pt x="18224" y="153733"/>
                </a:cubicBezTo>
                <a:cubicBezTo>
                  <a:pt x="906" y="166433"/>
                  <a:pt x="-4867" y="189524"/>
                  <a:pt x="4369" y="202224"/>
                </a:cubicBezTo>
                <a:cubicBezTo>
                  <a:pt x="13605" y="214924"/>
                  <a:pt x="37851" y="219542"/>
                  <a:pt x="73642" y="229933"/>
                </a:cubicBezTo>
                <a:cubicBezTo>
                  <a:pt x="109433" y="240324"/>
                  <a:pt x="171779" y="258796"/>
                  <a:pt x="219115" y="264569"/>
                </a:cubicBezTo>
                <a:cubicBezTo>
                  <a:pt x="266451" y="270342"/>
                  <a:pt x="313787" y="259951"/>
                  <a:pt x="357660" y="264569"/>
                </a:cubicBezTo>
                <a:cubicBezTo>
                  <a:pt x="401533" y="269187"/>
                  <a:pt x="446560" y="276115"/>
                  <a:pt x="482351" y="292279"/>
                </a:cubicBezTo>
                <a:cubicBezTo>
                  <a:pt x="518142" y="308443"/>
                  <a:pt x="551624" y="336151"/>
                  <a:pt x="572406" y="361551"/>
                </a:cubicBezTo>
                <a:cubicBezTo>
                  <a:pt x="593188" y="386951"/>
                  <a:pt x="579333" y="434288"/>
                  <a:pt x="607042" y="444679"/>
                </a:cubicBezTo>
                <a:cubicBezTo>
                  <a:pt x="634751" y="455070"/>
                  <a:pt x="702869" y="434288"/>
                  <a:pt x="738660" y="423897"/>
                </a:cubicBezTo>
                <a:cubicBezTo>
                  <a:pt x="774451" y="413506"/>
                  <a:pt x="788305" y="405424"/>
                  <a:pt x="821787" y="382333"/>
                </a:cubicBezTo>
                <a:cubicBezTo>
                  <a:pt x="855269" y="359242"/>
                  <a:pt x="894524" y="316524"/>
                  <a:pt x="939551" y="285351"/>
                </a:cubicBezTo>
                <a:cubicBezTo>
                  <a:pt x="984578" y="254178"/>
                  <a:pt x="1064242" y="227624"/>
                  <a:pt x="1091951" y="195297"/>
                </a:cubicBezTo>
                <a:cubicBezTo>
                  <a:pt x="1119660" y="162970"/>
                  <a:pt x="1103496" y="87924"/>
                  <a:pt x="1091951" y="56751"/>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C1A300E0-1053-44AB-A148-E2231EEA8441}"/>
              </a:ext>
            </a:extLst>
          </p:cNvPr>
          <p:cNvSpPr/>
          <p:nvPr/>
        </p:nvSpPr>
        <p:spPr>
          <a:xfrm>
            <a:off x="4334883" y="2916351"/>
            <a:ext cx="626293" cy="1076904"/>
          </a:xfrm>
          <a:custGeom>
            <a:avLst/>
            <a:gdLst>
              <a:gd name="connsiteX0" fmla="*/ 216335 w 626293"/>
              <a:gd name="connsiteY0" fmla="*/ 31 h 1076904"/>
              <a:gd name="connsiteX1" fmla="*/ 361808 w 626293"/>
              <a:gd name="connsiteY1" fmla="*/ 48522 h 1076904"/>
              <a:gd name="connsiteX2" fmla="*/ 451862 w 626293"/>
              <a:gd name="connsiteY2" fmla="*/ 55449 h 1076904"/>
              <a:gd name="connsiteX3" fmla="*/ 528062 w 626293"/>
              <a:gd name="connsiteY3" fmla="*/ 124722 h 1076904"/>
              <a:gd name="connsiteX4" fmla="*/ 555772 w 626293"/>
              <a:gd name="connsiteY4" fmla="*/ 235558 h 1076904"/>
              <a:gd name="connsiteX5" fmla="*/ 583481 w 626293"/>
              <a:gd name="connsiteY5" fmla="*/ 325613 h 1076904"/>
              <a:gd name="connsiteX6" fmla="*/ 590408 w 626293"/>
              <a:gd name="connsiteY6" fmla="*/ 436449 h 1076904"/>
              <a:gd name="connsiteX7" fmla="*/ 625044 w 626293"/>
              <a:gd name="connsiteY7" fmla="*/ 554213 h 1076904"/>
              <a:gd name="connsiteX8" fmla="*/ 611190 w 626293"/>
              <a:gd name="connsiteY8" fmla="*/ 706613 h 1076904"/>
              <a:gd name="connsiteX9" fmla="*/ 541917 w 626293"/>
              <a:gd name="connsiteY9" fmla="*/ 845158 h 1076904"/>
              <a:gd name="connsiteX10" fmla="*/ 472644 w 626293"/>
              <a:gd name="connsiteY10" fmla="*/ 969849 h 1076904"/>
              <a:gd name="connsiteX11" fmla="*/ 403372 w 626293"/>
              <a:gd name="connsiteY11" fmla="*/ 1066831 h 1076904"/>
              <a:gd name="connsiteX12" fmla="*/ 216335 w 626293"/>
              <a:gd name="connsiteY12" fmla="*/ 1066831 h 1076904"/>
              <a:gd name="connsiteX13" fmla="*/ 63935 w 626293"/>
              <a:gd name="connsiteY13" fmla="*/ 1004485 h 1076904"/>
              <a:gd name="connsiteX14" fmla="*/ 1590 w 626293"/>
              <a:gd name="connsiteY14" fmla="*/ 886722 h 1076904"/>
              <a:gd name="connsiteX15" fmla="*/ 22372 w 626293"/>
              <a:gd name="connsiteY15" fmla="*/ 748176 h 1076904"/>
              <a:gd name="connsiteX16" fmla="*/ 63935 w 626293"/>
              <a:gd name="connsiteY16" fmla="*/ 637340 h 1076904"/>
              <a:gd name="connsiteX17" fmla="*/ 216335 w 626293"/>
              <a:gd name="connsiteY17" fmla="*/ 547285 h 1076904"/>
              <a:gd name="connsiteX18" fmla="*/ 181699 w 626293"/>
              <a:gd name="connsiteY18" fmla="*/ 401813 h 1076904"/>
              <a:gd name="connsiteX19" fmla="*/ 63935 w 626293"/>
              <a:gd name="connsiteY19" fmla="*/ 311758 h 1076904"/>
              <a:gd name="connsiteX20" fmla="*/ 36226 w 626293"/>
              <a:gd name="connsiteY20" fmla="*/ 193994 h 1076904"/>
              <a:gd name="connsiteX21" fmla="*/ 63935 w 626293"/>
              <a:gd name="connsiteY21" fmla="*/ 97013 h 1076904"/>
              <a:gd name="connsiteX22" fmla="*/ 140135 w 626293"/>
              <a:gd name="connsiteY22" fmla="*/ 41594 h 1076904"/>
              <a:gd name="connsiteX23" fmla="*/ 216335 w 626293"/>
              <a:gd name="connsiteY23" fmla="*/ 31 h 107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6293" h="1076904">
                <a:moveTo>
                  <a:pt x="216335" y="31"/>
                </a:moveTo>
                <a:cubicBezTo>
                  <a:pt x="253280" y="1186"/>
                  <a:pt x="322553" y="39286"/>
                  <a:pt x="361808" y="48522"/>
                </a:cubicBezTo>
                <a:cubicBezTo>
                  <a:pt x="401063" y="57758"/>
                  <a:pt x="424153" y="42749"/>
                  <a:pt x="451862" y="55449"/>
                </a:cubicBezTo>
                <a:cubicBezTo>
                  <a:pt x="479571" y="68149"/>
                  <a:pt x="510744" y="94704"/>
                  <a:pt x="528062" y="124722"/>
                </a:cubicBezTo>
                <a:cubicBezTo>
                  <a:pt x="545380" y="154740"/>
                  <a:pt x="546536" y="202076"/>
                  <a:pt x="555772" y="235558"/>
                </a:cubicBezTo>
                <a:cubicBezTo>
                  <a:pt x="565009" y="269040"/>
                  <a:pt x="577708" y="292131"/>
                  <a:pt x="583481" y="325613"/>
                </a:cubicBezTo>
                <a:cubicBezTo>
                  <a:pt x="589254" y="359095"/>
                  <a:pt x="583481" y="398349"/>
                  <a:pt x="590408" y="436449"/>
                </a:cubicBezTo>
                <a:cubicBezTo>
                  <a:pt x="597335" y="474549"/>
                  <a:pt x="621580" y="509186"/>
                  <a:pt x="625044" y="554213"/>
                </a:cubicBezTo>
                <a:cubicBezTo>
                  <a:pt x="628508" y="599240"/>
                  <a:pt x="625044" y="658122"/>
                  <a:pt x="611190" y="706613"/>
                </a:cubicBezTo>
                <a:cubicBezTo>
                  <a:pt x="597336" y="755104"/>
                  <a:pt x="565008" y="801285"/>
                  <a:pt x="541917" y="845158"/>
                </a:cubicBezTo>
                <a:cubicBezTo>
                  <a:pt x="518826" y="889031"/>
                  <a:pt x="495735" y="932904"/>
                  <a:pt x="472644" y="969849"/>
                </a:cubicBezTo>
                <a:cubicBezTo>
                  <a:pt x="449553" y="1006794"/>
                  <a:pt x="446090" y="1050667"/>
                  <a:pt x="403372" y="1066831"/>
                </a:cubicBezTo>
                <a:cubicBezTo>
                  <a:pt x="360654" y="1082995"/>
                  <a:pt x="272908" y="1077222"/>
                  <a:pt x="216335" y="1066831"/>
                </a:cubicBezTo>
                <a:cubicBezTo>
                  <a:pt x="159762" y="1056440"/>
                  <a:pt x="99726" y="1034503"/>
                  <a:pt x="63935" y="1004485"/>
                </a:cubicBezTo>
                <a:cubicBezTo>
                  <a:pt x="28144" y="974467"/>
                  <a:pt x="8517" y="929440"/>
                  <a:pt x="1590" y="886722"/>
                </a:cubicBezTo>
                <a:cubicBezTo>
                  <a:pt x="-5337" y="844004"/>
                  <a:pt x="11981" y="789740"/>
                  <a:pt x="22372" y="748176"/>
                </a:cubicBezTo>
                <a:cubicBezTo>
                  <a:pt x="32763" y="706612"/>
                  <a:pt x="31608" y="670822"/>
                  <a:pt x="63935" y="637340"/>
                </a:cubicBezTo>
                <a:cubicBezTo>
                  <a:pt x="96262" y="603858"/>
                  <a:pt x="196708" y="586539"/>
                  <a:pt x="216335" y="547285"/>
                </a:cubicBezTo>
                <a:cubicBezTo>
                  <a:pt x="235962" y="508031"/>
                  <a:pt x="207099" y="441068"/>
                  <a:pt x="181699" y="401813"/>
                </a:cubicBezTo>
                <a:cubicBezTo>
                  <a:pt x="156299" y="362559"/>
                  <a:pt x="88180" y="346394"/>
                  <a:pt x="63935" y="311758"/>
                </a:cubicBezTo>
                <a:cubicBezTo>
                  <a:pt x="39690" y="277122"/>
                  <a:pt x="36226" y="229785"/>
                  <a:pt x="36226" y="193994"/>
                </a:cubicBezTo>
                <a:cubicBezTo>
                  <a:pt x="36226" y="158203"/>
                  <a:pt x="46617" y="122413"/>
                  <a:pt x="63935" y="97013"/>
                </a:cubicBezTo>
                <a:cubicBezTo>
                  <a:pt x="81253" y="71613"/>
                  <a:pt x="120508" y="53140"/>
                  <a:pt x="140135" y="41594"/>
                </a:cubicBezTo>
                <a:cubicBezTo>
                  <a:pt x="159762" y="30049"/>
                  <a:pt x="179390" y="-1124"/>
                  <a:pt x="216335" y="31"/>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Forme libre : forme 8">
            <a:extLst>
              <a:ext uri="{FF2B5EF4-FFF2-40B4-BE49-F238E27FC236}">
                <a16:creationId xmlns:a16="http://schemas.microsoft.com/office/drawing/2014/main" id="{ACFBD7F8-10A2-46E7-BC21-8F0A1EBB21BD}"/>
              </a:ext>
            </a:extLst>
          </p:cNvPr>
          <p:cNvSpPr/>
          <p:nvPr/>
        </p:nvSpPr>
        <p:spPr>
          <a:xfrm>
            <a:off x="5770243" y="3560570"/>
            <a:ext cx="817698" cy="526521"/>
          </a:xfrm>
          <a:custGeom>
            <a:avLst/>
            <a:gdLst>
              <a:gd name="connsiteX0" fmla="*/ 367321 w 817698"/>
              <a:gd name="connsiteY0" fmla="*/ 48 h 526521"/>
              <a:gd name="connsiteX1" fmla="*/ 450448 w 817698"/>
              <a:gd name="connsiteY1" fmla="*/ 27757 h 526521"/>
              <a:gd name="connsiteX2" fmla="*/ 547430 w 817698"/>
              <a:gd name="connsiteY2" fmla="*/ 55466 h 526521"/>
              <a:gd name="connsiteX3" fmla="*/ 665193 w 817698"/>
              <a:gd name="connsiteY3" fmla="*/ 97030 h 526521"/>
              <a:gd name="connsiteX4" fmla="*/ 769102 w 817698"/>
              <a:gd name="connsiteY4" fmla="*/ 159375 h 526521"/>
              <a:gd name="connsiteX5" fmla="*/ 810666 w 817698"/>
              <a:gd name="connsiteY5" fmla="*/ 235575 h 526521"/>
              <a:gd name="connsiteX6" fmla="*/ 810666 w 817698"/>
              <a:gd name="connsiteY6" fmla="*/ 346412 h 526521"/>
              <a:gd name="connsiteX7" fmla="*/ 741393 w 817698"/>
              <a:gd name="connsiteY7" fmla="*/ 429539 h 526521"/>
              <a:gd name="connsiteX8" fmla="*/ 658266 w 817698"/>
              <a:gd name="connsiteY8" fmla="*/ 484957 h 526521"/>
              <a:gd name="connsiteX9" fmla="*/ 561284 w 817698"/>
              <a:gd name="connsiteY9" fmla="*/ 526521 h 526521"/>
              <a:gd name="connsiteX10" fmla="*/ 408884 w 817698"/>
              <a:gd name="connsiteY10" fmla="*/ 484957 h 526521"/>
              <a:gd name="connsiteX11" fmla="*/ 298048 w 817698"/>
              <a:gd name="connsiteY11" fmla="*/ 478030 h 526521"/>
              <a:gd name="connsiteX12" fmla="*/ 138721 w 817698"/>
              <a:gd name="connsiteY12" fmla="*/ 394903 h 526521"/>
              <a:gd name="connsiteX13" fmla="*/ 41739 w 817698"/>
              <a:gd name="connsiteY13" fmla="*/ 318703 h 526521"/>
              <a:gd name="connsiteX14" fmla="*/ 175 w 817698"/>
              <a:gd name="connsiteY14" fmla="*/ 256357 h 526521"/>
              <a:gd name="connsiteX15" fmla="*/ 55593 w 817698"/>
              <a:gd name="connsiteY15" fmla="*/ 173230 h 526521"/>
              <a:gd name="connsiteX16" fmla="*/ 104084 w 817698"/>
              <a:gd name="connsiteY16" fmla="*/ 103957 h 526521"/>
              <a:gd name="connsiteX17" fmla="*/ 145648 w 817698"/>
              <a:gd name="connsiteY17" fmla="*/ 62394 h 526521"/>
              <a:gd name="connsiteX18" fmla="*/ 277266 w 817698"/>
              <a:gd name="connsiteY18" fmla="*/ 34685 h 526521"/>
              <a:gd name="connsiteX19" fmla="*/ 367321 w 817698"/>
              <a:gd name="connsiteY19" fmla="*/ 48 h 52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698" h="526521">
                <a:moveTo>
                  <a:pt x="367321" y="48"/>
                </a:moveTo>
                <a:cubicBezTo>
                  <a:pt x="396185" y="-1107"/>
                  <a:pt x="420430" y="18521"/>
                  <a:pt x="450448" y="27757"/>
                </a:cubicBezTo>
                <a:cubicBezTo>
                  <a:pt x="480466" y="36993"/>
                  <a:pt x="511639" y="43921"/>
                  <a:pt x="547430" y="55466"/>
                </a:cubicBezTo>
                <a:cubicBezTo>
                  <a:pt x="583221" y="67011"/>
                  <a:pt x="628248" y="79712"/>
                  <a:pt x="665193" y="97030"/>
                </a:cubicBezTo>
                <a:cubicBezTo>
                  <a:pt x="702138" y="114348"/>
                  <a:pt x="744857" y="136284"/>
                  <a:pt x="769102" y="159375"/>
                </a:cubicBezTo>
                <a:cubicBezTo>
                  <a:pt x="793347" y="182466"/>
                  <a:pt x="803739" y="204402"/>
                  <a:pt x="810666" y="235575"/>
                </a:cubicBezTo>
                <a:cubicBezTo>
                  <a:pt x="817593" y="266748"/>
                  <a:pt x="822212" y="314085"/>
                  <a:pt x="810666" y="346412"/>
                </a:cubicBezTo>
                <a:cubicBezTo>
                  <a:pt x="799121" y="378739"/>
                  <a:pt x="766793" y="406448"/>
                  <a:pt x="741393" y="429539"/>
                </a:cubicBezTo>
                <a:cubicBezTo>
                  <a:pt x="715993" y="452630"/>
                  <a:pt x="688284" y="468793"/>
                  <a:pt x="658266" y="484957"/>
                </a:cubicBezTo>
                <a:cubicBezTo>
                  <a:pt x="628248" y="501121"/>
                  <a:pt x="602848" y="526521"/>
                  <a:pt x="561284" y="526521"/>
                </a:cubicBezTo>
                <a:cubicBezTo>
                  <a:pt x="519720" y="526521"/>
                  <a:pt x="452757" y="493039"/>
                  <a:pt x="408884" y="484957"/>
                </a:cubicBezTo>
                <a:cubicBezTo>
                  <a:pt x="365011" y="476875"/>
                  <a:pt x="343075" y="493039"/>
                  <a:pt x="298048" y="478030"/>
                </a:cubicBezTo>
                <a:cubicBezTo>
                  <a:pt x="253021" y="463021"/>
                  <a:pt x="181439" y="421458"/>
                  <a:pt x="138721" y="394903"/>
                </a:cubicBezTo>
                <a:cubicBezTo>
                  <a:pt x="96003" y="368349"/>
                  <a:pt x="64830" y="341794"/>
                  <a:pt x="41739" y="318703"/>
                </a:cubicBezTo>
                <a:cubicBezTo>
                  <a:pt x="18648" y="295612"/>
                  <a:pt x="-2134" y="280602"/>
                  <a:pt x="175" y="256357"/>
                </a:cubicBezTo>
                <a:cubicBezTo>
                  <a:pt x="2484" y="232112"/>
                  <a:pt x="55593" y="173230"/>
                  <a:pt x="55593" y="173230"/>
                </a:cubicBezTo>
                <a:cubicBezTo>
                  <a:pt x="72911" y="147830"/>
                  <a:pt x="89075" y="122430"/>
                  <a:pt x="104084" y="103957"/>
                </a:cubicBezTo>
                <a:cubicBezTo>
                  <a:pt x="119093" y="85484"/>
                  <a:pt x="116784" y="73939"/>
                  <a:pt x="145648" y="62394"/>
                </a:cubicBezTo>
                <a:cubicBezTo>
                  <a:pt x="174512" y="50849"/>
                  <a:pt x="241475" y="41612"/>
                  <a:pt x="277266" y="34685"/>
                </a:cubicBezTo>
                <a:cubicBezTo>
                  <a:pt x="313057" y="27758"/>
                  <a:pt x="338457" y="1203"/>
                  <a:pt x="367321" y="48"/>
                </a:cubicBezTo>
                <a:close/>
              </a:path>
            </a:pathLst>
          </a:cu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68F2C014-A14C-46FB-A4C7-AA713EDEF3FE}"/>
              </a:ext>
            </a:extLst>
          </p:cNvPr>
          <p:cNvSpPr/>
          <p:nvPr/>
        </p:nvSpPr>
        <p:spPr>
          <a:xfrm>
            <a:off x="7315200" y="4779818"/>
            <a:ext cx="277091" cy="124691"/>
          </a:xfrm>
          <a:prstGeom prst="rect">
            <a:avLst/>
          </a:prstGeom>
          <a:solidFill>
            <a:schemeClr val="accent2">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0764342A-B9B9-41DF-8E43-EBD59E31FD20}"/>
              </a:ext>
            </a:extLst>
          </p:cNvPr>
          <p:cNvSpPr/>
          <p:nvPr/>
        </p:nvSpPr>
        <p:spPr>
          <a:xfrm>
            <a:off x="7405255" y="5250873"/>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E143D78C-4868-49A6-AF6B-7AF853DB83AD}"/>
              </a:ext>
            </a:extLst>
          </p:cNvPr>
          <p:cNvSpPr/>
          <p:nvPr/>
        </p:nvSpPr>
        <p:spPr>
          <a:xfrm>
            <a:off x="4391856" y="3791991"/>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143DABBE-B807-49B5-B2D9-EE9BE9E7B5AC}"/>
              </a:ext>
            </a:extLst>
          </p:cNvPr>
          <p:cNvSpPr/>
          <p:nvPr/>
        </p:nvSpPr>
        <p:spPr>
          <a:xfrm>
            <a:off x="2362165" y="4481921"/>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EE0DAC3-994E-4612-A206-88AEB1C4B4A0}"/>
              </a:ext>
            </a:extLst>
          </p:cNvPr>
          <p:cNvSpPr/>
          <p:nvPr/>
        </p:nvSpPr>
        <p:spPr>
          <a:xfrm>
            <a:off x="7405255" y="546845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4F1D49C-09E0-4328-B22E-51565DD59C28}"/>
              </a:ext>
            </a:extLst>
          </p:cNvPr>
          <p:cNvSpPr/>
          <p:nvPr/>
        </p:nvSpPr>
        <p:spPr>
          <a:xfrm>
            <a:off x="5676129" y="5169187"/>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12B9D111-241E-4640-8707-5B5A62CC1471}"/>
              </a:ext>
            </a:extLst>
          </p:cNvPr>
          <p:cNvSpPr/>
          <p:nvPr/>
        </p:nvSpPr>
        <p:spPr>
          <a:xfrm>
            <a:off x="5500255" y="5293878"/>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E1E543D7-BE84-48D6-8F7B-717EC05325D5}"/>
              </a:ext>
            </a:extLst>
          </p:cNvPr>
          <p:cNvSpPr/>
          <p:nvPr/>
        </p:nvSpPr>
        <p:spPr>
          <a:xfrm>
            <a:off x="5448778" y="507844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67DB442C-3712-43B4-ABF9-AB7A70D37E0D}"/>
              </a:ext>
            </a:extLst>
          </p:cNvPr>
          <p:cNvSpPr/>
          <p:nvPr/>
        </p:nvSpPr>
        <p:spPr>
          <a:xfrm>
            <a:off x="5234091" y="2782192"/>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745FC0AA-79E9-4779-9B0E-20CCB075519A}"/>
              </a:ext>
            </a:extLst>
          </p:cNvPr>
          <p:cNvSpPr/>
          <p:nvPr/>
        </p:nvSpPr>
        <p:spPr>
          <a:xfrm>
            <a:off x="5234091" y="2819398"/>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77DC0633-5996-4102-A9BC-301FF479F93E}"/>
              </a:ext>
            </a:extLst>
          </p:cNvPr>
          <p:cNvSpPr/>
          <p:nvPr/>
        </p:nvSpPr>
        <p:spPr>
          <a:xfrm>
            <a:off x="6243652" y="3791990"/>
            <a:ext cx="131618" cy="1246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D5558726-687F-4D97-8033-11E307798402}"/>
              </a:ext>
            </a:extLst>
          </p:cNvPr>
          <p:cNvSpPr/>
          <p:nvPr/>
        </p:nvSpPr>
        <p:spPr>
          <a:xfrm>
            <a:off x="6179092" y="3823830"/>
            <a:ext cx="131618" cy="124691"/>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97759EE-5A93-406B-8D45-4D5053075A5B}"/>
              </a:ext>
            </a:extLst>
          </p:cNvPr>
          <p:cNvSpPr/>
          <p:nvPr/>
        </p:nvSpPr>
        <p:spPr>
          <a:xfrm>
            <a:off x="7973290" y="4338150"/>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15D63351-C831-49CF-9037-4419FA862E9E}"/>
              </a:ext>
            </a:extLst>
          </p:cNvPr>
          <p:cNvSpPr txBox="1"/>
          <p:nvPr/>
        </p:nvSpPr>
        <p:spPr>
          <a:xfrm>
            <a:off x="8083631" y="4207368"/>
            <a:ext cx="683088" cy="400110"/>
          </a:xfrm>
          <a:prstGeom prst="rect">
            <a:avLst/>
          </a:prstGeom>
          <a:noFill/>
        </p:spPr>
        <p:txBody>
          <a:bodyPr wrap="square" rtlCol="0">
            <a:spAutoFit/>
          </a:bodyPr>
          <a:lstStyle/>
          <a:p>
            <a:r>
              <a:rPr lang="fr-FR" sz="1000" dirty="0"/>
              <a:t>Station balnéaire</a:t>
            </a:r>
          </a:p>
        </p:txBody>
      </p:sp>
      <p:sp>
        <p:nvSpPr>
          <p:cNvPr id="25" name="Ellipse 24">
            <a:extLst>
              <a:ext uri="{FF2B5EF4-FFF2-40B4-BE49-F238E27FC236}">
                <a16:creationId xmlns:a16="http://schemas.microsoft.com/office/drawing/2014/main" id="{B1EB14DF-6AF0-413F-9821-B773950E5375}"/>
              </a:ext>
            </a:extLst>
          </p:cNvPr>
          <p:cNvSpPr/>
          <p:nvPr/>
        </p:nvSpPr>
        <p:spPr>
          <a:xfrm>
            <a:off x="6170916" y="4655127"/>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460F9F0D-B1BD-4D1D-B300-28B249E969A9}"/>
              </a:ext>
            </a:extLst>
          </p:cNvPr>
          <p:cNvSpPr/>
          <p:nvPr/>
        </p:nvSpPr>
        <p:spPr>
          <a:xfrm>
            <a:off x="5669202" y="5306291"/>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0E101C6-FBA5-45ED-B74A-3A44E804828E}"/>
              </a:ext>
            </a:extLst>
          </p:cNvPr>
          <p:cNvSpPr/>
          <p:nvPr/>
        </p:nvSpPr>
        <p:spPr>
          <a:xfrm>
            <a:off x="5077692" y="5811982"/>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DC318EA0-471E-4450-8B90-2E35935C1793}"/>
              </a:ext>
            </a:extLst>
          </p:cNvPr>
          <p:cNvSpPr/>
          <p:nvPr/>
        </p:nvSpPr>
        <p:spPr>
          <a:xfrm>
            <a:off x="4457665" y="2975954"/>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A4A5E44B-3E9F-48A5-8893-292A4A916875}"/>
              </a:ext>
            </a:extLst>
          </p:cNvPr>
          <p:cNvSpPr/>
          <p:nvPr/>
        </p:nvSpPr>
        <p:spPr>
          <a:xfrm>
            <a:off x="5407214" y="2930878"/>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6FAD29CD-A45D-4CF4-BE7F-262773342620}"/>
              </a:ext>
            </a:extLst>
          </p:cNvPr>
          <p:cNvSpPr/>
          <p:nvPr/>
        </p:nvSpPr>
        <p:spPr>
          <a:xfrm>
            <a:off x="5941253" y="3733775"/>
            <a:ext cx="83128" cy="900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CCC5D3A-8BED-434C-8A0B-36BE184C9AD5}"/>
              </a:ext>
            </a:extLst>
          </p:cNvPr>
          <p:cNvSpPr/>
          <p:nvPr/>
        </p:nvSpPr>
        <p:spPr>
          <a:xfrm>
            <a:off x="5268669" y="5357614"/>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F8E17BFD-A115-4562-9E22-D50FAD38A71A}"/>
              </a:ext>
            </a:extLst>
          </p:cNvPr>
          <p:cNvSpPr/>
          <p:nvPr/>
        </p:nvSpPr>
        <p:spPr>
          <a:xfrm>
            <a:off x="7696199" y="3886175"/>
            <a:ext cx="277091" cy="124691"/>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ZoneTexte 32">
            <a:extLst>
              <a:ext uri="{FF2B5EF4-FFF2-40B4-BE49-F238E27FC236}">
                <a16:creationId xmlns:a16="http://schemas.microsoft.com/office/drawing/2014/main" id="{815DADB4-7712-4F78-B37E-387267256D8E}"/>
              </a:ext>
            </a:extLst>
          </p:cNvPr>
          <p:cNvSpPr txBox="1"/>
          <p:nvPr/>
        </p:nvSpPr>
        <p:spPr>
          <a:xfrm>
            <a:off x="7988377" y="3843697"/>
            <a:ext cx="924311" cy="246221"/>
          </a:xfrm>
          <a:prstGeom prst="rect">
            <a:avLst/>
          </a:prstGeom>
          <a:noFill/>
        </p:spPr>
        <p:txBody>
          <a:bodyPr wrap="square" rtlCol="0">
            <a:spAutoFit/>
          </a:bodyPr>
          <a:lstStyle/>
          <a:p>
            <a:r>
              <a:rPr lang="fr-FR" sz="1000" dirty="0"/>
              <a:t>Sports d’hiver</a:t>
            </a:r>
          </a:p>
        </p:txBody>
      </p:sp>
      <p:sp>
        <p:nvSpPr>
          <p:cNvPr id="34" name="Ellipse 33">
            <a:extLst>
              <a:ext uri="{FF2B5EF4-FFF2-40B4-BE49-F238E27FC236}">
                <a16:creationId xmlns:a16="http://schemas.microsoft.com/office/drawing/2014/main" id="{6ED36E5C-F82A-4B12-91A6-07C953AEB818}"/>
              </a:ext>
            </a:extLst>
          </p:cNvPr>
          <p:cNvSpPr/>
          <p:nvPr/>
        </p:nvSpPr>
        <p:spPr>
          <a:xfrm>
            <a:off x="5315886" y="2668348"/>
            <a:ext cx="173182" cy="14698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llipse 34">
            <a:extLst>
              <a:ext uri="{FF2B5EF4-FFF2-40B4-BE49-F238E27FC236}">
                <a16:creationId xmlns:a16="http://schemas.microsoft.com/office/drawing/2014/main" id="{317C4F7E-A29F-48B8-8C8A-00CC2C3F6D5E}"/>
              </a:ext>
            </a:extLst>
          </p:cNvPr>
          <p:cNvSpPr/>
          <p:nvPr/>
        </p:nvSpPr>
        <p:spPr>
          <a:xfrm>
            <a:off x="5442717" y="1581150"/>
            <a:ext cx="189156" cy="35557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42CBE957-F202-440C-82B2-08766F1EB927}"/>
              </a:ext>
            </a:extLst>
          </p:cNvPr>
          <p:cNvSpPr/>
          <p:nvPr/>
        </p:nvSpPr>
        <p:spPr>
          <a:xfrm>
            <a:off x="6244130" y="1936727"/>
            <a:ext cx="173182" cy="14698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Rectangle 36">
            <a:extLst>
              <a:ext uri="{FF2B5EF4-FFF2-40B4-BE49-F238E27FC236}">
                <a16:creationId xmlns:a16="http://schemas.microsoft.com/office/drawing/2014/main" id="{2EA8C89D-4F2A-475B-9D14-67EE13D42B2D}"/>
              </a:ext>
            </a:extLst>
          </p:cNvPr>
          <p:cNvSpPr/>
          <p:nvPr/>
        </p:nvSpPr>
        <p:spPr>
          <a:xfrm>
            <a:off x="7696199" y="3679198"/>
            <a:ext cx="277091" cy="1246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ZoneTexte 37">
            <a:extLst>
              <a:ext uri="{FF2B5EF4-FFF2-40B4-BE49-F238E27FC236}">
                <a16:creationId xmlns:a16="http://schemas.microsoft.com/office/drawing/2014/main" id="{0DD30064-25EA-48B7-A6D4-DC79446D9CEE}"/>
              </a:ext>
            </a:extLst>
          </p:cNvPr>
          <p:cNvSpPr txBox="1"/>
          <p:nvPr/>
        </p:nvSpPr>
        <p:spPr>
          <a:xfrm>
            <a:off x="7967484" y="3623939"/>
            <a:ext cx="924311" cy="246221"/>
          </a:xfrm>
          <a:prstGeom prst="rect">
            <a:avLst/>
          </a:prstGeom>
          <a:noFill/>
        </p:spPr>
        <p:txBody>
          <a:bodyPr wrap="square" rtlCol="0">
            <a:spAutoFit/>
          </a:bodyPr>
          <a:lstStyle/>
          <a:p>
            <a:r>
              <a:rPr lang="fr-FR" sz="1000" dirty="0"/>
              <a:t>œnotourisme</a:t>
            </a:r>
          </a:p>
        </p:txBody>
      </p:sp>
      <p:cxnSp>
        <p:nvCxnSpPr>
          <p:cNvPr id="40" name="Connecteur droit 39">
            <a:extLst>
              <a:ext uri="{FF2B5EF4-FFF2-40B4-BE49-F238E27FC236}">
                <a16:creationId xmlns:a16="http://schemas.microsoft.com/office/drawing/2014/main" id="{918675AD-E4F3-4D3B-B42D-C807DBF9E144}"/>
              </a:ext>
            </a:extLst>
          </p:cNvPr>
          <p:cNvCxnSpPr>
            <a:cxnSpLocks/>
          </p:cNvCxnSpPr>
          <p:nvPr/>
        </p:nvCxnSpPr>
        <p:spPr>
          <a:xfrm flipV="1">
            <a:off x="7248525" y="3623939"/>
            <a:ext cx="0" cy="2360803"/>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Connecteur droit 41">
            <a:extLst>
              <a:ext uri="{FF2B5EF4-FFF2-40B4-BE49-F238E27FC236}">
                <a16:creationId xmlns:a16="http://schemas.microsoft.com/office/drawing/2014/main" id="{2D01A065-CE29-4155-94DE-8D30D67278F6}"/>
              </a:ext>
            </a:extLst>
          </p:cNvPr>
          <p:cNvCxnSpPr>
            <a:cxnSpLocks/>
          </p:cNvCxnSpPr>
          <p:nvPr/>
        </p:nvCxnSpPr>
        <p:spPr>
          <a:xfrm>
            <a:off x="7248525" y="3623939"/>
            <a:ext cx="166416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10E90D01-AF11-43EE-8048-71B4F4AA802D}"/>
              </a:ext>
            </a:extLst>
          </p:cNvPr>
          <p:cNvCxnSpPr>
            <a:cxnSpLocks/>
          </p:cNvCxnSpPr>
          <p:nvPr/>
        </p:nvCxnSpPr>
        <p:spPr>
          <a:xfrm flipV="1">
            <a:off x="7294307" y="3843672"/>
            <a:ext cx="1597488" cy="2648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86B744F3-FC35-459E-BDCF-3D206F93F695}"/>
              </a:ext>
            </a:extLst>
          </p:cNvPr>
          <p:cNvSpPr/>
          <p:nvPr/>
        </p:nvSpPr>
        <p:spPr>
          <a:xfrm>
            <a:off x="6589006" y="3778802"/>
            <a:ext cx="21348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03E4AB47-5165-43AE-9318-CA4E838A951C}"/>
              </a:ext>
            </a:extLst>
          </p:cNvPr>
          <p:cNvSpPr txBox="1"/>
          <p:nvPr/>
        </p:nvSpPr>
        <p:spPr>
          <a:xfrm>
            <a:off x="6277063" y="3741543"/>
            <a:ext cx="767642" cy="246221"/>
          </a:xfrm>
          <a:prstGeom prst="rect">
            <a:avLst/>
          </a:prstGeom>
          <a:noFill/>
        </p:spPr>
        <p:txBody>
          <a:bodyPr wrap="square" rtlCol="0">
            <a:spAutoFit/>
          </a:bodyPr>
          <a:lstStyle/>
          <a:p>
            <a:r>
              <a:rPr lang="fr-FR" sz="1000" b="1" dirty="0"/>
              <a:t>Shanghai</a:t>
            </a:r>
          </a:p>
        </p:txBody>
      </p:sp>
      <p:sp>
        <p:nvSpPr>
          <p:cNvPr id="51" name="ZoneTexte 50">
            <a:extLst>
              <a:ext uri="{FF2B5EF4-FFF2-40B4-BE49-F238E27FC236}">
                <a16:creationId xmlns:a16="http://schemas.microsoft.com/office/drawing/2014/main" id="{8A7E6CD2-8761-4196-9176-13D62E73C7A5}"/>
              </a:ext>
            </a:extLst>
          </p:cNvPr>
          <p:cNvSpPr txBox="1"/>
          <p:nvPr/>
        </p:nvSpPr>
        <p:spPr>
          <a:xfrm>
            <a:off x="4812754" y="2891575"/>
            <a:ext cx="767642" cy="190240"/>
          </a:xfrm>
          <a:prstGeom prst="rect">
            <a:avLst/>
          </a:prstGeom>
          <a:noFill/>
        </p:spPr>
        <p:txBody>
          <a:bodyPr wrap="square" tIns="36000" rIns="108000" bIns="0" rtlCol="0">
            <a:spAutoFit/>
          </a:bodyPr>
          <a:lstStyle/>
          <a:p>
            <a:pPr algn="ctr"/>
            <a:r>
              <a:rPr lang="fr-FR" sz="1000" b="1" dirty="0"/>
              <a:t>BEIJING</a:t>
            </a:r>
          </a:p>
        </p:txBody>
      </p:sp>
      <p:sp>
        <p:nvSpPr>
          <p:cNvPr id="52" name="ZoneTexte 51">
            <a:extLst>
              <a:ext uri="{FF2B5EF4-FFF2-40B4-BE49-F238E27FC236}">
                <a16:creationId xmlns:a16="http://schemas.microsoft.com/office/drawing/2014/main" id="{4817418D-49C6-4A22-9650-C19BC7C8BBF5}"/>
              </a:ext>
            </a:extLst>
          </p:cNvPr>
          <p:cNvSpPr txBox="1"/>
          <p:nvPr/>
        </p:nvSpPr>
        <p:spPr>
          <a:xfrm>
            <a:off x="4812754" y="3014998"/>
            <a:ext cx="767642" cy="190240"/>
          </a:xfrm>
          <a:prstGeom prst="rect">
            <a:avLst/>
          </a:prstGeom>
          <a:noFill/>
        </p:spPr>
        <p:txBody>
          <a:bodyPr wrap="square" tIns="36000" rIns="108000" bIns="0" rtlCol="0">
            <a:spAutoFit/>
          </a:bodyPr>
          <a:lstStyle/>
          <a:p>
            <a:pPr algn="ctr"/>
            <a:r>
              <a:rPr lang="fr-FR" sz="1000" b="1" dirty="0"/>
              <a:t>(Pékin)</a:t>
            </a:r>
          </a:p>
        </p:txBody>
      </p:sp>
      <p:sp>
        <p:nvSpPr>
          <p:cNvPr id="43" name="Ellipse 42">
            <a:extLst>
              <a:ext uri="{FF2B5EF4-FFF2-40B4-BE49-F238E27FC236}">
                <a16:creationId xmlns:a16="http://schemas.microsoft.com/office/drawing/2014/main" id="{A65C8ADE-A384-456D-9C22-3351FE3FE396}"/>
              </a:ext>
            </a:extLst>
          </p:cNvPr>
          <p:cNvSpPr/>
          <p:nvPr/>
        </p:nvSpPr>
        <p:spPr>
          <a:xfrm>
            <a:off x="5844272" y="2752866"/>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FB534142-63DD-42CB-991D-66A28101190E}"/>
              </a:ext>
            </a:extLst>
          </p:cNvPr>
          <p:cNvSpPr/>
          <p:nvPr/>
        </p:nvSpPr>
        <p:spPr>
          <a:xfrm>
            <a:off x="5544512" y="2786214"/>
            <a:ext cx="138545" cy="1385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55CA800B-8CBD-4980-AA92-69E80F8FACC9}"/>
              </a:ext>
            </a:extLst>
          </p:cNvPr>
          <p:cNvSpPr txBox="1"/>
          <p:nvPr/>
        </p:nvSpPr>
        <p:spPr>
          <a:xfrm>
            <a:off x="5807747" y="2544942"/>
            <a:ext cx="537454" cy="246221"/>
          </a:xfrm>
          <a:prstGeom prst="rect">
            <a:avLst/>
          </a:prstGeom>
          <a:noFill/>
        </p:spPr>
        <p:txBody>
          <a:bodyPr wrap="square" rtlCol="0">
            <a:spAutoFit/>
          </a:bodyPr>
          <a:lstStyle/>
          <a:p>
            <a:r>
              <a:rPr lang="fr-FR" sz="1000" b="1" dirty="0"/>
              <a:t>Dalian</a:t>
            </a:r>
          </a:p>
        </p:txBody>
      </p:sp>
    </p:spTree>
    <p:extLst>
      <p:ext uri="{BB962C8B-B14F-4D97-AF65-F5344CB8AC3E}">
        <p14:creationId xmlns:p14="http://schemas.microsoft.com/office/powerpoint/2010/main" val="428679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078DB6-D4A5-4935-B877-7E5C8522E989}"/>
              </a:ext>
            </a:extLst>
          </p:cNvPr>
          <p:cNvSpPr txBox="1"/>
          <p:nvPr/>
        </p:nvSpPr>
        <p:spPr>
          <a:xfrm>
            <a:off x="2080260" y="165706"/>
            <a:ext cx="3897630"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Atouts du tourisme interne ou domestique</a:t>
            </a:r>
          </a:p>
        </p:txBody>
      </p:sp>
      <p:cxnSp>
        <p:nvCxnSpPr>
          <p:cNvPr id="4" name="Connecteur droit 3">
            <a:extLst>
              <a:ext uri="{FF2B5EF4-FFF2-40B4-BE49-F238E27FC236}">
                <a16:creationId xmlns:a16="http://schemas.microsoft.com/office/drawing/2014/main" id="{DB87EF75-2D9E-43ED-9A59-754DCE465CE3}"/>
              </a:ext>
            </a:extLst>
          </p:cNvPr>
          <p:cNvCxnSpPr>
            <a:cxnSpLocks/>
          </p:cNvCxnSpPr>
          <p:nvPr/>
        </p:nvCxnSpPr>
        <p:spPr>
          <a:xfrm flipV="1">
            <a:off x="1246823" y="1057275"/>
            <a:ext cx="1107757" cy="9486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5" name="ZoneTexte 4">
            <a:extLst>
              <a:ext uri="{FF2B5EF4-FFF2-40B4-BE49-F238E27FC236}">
                <a16:creationId xmlns:a16="http://schemas.microsoft.com/office/drawing/2014/main" id="{D68AB334-B6AA-4769-8F60-82CE4FBED709}"/>
              </a:ext>
            </a:extLst>
          </p:cNvPr>
          <p:cNvSpPr txBox="1"/>
          <p:nvPr/>
        </p:nvSpPr>
        <p:spPr>
          <a:xfrm>
            <a:off x="236220" y="2235368"/>
            <a:ext cx="188976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Ce tourisme est mieux réparti dans l’espace que le tourisme international</a:t>
            </a:r>
          </a:p>
        </p:txBody>
      </p:sp>
      <p:sp>
        <p:nvSpPr>
          <p:cNvPr id="6" name="ZoneTexte 5">
            <a:extLst>
              <a:ext uri="{FF2B5EF4-FFF2-40B4-BE49-F238E27FC236}">
                <a16:creationId xmlns:a16="http://schemas.microsoft.com/office/drawing/2014/main" id="{12D9F886-957D-4957-ABA6-FD8FCE669C32}"/>
              </a:ext>
            </a:extLst>
          </p:cNvPr>
          <p:cNvSpPr txBox="1"/>
          <p:nvPr/>
        </p:nvSpPr>
        <p:spPr>
          <a:xfrm>
            <a:off x="5109210" y="2235368"/>
            <a:ext cx="379857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investissement des populations locales dans ce tourisme plus facile car les locaux sont moins exigeants, que les touristes internationaux</a:t>
            </a:r>
          </a:p>
        </p:txBody>
      </p:sp>
      <p:sp>
        <p:nvSpPr>
          <p:cNvPr id="7" name="ZoneTexte 6">
            <a:extLst>
              <a:ext uri="{FF2B5EF4-FFF2-40B4-BE49-F238E27FC236}">
                <a16:creationId xmlns:a16="http://schemas.microsoft.com/office/drawing/2014/main" id="{6863C2E6-EB74-4CB0-849B-B5BC33DE2468}"/>
              </a:ext>
            </a:extLst>
          </p:cNvPr>
          <p:cNvSpPr txBox="1"/>
          <p:nvPr/>
        </p:nvSpPr>
        <p:spPr>
          <a:xfrm>
            <a:off x="2354580" y="2235368"/>
            <a:ext cx="2526030" cy="1938992"/>
          </a:xfrm>
          <a:prstGeom prst="rect">
            <a:avLst/>
          </a:prstGeom>
          <a:solidFill>
            <a:schemeClr val="accent6">
              <a:lumMod val="40000"/>
              <a:lumOff val="60000"/>
            </a:schemeClr>
          </a:solidFill>
          <a:ln>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Il est plus stable car plus résistant aux crises (politique, financière, sanitaire, etc…)</a:t>
            </a:r>
          </a:p>
        </p:txBody>
      </p:sp>
      <p:cxnSp>
        <p:nvCxnSpPr>
          <p:cNvPr id="9" name="Connecteur droit 8">
            <a:extLst>
              <a:ext uri="{FF2B5EF4-FFF2-40B4-BE49-F238E27FC236}">
                <a16:creationId xmlns:a16="http://schemas.microsoft.com/office/drawing/2014/main" id="{3C878631-3C18-453A-A2C2-3FF2B5B868BE}"/>
              </a:ext>
            </a:extLst>
          </p:cNvPr>
          <p:cNvCxnSpPr>
            <a:cxnSpLocks/>
          </p:cNvCxnSpPr>
          <p:nvPr/>
        </p:nvCxnSpPr>
        <p:spPr>
          <a:xfrm flipV="1">
            <a:off x="3709035" y="1114425"/>
            <a:ext cx="0" cy="93726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36ACC0BF-C8B2-4BF5-9FCE-45604BD7931D}"/>
              </a:ext>
            </a:extLst>
          </p:cNvPr>
          <p:cNvCxnSpPr>
            <a:cxnSpLocks/>
          </p:cNvCxnSpPr>
          <p:nvPr/>
        </p:nvCxnSpPr>
        <p:spPr>
          <a:xfrm flipH="1" flipV="1">
            <a:off x="5227320" y="1028700"/>
            <a:ext cx="1013460" cy="99441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7663D3F6-6DE1-444B-A91D-8A92867156D0}"/>
              </a:ext>
            </a:extLst>
          </p:cNvPr>
          <p:cNvCxnSpPr>
            <a:cxnSpLocks/>
          </p:cNvCxnSpPr>
          <p:nvPr/>
        </p:nvCxnSpPr>
        <p:spPr>
          <a:xfrm>
            <a:off x="1085850" y="4975860"/>
            <a:ext cx="5246370"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7F70FF93-3A2D-4F85-B7EC-118FCA1F4648}"/>
              </a:ext>
            </a:extLst>
          </p:cNvPr>
          <p:cNvCxnSpPr>
            <a:cxnSpLocks/>
          </p:cNvCxnSpPr>
          <p:nvPr/>
        </p:nvCxnSpPr>
        <p:spPr>
          <a:xfrm flipV="1">
            <a:off x="1108710" y="4331970"/>
            <a:ext cx="0" cy="6438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8441D48B-1061-431B-9316-58903C5F2CFF}"/>
              </a:ext>
            </a:extLst>
          </p:cNvPr>
          <p:cNvCxnSpPr>
            <a:cxnSpLocks/>
          </p:cNvCxnSpPr>
          <p:nvPr/>
        </p:nvCxnSpPr>
        <p:spPr>
          <a:xfrm flipH="1" flipV="1">
            <a:off x="3609975" y="4331970"/>
            <a:ext cx="7620" cy="12915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6E3B3F39-9737-4D47-9153-50E5A6EDCABB}"/>
              </a:ext>
            </a:extLst>
          </p:cNvPr>
          <p:cNvCxnSpPr>
            <a:cxnSpLocks/>
          </p:cNvCxnSpPr>
          <p:nvPr/>
        </p:nvCxnSpPr>
        <p:spPr>
          <a:xfrm flipV="1">
            <a:off x="6305550" y="4331970"/>
            <a:ext cx="0" cy="64389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sp>
        <p:nvSpPr>
          <p:cNvPr id="24" name="ZoneTexte 23">
            <a:extLst>
              <a:ext uri="{FF2B5EF4-FFF2-40B4-BE49-F238E27FC236}">
                <a16:creationId xmlns:a16="http://schemas.microsoft.com/office/drawing/2014/main" id="{DB16F66F-7B1D-45E8-AB33-D52145123F22}"/>
              </a:ext>
            </a:extLst>
          </p:cNvPr>
          <p:cNvSpPr txBox="1"/>
          <p:nvPr/>
        </p:nvSpPr>
        <p:spPr>
          <a:xfrm>
            <a:off x="1188720" y="5771435"/>
            <a:ext cx="4857750" cy="707886"/>
          </a:xfrm>
          <a:prstGeom prst="rect">
            <a:avLst/>
          </a:prstGeom>
          <a:solidFill>
            <a:schemeClr val="accent6">
              <a:lumMod val="40000"/>
              <a:lumOff val="60000"/>
            </a:schemeClr>
          </a:solidFill>
          <a:ln w="28575">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Ce tourisme est encouragé par les États de l’Asie de l’Est et du Sud-Est</a:t>
            </a:r>
          </a:p>
        </p:txBody>
      </p:sp>
    </p:spTree>
    <p:extLst>
      <p:ext uri="{BB962C8B-B14F-4D97-AF65-F5344CB8AC3E}">
        <p14:creationId xmlns:p14="http://schemas.microsoft.com/office/powerpoint/2010/main" val="20692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837C93-CE23-46C2-8C22-005BEF4F88F9}"/>
              </a:ext>
            </a:extLst>
          </p:cNvPr>
          <p:cNvSpPr txBox="1"/>
          <p:nvPr/>
        </p:nvSpPr>
        <p:spPr>
          <a:xfrm>
            <a:off x="102870" y="206758"/>
            <a:ext cx="5966460" cy="461665"/>
          </a:xfrm>
          <a:prstGeom prst="rect">
            <a:avLst/>
          </a:prstGeom>
          <a:solidFill>
            <a:schemeClr val="bg1"/>
          </a:solidFill>
        </p:spPr>
        <p:txBody>
          <a:bodyPr wrap="square" rtlCol="0">
            <a:spAutoFit/>
          </a:bodyPr>
          <a:lstStyle/>
          <a:p>
            <a:r>
              <a:rPr lang="fr-FR" sz="2400" dirty="0">
                <a:solidFill>
                  <a:schemeClr val="accent1">
                    <a:lumMod val="75000"/>
                  </a:schemeClr>
                </a:solidFill>
                <a:latin typeface="Arial Black" panose="020B0A04020102020204" pitchFamily="34" charset="0"/>
              </a:rPr>
              <a:t>II Le tourisme en Asie du Sud-Est</a:t>
            </a:r>
          </a:p>
        </p:txBody>
      </p:sp>
      <p:sp>
        <p:nvSpPr>
          <p:cNvPr id="3" name="ZoneTexte 2">
            <a:extLst>
              <a:ext uri="{FF2B5EF4-FFF2-40B4-BE49-F238E27FC236}">
                <a16:creationId xmlns:a16="http://schemas.microsoft.com/office/drawing/2014/main" id="{AB5D989E-FBEB-45B1-A3BF-1FFC175D98FD}"/>
              </a:ext>
            </a:extLst>
          </p:cNvPr>
          <p:cNvSpPr txBox="1"/>
          <p:nvPr/>
        </p:nvSpPr>
        <p:spPr>
          <a:xfrm>
            <a:off x="368936" y="807468"/>
            <a:ext cx="7186294" cy="430887"/>
          </a:xfrm>
          <a:prstGeom prst="rect">
            <a:avLst/>
          </a:prstGeom>
          <a:solidFill>
            <a:schemeClr val="bg1"/>
          </a:solidFill>
        </p:spPr>
        <p:txBody>
          <a:bodyPr wrap="square" rtlCol="0">
            <a:spAutoFit/>
          </a:bodyPr>
          <a:lstStyle/>
          <a:p>
            <a:r>
              <a:rPr lang="fr-FR" sz="2200" dirty="0">
                <a:solidFill>
                  <a:schemeClr val="accent1">
                    <a:lumMod val="75000"/>
                  </a:schemeClr>
                </a:solidFill>
                <a:latin typeface="Arial Black" panose="020B0A04020102020204" pitchFamily="34" charset="0"/>
              </a:rPr>
              <a:t>1/ les causes du développement touristique</a:t>
            </a:r>
          </a:p>
        </p:txBody>
      </p:sp>
      <p:sp>
        <p:nvSpPr>
          <p:cNvPr id="4" name="ZoneTexte 3">
            <a:extLst>
              <a:ext uri="{FF2B5EF4-FFF2-40B4-BE49-F238E27FC236}">
                <a16:creationId xmlns:a16="http://schemas.microsoft.com/office/drawing/2014/main" id="{5BE15F9E-6152-40CB-A659-716EA61D2006}"/>
              </a:ext>
            </a:extLst>
          </p:cNvPr>
          <p:cNvSpPr txBox="1"/>
          <p:nvPr/>
        </p:nvSpPr>
        <p:spPr>
          <a:xfrm>
            <a:off x="368936" y="1377400"/>
            <a:ext cx="6172200" cy="400110"/>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le tourisme naît avec la colonisation</a:t>
            </a:r>
          </a:p>
        </p:txBody>
      </p:sp>
      <p:pic>
        <p:nvPicPr>
          <p:cNvPr id="6" name="Image 5">
            <a:extLst>
              <a:ext uri="{FF2B5EF4-FFF2-40B4-BE49-F238E27FC236}">
                <a16:creationId xmlns:a16="http://schemas.microsoft.com/office/drawing/2014/main" id="{28141BAE-4B3A-484C-B5BD-94539CA7E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6" y="1916555"/>
            <a:ext cx="7186294" cy="4805834"/>
          </a:xfrm>
          <a:prstGeom prst="rect">
            <a:avLst/>
          </a:prstGeom>
        </p:spPr>
      </p:pic>
      <p:sp>
        <p:nvSpPr>
          <p:cNvPr id="7" name="ZoneTexte 6">
            <a:extLst>
              <a:ext uri="{FF2B5EF4-FFF2-40B4-BE49-F238E27FC236}">
                <a16:creationId xmlns:a16="http://schemas.microsoft.com/office/drawing/2014/main" id="{66C8CECA-8E8A-48E3-B9D1-033DF6E1B396}"/>
              </a:ext>
            </a:extLst>
          </p:cNvPr>
          <p:cNvSpPr txBox="1"/>
          <p:nvPr/>
        </p:nvSpPr>
        <p:spPr>
          <a:xfrm>
            <a:off x="7555230" y="2834792"/>
            <a:ext cx="1718426" cy="2554545"/>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Dalat, </a:t>
            </a:r>
            <a:r>
              <a:rPr lang="fr-FR" sz="2000" dirty="0" err="1">
                <a:latin typeface="Arial" panose="020B0604020202020204" pitchFamily="34" charset="0"/>
                <a:cs typeface="Arial" panose="020B0604020202020204" pitchFamily="34" charset="0"/>
              </a:rPr>
              <a:t>hill</a:t>
            </a:r>
            <a:r>
              <a:rPr lang="fr-FR" sz="2000" dirty="0">
                <a:latin typeface="Arial" panose="020B0604020202020204" pitchFamily="34" charset="0"/>
                <a:cs typeface="Arial" panose="020B0604020202020204" pitchFamily="34" charset="0"/>
              </a:rPr>
              <a:t> station au Vietnam, a conservé ses villas et monuments de l’époque coloniale.</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1B7501-FB0B-4DB9-8F6A-3F0D12D90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7" y="205740"/>
            <a:ext cx="7880555" cy="5234940"/>
          </a:xfrm>
          <a:prstGeom prst="rect">
            <a:avLst/>
          </a:prstGeom>
        </p:spPr>
      </p:pic>
      <p:sp>
        <p:nvSpPr>
          <p:cNvPr id="5" name="ZoneTexte 4">
            <a:extLst>
              <a:ext uri="{FF2B5EF4-FFF2-40B4-BE49-F238E27FC236}">
                <a16:creationId xmlns:a16="http://schemas.microsoft.com/office/drawing/2014/main" id="{73C3EE70-BC1E-4076-9AB1-A5B91FBAAE22}"/>
              </a:ext>
            </a:extLst>
          </p:cNvPr>
          <p:cNvSpPr txBox="1"/>
          <p:nvPr/>
        </p:nvSpPr>
        <p:spPr>
          <a:xfrm>
            <a:off x="167147" y="5636597"/>
            <a:ext cx="8976853" cy="1015663"/>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La gare de Dalat est conçue en 1932 par deux architectes français </a:t>
            </a:r>
            <a:r>
              <a:rPr lang="fr-FR" sz="2000" dirty="0" err="1">
                <a:latin typeface="Arial" panose="020B0604020202020204" pitchFamily="34" charset="0"/>
                <a:cs typeface="Arial" panose="020B0604020202020204" pitchFamily="34" charset="0"/>
              </a:rPr>
              <a:t>Moncet</a:t>
            </a:r>
            <a:r>
              <a:rPr lang="fr-FR" sz="2000" dirty="0">
                <a:latin typeface="Arial" panose="020B0604020202020204" pitchFamily="34" charset="0"/>
                <a:cs typeface="Arial" panose="020B0604020202020204" pitchFamily="34" charset="0"/>
              </a:rPr>
              <a:t> et </a:t>
            </a:r>
            <a:r>
              <a:rPr lang="fr-FR" sz="2000" dirty="0" err="1">
                <a:latin typeface="Arial" panose="020B0604020202020204" pitchFamily="34" charset="0"/>
                <a:cs typeface="Arial" panose="020B0604020202020204" pitchFamily="34" charset="0"/>
              </a:rPr>
              <a:t>Reveron</a:t>
            </a:r>
            <a:r>
              <a:rPr lang="fr-FR" sz="2000" dirty="0">
                <a:latin typeface="Arial" panose="020B0604020202020204" pitchFamily="34" charset="0"/>
                <a:cs typeface="Arial" panose="020B0604020202020204" pitchFamily="34" charset="0"/>
              </a:rPr>
              <a:t>, et elle ouvre en 1938. Le bâtiment principal, inspiré de la gare de Deauville, est de style Art déco.</a:t>
            </a:r>
            <a:endParaRPr lang="fr-FR"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44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F2DEF4-3694-410A-A219-4A07FDDDA892}"/>
              </a:ext>
            </a:extLst>
          </p:cNvPr>
          <p:cNvSpPr txBox="1"/>
          <p:nvPr/>
        </p:nvSpPr>
        <p:spPr>
          <a:xfrm>
            <a:off x="157137" y="210989"/>
            <a:ext cx="2430185" cy="707886"/>
          </a:xfrm>
          <a:prstGeom prst="rect">
            <a:avLst/>
          </a:prstGeom>
          <a:solidFill>
            <a:schemeClr val="accent6">
              <a:lumMod val="40000"/>
              <a:lumOff val="6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 une meilleure accessibilité</a:t>
            </a:r>
          </a:p>
        </p:txBody>
      </p:sp>
      <p:pic>
        <p:nvPicPr>
          <p:cNvPr id="4" name="Image 3">
            <a:extLst>
              <a:ext uri="{FF2B5EF4-FFF2-40B4-BE49-F238E27FC236}">
                <a16:creationId xmlns:a16="http://schemas.microsoft.com/office/drawing/2014/main" id="{3030D4B1-659E-4AF5-9F7B-6C40EE4F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478">
            <a:off x="304178" y="844421"/>
            <a:ext cx="4566285" cy="2562514"/>
          </a:xfrm>
          <a:prstGeom prst="rect">
            <a:avLst/>
          </a:prstGeom>
        </p:spPr>
      </p:pic>
      <p:pic>
        <p:nvPicPr>
          <p:cNvPr id="6" name="Image 5">
            <a:extLst>
              <a:ext uri="{FF2B5EF4-FFF2-40B4-BE49-F238E27FC236}">
                <a16:creationId xmlns:a16="http://schemas.microsoft.com/office/drawing/2014/main" id="{F4899E90-7ABB-4D28-AF0A-0366CF51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9780">
            <a:off x="4852310" y="576435"/>
            <a:ext cx="3989832" cy="2766672"/>
          </a:xfrm>
          <a:prstGeom prst="rect">
            <a:avLst/>
          </a:prstGeom>
        </p:spPr>
      </p:pic>
      <p:pic>
        <p:nvPicPr>
          <p:cNvPr id="8" name="Image 7">
            <a:extLst>
              <a:ext uri="{FF2B5EF4-FFF2-40B4-BE49-F238E27FC236}">
                <a16:creationId xmlns:a16="http://schemas.microsoft.com/office/drawing/2014/main" id="{3CD1B8E6-2CC5-446E-B7A7-2FB46F746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154" y="4319270"/>
            <a:ext cx="4377690" cy="2413000"/>
          </a:xfrm>
          <a:prstGeom prst="rect">
            <a:avLst/>
          </a:prstGeom>
        </p:spPr>
      </p:pic>
      <p:sp>
        <p:nvSpPr>
          <p:cNvPr id="10" name="ZoneTexte 9">
            <a:extLst>
              <a:ext uri="{FF2B5EF4-FFF2-40B4-BE49-F238E27FC236}">
                <a16:creationId xmlns:a16="http://schemas.microsoft.com/office/drawing/2014/main" id="{453BF783-3AC7-4C83-AE2D-5D770A353BA8}"/>
              </a:ext>
            </a:extLst>
          </p:cNvPr>
          <p:cNvSpPr txBox="1"/>
          <p:nvPr/>
        </p:nvSpPr>
        <p:spPr>
          <a:xfrm>
            <a:off x="2148840" y="3562979"/>
            <a:ext cx="5010481" cy="461665"/>
          </a:xfrm>
          <a:prstGeom prst="rect">
            <a:avLst/>
          </a:prstGeom>
          <a:solidFill>
            <a:schemeClr val="accent2">
              <a:lumMod val="60000"/>
              <a:lumOff val="40000"/>
            </a:schemeClr>
          </a:solidFill>
        </p:spPr>
        <p:txBody>
          <a:bodyPr wrap="square" rtlCol="0">
            <a:spAutoFit/>
          </a:bodyPr>
          <a:lstStyle/>
          <a:p>
            <a:pPr algn="ctr"/>
            <a:r>
              <a:rPr lang="fr-FR" sz="2400" dirty="0">
                <a:latin typeface="Arial Black" panose="020B0A04020102020204" pitchFamily="34" charset="0"/>
              </a:rPr>
              <a:t>Les compagnies aériennes</a:t>
            </a:r>
          </a:p>
        </p:txBody>
      </p:sp>
    </p:spTree>
    <p:extLst>
      <p:ext uri="{BB962C8B-B14F-4D97-AF65-F5344CB8AC3E}">
        <p14:creationId xmlns:p14="http://schemas.microsoft.com/office/powerpoint/2010/main" val="40057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1209</TotalTime>
  <Words>1905</Words>
  <Application>Microsoft Office PowerPoint</Application>
  <PresentationFormat>Affichage à l'écran (4:3)</PresentationFormat>
  <Paragraphs>208</Paragraphs>
  <Slides>55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55</vt:i4>
      </vt:variant>
    </vt:vector>
  </HeadingPairs>
  <TitlesOfParts>
    <vt:vector size="61" baseType="lpstr">
      <vt:lpstr>Arial</vt:lpstr>
      <vt:lpstr>Arial Black</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tperisse932@gmail.com</cp:lastModifiedBy>
  <cp:revision>152</cp:revision>
  <dcterms:created xsi:type="dcterms:W3CDTF">2022-02-14T10:04:15Z</dcterms:created>
  <dcterms:modified xsi:type="dcterms:W3CDTF">2022-03-12T08:45:30Z</dcterms:modified>
</cp:coreProperties>
</file>