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77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5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06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6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413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3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0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89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30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91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73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8488E9-6630-4F9B-8844-16BCC89F5AF3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E8B062D-CEF6-409D-B992-A9623DA4A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95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imer" TargetMode="External"/><Relationship Id="rId3" Type="http://schemas.openxmlformats.org/officeDocument/2006/relationships/hyperlink" Target="https://en.wikipedia.org/wiki/Clocks" TargetMode="External"/><Relationship Id="rId7" Type="http://schemas.openxmlformats.org/officeDocument/2006/relationships/hyperlink" Target="https://en.wikipedia.org/wiki/Water_clock" TargetMode="External"/><Relationship Id="rId12" Type="http://schemas.openxmlformats.org/officeDocument/2006/relationships/hyperlink" Target="https://en.wikipedia.org/wiki/Measuring_instrument" TargetMode="External"/><Relationship Id="rId2" Type="http://schemas.openxmlformats.org/officeDocument/2006/relationships/hyperlink" Target="https://en.wikipedia.org/wiki/Ti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undial" TargetMode="External"/><Relationship Id="rId11" Type="http://schemas.openxmlformats.org/officeDocument/2006/relationships/hyperlink" Target="https://en.wikipedia.org/wiki/Atomic_clock" TargetMode="External"/><Relationship Id="rId5" Type="http://schemas.openxmlformats.org/officeDocument/2006/relationships/hyperlink" Target="https://en.wikipedia.org/wiki/Clockwork" TargetMode="External"/><Relationship Id="rId10" Type="http://schemas.openxmlformats.org/officeDocument/2006/relationships/hyperlink" Target="https://en.wikipedia.org/wiki/Marine_chronometer" TargetMode="External"/><Relationship Id="rId4" Type="http://schemas.openxmlformats.org/officeDocument/2006/relationships/hyperlink" Target="https://en.wikipedia.org/wiki/Watches" TargetMode="External"/><Relationship Id="rId9" Type="http://schemas.openxmlformats.org/officeDocument/2006/relationships/hyperlink" Target="https://en.wikipedia.org/wiki/Time_record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Chronometry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Horology</a:t>
            </a:r>
            <a:r>
              <a:rPr lang="fr-FR" dirty="0" smtClean="0"/>
              <a:t> and </a:t>
            </a:r>
            <a:r>
              <a:rPr lang="fr-FR" dirty="0" err="1" smtClean="0"/>
              <a:t>Watchmaking</a:t>
            </a:r>
            <a:r>
              <a:rPr lang="fr-FR" dirty="0" smtClean="0"/>
              <a:t> </a:t>
            </a:r>
            <a:r>
              <a:rPr lang="fr-FR" dirty="0" err="1" smtClean="0"/>
              <a:t>vocabulary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001" y="5596249"/>
            <a:ext cx="10572000" cy="434974"/>
          </a:xfrm>
        </p:spPr>
        <p:txBody>
          <a:bodyPr/>
          <a:lstStyle/>
          <a:p>
            <a:r>
              <a:rPr lang="fr-FR" dirty="0" smtClean="0"/>
              <a:t>ODT/ CAP horloger, GHD Morteau  2018 A. </a:t>
            </a:r>
            <a:r>
              <a:rPr lang="fr-FR" smtClean="0"/>
              <a:t>Romand Copyright</a:t>
            </a:r>
            <a:endParaRPr lang="fr-FR" dirty="0"/>
          </a:p>
        </p:txBody>
      </p:sp>
      <p:pic>
        <p:nvPicPr>
          <p:cNvPr id="5122" name="Picture 2" descr="Omega, Pocket, Watch, Vintage, Timekeeping, Mechanic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39" y="273096"/>
            <a:ext cx="3411241" cy="227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040880" y="2177925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CCO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Horology</a:t>
            </a:r>
            <a:r>
              <a:rPr lang="fr-FR" dirty="0" smtClean="0"/>
              <a:t> vs. Watch- or </a:t>
            </a:r>
            <a:r>
              <a:rPr lang="fr-FR" dirty="0" err="1" smtClean="0"/>
              <a:t>Clockmaking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1222" y="3422469"/>
            <a:ext cx="10850776" cy="2220686"/>
          </a:xfrm>
        </p:spPr>
        <p:txBody>
          <a:bodyPr>
            <a:noAutofit/>
          </a:bodyPr>
          <a:lstStyle/>
          <a:p>
            <a:r>
              <a:rPr lang="fr-FR" sz="2300" dirty="0" err="1" smtClean="0"/>
              <a:t>Horology</a:t>
            </a:r>
            <a:r>
              <a:rPr lang="fr-FR" sz="2300" dirty="0" smtClean="0"/>
              <a:t>: « the </a:t>
            </a:r>
            <a:r>
              <a:rPr lang="fr-FR" sz="2300" dirty="0" err="1" smtClean="0"/>
              <a:t>sudy</a:t>
            </a:r>
            <a:r>
              <a:rPr lang="fr-FR" sz="2300" dirty="0" smtClean="0"/>
              <a:t> of time » Wikipédia: </a:t>
            </a:r>
            <a:r>
              <a:rPr lang="en-US" sz="2300" dirty="0"/>
              <a:t>is the art and/or science of measuring </a:t>
            </a:r>
            <a:r>
              <a:rPr lang="en-US" sz="2300" dirty="0">
                <a:hlinkClick r:id="rId2" tooltip="Time"/>
              </a:rPr>
              <a:t>time</a:t>
            </a:r>
            <a:r>
              <a:rPr lang="en-US" sz="2300" dirty="0"/>
              <a:t>. </a:t>
            </a:r>
            <a:endParaRPr lang="en-US" sz="2300" dirty="0" smtClean="0"/>
          </a:p>
          <a:p>
            <a:r>
              <a:rPr lang="en-US" sz="2300" dirty="0" smtClean="0">
                <a:hlinkClick r:id="rId3" tooltip="Clocks"/>
              </a:rPr>
              <a:t>Clocks</a:t>
            </a:r>
            <a:r>
              <a:rPr lang="en-US" sz="2300" dirty="0"/>
              <a:t>, </a:t>
            </a:r>
            <a:r>
              <a:rPr lang="en-US" sz="2300" dirty="0">
                <a:hlinkClick r:id="rId4" tooltip="Watches"/>
              </a:rPr>
              <a:t>watches</a:t>
            </a:r>
            <a:r>
              <a:rPr lang="en-US" sz="2300" dirty="0"/>
              <a:t>, </a:t>
            </a:r>
            <a:r>
              <a:rPr lang="en-US" sz="2300" dirty="0">
                <a:hlinkClick r:id="rId5" tooltip="Clockwork"/>
              </a:rPr>
              <a:t>clockwork</a:t>
            </a:r>
            <a:r>
              <a:rPr lang="en-US" sz="2300" dirty="0"/>
              <a:t>, </a:t>
            </a:r>
            <a:r>
              <a:rPr lang="en-US" sz="2300" dirty="0">
                <a:hlinkClick r:id="rId6" tooltip="Sundial"/>
              </a:rPr>
              <a:t>sundials</a:t>
            </a:r>
            <a:r>
              <a:rPr lang="en-US" sz="2300" dirty="0"/>
              <a:t>, hourglasses, </a:t>
            </a:r>
            <a:r>
              <a:rPr lang="en-US" sz="2300" dirty="0">
                <a:hlinkClick r:id="rId7" tooltip="Water clock"/>
              </a:rPr>
              <a:t>clepsydras</a:t>
            </a:r>
            <a:r>
              <a:rPr lang="en-US" sz="2300" dirty="0"/>
              <a:t>, </a:t>
            </a:r>
            <a:r>
              <a:rPr lang="en-US" sz="2300" dirty="0">
                <a:hlinkClick r:id="rId8" tooltip="Timer"/>
              </a:rPr>
              <a:t>timers</a:t>
            </a:r>
            <a:r>
              <a:rPr lang="en-US" sz="2300" dirty="0"/>
              <a:t>, </a:t>
            </a:r>
            <a:r>
              <a:rPr lang="en-US" sz="2300" dirty="0">
                <a:hlinkClick r:id="rId9" tooltip="Time recorder"/>
              </a:rPr>
              <a:t>time recorders</a:t>
            </a:r>
            <a:r>
              <a:rPr lang="en-US" sz="2300" dirty="0"/>
              <a:t>, </a:t>
            </a:r>
            <a:r>
              <a:rPr lang="en-US" sz="2300" dirty="0">
                <a:hlinkClick r:id="rId10" tooltip="Marine chronometer"/>
              </a:rPr>
              <a:t>marine chronometers</a:t>
            </a:r>
            <a:r>
              <a:rPr lang="en-US" sz="2300" dirty="0"/>
              <a:t> and </a:t>
            </a:r>
            <a:r>
              <a:rPr lang="en-US" sz="2300" dirty="0">
                <a:hlinkClick r:id="rId11" tooltip="Atomic clock"/>
              </a:rPr>
              <a:t>atomic clocks</a:t>
            </a:r>
            <a:r>
              <a:rPr lang="en-US" sz="2300" dirty="0"/>
              <a:t> are all examples of </a:t>
            </a:r>
            <a:r>
              <a:rPr lang="en-US" sz="2300" dirty="0">
                <a:hlinkClick r:id="rId12" tooltip="Measuring instrument"/>
              </a:rPr>
              <a:t>instruments</a:t>
            </a:r>
            <a:r>
              <a:rPr lang="en-US" sz="2300" dirty="0"/>
              <a:t> used to measure </a:t>
            </a:r>
            <a:r>
              <a:rPr lang="en-US" sz="2300" dirty="0" smtClean="0">
                <a:hlinkClick r:id="rId2" tooltip="Time"/>
              </a:rPr>
              <a:t>time</a:t>
            </a:r>
            <a:r>
              <a:rPr lang="en-US" sz="2300" dirty="0" smtClean="0"/>
              <a:t>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8743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smtClean="0"/>
              <a:t>HOROLOGY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8695" y="676493"/>
            <a:ext cx="6252633" cy="5414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current usage, horology refers mainly to the study of mechanical time-keeping devices, while </a:t>
            </a:r>
            <a:r>
              <a:rPr lang="en-US" sz="2400" dirty="0">
                <a:hlinkClick r:id="rId2" tooltip="Chronometry"/>
              </a:rPr>
              <a:t>chronometry</a:t>
            </a:r>
            <a:r>
              <a:rPr lang="en-US" sz="2400" dirty="0"/>
              <a:t> more broadly includes electronic devices that have largely supplanted mechanical clocks for the best accuracy and precision in time-keeping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People interested in horology are called </a:t>
            </a:r>
            <a:r>
              <a:rPr lang="en-US" sz="2400" i="1" dirty="0"/>
              <a:t>horologists</a:t>
            </a:r>
            <a:r>
              <a:rPr lang="en-US" sz="2400" dirty="0"/>
              <a:t>. That term is used both by people who deal professionally with timekeeping apparatus (watchmakers, clockmakers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41" y="2294891"/>
            <a:ext cx="3611151" cy="35661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41341" y="5906790"/>
            <a:ext cx="87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CCO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75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FUSEAUX HORAIRES &amp; COORDONEES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424" y="4075611"/>
            <a:ext cx="10554574" cy="2939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RAPPEL: </a:t>
            </a:r>
            <a:r>
              <a:rPr lang="fr-FR" sz="2400" dirty="0" err="1" smtClean="0"/>
              <a:t>Coordinated</a:t>
            </a:r>
            <a:r>
              <a:rPr lang="fr-FR" sz="2400" dirty="0" smtClean="0"/>
              <a:t> Universal Time=UTC, </a:t>
            </a:r>
            <a:r>
              <a:rPr lang="fr-FR" sz="2400" dirty="0" err="1" smtClean="0"/>
              <a:t>primary</a:t>
            </a:r>
            <a:r>
              <a:rPr lang="fr-FR" sz="2400" dirty="0" smtClean="0"/>
              <a:t> civil time standard </a:t>
            </a:r>
            <a:r>
              <a:rPr lang="fr-FR" sz="2400" dirty="0" err="1" smtClean="0"/>
              <a:t>nowadays</a:t>
            </a:r>
            <a:r>
              <a:rPr lang="fr-FR" sz="2400" dirty="0" smtClean="0"/>
              <a:t>, </a:t>
            </a:r>
            <a:r>
              <a:rPr lang="fr-FR" sz="2400" dirty="0" err="1" smtClean="0"/>
              <a:t>based</a:t>
            </a:r>
            <a:r>
              <a:rPr lang="fr-FR" sz="2400" dirty="0" smtClean="0"/>
              <a:t> on </a:t>
            </a:r>
            <a:r>
              <a:rPr lang="fr-FR" sz="2400" dirty="0" err="1" smtClean="0"/>
              <a:t>highly</a:t>
            </a:r>
            <a:r>
              <a:rPr lang="fr-FR" sz="2400" dirty="0" smtClean="0"/>
              <a:t> </a:t>
            </a:r>
            <a:r>
              <a:rPr lang="fr-FR" sz="2400" dirty="0" err="1" smtClean="0"/>
              <a:t>precise</a:t>
            </a:r>
            <a:r>
              <a:rPr lang="fr-FR" sz="2400" dirty="0" smtClean="0"/>
              <a:t> </a:t>
            </a:r>
            <a:r>
              <a:rPr lang="fr-FR" sz="2400" dirty="0" err="1" smtClean="0"/>
              <a:t>atomic</a:t>
            </a:r>
            <a:r>
              <a:rPr lang="fr-FR" sz="2400" dirty="0" smtClean="0"/>
              <a:t> </a:t>
            </a:r>
            <a:r>
              <a:rPr lang="fr-FR" sz="2400" dirty="0" err="1" smtClean="0"/>
              <a:t>clocks</a:t>
            </a:r>
            <a:r>
              <a:rPr lang="fr-FR" sz="2400" dirty="0" smtClean="0"/>
              <a:t> </a:t>
            </a:r>
            <a:r>
              <a:rPr lang="fr-FR" sz="2400" dirty="0" err="1" smtClean="0"/>
              <a:t>combined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earth’s</a:t>
            </a:r>
            <a:r>
              <a:rPr lang="fr-FR" sz="2400" dirty="0" smtClean="0"/>
              <a:t> rotation</a:t>
            </a:r>
          </a:p>
          <a:p>
            <a:endParaRPr lang="fr-FR" sz="2400" dirty="0"/>
          </a:p>
          <a:p>
            <a:r>
              <a:rPr lang="fr-FR" sz="2400" dirty="0" smtClean="0"/>
              <a:t>MERIDIAN		méridien</a:t>
            </a:r>
          </a:p>
          <a:p>
            <a:r>
              <a:rPr lang="fr-FR" sz="2400" dirty="0" smtClean="0"/>
              <a:t>LONGITUDE	longitude, @20°longitude </a:t>
            </a:r>
            <a:r>
              <a:rPr lang="fr-FR" sz="2400" dirty="0" err="1" smtClean="0"/>
              <a:t>North</a:t>
            </a:r>
            <a:r>
              <a:rPr lang="fr-FR" sz="2400" dirty="0" smtClean="0"/>
              <a:t>/South/East/West</a:t>
            </a:r>
          </a:p>
          <a:p>
            <a:r>
              <a:rPr lang="fr-FR" sz="2400" dirty="0" smtClean="0"/>
              <a:t>LATITUDE		latitude =&gt;to </a:t>
            </a:r>
            <a:r>
              <a:rPr lang="fr-FR" sz="2400" dirty="0" err="1" smtClean="0"/>
              <a:t>be</a:t>
            </a:r>
            <a:r>
              <a:rPr lang="fr-FR" sz="2400" dirty="0" smtClean="0"/>
              <a:t> free to do </a:t>
            </a:r>
            <a:r>
              <a:rPr lang="fr-FR" sz="2400" dirty="0" err="1" smtClean="0"/>
              <a:t>what</a:t>
            </a:r>
            <a:r>
              <a:rPr lang="fr-FR" sz="2400" dirty="0" smtClean="0"/>
              <a:t> one </a:t>
            </a:r>
            <a:r>
              <a:rPr lang="fr-FR" sz="2400" dirty="0" err="1" smtClean="0"/>
              <a:t>wants</a:t>
            </a:r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2052" name="Picture 4" descr="RÃ©sultat de recherche d'images pour &quot;fuseau horaire horology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79" y="1515291"/>
            <a:ext cx="1826656" cy="122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09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AFFICHAGE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DiAL</a:t>
            </a:r>
            <a:r>
              <a:rPr lang="fr-FR" sz="2400" dirty="0" smtClean="0"/>
              <a:t> and the </a:t>
            </a:r>
            <a:r>
              <a:rPr lang="fr-FR" sz="2400" dirty="0" smtClean="0"/>
              <a:t>HANDS: Le cadran </a:t>
            </a:r>
            <a:r>
              <a:rPr lang="fr-FR" sz="2400" dirty="0" smtClean="0"/>
              <a:t>et les aiguilles (sens aiguille d’une montre: </a:t>
            </a:r>
            <a:r>
              <a:rPr lang="fr-FR" sz="2400" dirty="0" err="1" smtClean="0"/>
              <a:t>Clockwise</a:t>
            </a:r>
            <a:r>
              <a:rPr lang="fr-FR" sz="2400" dirty="0" smtClean="0"/>
              <a:t>/</a:t>
            </a:r>
            <a:r>
              <a:rPr lang="fr-FR" sz="2400" dirty="0" err="1" smtClean="0"/>
              <a:t>anticlockwise</a:t>
            </a:r>
            <a:r>
              <a:rPr lang="fr-FR" sz="2400" dirty="0" smtClean="0"/>
              <a:t>)</a:t>
            </a:r>
          </a:p>
          <a:p>
            <a:endParaRPr lang="fr-FR" sz="2400" dirty="0" smtClean="0"/>
          </a:p>
          <a:p>
            <a:r>
              <a:rPr lang="fr-FR" sz="2400" dirty="0" smtClean="0"/>
              <a:t>LC </a:t>
            </a:r>
            <a:r>
              <a:rPr lang="fr-FR" sz="2400" dirty="0" err="1" smtClean="0"/>
              <a:t>Liquid</a:t>
            </a:r>
            <a:r>
              <a:rPr lang="fr-FR" sz="2400" dirty="0" smtClean="0"/>
              <a:t> </a:t>
            </a:r>
            <a:r>
              <a:rPr lang="fr-FR" sz="2400" dirty="0" err="1" smtClean="0"/>
              <a:t>Crystals</a:t>
            </a:r>
            <a:r>
              <a:rPr lang="fr-FR" sz="2400" dirty="0" smtClean="0"/>
              <a:t>:</a:t>
            </a:r>
            <a:r>
              <a:rPr lang="fr-FR" sz="2400" dirty="0" smtClean="0"/>
              <a:t>	</a:t>
            </a:r>
            <a:r>
              <a:rPr lang="fr-FR" sz="2400" dirty="0" err="1" smtClean="0"/>
              <a:t>Crystaux</a:t>
            </a:r>
            <a:r>
              <a:rPr lang="fr-FR" sz="2400" dirty="0" smtClean="0"/>
              <a:t> liquides </a:t>
            </a:r>
            <a:endParaRPr lang="fr-FR" sz="2400" dirty="0"/>
          </a:p>
        </p:txBody>
      </p:sp>
      <p:pic>
        <p:nvPicPr>
          <p:cNvPr id="3074" name="Picture 2" descr="regarder main l'horloge temps heure alarme symbole mÃ©tal Bureau Entreprise moderne minute cadran cercle la mesure bijoux chronomÃ¨tre compte Ã  rebours la gestion poche seconde Accessoires de mo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615" y="3709851"/>
            <a:ext cx="3875671" cy="24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497615" y="6140489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CCO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77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 mouvement mécanique simple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5272345" cy="363651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(or the </a:t>
            </a:r>
            <a:r>
              <a:rPr lang="fr-FR" sz="2400" dirty="0" err="1" smtClean="0"/>
              <a:t>caliber</a:t>
            </a:r>
            <a:r>
              <a:rPr lang="fr-FR" sz="2400" dirty="0" smtClean="0"/>
              <a:t>): </a:t>
            </a:r>
            <a:r>
              <a:rPr lang="fr-FR" sz="2400" dirty="0" smtClean="0"/>
              <a:t>	Le mouvement</a:t>
            </a:r>
          </a:p>
          <a:p>
            <a:endParaRPr lang="fr-FR" sz="2400" dirty="0" smtClean="0"/>
          </a:p>
          <a:p>
            <a:r>
              <a:rPr lang="fr-FR" sz="2400" dirty="0" smtClean="0"/>
              <a:t>The dial and the hands (</a:t>
            </a:r>
            <a:r>
              <a:rPr lang="fr-FR" sz="2400" dirty="0" err="1" smtClean="0"/>
              <a:t>small</a:t>
            </a:r>
            <a:r>
              <a:rPr lang="fr-FR" sz="2400" dirty="0" smtClean="0"/>
              <a:t>/</a:t>
            </a:r>
            <a:r>
              <a:rPr lang="fr-FR" sz="2400" dirty="0" err="1" smtClean="0"/>
              <a:t>big</a:t>
            </a:r>
            <a:r>
              <a:rPr lang="fr-FR" sz="2400" dirty="0" smtClean="0"/>
              <a:t>): </a:t>
            </a:r>
            <a:r>
              <a:rPr lang="fr-FR" sz="2400" dirty="0" smtClean="0"/>
              <a:t>	Le cadran et les aiguilles		</a:t>
            </a:r>
          </a:p>
          <a:p>
            <a:endParaRPr lang="fr-FR" sz="2400" dirty="0" smtClean="0"/>
          </a:p>
          <a:p>
            <a:r>
              <a:rPr lang="fr-FR" sz="2400" dirty="0" smtClean="0"/>
              <a:t>The </a:t>
            </a:r>
            <a:r>
              <a:rPr lang="fr-FR" sz="2400" dirty="0" smtClean="0"/>
              <a:t>case:</a:t>
            </a:r>
            <a:r>
              <a:rPr lang="fr-FR" sz="2400" dirty="0" smtClean="0"/>
              <a:t>		</a:t>
            </a:r>
            <a:r>
              <a:rPr lang="fr-FR" sz="2400" dirty="0" smtClean="0"/>
              <a:t>Le boitier</a:t>
            </a:r>
            <a:endParaRPr lang="fr-FR" sz="2400" dirty="0"/>
          </a:p>
        </p:txBody>
      </p:sp>
      <p:pic>
        <p:nvPicPr>
          <p:cNvPr id="1026" name="Picture 2" descr="antique roue l'horloge vue vieux d'or Ã©quipement mÃ©tal ancien nostalgie mouvement Fermer MatÃ©riel montre de poche Ã  l'intÃ©rieur laiton cuivre couvercle dynamique Historiquement transmission antiquaire un dans l'autre Vue intÃ©rieure dynamique horloger horlogerie saute vers le ha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40" y="2483544"/>
            <a:ext cx="2730137" cy="39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89919" y="6230983"/>
            <a:ext cx="77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CCo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37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 LOT of French </a:t>
            </a:r>
            <a:r>
              <a:rPr lang="fr-FR" dirty="0" err="1" smtClean="0"/>
              <a:t>terms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8457" y="1894115"/>
            <a:ext cx="11220994" cy="496388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Chablon</a:t>
            </a:r>
            <a:r>
              <a:rPr lang="en-US" dirty="0" smtClean="0"/>
              <a:t>	French term for a watch movement (not including the dial and hands), that is not completely assembled.</a:t>
            </a:r>
          </a:p>
          <a:p>
            <a:r>
              <a:rPr lang="en-US" dirty="0" err="1" smtClean="0"/>
              <a:t>Ébauche</a:t>
            </a:r>
            <a:r>
              <a:rPr lang="en-US" dirty="0" smtClean="0"/>
              <a:t>	French term (commonly used in English-speaking countries) for a movement blank, i.e., an incomplete watch movement sold as a set of loose parts—comprising the main plate, bridges, train, winding and setting mechanism, and regulator. The timing system, escapement, and mainspring, however, are not parts of the </a:t>
            </a:r>
            <a:r>
              <a:rPr lang="en-US" dirty="0" err="1" smtClean="0"/>
              <a:t>ébauche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Établissage</a:t>
            </a:r>
            <a:r>
              <a:rPr lang="en-US" dirty="0" smtClean="0"/>
              <a:t>	French term for the method of manufacturing watches or movements by assembling their various components. It generally includes the following operations: receipt, inspection and stocking of the "</a:t>
            </a:r>
            <a:r>
              <a:rPr lang="en-US" dirty="0" err="1" smtClean="0"/>
              <a:t>ébauche</a:t>
            </a:r>
            <a:r>
              <a:rPr lang="en-US" dirty="0" smtClean="0"/>
              <a:t>", the regulating elements and the other parts of the movement and of the make-up; assembling; springing and timing; fitting the dial and hands; casing; final inspection before packing and dispatching.</a:t>
            </a:r>
          </a:p>
          <a:p>
            <a:r>
              <a:rPr lang="en-US" dirty="0" err="1" smtClean="0"/>
              <a:t>Établisseur</a:t>
            </a:r>
            <a:r>
              <a:rPr lang="en-US" dirty="0" smtClean="0"/>
              <a:t>	French term for a watch factory that assembles watches from components it buys from other suppliers.</a:t>
            </a:r>
          </a:p>
          <a:p>
            <a:r>
              <a:rPr lang="en-US" dirty="0" smtClean="0"/>
              <a:t>Factory, works	In the Swiss watch industry, the term manufacture is used of a factory that manufacturers watches almost completely, as distinct from an atelier de </a:t>
            </a:r>
            <a:r>
              <a:rPr lang="en-US" dirty="0" err="1" smtClean="0"/>
              <a:t>terminage</a:t>
            </a:r>
            <a:r>
              <a:rPr lang="en-US" dirty="0" smtClean="0"/>
              <a:t>, which only assembles, times, and fits hands and casing.</a:t>
            </a:r>
          </a:p>
          <a:p>
            <a:r>
              <a:rPr lang="en-US" dirty="0" smtClean="0"/>
              <a:t>Manufacture </a:t>
            </a:r>
            <a:r>
              <a:rPr lang="en-US" dirty="0" err="1" smtClean="0"/>
              <a:t>d'horlogerie</a:t>
            </a:r>
            <a:r>
              <a:rPr lang="en-US" dirty="0" smtClean="0"/>
              <a:t>	French term for a watch factory that produces components (particularly the "</a:t>
            </a:r>
            <a:r>
              <a:rPr lang="en-US" dirty="0" err="1" smtClean="0"/>
              <a:t>ébauche</a:t>
            </a:r>
            <a:r>
              <a:rPr lang="en-US" dirty="0" smtClean="0"/>
              <a:t>") for its products (watches, alarm and desk clocks, etc.).</a:t>
            </a:r>
          </a:p>
          <a:p>
            <a:r>
              <a:rPr lang="en-US" dirty="0" err="1" smtClean="0"/>
              <a:t>Terminage</a:t>
            </a:r>
            <a:r>
              <a:rPr lang="en-US" dirty="0" smtClean="0"/>
              <a:t>	French term denoting the process of assembling watch parts for the account of a producer.</a:t>
            </a:r>
          </a:p>
          <a:p>
            <a:r>
              <a:rPr lang="en-US" dirty="0" err="1" smtClean="0"/>
              <a:t>Termineur</a:t>
            </a:r>
            <a:r>
              <a:rPr lang="en-US" dirty="0" smtClean="0"/>
              <a:t>	French term for an independent watchmaker (or workshop) engaged in assembling watches, either wholly or in part, for the account of an "</a:t>
            </a:r>
            <a:r>
              <a:rPr lang="en-US" dirty="0" err="1" smtClean="0"/>
              <a:t>établisseur</a:t>
            </a:r>
            <a:r>
              <a:rPr lang="en-US" dirty="0" smtClean="0"/>
              <a:t>" or a "manufacture", who supply the necessary loose parts. See "atelier de </a:t>
            </a:r>
            <a:r>
              <a:rPr lang="en-US" dirty="0" err="1" smtClean="0"/>
              <a:t>terminage</a:t>
            </a:r>
            <a:r>
              <a:rPr lang="en-US" dirty="0" smtClean="0"/>
              <a:t>" above.</a:t>
            </a:r>
            <a:endParaRPr lang="fr-FR" dirty="0"/>
          </a:p>
        </p:txBody>
      </p:sp>
      <p:pic>
        <p:nvPicPr>
          <p:cNvPr id="4098" name="Picture 2" descr="RÃ©sultat de recherche d'images pour &quot;drapeau francais suiss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99" y="384465"/>
            <a:ext cx="1502125" cy="11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ent Pays L'Europe ï symbole drapeau libertÃ© Drapeau Angleterre Londres nationale gÃ©nial Contexte Britanique Etat jack Anglais Grande-Bretagne gouvernement uni Royaume gloire icÃ´ne nation fiertÃ© syndicat Ã©lection Drapeau des Ã©tats un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170" y="349473"/>
            <a:ext cx="1482634" cy="121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21426" y="138244"/>
            <a:ext cx="679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CCO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038676" y="103252"/>
            <a:ext cx="707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CCO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04591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491</TotalTime>
  <Words>117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Concis</vt:lpstr>
      <vt:lpstr>Horology and Watchmaking vocabulary</vt:lpstr>
      <vt:lpstr>Horology vs. Watch- or Clockmaking</vt:lpstr>
      <vt:lpstr>HOROLOGY  </vt:lpstr>
      <vt:lpstr>FUSEAUX HORAIRES &amp; COORDONEES</vt:lpstr>
      <vt:lpstr>AFFICHAGE</vt:lpstr>
      <vt:lpstr>Le mouvement mécanique simple</vt:lpstr>
      <vt:lpstr>A LOT of French terms!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Watchmaking vocabulary</dc:title>
  <dc:creator>Utilisateur Windows</dc:creator>
  <cp:lastModifiedBy>Utilisateur Windows</cp:lastModifiedBy>
  <cp:revision>15</cp:revision>
  <dcterms:created xsi:type="dcterms:W3CDTF">2018-01-29T13:54:31Z</dcterms:created>
  <dcterms:modified xsi:type="dcterms:W3CDTF">2018-05-04T13:01:09Z</dcterms:modified>
</cp:coreProperties>
</file>