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3.png" ContentType="image/png"/>
  <Override PartName="/ppt/media/image4.jpeg" ContentType="image/jpeg"/>
  <Override PartName="/ppt/media/image1.png" ContentType="image/png"/>
  <Override PartName="/ppt/media/image5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77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77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81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526120" y="39636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526120" y="1600200"/>
            <a:ext cx="1970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377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texte-titreModifiez le style du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>
                <a:solidFill>
                  <a:srgbClr val="000000"/>
                </a:solidFill>
                <a:latin typeface="Calibri"/>
              </a:rPr>
              <a:t>12/11/2012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415151-A1D1-41C1-B181-D111C1515151}" type="slidenum">
              <a:rPr lang="fr-FR">
                <a:solidFill>
                  <a:srgbClr val="000000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Huitième niveau de plan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Neuvième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texte-titreModifiez le style du titre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Huitième niveau de plan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Neuvième niveau de planModifiez les styles du texte du masque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>
                <a:solidFill>
                  <a:srgbClr val="000000"/>
                </a:solidFill>
                <a:latin typeface="Calibri"/>
              </a:rPr>
              <a:t>12/11/2012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8101E1-D151-4111-81A1-81D181B12171}" type="slidenum">
              <a:rPr lang="fr-FR">
                <a:solidFill>
                  <a:srgbClr val="000000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texte-titreModifiez le style du titre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Huitième niveau de plan</a:t>
            </a:r>
            <a:endParaRPr/>
          </a:p>
          <a:p>
            <a:r>
              <a:rPr lang="fr-FR" sz="2800">
                <a:solidFill>
                  <a:srgbClr val="000000"/>
                </a:solidFill>
                <a:latin typeface="Calibri"/>
              </a:rPr>
              <a:t>Neuvième niveau de planModifiez les styles du texte du masque</a:t>
            </a:r>
            <a:endParaRPr/>
          </a:p>
          <a:p>
            <a:r>
              <a:rPr lang="fr-FR" sz="24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r>
              <a:rPr lang="fr-FR" sz="20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 sz="2800">
                <a:solidFill>
                  <a:srgbClr val="8b8b8b"/>
                </a:solidFill>
                <a:latin typeface="Calibri"/>
              </a:rPr>
              <a:t>Huitième niveau de plan</a:t>
            </a:r>
            <a:endParaRPr/>
          </a:p>
          <a:p>
            <a:r>
              <a:rPr lang="fr-FR" sz="2800">
                <a:solidFill>
                  <a:srgbClr val="8b8b8b"/>
                </a:solidFill>
                <a:latin typeface="Calibri"/>
              </a:rPr>
              <a:t>Neuvième niveau de planModifiez les styles du texte du masque</a:t>
            </a:r>
            <a:endParaRPr/>
          </a:p>
          <a:p>
            <a:r>
              <a:rPr lang="fr-FR" sz="24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r>
              <a:rPr lang="fr-FR" sz="20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fr-FR">
                <a:solidFill>
                  <a:srgbClr val="000000"/>
                </a:solidFill>
                <a:latin typeface="Calibri"/>
              </a:rPr>
              <a:t>12/11/2012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9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418111D1-7121-4111-9181-D11131F18191}" type="slidenum">
              <a:rPr lang="fr-FR">
                <a:solidFill>
                  <a:srgbClr val="000000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704520" y="40464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8800" u="sng">
                <a:solidFill>
                  <a:srgbClr val="000000"/>
                </a:solidFill>
                <a:latin typeface="Calibri"/>
              </a:rPr>
              <a:t>Rhinocéros</a:t>
            </a:r>
            <a:endParaRPr/>
          </a:p>
        </p:txBody>
      </p:sp>
      <p:pic>
        <p:nvPicPr>
          <p:cNvPr descr="" id="113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2752560" y="2133000"/>
            <a:ext cx="3676320" cy="393336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39640" y="18864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7030a0"/>
                </a:solidFill>
                <a:latin typeface="Calibri"/>
              </a:rPr>
              <a:t>Plan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  <a:p>
            <a:endParaRPr/>
          </a:p>
          <a:p>
            <a:endParaRPr/>
          </a:p>
          <a:p>
            <a:pPr algn="ctr"/>
            <a:r>
              <a:rPr lang="fr-FR" sz="3200">
                <a:solidFill>
                  <a:srgbClr val="000000"/>
                </a:solidFill>
                <a:latin typeface="Calibri"/>
              </a:rPr>
              <a:t>Introduction</a:t>
            </a:r>
            <a:endParaRPr/>
          </a:p>
          <a:p>
            <a:pPr algn="ctr"/>
            <a:r>
              <a:rPr lang="fr-FR" sz="3200">
                <a:solidFill>
                  <a:srgbClr val="000000"/>
                </a:solidFill>
                <a:latin typeface="Calibri"/>
              </a:rPr>
              <a:t>I. Un texte parsemé de références philosophiques</a:t>
            </a:r>
            <a:endParaRPr/>
          </a:p>
          <a:p>
            <a:pPr algn="ctr"/>
            <a:r>
              <a:rPr lang="fr-FR" sz="3200">
                <a:solidFill>
                  <a:srgbClr val="000000"/>
                </a:solidFill>
                <a:latin typeface="Calibri"/>
              </a:rPr>
              <a:t>II. La réflexion philosophique dans l’oeuvre</a:t>
            </a:r>
            <a:endParaRPr/>
          </a:p>
          <a:p>
            <a:pPr algn="ctr"/>
            <a:r>
              <a:rPr lang="fr-FR" sz="3200">
                <a:solidFill>
                  <a:srgbClr val="000000"/>
                </a:solidFill>
                <a:latin typeface="Calibri"/>
              </a:rPr>
              <a:t>Conclusion</a:t>
            </a:r>
            <a:endParaRPr/>
          </a:p>
        </p:txBody>
      </p:sp>
      <p:pic>
        <p:nvPicPr>
          <p:cNvPr descr="" id="11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971640" y="1412640"/>
            <a:ext cx="7238520" cy="143784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7030a0"/>
                </a:solidFill>
                <a:latin typeface="Calibri"/>
              </a:rPr>
              <a:t>Introduction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67640" y="1484640"/>
            <a:ext cx="4248000" cy="478080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Eugène Ionesco (1909-1994), représentant du théâtre de l’Absurde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Œuvre publiée en 1959 en allemand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Première représentation en 1960 à Paris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Pièce en trois actes et quatre tableaux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Métaphore de la montée du totalitarisme</a:t>
            </a:r>
            <a:endParaRPr/>
          </a:p>
          <a:p>
            <a:pPr algn="r"/>
            <a:r>
              <a:rPr lang="fr-FR" sz="2000">
                <a:solidFill>
                  <a:srgbClr val="000000"/>
                </a:solidFill>
                <a:latin typeface="Calibri"/>
              </a:rPr>
              <a:t>                     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Eugène Ionesco →</a:t>
            </a:r>
            <a:endParaRPr/>
          </a:p>
          <a:p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7030a0"/>
                </a:solidFill>
                <a:latin typeface="Calibri"/>
              </a:rPr>
              <a:t>I. Un texte parsemé de références philosophiques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18800" cy="4525560"/>
          </a:xfrm>
          <a:prstGeom prst="rect">
            <a:avLst/>
          </a:prstGeom>
        </p:spPr>
        <p:txBody>
          <a:bodyPr/>
          <a:p>
            <a:pPr algn="ctr"/>
            <a:r>
              <a:rPr lang="fr-FR" sz="4000">
                <a:solidFill>
                  <a:srgbClr val="000000"/>
                </a:solidFill>
                <a:latin typeface="Aparajita"/>
              </a:rPr>
              <a:t>« Pensez, et vous serez » </a:t>
            </a:r>
            <a:r>
              <a:rPr lang="fr-FR" sz="3200">
                <a:solidFill>
                  <a:srgbClr val="000000"/>
                </a:solidFill>
                <a:latin typeface="AR CENA"/>
              </a:rPr>
              <a:t>« La vie est un rêve » </a:t>
            </a:r>
            <a:r>
              <a:rPr lang="fr-FR" sz="4400">
                <a:solidFill>
                  <a:srgbClr val="000000"/>
                </a:solidFill>
                <a:latin typeface="Rage Italic"/>
              </a:rPr>
              <a:t>« Socrate » </a:t>
            </a:r>
            <a:r>
              <a:rPr lang="fr-FR" sz="3200">
                <a:solidFill>
                  <a:srgbClr val="000000"/>
                </a:solidFill>
                <a:latin typeface="Tw Cen MT Condensed"/>
              </a:rPr>
              <a:t>« Soyez philosophe ! » </a:t>
            </a:r>
            <a:r>
              <a:rPr lang="fr-FR" sz="4000">
                <a:solidFill>
                  <a:srgbClr val="000000"/>
                </a:solidFill>
                <a:latin typeface="Vladimir Script"/>
              </a:rPr>
              <a:t>« je ne crois que ce que je vois » </a:t>
            </a:r>
            <a:r>
              <a:rPr lang="fr-FR" sz="4000">
                <a:solidFill>
                  <a:srgbClr val="000000"/>
                </a:solidFill>
                <a:latin typeface="BrowalliaUPC"/>
              </a:rPr>
              <a:t>« je suis un esprit méthodique » </a:t>
            </a:r>
            <a:r>
              <a:rPr lang="fr-FR" sz="2400">
                <a:solidFill>
                  <a:srgbClr val="000000"/>
                </a:solidFill>
                <a:latin typeface="GungsuhChe"/>
                <a:ea typeface="GungsuhChe"/>
              </a:rPr>
              <a:t>« vous vous en souvenez inconsciemment »</a:t>
            </a:r>
            <a:r>
              <a:rPr lang="fr-FR" sz="3200">
                <a:solidFill>
                  <a:srgbClr val="000000"/>
                </a:solidFill>
                <a:latin typeface="Calibri"/>
                <a:ea typeface="GungsuhChe"/>
              </a:rPr>
              <a:t> </a:t>
            </a:r>
            <a:r>
              <a:rPr lang="fr-FR" sz="4000">
                <a:solidFill>
                  <a:srgbClr val="000000"/>
                </a:solidFill>
                <a:latin typeface="AR BLANCA"/>
                <a:ea typeface="GungsuhChe"/>
              </a:rPr>
              <a:t>« Morale » </a:t>
            </a:r>
            <a:r>
              <a:rPr lang="fr-FR" sz="2800">
                <a:solidFill>
                  <a:srgbClr val="000000"/>
                </a:solidFill>
                <a:latin typeface="Lucida Calligraphy"/>
                <a:ea typeface="GungsuhChe"/>
              </a:rPr>
              <a:t>« Philosophie » </a:t>
            </a:r>
            <a:r>
              <a:rPr lang="fr-FR" sz="3600">
                <a:solidFill>
                  <a:srgbClr val="000000"/>
                </a:solidFill>
                <a:latin typeface="Viner Hand ITC"/>
                <a:ea typeface="GungsuhChe"/>
              </a:rPr>
              <a:t>« C’est de la sagesse »</a:t>
            </a:r>
            <a:r>
              <a:rPr lang="fr-FR" sz="3600">
                <a:solidFill>
                  <a:srgbClr val="000000"/>
                </a:solidFill>
                <a:latin typeface="Calibri"/>
                <a:ea typeface="GungsuhChe"/>
              </a:rPr>
              <a:t> </a:t>
            </a:r>
            <a:r>
              <a:rPr lang="fr-FR" sz="3200">
                <a:solidFill>
                  <a:srgbClr val="000000"/>
                </a:solidFill>
                <a:latin typeface="Tw Cen MT Condensed Extra Bold"/>
                <a:ea typeface="GungsuhChe"/>
              </a:rPr>
              <a:t>« où est le mal, où est le bien ? » </a:t>
            </a:r>
            <a:r>
              <a:rPr lang="fr-FR" sz="3200">
                <a:solidFill>
                  <a:srgbClr val="000000"/>
                </a:solidFill>
                <a:latin typeface="Old English Text MT"/>
                <a:ea typeface="GungsuhChe"/>
              </a:rPr>
              <a:t>« Comprendre c’est justifier »</a:t>
            </a:r>
            <a:r>
              <a:rPr lang="fr-FR" sz="3200">
                <a:solidFill>
                  <a:srgbClr val="000000"/>
                </a:solidFill>
                <a:latin typeface="Calibri"/>
                <a:ea typeface="GungsuhChe"/>
              </a:rPr>
              <a:t> </a:t>
            </a:r>
            <a:r>
              <a:rPr lang="fr-FR" sz="4000">
                <a:solidFill>
                  <a:srgbClr val="000000"/>
                </a:solidFill>
                <a:latin typeface="Harrington"/>
                <a:ea typeface="GungsuhChe"/>
              </a:rPr>
              <a:t>« Galilée »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7030a0"/>
                </a:solidFill>
                <a:latin typeface="Calibri"/>
              </a:rPr>
              <a:t>II. La réflexion philosophique dans l’oeuvre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18800" cy="4525560"/>
          </a:xfrm>
          <a:prstGeom prst="rect">
            <a:avLst/>
          </a:prstGeom>
        </p:spPr>
        <p:txBody>
          <a:bodyPr/>
          <a:p>
            <a:r>
              <a:rPr lang="fr-FR" sz="2800">
                <a:solidFill>
                  <a:srgbClr val="000000"/>
                </a:solidFill>
                <a:latin typeface="Calibri"/>
              </a:rPr>
              <a:t>La philosophie au travers des personnages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800">
                <a:solidFill>
                  <a:srgbClr val="000000"/>
                </a:solidFill>
                <a:latin typeface="Calibri"/>
              </a:rPr>
              <a:t>Le logicien : sensé incarner l’esprit logique, il pense agir en fonction de sa raison mais devient rhinocéros</a:t>
            </a:r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Dudard : personnage réfléchit. Il cherche des explications à ce phénomène puis rejoint les autres dans leur transformation pour être comme eux.</a:t>
            </a:r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Bérenger : seul personnage qui ne se transforme pas. Il représente la résistance. C’est un héros pour Ionesco.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r>
              <a:rPr lang="fr-FR" sz="3200">
                <a:solidFill>
                  <a:srgbClr val="000000"/>
                </a:solidFill>
                <a:latin typeface="Calibri"/>
              </a:rPr>
              <a:t>La philosophie à travers la réflexion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Evocation du bien et du mal</a:t>
            </a:r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Remise en question de la conscience du lecteur face aux évènements.</a:t>
            </a:r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Le lecteur doit être philosophe et penser par lui-même</a:t>
            </a:r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Des barrières entre les personnages: différence physique et incompréhension entre les hommes</a:t>
            </a:r>
            <a:endParaRPr/>
          </a:p>
          <a:p>
            <a:endParaRPr/>
          </a:p>
        </p:txBody>
      </p:sp>
      <p:pic>
        <p:nvPicPr>
          <p:cNvPr descr="" id="12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741560" y="2133000"/>
            <a:ext cx="4150440" cy="330552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31572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7030a0"/>
                </a:solidFill>
                <a:latin typeface="Calibri"/>
              </a:rPr>
              <a:t>Conclusion</a:t>
            </a:r>
            <a:endParaRPr/>
          </a:p>
        </p:txBody>
      </p:sp>
      <p:pic>
        <p:nvPicPr>
          <p:cNvPr descr="" id="12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294200" y="1772640"/>
            <a:ext cx="6480360" cy="430308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7030a0"/>
                </a:solidFill>
                <a:latin typeface="Calibri"/>
              </a:rPr>
              <a:t>Sources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Wikipedia</a:t>
            </a:r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Manuel de philosophie</a:t>
            </a:r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Citations tirées de l’édition Folio</a:t>
            </a:r>
            <a:endParaRPr/>
          </a:p>
          <a:p>
            <a:pPr>
              <a:buFont typeface="Arial"/>
              <a:buChar char="•"/>
            </a:pPr>
            <a:r>
              <a:rPr lang="fr-FR" sz="2800" u="sng">
                <a:solidFill>
                  <a:srgbClr val="000000"/>
                </a:solidFill>
                <a:latin typeface="Calibri"/>
              </a:rPr>
              <a:t>Rhinocéros</a:t>
            </a:r>
            <a:endParaRPr/>
          </a:p>
          <a:p>
            <a:endParaRPr/>
          </a:p>
        </p:txBody>
      </p:sp>
      <p:pic>
        <p:nvPicPr>
          <p:cNvPr descr="" id="13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292000" y="1700280"/>
            <a:ext cx="2733480" cy="452412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