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41BC80-BFD7-41C9-B1C6-81C007C6BC8E}" type="datetimeFigureOut">
              <a:rPr lang="fr-FR" smtClean="0"/>
              <a:pPr/>
              <a:t>19/10/2016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D36E2-A41D-4A75-9AEE-4EBE4119F3C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BE287A9A-22BE-4D78-8A34-09A6C6914305}" type="datetimeFigureOut">
              <a:rPr lang="fr-FR" smtClean="0"/>
              <a:pPr/>
              <a:t>19/10/2016</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34338410-8212-404B-A239-1A8752366122}"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E287A9A-22BE-4D78-8A34-09A6C6914305}" type="datetimeFigureOut">
              <a:rPr lang="fr-FR" smtClean="0"/>
              <a:pPr/>
              <a:t>19/10/2016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338410-8212-404B-A239-1A875236612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E287A9A-22BE-4D78-8A34-09A6C6914305}" type="datetimeFigureOut">
              <a:rPr lang="fr-FR" smtClean="0"/>
              <a:pPr/>
              <a:t>19/10/2016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338410-8212-404B-A239-1A875236612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BE287A9A-22BE-4D78-8A34-09A6C6914305}" type="datetimeFigureOut">
              <a:rPr lang="fr-FR" smtClean="0"/>
              <a:pPr/>
              <a:t>19/10/2016</a:t>
            </a:fld>
            <a:endParaRPr lang="fr-FR"/>
          </a:p>
        </p:txBody>
      </p:sp>
      <p:sp>
        <p:nvSpPr>
          <p:cNvPr id="9" name="Espace réservé du numéro de diapositive 8"/>
          <p:cNvSpPr>
            <a:spLocks noGrp="1"/>
          </p:cNvSpPr>
          <p:nvPr>
            <p:ph type="sldNum" sz="quarter" idx="15"/>
          </p:nvPr>
        </p:nvSpPr>
        <p:spPr/>
        <p:txBody>
          <a:bodyPr rtlCol="0"/>
          <a:lstStyle/>
          <a:p>
            <a:fld id="{34338410-8212-404B-A239-1A8752366122}"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BE287A9A-22BE-4D78-8A34-09A6C6914305}" type="datetimeFigureOut">
              <a:rPr lang="fr-FR" smtClean="0"/>
              <a:pPr/>
              <a:t>19/10/2016</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34338410-8212-404B-A239-1A8752366122}"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BE287A9A-22BE-4D78-8A34-09A6C6914305}" type="datetimeFigureOut">
              <a:rPr lang="fr-FR" smtClean="0"/>
              <a:pPr/>
              <a:t>19/10/2016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338410-8212-404B-A239-1A8752366122}"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BE287A9A-22BE-4D78-8A34-09A6C6914305}" type="datetimeFigureOut">
              <a:rPr lang="fr-FR" smtClean="0"/>
              <a:pPr/>
              <a:t>19/10/2016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4338410-8212-404B-A239-1A8752366122}"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BE287A9A-22BE-4D78-8A34-09A6C6914305}" type="datetimeFigureOut">
              <a:rPr lang="fr-FR" smtClean="0"/>
              <a:pPr/>
              <a:t>19/10/2016</a:t>
            </a:fld>
            <a:endParaRPr lang="fr-FR"/>
          </a:p>
        </p:txBody>
      </p:sp>
      <p:sp>
        <p:nvSpPr>
          <p:cNvPr id="7" name="Espace réservé du numéro de diapositive 6"/>
          <p:cNvSpPr>
            <a:spLocks noGrp="1"/>
          </p:cNvSpPr>
          <p:nvPr>
            <p:ph type="sldNum" sz="quarter" idx="11"/>
          </p:nvPr>
        </p:nvSpPr>
        <p:spPr/>
        <p:txBody>
          <a:bodyPr rtlCol="0"/>
          <a:lstStyle/>
          <a:p>
            <a:fld id="{34338410-8212-404B-A239-1A8752366122}"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E287A9A-22BE-4D78-8A34-09A6C6914305}" type="datetimeFigureOut">
              <a:rPr lang="fr-FR" smtClean="0"/>
              <a:pPr/>
              <a:t>19/10/2016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4338410-8212-404B-A239-1A875236612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BE287A9A-22BE-4D78-8A34-09A6C6914305}" type="datetimeFigureOut">
              <a:rPr lang="fr-FR" smtClean="0"/>
              <a:pPr/>
              <a:t>19/10/2016</a:t>
            </a:fld>
            <a:endParaRPr lang="fr-FR"/>
          </a:p>
        </p:txBody>
      </p:sp>
      <p:sp>
        <p:nvSpPr>
          <p:cNvPr id="22" name="Espace réservé du numéro de diapositive 21"/>
          <p:cNvSpPr>
            <a:spLocks noGrp="1"/>
          </p:cNvSpPr>
          <p:nvPr>
            <p:ph type="sldNum" sz="quarter" idx="15"/>
          </p:nvPr>
        </p:nvSpPr>
        <p:spPr/>
        <p:txBody>
          <a:bodyPr rtlCol="0"/>
          <a:lstStyle/>
          <a:p>
            <a:fld id="{34338410-8212-404B-A239-1A8752366122}"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BE287A9A-22BE-4D78-8A34-09A6C6914305}" type="datetimeFigureOut">
              <a:rPr lang="fr-FR" smtClean="0"/>
              <a:pPr/>
              <a:t>19/10/2016</a:t>
            </a:fld>
            <a:endParaRPr lang="fr-FR"/>
          </a:p>
        </p:txBody>
      </p:sp>
      <p:sp>
        <p:nvSpPr>
          <p:cNvPr id="18" name="Espace réservé du numéro de diapositive 17"/>
          <p:cNvSpPr>
            <a:spLocks noGrp="1"/>
          </p:cNvSpPr>
          <p:nvPr>
            <p:ph type="sldNum" sz="quarter" idx="11"/>
          </p:nvPr>
        </p:nvSpPr>
        <p:spPr/>
        <p:txBody>
          <a:bodyPr rtlCol="0"/>
          <a:lstStyle/>
          <a:p>
            <a:fld id="{34338410-8212-404B-A239-1A8752366122}"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E287A9A-22BE-4D78-8A34-09A6C6914305}" type="datetimeFigureOut">
              <a:rPr lang="fr-FR" smtClean="0"/>
              <a:pPr/>
              <a:t>19/10/2016</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4338410-8212-404B-A239-1A875236612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95536" y="188640"/>
            <a:ext cx="8229600" cy="641174"/>
          </a:xfrm>
        </p:spPr>
        <p:txBody>
          <a:bodyPr/>
          <a:lstStyle/>
          <a:p>
            <a:pPr algn="ctr"/>
            <a:r>
              <a:rPr lang="fr-FR" b="1" u="sng" dirty="0" smtClean="0"/>
              <a:t>Présentation :</a:t>
            </a:r>
            <a:endParaRPr lang="fr-FR" b="1" u="sng" dirty="0"/>
          </a:p>
        </p:txBody>
      </p:sp>
      <p:sp>
        <p:nvSpPr>
          <p:cNvPr id="13" name="ZoneTexte 12"/>
          <p:cNvSpPr txBox="1"/>
          <p:nvPr/>
        </p:nvSpPr>
        <p:spPr>
          <a:xfrm>
            <a:off x="5436096" y="5733256"/>
            <a:ext cx="2016224" cy="707886"/>
          </a:xfrm>
          <a:prstGeom prst="rect">
            <a:avLst/>
          </a:prstGeom>
          <a:noFill/>
        </p:spPr>
        <p:txBody>
          <a:bodyPr wrap="square" rtlCol="0">
            <a:spAutoFit/>
          </a:bodyPr>
          <a:lstStyle/>
          <a:p>
            <a:r>
              <a:rPr lang="fr-FR" sz="2000" i="1" dirty="0" err="1"/>
              <a:t>Eamonn</a:t>
            </a:r>
            <a:r>
              <a:rPr lang="fr-FR" sz="2000" i="1" dirty="0"/>
              <a:t> </a:t>
            </a:r>
            <a:r>
              <a:rPr lang="fr-FR" sz="2000" i="1" dirty="0" smtClean="0"/>
              <a:t>Doyle</a:t>
            </a:r>
          </a:p>
          <a:p>
            <a:r>
              <a:rPr lang="fr-FR" sz="2000" i="1" dirty="0" smtClean="0"/>
              <a:t> « End » 2016</a:t>
            </a:r>
            <a:endParaRPr lang="fr-FR" sz="2000" dirty="0"/>
          </a:p>
        </p:txBody>
      </p:sp>
      <p:pic>
        <p:nvPicPr>
          <p:cNvPr id="15" name="Espace réservé du contenu 14" descr="arles.jpg"/>
          <p:cNvPicPr>
            <a:picLocks noGrp="1"/>
          </p:cNvPicPr>
          <p:nvPr>
            <p:ph sz="quarter" idx="1"/>
          </p:nvPr>
        </p:nvPicPr>
        <p:blipFill>
          <a:blip r:embed="rId2" cstate="print"/>
          <a:stretch>
            <a:fillRect/>
          </a:stretch>
        </p:blipFill>
        <p:spPr>
          <a:xfrm>
            <a:off x="971600" y="908720"/>
            <a:ext cx="3744416" cy="5377681"/>
          </a:xfrm>
          <a:prstGeom prst="rect">
            <a:avLst/>
          </a:prstGeom>
          <a:ln>
            <a:noFill/>
          </a:ln>
          <a:effectLst>
            <a:softEdge rad="112500"/>
          </a:effectLst>
        </p:spPr>
      </p:pic>
      <p:sp>
        <p:nvSpPr>
          <p:cNvPr id="16" name="ZoneTexte 15"/>
          <p:cNvSpPr txBox="1"/>
          <p:nvPr/>
        </p:nvSpPr>
        <p:spPr>
          <a:xfrm>
            <a:off x="179512" y="188640"/>
            <a:ext cx="1296144" cy="490776"/>
          </a:xfrm>
          <a:prstGeom prst="horizontalScroll">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Partie 1</a:t>
            </a:r>
            <a:endParaRPr lang="fr-FR"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196752"/>
            <a:ext cx="7467600" cy="5277200"/>
          </a:xfrm>
        </p:spPr>
        <p:txBody>
          <a:bodyPr>
            <a:normAutofit/>
          </a:bodyPr>
          <a:lstStyle/>
          <a:p>
            <a:endParaRPr lang="fr-FR" i="1" dirty="0" smtClean="0"/>
          </a:p>
          <a:p>
            <a:r>
              <a:rPr lang="fr-FR" i="1" dirty="0" err="1" smtClean="0"/>
              <a:t>Eamonn</a:t>
            </a:r>
            <a:r>
              <a:rPr lang="fr-FR" i="1" dirty="0" smtClean="0"/>
              <a:t> Doyle</a:t>
            </a:r>
            <a:r>
              <a:rPr lang="fr-FR" cap="all" dirty="0" smtClean="0"/>
              <a:t> </a:t>
            </a:r>
            <a:r>
              <a:rPr lang="fr-FR" dirty="0" smtClean="0"/>
              <a:t>est né à Dublin (Irlande) en 1969. </a:t>
            </a:r>
          </a:p>
          <a:p>
            <a:r>
              <a:rPr lang="fr-FR" dirty="0" smtClean="0"/>
              <a:t>Vivra et travaillera dans sa vile natale.</a:t>
            </a:r>
          </a:p>
          <a:p>
            <a:r>
              <a:rPr lang="fr-FR" dirty="0" smtClean="0"/>
              <a:t> Il fera des études de peinture et photographie à Dublin toujours.</a:t>
            </a:r>
          </a:p>
          <a:p>
            <a:r>
              <a:rPr lang="fr-FR" dirty="0" smtClean="0"/>
              <a:t> En 2009 il revient dans la photographie. </a:t>
            </a:r>
          </a:p>
          <a:p>
            <a:endParaRPr lang="fr-FR" dirty="0" smtClean="0"/>
          </a:p>
          <a:p>
            <a:endParaRPr lang="fr-FR" dirty="0"/>
          </a:p>
        </p:txBody>
      </p:sp>
      <p:sp>
        <p:nvSpPr>
          <p:cNvPr id="4" name="Titre 3"/>
          <p:cNvSpPr>
            <a:spLocks noGrp="1"/>
          </p:cNvSpPr>
          <p:nvPr>
            <p:ph type="title"/>
          </p:nvPr>
        </p:nvSpPr>
        <p:spPr>
          <a:xfrm>
            <a:off x="539552" y="260648"/>
            <a:ext cx="7467600" cy="580926"/>
          </a:xfrm>
        </p:spPr>
        <p:txBody>
          <a:bodyPr/>
          <a:lstStyle/>
          <a:p>
            <a:pPr algn="ctr"/>
            <a:r>
              <a:rPr lang="fr-FR" b="1" u="sng" dirty="0" smtClean="0"/>
              <a:t>Biographier d’</a:t>
            </a:r>
            <a:r>
              <a:rPr lang="fr-FR" b="1" u="sng" dirty="0" err="1" smtClean="0"/>
              <a:t>Eamonn</a:t>
            </a:r>
            <a:r>
              <a:rPr lang="fr-FR" b="1" u="sng" dirty="0" smtClean="0"/>
              <a:t> Doyle :</a:t>
            </a:r>
            <a:endParaRPr lang="fr-FR" b="1" u="sng" dirty="0"/>
          </a:p>
        </p:txBody>
      </p:sp>
      <p:pic>
        <p:nvPicPr>
          <p:cNvPr id="6" name="Image 5" descr="IMG_5258.JPG"/>
          <p:cNvPicPr>
            <a:picLocks noChangeAspect="1"/>
          </p:cNvPicPr>
          <p:nvPr/>
        </p:nvPicPr>
        <p:blipFill>
          <a:blip r:embed="rId2" cstate="print"/>
          <a:srcRect l="30400" t="14300" r="37400" b="59450"/>
          <a:stretch>
            <a:fillRect/>
          </a:stretch>
        </p:blipFill>
        <p:spPr>
          <a:xfrm>
            <a:off x="2987824" y="4005064"/>
            <a:ext cx="2376264" cy="2582896"/>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7467600" cy="580926"/>
          </a:xfrm>
        </p:spPr>
        <p:txBody>
          <a:bodyPr/>
          <a:lstStyle/>
          <a:p>
            <a:pPr algn="ctr"/>
            <a:r>
              <a:rPr lang="fr-FR" b="1" u="sng" dirty="0" smtClean="0"/>
              <a:t>Histoire de ma photographie :</a:t>
            </a:r>
            <a:endParaRPr lang="fr-FR" b="1" u="sng" dirty="0"/>
          </a:p>
        </p:txBody>
      </p:sp>
      <p:sp>
        <p:nvSpPr>
          <p:cNvPr id="3" name="Espace réservé du contenu 2"/>
          <p:cNvSpPr>
            <a:spLocks noGrp="1"/>
          </p:cNvSpPr>
          <p:nvPr>
            <p:ph sz="quarter" idx="1"/>
          </p:nvPr>
        </p:nvSpPr>
        <p:spPr>
          <a:xfrm>
            <a:off x="323528" y="980728"/>
            <a:ext cx="8101408" cy="5061176"/>
          </a:xfrm>
        </p:spPr>
        <p:txBody>
          <a:bodyPr>
            <a:normAutofit/>
          </a:bodyPr>
          <a:lstStyle/>
          <a:p>
            <a:r>
              <a:rPr lang="fr-FR" i="1" dirty="0" err="1" smtClean="0"/>
              <a:t>Eamonn</a:t>
            </a:r>
            <a:r>
              <a:rPr lang="fr-FR" i="1" dirty="0" smtClean="0"/>
              <a:t> Doyle travail à travers des séries « i » (2014), « ON » (2015) et « End » (2016). </a:t>
            </a:r>
          </a:p>
          <a:p>
            <a:r>
              <a:rPr lang="fr-FR" i="1" dirty="0" smtClean="0"/>
              <a:t>Série photographique toutes étaient réaliser à Dublin </a:t>
            </a:r>
            <a:r>
              <a:rPr lang="fr-FR" dirty="0" smtClean="0"/>
              <a:t>(Irlande). </a:t>
            </a:r>
          </a:p>
          <a:p>
            <a:r>
              <a:rPr lang="fr-FR" dirty="0" smtClean="0"/>
              <a:t>Réalise ses photos dans le cadre de «Street </a:t>
            </a:r>
            <a:r>
              <a:rPr lang="fr-FR" dirty="0" err="1" smtClean="0"/>
              <a:t>photography</a:t>
            </a:r>
            <a:r>
              <a:rPr lang="fr-FR" dirty="0" smtClean="0"/>
              <a:t>» c'est la dire là photographie de rue revisitée</a:t>
            </a:r>
          </a:p>
          <a:p>
            <a:r>
              <a:rPr lang="fr-FR" dirty="0" smtClean="0"/>
              <a:t>"End" est de base un livre de photographie</a:t>
            </a:r>
          </a:p>
          <a:p>
            <a:endParaRPr lang="fr-FR" i="1" dirty="0" smtClean="0"/>
          </a:p>
          <a:p>
            <a:endParaRPr lang="fr-FR" dirty="0"/>
          </a:p>
        </p:txBody>
      </p:sp>
      <p:pic>
        <p:nvPicPr>
          <p:cNvPr id="4" name="Image 3" descr="IMG_5256.JPG"/>
          <p:cNvPicPr/>
          <p:nvPr/>
        </p:nvPicPr>
        <p:blipFill>
          <a:blip r:embed="rId2" cstate="print"/>
          <a:stretch>
            <a:fillRect/>
          </a:stretch>
        </p:blipFill>
        <p:spPr>
          <a:xfrm>
            <a:off x="2195736" y="4293096"/>
            <a:ext cx="1800200" cy="2295114"/>
          </a:xfrm>
          <a:prstGeom prst="rect">
            <a:avLst/>
          </a:prstGeom>
        </p:spPr>
      </p:pic>
      <p:pic>
        <p:nvPicPr>
          <p:cNvPr id="5" name="Image 4" descr="IMG_5280.JPG"/>
          <p:cNvPicPr/>
          <p:nvPr/>
        </p:nvPicPr>
        <p:blipFill>
          <a:blip r:embed="rId3" cstate="print"/>
          <a:srcRect t="-1051"/>
          <a:stretch>
            <a:fillRect/>
          </a:stretch>
        </p:blipFill>
        <p:spPr>
          <a:xfrm>
            <a:off x="4139952" y="4221088"/>
            <a:ext cx="1728192" cy="2376264"/>
          </a:xfrm>
          <a:prstGeom prst="rect">
            <a:avLst/>
          </a:prstGeom>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4032448" cy="579338"/>
          </a:xfrm>
        </p:spPr>
        <p:txBody>
          <a:bodyPr>
            <a:normAutofit/>
          </a:bodyPr>
          <a:lstStyle/>
          <a:p>
            <a:pPr algn="ctr"/>
            <a:r>
              <a:rPr lang="fr-FR" b="1" u="sng" dirty="0" smtClean="0"/>
              <a:t>Description :</a:t>
            </a:r>
            <a:endParaRPr lang="fr-FR" b="1" u="sng" dirty="0"/>
          </a:p>
        </p:txBody>
      </p:sp>
      <p:pic>
        <p:nvPicPr>
          <p:cNvPr id="8" name="Espace réservé du contenu 14" descr="arles.jpg"/>
          <p:cNvPicPr>
            <a:picLocks noGrp="1"/>
          </p:cNvPicPr>
          <p:nvPr>
            <p:ph sz="quarter" idx="2"/>
          </p:nvPr>
        </p:nvPicPr>
        <p:blipFill>
          <a:blip r:embed="rId2" cstate="print"/>
          <a:stretch>
            <a:fillRect/>
          </a:stretch>
        </p:blipFill>
        <p:spPr>
          <a:xfrm>
            <a:off x="179512" y="980728"/>
            <a:ext cx="4032448" cy="5699720"/>
          </a:xfrm>
          <a:prstGeom prst="rect">
            <a:avLst/>
          </a:prstGeom>
          <a:ln>
            <a:noFill/>
          </a:ln>
          <a:effectLst>
            <a:outerShdw blurRad="292100" dist="139700" dir="2700000" algn="tl" rotWithShape="0">
              <a:srgbClr val="333333">
                <a:alpha val="65000"/>
              </a:srgbClr>
            </a:outerShdw>
          </a:effectLst>
        </p:spPr>
      </p:pic>
      <p:sp>
        <p:nvSpPr>
          <p:cNvPr id="10" name="ZoneTexte 9"/>
          <p:cNvSpPr txBox="1"/>
          <p:nvPr/>
        </p:nvSpPr>
        <p:spPr>
          <a:xfrm>
            <a:off x="4283968" y="332656"/>
            <a:ext cx="4860032" cy="6186309"/>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Wingdings" pitchFamily="2" charset="2"/>
              <a:buChar char="v"/>
            </a:pPr>
            <a:r>
              <a:rPr lang="fr-FR" dirty="0" smtClean="0"/>
              <a:t> Longue profondeur de champs. </a:t>
            </a:r>
          </a:p>
          <a:p>
            <a:r>
              <a:rPr lang="fr-FR" b="1" u="sng" dirty="0" smtClean="0"/>
              <a:t>Au premier plan : </a:t>
            </a:r>
          </a:p>
          <a:p>
            <a:pPr>
              <a:buFont typeface="Wingdings" pitchFamily="2" charset="2"/>
              <a:buChar char="v"/>
            </a:pPr>
            <a:r>
              <a:rPr lang="fr-FR" dirty="0"/>
              <a:t> </a:t>
            </a:r>
            <a:r>
              <a:rPr lang="fr-FR" dirty="0" smtClean="0"/>
              <a:t>Centré au milieu un homme d'un certain âge.</a:t>
            </a:r>
          </a:p>
          <a:p>
            <a:pPr>
              <a:buFont typeface="Wingdings" pitchFamily="2" charset="2"/>
              <a:buChar char="v"/>
            </a:pPr>
            <a:r>
              <a:rPr lang="fr-FR" dirty="0" smtClean="0"/>
              <a:t> Porte un sac en papier recyclé avec un G. </a:t>
            </a:r>
          </a:p>
          <a:p>
            <a:pPr>
              <a:buFont typeface="Wingdings" pitchFamily="2" charset="2"/>
              <a:buChar char="v"/>
            </a:pPr>
            <a:r>
              <a:rPr lang="fr-FR" dirty="0" smtClean="0"/>
              <a:t> Un objet dans ce sac. L'objet à un motif de couleurs rayés avec des couleurs chaudes et froides.</a:t>
            </a:r>
          </a:p>
          <a:p>
            <a:pPr>
              <a:buFont typeface="Wingdings" pitchFamily="2" charset="2"/>
              <a:buChar char="v"/>
            </a:pPr>
            <a:r>
              <a:rPr lang="fr-FR" dirty="0" smtClean="0"/>
              <a:t>L'homme porte : </a:t>
            </a:r>
          </a:p>
          <a:p>
            <a:r>
              <a:rPr lang="fr-FR" dirty="0" smtClean="0"/>
              <a:t>un costume gris                       </a:t>
            </a:r>
            <a:endParaRPr lang="fr-FR" dirty="0"/>
          </a:p>
          <a:p>
            <a:r>
              <a:rPr lang="fr-FR" dirty="0" smtClean="0"/>
              <a:t>une chemise blanche </a:t>
            </a:r>
          </a:p>
          <a:p>
            <a:r>
              <a:rPr lang="fr-FR" dirty="0" smtClean="0"/>
              <a:t>une cravate noir</a:t>
            </a:r>
          </a:p>
          <a:p>
            <a:r>
              <a:rPr lang="fr-FR" dirty="0" smtClean="0"/>
              <a:t>Des chaussures classes noirs. </a:t>
            </a:r>
          </a:p>
          <a:p>
            <a:r>
              <a:rPr lang="fr-FR" b="1" u="sng" dirty="0" smtClean="0"/>
              <a:t>A l'arrière plan</a:t>
            </a:r>
            <a:r>
              <a:rPr lang="fr-FR" dirty="0"/>
              <a:t> </a:t>
            </a:r>
            <a:r>
              <a:rPr lang="fr-FR" dirty="0" smtClean="0"/>
              <a:t>:</a:t>
            </a:r>
          </a:p>
          <a:p>
            <a:pPr>
              <a:buFont typeface="Wingdings" pitchFamily="2" charset="2"/>
              <a:buChar char="v"/>
            </a:pPr>
            <a:r>
              <a:rPr lang="fr-FR" dirty="0" smtClean="0"/>
              <a:t> Décor de la rue </a:t>
            </a:r>
          </a:p>
          <a:p>
            <a:pPr>
              <a:buFont typeface="Wingdings" pitchFamily="2" charset="2"/>
              <a:buChar char="v"/>
            </a:pPr>
            <a:r>
              <a:rPr lang="fr-FR" dirty="0" smtClean="0"/>
              <a:t> Béton au sol avec les marquages blancs de la route. </a:t>
            </a:r>
          </a:p>
          <a:p>
            <a:pPr>
              <a:buFont typeface="Wingdings" pitchFamily="2" charset="2"/>
              <a:buChar char="v"/>
            </a:pPr>
            <a:r>
              <a:rPr lang="fr-FR" dirty="0" smtClean="0"/>
              <a:t> Bas d'un poteau derrière l'homme à droite</a:t>
            </a:r>
          </a:p>
          <a:p>
            <a:pPr>
              <a:buFont typeface="Wingdings" pitchFamily="2" charset="2"/>
              <a:buChar char="v"/>
            </a:pPr>
            <a:r>
              <a:rPr lang="fr-FR" dirty="0" smtClean="0"/>
              <a:t> Deux demis poteaux jaunes avec dessus des panneaux bleus avec panneaux indicatifs de signalisations.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20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20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20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20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20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2000"/>
                                        <p:tgtEl>
                                          <p:spTgt spid="1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fade">
                                      <p:cBhvr>
                                        <p:cTn id="47" dur="2000"/>
                                        <p:tgtEl>
                                          <p:spTgt spid="1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8" end="8"/>
                                            </p:txEl>
                                          </p:spTgt>
                                        </p:tgtEl>
                                        <p:attrNameLst>
                                          <p:attrName>style.visibility</p:attrName>
                                        </p:attrNameLst>
                                      </p:cBhvr>
                                      <p:to>
                                        <p:strVal val="visible"/>
                                      </p:to>
                                    </p:set>
                                    <p:animEffect transition="in" filter="fade">
                                      <p:cBhvr>
                                        <p:cTn id="52" dur="2000"/>
                                        <p:tgtEl>
                                          <p:spTgt spid="1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xEl>
                                              <p:pRg st="9" end="9"/>
                                            </p:txEl>
                                          </p:spTgt>
                                        </p:tgtEl>
                                        <p:attrNameLst>
                                          <p:attrName>style.visibility</p:attrName>
                                        </p:attrNameLst>
                                      </p:cBhvr>
                                      <p:to>
                                        <p:strVal val="visible"/>
                                      </p:to>
                                    </p:set>
                                    <p:animEffect transition="in" filter="fade">
                                      <p:cBhvr>
                                        <p:cTn id="57" dur="2000"/>
                                        <p:tgtEl>
                                          <p:spTgt spid="10">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xEl>
                                              <p:pRg st="10" end="10"/>
                                            </p:txEl>
                                          </p:spTgt>
                                        </p:tgtEl>
                                        <p:attrNameLst>
                                          <p:attrName>style.visibility</p:attrName>
                                        </p:attrNameLst>
                                      </p:cBhvr>
                                      <p:to>
                                        <p:strVal val="visible"/>
                                      </p:to>
                                    </p:set>
                                    <p:animEffect transition="in" filter="fade">
                                      <p:cBhvr>
                                        <p:cTn id="62" dur="2000"/>
                                        <p:tgtEl>
                                          <p:spTgt spid="10">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xEl>
                                              <p:pRg st="11" end="11"/>
                                            </p:txEl>
                                          </p:spTgt>
                                        </p:tgtEl>
                                        <p:attrNameLst>
                                          <p:attrName>style.visibility</p:attrName>
                                        </p:attrNameLst>
                                      </p:cBhvr>
                                      <p:to>
                                        <p:strVal val="visible"/>
                                      </p:to>
                                    </p:set>
                                    <p:animEffect transition="in" filter="fade">
                                      <p:cBhvr>
                                        <p:cTn id="67" dur="2000"/>
                                        <p:tgtEl>
                                          <p:spTgt spid="10">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xEl>
                                              <p:pRg st="12" end="12"/>
                                            </p:txEl>
                                          </p:spTgt>
                                        </p:tgtEl>
                                        <p:attrNameLst>
                                          <p:attrName>style.visibility</p:attrName>
                                        </p:attrNameLst>
                                      </p:cBhvr>
                                      <p:to>
                                        <p:strVal val="visible"/>
                                      </p:to>
                                    </p:set>
                                    <p:animEffect transition="in" filter="fade">
                                      <p:cBhvr>
                                        <p:cTn id="72" dur="2000"/>
                                        <p:tgtEl>
                                          <p:spTgt spid="10">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
                                            <p:txEl>
                                              <p:pRg st="13" end="13"/>
                                            </p:txEl>
                                          </p:spTgt>
                                        </p:tgtEl>
                                        <p:attrNameLst>
                                          <p:attrName>style.visibility</p:attrName>
                                        </p:attrNameLst>
                                      </p:cBhvr>
                                      <p:to>
                                        <p:strVal val="visible"/>
                                      </p:to>
                                    </p:set>
                                    <p:animEffect transition="in" filter="fade">
                                      <p:cBhvr>
                                        <p:cTn id="77" dur="2000"/>
                                        <p:tgtEl>
                                          <p:spTgt spid="10">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
                                            <p:txEl>
                                              <p:pRg st="14" end="14"/>
                                            </p:txEl>
                                          </p:spTgt>
                                        </p:tgtEl>
                                        <p:attrNameLst>
                                          <p:attrName>style.visibility</p:attrName>
                                        </p:attrNameLst>
                                      </p:cBhvr>
                                      <p:to>
                                        <p:strVal val="visible"/>
                                      </p:to>
                                    </p:set>
                                    <p:animEffect transition="in" filter="fade">
                                      <p:cBhvr>
                                        <p:cTn id="82" dur="2000"/>
                                        <p:tgtEl>
                                          <p:spTgt spid="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7467600" cy="580926"/>
          </a:xfrm>
        </p:spPr>
        <p:txBody>
          <a:bodyPr/>
          <a:lstStyle/>
          <a:p>
            <a:pPr algn="ctr"/>
            <a:r>
              <a:rPr lang="fr-FR" b="1" u="sng" dirty="0" smtClean="0"/>
              <a:t>Mon jugement :</a:t>
            </a:r>
            <a:endParaRPr lang="fr-FR" b="1" u="sng" dirty="0">
              <a:solidFill>
                <a:srgbClr val="FF0000"/>
              </a:solidFill>
            </a:endParaRPr>
          </a:p>
        </p:txBody>
      </p:sp>
      <p:sp>
        <p:nvSpPr>
          <p:cNvPr id="5" name="Espace réservé du contenu 4"/>
          <p:cNvSpPr>
            <a:spLocks noGrp="1"/>
          </p:cNvSpPr>
          <p:nvPr>
            <p:ph sz="quarter" idx="1"/>
          </p:nvPr>
        </p:nvSpPr>
        <p:spPr>
          <a:xfrm>
            <a:off x="323528" y="1196752"/>
            <a:ext cx="4032448" cy="3744416"/>
          </a:xfrm>
          <a:ln>
            <a:noFill/>
          </a:ln>
        </p:spPr>
        <p:txBody>
          <a:bodyPr>
            <a:normAutofit fontScale="62500" lnSpcReduction="20000"/>
          </a:bodyPr>
          <a:lstStyle/>
          <a:p>
            <a:pPr algn="ctr">
              <a:buNone/>
            </a:pPr>
            <a:r>
              <a:rPr lang="fr-FR" sz="4500" u="sng" dirty="0" smtClean="0"/>
              <a:t>J’aime : </a:t>
            </a:r>
          </a:p>
          <a:p>
            <a:r>
              <a:rPr lang="fr-FR" sz="4500" dirty="0" smtClean="0"/>
              <a:t>Ca façon de prendre les gens dans la rue.</a:t>
            </a:r>
          </a:p>
          <a:p>
            <a:r>
              <a:rPr lang="fr-FR" sz="4500" dirty="0" smtClean="0"/>
              <a:t>Les personnes ne prennent pas la pose avec cette effet « surprise » </a:t>
            </a:r>
          </a:p>
          <a:p>
            <a:r>
              <a:rPr lang="fr-FR" sz="4500" dirty="0" smtClean="0"/>
              <a:t>Photographies vives (beaucoup de couleurs)</a:t>
            </a:r>
          </a:p>
          <a:p>
            <a:pPr algn="ctr"/>
            <a:endParaRPr lang="fr-FR" dirty="0" smtClean="0"/>
          </a:p>
          <a:p>
            <a:pPr algn="ctr">
              <a:buNone/>
            </a:pPr>
            <a:endParaRPr lang="fr-FR" dirty="0"/>
          </a:p>
        </p:txBody>
      </p:sp>
      <p:sp>
        <p:nvSpPr>
          <p:cNvPr id="7" name="Espace réservé du contenu 6"/>
          <p:cNvSpPr>
            <a:spLocks noGrp="1"/>
          </p:cNvSpPr>
          <p:nvPr>
            <p:ph sz="quarter" idx="2"/>
          </p:nvPr>
        </p:nvSpPr>
        <p:spPr>
          <a:xfrm>
            <a:off x="4427984" y="2204864"/>
            <a:ext cx="4248472" cy="3528392"/>
          </a:xfrm>
          <a:prstGeom prst="foldedCorner">
            <a:avLst/>
          </a:prstGeom>
          <a:ln>
            <a:solidFill>
              <a:schemeClr val="tx1"/>
            </a:solidFill>
          </a:ln>
        </p:spPr>
        <p:txBody>
          <a:bodyPr>
            <a:noAutofit/>
          </a:bodyPr>
          <a:lstStyle/>
          <a:p>
            <a:pPr>
              <a:buNone/>
            </a:pPr>
            <a:r>
              <a:rPr lang="fr-FR" sz="2200" dirty="0" smtClean="0"/>
              <a:t>L'exposition se nomme « </a:t>
            </a:r>
            <a:r>
              <a:rPr lang="fr-FR" sz="2200" dirty="0" smtClean="0">
                <a:solidFill>
                  <a:srgbClr val="00B0F0"/>
                </a:solidFill>
              </a:rPr>
              <a:t>E</a:t>
            </a:r>
            <a:r>
              <a:rPr lang="fr-FR" sz="2200" dirty="0" smtClean="0">
                <a:solidFill>
                  <a:srgbClr val="FF0066"/>
                </a:solidFill>
              </a:rPr>
              <a:t>n</a:t>
            </a:r>
            <a:r>
              <a:rPr lang="fr-FR" sz="2200" dirty="0" smtClean="0">
                <a:solidFill>
                  <a:srgbClr val="00B050"/>
                </a:solidFill>
              </a:rPr>
              <a:t>d</a:t>
            </a:r>
            <a:r>
              <a:rPr lang="fr-FR" sz="2200" dirty="0" smtClean="0"/>
              <a:t> »</a:t>
            </a:r>
          </a:p>
          <a:p>
            <a:pPr>
              <a:buNone/>
            </a:pPr>
            <a:r>
              <a:rPr lang="fr-FR" sz="2200" dirty="0" smtClean="0"/>
              <a:t>Ceux qui ont participés au projet </a:t>
            </a:r>
            <a:r>
              <a:rPr lang="fr-FR" sz="2200" i="1" dirty="0" err="1" smtClean="0">
                <a:solidFill>
                  <a:srgbClr val="00B0F0"/>
                </a:solidFill>
              </a:rPr>
              <a:t>E</a:t>
            </a:r>
            <a:r>
              <a:rPr lang="fr-FR" sz="2200" i="1" dirty="0" err="1" smtClean="0"/>
              <a:t>amonn</a:t>
            </a:r>
            <a:r>
              <a:rPr lang="fr-FR" sz="2200" i="1" dirty="0" smtClean="0"/>
              <a:t> Doyle, </a:t>
            </a:r>
            <a:r>
              <a:rPr lang="fr-FR" sz="2200" dirty="0" err="1" smtClean="0">
                <a:solidFill>
                  <a:srgbClr val="FF0066"/>
                </a:solidFill>
              </a:rPr>
              <a:t>N</a:t>
            </a:r>
            <a:r>
              <a:rPr lang="fr-FR" sz="2200" dirty="0" err="1" smtClean="0"/>
              <a:t>iall</a:t>
            </a:r>
            <a:r>
              <a:rPr lang="fr-FR" sz="2200" dirty="0" smtClean="0"/>
              <a:t> </a:t>
            </a:r>
            <a:r>
              <a:rPr lang="fr-FR" sz="2200" dirty="0" err="1" smtClean="0"/>
              <a:t>Sweeney</a:t>
            </a:r>
            <a:r>
              <a:rPr lang="fr-FR" sz="2200" dirty="0" smtClean="0"/>
              <a:t> et </a:t>
            </a:r>
            <a:r>
              <a:rPr lang="fr-FR" sz="2200" dirty="0" smtClean="0">
                <a:solidFill>
                  <a:srgbClr val="00B050"/>
                </a:solidFill>
              </a:rPr>
              <a:t>D</a:t>
            </a:r>
            <a:r>
              <a:rPr lang="fr-FR" sz="2200" dirty="0" smtClean="0"/>
              <a:t>avid </a:t>
            </a:r>
            <a:r>
              <a:rPr lang="fr-FR" sz="2200" dirty="0" err="1" smtClean="0"/>
              <a:t>Donohoe</a:t>
            </a:r>
            <a:r>
              <a:rPr lang="fr-FR" sz="2200" dirty="0" smtClean="0"/>
              <a:t>. </a:t>
            </a:r>
          </a:p>
          <a:p>
            <a:pPr>
              <a:buNone/>
            </a:pPr>
            <a:r>
              <a:rPr lang="fr-FR" sz="2200" dirty="0" smtClean="0"/>
              <a:t>Leurs initiales correspondent au nom que porte cette exposition. </a:t>
            </a:r>
          </a:p>
          <a:p>
            <a:pPr algn="ctr">
              <a:buNone/>
            </a:pPr>
            <a:r>
              <a:rPr lang="fr-FR" sz="2200" b="1" dirty="0" smtClean="0"/>
              <a:t>Hasard ou pas je vous laisse en décider </a:t>
            </a:r>
            <a:r>
              <a:rPr lang="fr-FR" sz="1600" b="1" dirty="0" smtClean="0"/>
              <a:t>!</a:t>
            </a:r>
            <a:endParaRPr lang="fr-FR"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3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3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3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animEffect transition="in" filter="blinds(horizontal)">
                                      <p:cBhvr>
                                        <p:cTn id="31" dur="500"/>
                                        <p:tgtEl>
                                          <p:spTgt spid="7">
                                            <p:bg/>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blinds(horizontal)">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blinds(horizontal)">
                                      <p:cBhvr>
                                        <p:cTn id="41" dur="500"/>
                                        <p:tgtEl>
                                          <p:spTgt spid="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Effect transition="in" filter="blinds(horizontal)">
                                      <p:cBhvr>
                                        <p:cTn id="46" dur="500"/>
                                        <p:tgtEl>
                                          <p:spTgt spid="7">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animEffect transition="in" filter="blinds(horizontal)">
                                      <p:cBhvr>
                                        <p:cTn id="5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2" y="188640"/>
            <a:ext cx="6017096" cy="508918"/>
          </a:xfrm>
        </p:spPr>
        <p:txBody>
          <a:bodyPr>
            <a:normAutofit fontScale="90000"/>
          </a:bodyPr>
          <a:lstStyle/>
          <a:p>
            <a:pPr algn="ctr"/>
            <a:r>
              <a:rPr lang="fr-FR" b="1" u="sng" dirty="0" smtClean="0"/>
              <a:t>Thèmes rapportés </a:t>
            </a:r>
            <a:r>
              <a:rPr lang="fr-FR" b="1" u="sng" dirty="0" smtClean="0"/>
              <a:t>: </a:t>
            </a:r>
            <a:endParaRPr lang="fr-FR" b="1" u="sng" dirty="0"/>
          </a:p>
        </p:txBody>
      </p:sp>
      <p:sp>
        <p:nvSpPr>
          <p:cNvPr id="4" name="ZoneTexte 3"/>
          <p:cNvSpPr txBox="1"/>
          <p:nvPr/>
        </p:nvSpPr>
        <p:spPr>
          <a:xfrm>
            <a:off x="179512" y="188640"/>
            <a:ext cx="1296144" cy="490776"/>
          </a:xfrm>
          <a:prstGeom prst="horizontalScroll">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Partie 2</a:t>
            </a:r>
            <a:endParaRPr lang="fr-FR" dirty="0"/>
          </a:p>
        </p:txBody>
      </p:sp>
      <p:sp>
        <p:nvSpPr>
          <p:cNvPr id="5" name="Espace réservé du contenu 2"/>
          <p:cNvSpPr>
            <a:spLocks noGrp="1"/>
          </p:cNvSpPr>
          <p:nvPr>
            <p:ph sz="quarter" idx="1"/>
          </p:nvPr>
        </p:nvSpPr>
        <p:spPr>
          <a:xfrm>
            <a:off x="179512" y="836712"/>
            <a:ext cx="8064896" cy="5760640"/>
          </a:xfrm>
        </p:spPr>
        <p:txBody>
          <a:bodyPr>
            <a:normAutofit fontScale="92500" lnSpcReduction="20000"/>
          </a:bodyPr>
          <a:lstStyle/>
          <a:p>
            <a:pPr>
              <a:buNone/>
            </a:pPr>
            <a:r>
              <a:rPr lang="fr-FR" sz="2600" b="1" dirty="0" smtClean="0">
                <a:solidFill>
                  <a:schemeClr val="accent1"/>
                </a:solidFill>
              </a:rPr>
              <a:t>J’ai choisis le thème …</a:t>
            </a:r>
          </a:p>
          <a:p>
            <a:pPr>
              <a:buNone/>
            </a:pPr>
            <a:r>
              <a:rPr lang="fr-FR" b="1" dirty="0" smtClean="0"/>
              <a:t>La culture : </a:t>
            </a:r>
            <a:r>
              <a:rPr lang="fr-FR" dirty="0" smtClean="0"/>
              <a:t>car ca désigne un mode de représentation, des modes d’ être, des habitudes </a:t>
            </a:r>
            <a:r>
              <a:rPr lang="fr-FR" dirty="0" smtClean="0">
                <a:sym typeface="Wingdings" pitchFamily="2" charset="2"/>
              </a:rPr>
              <a:t> comme l’homme sur ma photographie </a:t>
            </a:r>
            <a:endParaRPr lang="fr-FR" dirty="0" smtClean="0"/>
          </a:p>
          <a:p>
            <a:pPr>
              <a:buNone/>
            </a:pPr>
            <a:r>
              <a:rPr lang="fr-FR" b="1" dirty="0" smtClean="0"/>
              <a:t>L’art et la technique </a:t>
            </a:r>
            <a:r>
              <a:rPr lang="fr-FR" dirty="0" smtClean="0"/>
              <a:t>: car il faut de la technique, du savoir faire, du talent, la compétence, un ensemble de règle et pratique qui permettent d’obtenir à coup sur le résultat. </a:t>
            </a:r>
            <a:r>
              <a:rPr lang="fr-FR" dirty="0" smtClean="0"/>
              <a:t>L</a:t>
            </a:r>
            <a:r>
              <a:rPr lang="fr-FR" dirty="0" smtClean="0"/>
              <a:t>a </a:t>
            </a:r>
            <a:r>
              <a:rPr lang="fr-FR" dirty="0" smtClean="0"/>
              <a:t>photographie est un art </a:t>
            </a:r>
            <a:r>
              <a:rPr lang="fr-FR" dirty="0" smtClean="0"/>
              <a:t>esthétique c’est à dire </a:t>
            </a:r>
            <a:r>
              <a:rPr lang="fr-FR" dirty="0" smtClean="0"/>
              <a:t>« Beaux –arts »</a:t>
            </a:r>
          </a:p>
          <a:p>
            <a:pPr>
              <a:buNone/>
            </a:pPr>
            <a:r>
              <a:rPr lang="fr-FR" b="1" dirty="0" smtClean="0"/>
              <a:t>L’ échange </a:t>
            </a:r>
            <a:r>
              <a:rPr lang="fr-FR" b="1" dirty="0" smtClean="0"/>
              <a:t>: </a:t>
            </a:r>
            <a:r>
              <a:rPr lang="fr-FR" dirty="0" smtClean="0"/>
              <a:t>car l’échange est de céder quelque chose à une autre </a:t>
            </a:r>
            <a:r>
              <a:rPr lang="fr-FR" dirty="0" smtClean="0">
                <a:sym typeface="Wingdings" pitchFamily="2" charset="2"/>
              </a:rPr>
              <a:t> ma photographie permet aux gens un échange de point de vue en la voyant, ils débattent dessus donc ils effectue un échange culturel.</a:t>
            </a:r>
            <a:endParaRPr lang="fr-FR" dirty="0" smtClean="0"/>
          </a:p>
          <a:p>
            <a:pPr>
              <a:buNone/>
            </a:pPr>
            <a:r>
              <a:rPr lang="fr-FR" b="1" dirty="0" smtClean="0"/>
              <a:t>La liberté :</a:t>
            </a:r>
            <a:r>
              <a:rPr lang="fr-FR" dirty="0" smtClean="0"/>
              <a:t> car sur ma photographie l’homme promène, il même sa vie (liberté civile et individuelle) mais le photographe est libre de prendre ce qu’il veut en photo (liberté d’expression)</a:t>
            </a:r>
          </a:p>
          <a:p>
            <a:pPr>
              <a:buNone/>
            </a:pPr>
            <a:r>
              <a:rPr lang="fr-FR" sz="2600" b="1" dirty="0" smtClean="0">
                <a:solidFill>
                  <a:schemeClr val="accent1"/>
                </a:solidFill>
              </a:rPr>
              <a:t>… car je considère ma photographie comme tel.</a:t>
            </a:r>
            <a:endParaRPr lang="fr-FR" sz="2600" b="1" dirty="0">
              <a:solidFill>
                <a:schemeClr val="accent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7543800" cy="651346"/>
          </a:xfrm>
        </p:spPr>
        <p:txBody>
          <a:bodyPr/>
          <a:lstStyle/>
          <a:p>
            <a:pPr algn="ctr"/>
            <a:r>
              <a:rPr lang="fr-FR" dirty="0" smtClean="0"/>
              <a:t>Artiste ou Artisan ? </a:t>
            </a:r>
            <a:endParaRPr lang="fr-FR" dirty="0"/>
          </a:p>
        </p:txBody>
      </p:sp>
      <p:sp>
        <p:nvSpPr>
          <p:cNvPr id="5" name="Espace réservé du contenu 4"/>
          <p:cNvSpPr>
            <a:spLocks noGrp="1"/>
          </p:cNvSpPr>
          <p:nvPr>
            <p:ph sz="quarter" idx="2"/>
          </p:nvPr>
        </p:nvSpPr>
        <p:spPr>
          <a:xfrm>
            <a:off x="179512" y="4149080"/>
            <a:ext cx="8568952" cy="1224136"/>
          </a:xfrm>
        </p:spPr>
        <p:txBody>
          <a:bodyPr>
            <a:normAutofit/>
          </a:bodyPr>
          <a:lstStyle/>
          <a:p>
            <a:r>
              <a:rPr lang="fr-FR" sz="2200" dirty="0" smtClean="0"/>
              <a:t>Racine d’artiste et d’artisan: ART</a:t>
            </a:r>
          </a:p>
          <a:p>
            <a:r>
              <a:rPr lang="fr-FR" sz="2200" dirty="0" smtClean="0"/>
              <a:t>ART = activité qui produit quelque chose venant s’ajouter à la nature</a:t>
            </a:r>
          </a:p>
          <a:p>
            <a:pPr>
              <a:buNone/>
            </a:pPr>
            <a:endParaRPr lang="fr-FR" dirty="0" smtClean="0"/>
          </a:p>
          <a:p>
            <a:pPr>
              <a:buNone/>
            </a:pPr>
            <a:endParaRPr lang="fr-FR" dirty="0"/>
          </a:p>
        </p:txBody>
      </p:sp>
      <p:sp>
        <p:nvSpPr>
          <p:cNvPr id="4" name="Espace réservé du texte 3"/>
          <p:cNvSpPr>
            <a:spLocks noGrp="1"/>
          </p:cNvSpPr>
          <p:nvPr>
            <p:ph type="body" sz="quarter" idx="1"/>
          </p:nvPr>
        </p:nvSpPr>
        <p:spPr>
          <a:xfrm>
            <a:off x="179512" y="620688"/>
            <a:ext cx="4104456" cy="3456384"/>
          </a:xfrm>
        </p:spPr>
        <p:txBody>
          <a:bodyPr/>
          <a:lstStyle/>
          <a:p>
            <a:pPr algn="ctr"/>
            <a:r>
              <a:rPr lang="fr-FR" dirty="0" smtClean="0"/>
              <a:t>Artiste : </a:t>
            </a:r>
          </a:p>
          <a:p>
            <a:pPr algn="ctr">
              <a:buClr>
                <a:schemeClr val="bg1"/>
              </a:buClr>
              <a:buFont typeface="Wingdings" pitchFamily="2" charset="2"/>
              <a:buChar char="v"/>
            </a:pPr>
            <a:r>
              <a:rPr lang="fr-FR" b="0" dirty="0" smtClean="0"/>
              <a:t> Pas utile ou consommable. </a:t>
            </a:r>
          </a:p>
          <a:p>
            <a:pPr algn="ctr">
              <a:buClr>
                <a:schemeClr val="bg1"/>
              </a:buClr>
              <a:buFont typeface="Wingdings" pitchFamily="2" charset="2"/>
              <a:buChar char="v"/>
            </a:pPr>
            <a:r>
              <a:rPr lang="fr-FR" b="0" dirty="0" smtClean="0"/>
              <a:t> Ni un bien, ni un service. </a:t>
            </a:r>
          </a:p>
          <a:p>
            <a:pPr algn="ctr">
              <a:buClr>
                <a:schemeClr val="bg1"/>
              </a:buClr>
              <a:buFont typeface="Wingdings" pitchFamily="2" charset="2"/>
              <a:buChar char="v"/>
            </a:pPr>
            <a:r>
              <a:rPr lang="fr-FR" b="0" dirty="0" smtClean="0"/>
              <a:t> Un artiste peut recevoir de l’argent pour le produit de sa création. Il n’appartient pas à la sphère marchande : il ne crée pas une œuvre pour gagner de l’argent.</a:t>
            </a:r>
          </a:p>
          <a:p>
            <a:endParaRPr lang="fr-FR" dirty="0"/>
          </a:p>
        </p:txBody>
      </p:sp>
      <p:sp>
        <p:nvSpPr>
          <p:cNvPr id="6" name="Espace réservé du texte 5"/>
          <p:cNvSpPr>
            <a:spLocks noGrp="1"/>
          </p:cNvSpPr>
          <p:nvPr>
            <p:ph type="body" sz="quarter" idx="3"/>
          </p:nvPr>
        </p:nvSpPr>
        <p:spPr>
          <a:xfrm>
            <a:off x="4499992" y="764704"/>
            <a:ext cx="4189040" cy="3240360"/>
          </a:xfrm>
        </p:spPr>
        <p:txBody>
          <a:bodyPr/>
          <a:lstStyle/>
          <a:p>
            <a:pPr algn="ctr"/>
            <a:r>
              <a:rPr lang="fr-FR" dirty="0" smtClean="0"/>
              <a:t>Artisan :</a:t>
            </a:r>
          </a:p>
          <a:p>
            <a:pPr algn="ctr">
              <a:buClr>
                <a:schemeClr val="bg1"/>
              </a:buClr>
              <a:buFont typeface="Wingdings" pitchFamily="2" charset="2"/>
              <a:buChar char="v"/>
            </a:pPr>
            <a:r>
              <a:rPr lang="fr-FR" b="0" dirty="0" smtClean="0"/>
              <a:t> Utile et consommable. </a:t>
            </a:r>
          </a:p>
          <a:p>
            <a:pPr algn="ctr">
              <a:buClr>
                <a:schemeClr val="bg1"/>
              </a:buClr>
              <a:buFont typeface="Wingdings" pitchFamily="2" charset="2"/>
              <a:buChar char="v"/>
            </a:pPr>
            <a:r>
              <a:rPr lang="fr-FR" b="0" dirty="0" smtClean="0"/>
              <a:t> L’artisan fait un métier dont il cherche à vivre et qui suppose un travail pour lequel il reçoit une rémunération qui dépend de la commande ses clients.</a:t>
            </a:r>
          </a:p>
        </p:txBody>
      </p:sp>
      <p:sp>
        <p:nvSpPr>
          <p:cNvPr id="7" name="Flèche droite rayée 6"/>
          <p:cNvSpPr/>
          <p:nvPr/>
        </p:nvSpPr>
        <p:spPr>
          <a:xfrm>
            <a:off x="251520" y="5445224"/>
            <a:ext cx="1224136" cy="1008112"/>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8" name="ZoneTexte 7"/>
          <p:cNvSpPr txBox="1"/>
          <p:nvPr/>
        </p:nvSpPr>
        <p:spPr>
          <a:xfrm>
            <a:off x="1547664" y="5373216"/>
            <a:ext cx="6552728" cy="1200329"/>
          </a:xfrm>
          <a:prstGeom prst="rect">
            <a:avLst/>
          </a:prstGeom>
          <a:noFill/>
        </p:spPr>
        <p:txBody>
          <a:bodyPr wrap="square" rtlCol="0">
            <a:spAutoFit/>
          </a:bodyPr>
          <a:lstStyle/>
          <a:p>
            <a:r>
              <a:rPr lang="fr-FR" sz="2400" b="1" dirty="0" smtClean="0"/>
              <a:t>Ma photographie est réalisé par un artiste (la photo n’a pas était faite pour générer de l’argent)</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bg/>
                                          </p:spTgt>
                                        </p:tgtEl>
                                        <p:attrNameLst>
                                          <p:attrName>style.visibility</p:attrName>
                                        </p:attrNameLst>
                                      </p:cBhvr>
                                      <p:to>
                                        <p:strVal val="visible"/>
                                      </p:to>
                                    </p:set>
                                    <p:animEffect transition="in" filter="wipe(down)">
                                      <p:cBhvr>
                                        <p:cTn id="32" dur="500"/>
                                        <p:tgtEl>
                                          <p:spTgt spid="6">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down)">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down)">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wipe(down)">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 calcmode="lin" valueType="num">
                                      <p:cBhvr additive="base">
                                        <p:cTn id="5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 calcmode="lin" valueType="num">
                                      <p:cBhvr additive="base">
                                        <p:cTn id="5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5"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2000"/>
                                        <p:tgtEl>
                                          <p:spTgt spid="8"/>
                                        </p:tgtEl>
                                      </p:cBhvr>
                                    </p:animEffect>
                                    <p:anim calcmode="lin" valueType="num">
                                      <p:cBhvr>
                                        <p:cTn id="63" dur="2000" fill="hold"/>
                                        <p:tgtEl>
                                          <p:spTgt spid="8"/>
                                        </p:tgtEl>
                                        <p:attrNameLst>
                                          <p:attrName>style.rotation</p:attrName>
                                        </p:attrNameLst>
                                      </p:cBhvr>
                                      <p:tavLst>
                                        <p:tav tm="0">
                                          <p:val>
                                            <p:fltVal val="720"/>
                                          </p:val>
                                        </p:tav>
                                        <p:tav tm="100000">
                                          <p:val>
                                            <p:fltVal val="0"/>
                                          </p:val>
                                        </p:tav>
                                      </p:tavLst>
                                    </p:anim>
                                    <p:anim calcmode="lin" valueType="num">
                                      <p:cBhvr>
                                        <p:cTn id="64" dur="2000" fill="hold"/>
                                        <p:tgtEl>
                                          <p:spTgt spid="8"/>
                                        </p:tgtEl>
                                        <p:attrNameLst>
                                          <p:attrName>ppt_h</p:attrName>
                                        </p:attrNameLst>
                                      </p:cBhvr>
                                      <p:tavLst>
                                        <p:tav tm="0">
                                          <p:val>
                                            <p:fltVal val="0"/>
                                          </p:val>
                                        </p:tav>
                                        <p:tav tm="100000">
                                          <p:val>
                                            <p:strVal val="#ppt_h"/>
                                          </p:val>
                                        </p:tav>
                                      </p:tavLst>
                                    </p:anim>
                                    <p:anim calcmode="lin" valueType="num">
                                      <p:cBhvr>
                                        <p:cTn id="65"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4" grpId="0" build="p" animBg="1"/>
      <p:bldP spid="6" grpId="0" build="p"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994122"/>
          </a:xfrm>
        </p:spPr>
        <p:txBody>
          <a:bodyPr>
            <a:normAutofit fontScale="90000"/>
          </a:bodyPr>
          <a:lstStyle/>
          <a:p>
            <a:pPr algn="ctr"/>
            <a:r>
              <a:rPr lang="fr-FR" dirty="0" smtClean="0"/>
              <a:t> </a:t>
            </a:r>
            <a:r>
              <a:rPr lang="fr-FR" b="1" u="sng" dirty="0" smtClean="0"/>
              <a:t>C’est une œuvre d’art ou pas ? Une copie de la réalité ?</a:t>
            </a:r>
            <a:r>
              <a:rPr lang="fr-FR" dirty="0" smtClean="0"/>
              <a:t/>
            </a:r>
            <a:br>
              <a:rPr lang="fr-FR" dirty="0" smtClean="0"/>
            </a:br>
            <a:r>
              <a:rPr lang="fr-FR" dirty="0" smtClean="0"/>
              <a:t>  </a:t>
            </a:r>
            <a:endParaRPr lang="fr-FR" dirty="0"/>
          </a:p>
        </p:txBody>
      </p:sp>
      <p:sp>
        <p:nvSpPr>
          <p:cNvPr id="3" name="Espace réservé du contenu 2"/>
          <p:cNvSpPr>
            <a:spLocks noGrp="1"/>
          </p:cNvSpPr>
          <p:nvPr>
            <p:ph sz="quarter" idx="1"/>
          </p:nvPr>
        </p:nvSpPr>
        <p:spPr>
          <a:xfrm>
            <a:off x="179512" y="908720"/>
            <a:ext cx="7920880" cy="5688632"/>
          </a:xfrm>
        </p:spPr>
        <p:txBody>
          <a:bodyPr>
            <a:normAutofit/>
          </a:bodyPr>
          <a:lstStyle/>
          <a:p>
            <a:r>
              <a:rPr lang="fr-FR" dirty="0" smtClean="0"/>
              <a:t>Œuvre </a:t>
            </a:r>
            <a:r>
              <a:rPr lang="fr-FR" dirty="0" smtClean="0"/>
              <a:t>d'art </a:t>
            </a:r>
            <a:r>
              <a:rPr lang="fr-FR" dirty="0" smtClean="0"/>
              <a:t>= production </a:t>
            </a:r>
            <a:r>
              <a:rPr lang="fr-FR" dirty="0" smtClean="0"/>
              <a:t>humaine</a:t>
            </a:r>
            <a:r>
              <a:rPr lang="fr-FR" dirty="0" smtClean="0"/>
              <a:t>,</a:t>
            </a:r>
            <a:r>
              <a:rPr lang="fr-FR" dirty="0" smtClean="0"/>
              <a:t> </a:t>
            </a:r>
            <a:r>
              <a:rPr lang="fr-FR" dirty="0" smtClean="0"/>
              <a:t>sans aucune</a:t>
            </a:r>
            <a:r>
              <a:rPr lang="fr-FR" dirty="0" smtClean="0"/>
              <a:t> utilité </a:t>
            </a:r>
            <a:r>
              <a:rPr lang="fr-FR" dirty="0" smtClean="0"/>
              <a:t>pratique </a:t>
            </a:r>
            <a:r>
              <a:rPr lang="fr-FR" dirty="0" smtClean="0">
                <a:sym typeface="Wingdings" pitchFamily="2" charset="2"/>
              </a:rPr>
              <a:t> comme ma photographie réaliser par un artiste </a:t>
            </a:r>
          </a:p>
          <a:p>
            <a:endParaRPr lang="fr-FR" dirty="0" smtClean="0">
              <a:sym typeface="Wingdings" pitchFamily="2" charset="2"/>
            </a:endParaRPr>
          </a:p>
          <a:p>
            <a:pPr>
              <a:buNone/>
            </a:pPr>
            <a:r>
              <a:rPr lang="fr-FR" u="sng" dirty="0" smtClean="0"/>
              <a:t>Il y a deux types de photographie :</a:t>
            </a:r>
          </a:p>
          <a:p>
            <a:pPr>
              <a:buNone/>
            </a:pPr>
            <a:endParaRPr lang="fr-FR" u="sng" dirty="0" smtClean="0"/>
          </a:p>
          <a:p>
            <a:pPr>
              <a:buFont typeface="Wingdings" pitchFamily="2" charset="2"/>
              <a:buChar char="Ø"/>
            </a:pPr>
            <a:r>
              <a:rPr lang="fr-FR" b="1" dirty="0" smtClean="0"/>
              <a:t>La photographie amateur </a:t>
            </a:r>
            <a:r>
              <a:rPr lang="fr-FR" dirty="0" smtClean="0"/>
              <a:t>qui sert à immortaliser un moment afin d’avoir un souvenir. </a:t>
            </a:r>
          </a:p>
          <a:p>
            <a:pPr>
              <a:buFont typeface="Wingdings" pitchFamily="2" charset="2"/>
              <a:buChar char="Ø"/>
            </a:pPr>
            <a:r>
              <a:rPr lang="fr-FR" b="1" dirty="0" smtClean="0"/>
              <a:t>La photographie </a:t>
            </a:r>
            <a:r>
              <a:rPr lang="fr-FR" b="1" dirty="0" smtClean="0"/>
              <a:t>d’art </a:t>
            </a:r>
            <a:r>
              <a:rPr lang="fr-FR" dirty="0" smtClean="0"/>
              <a:t>le photographe cherche à transmettre une émotion, un message en mettant en valeur un objet ou quelque chose qu’on voit au quotidien. Afin qu’on le voit sous un autre angle et qu’on ni porte un regard différents.</a:t>
            </a:r>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lide(fromBottom)">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8" presetClass="entr" presetSubtype="0" accel="10000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2"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1" presetClass="entr" presetSubtype="0" fill="hold" nodeType="clickEffect">
                                  <p:stCondLst>
                                    <p:cond delay="0"/>
                                  </p:stCondLst>
                                  <p:childTnLst>
                                    <p:set>
                                      <p:cBhvr>
                                        <p:cTn id="29" dur="1000">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568952" cy="648072"/>
          </a:xfrm>
        </p:spPr>
        <p:txBody>
          <a:bodyPr>
            <a:normAutofit fontScale="90000"/>
          </a:bodyPr>
          <a:lstStyle/>
          <a:p>
            <a:pPr algn="ctr"/>
            <a:r>
              <a:rPr lang="fr-FR" b="1" u="sng" dirty="0" smtClean="0"/>
              <a:t>Le </a:t>
            </a:r>
            <a:r>
              <a:rPr lang="fr-FR" b="1" u="sng" dirty="0" smtClean="0"/>
              <a:t>jugement sur l’art est-il est universelle?</a:t>
            </a:r>
            <a:r>
              <a:rPr lang="fr-FR" dirty="0" smtClean="0"/>
              <a:t/>
            </a:r>
            <a:br>
              <a:rPr lang="fr-FR" dirty="0" smtClean="0"/>
            </a:br>
            <a:endParaRPr lang="fr-FR" b="1" u="sng" dirty="0"/>
          </a:p>
        </p:txBody>
      </p:sp>
      <p:sp>
        <p:nvSpPr>
          <p:cNvPr id="3" name="Espace réservé du contenu 2"/>
          <p:cNvSpPr>
            <a:spLocks noGrp="1"/>
          </p:cNvSpPr>
          <p:nvPr>
            <p:ph sz="quarter" idx="1"/>
          </p:nvPr>
        </p:nvSpPr>
        <p:spPr>
          <a:xfrm>
            <a:off x="457200" y="692696"/>
            <a:ext cx="7467600" cy="5781256"/>
          </a:xfrm>
        </p:spPr>
        <p:txBody>
          <a:bodyPr/>
          <a:lstStyle/>
          <a:p>
            <a:r>
              <a:rPr lang="fr-FR" dirty="0" smtClean="0"/>
              <a:t>Juger = porter </a:t>
            </a:r>
            <a:r>
              <a:rPr lang="fr-FR" dirty="0" smtClean="0"/>
              <a:t>un jugement sur les actions de ceux qui nous entourent, qu’il soit positif ou négatif </a:t>
            </a:r>
            <a:endParaRPr lang="fr-FR" dirty="0" smtClean="0"/>
          </a:p>
          <a:p>
            <a:r>
              <a:rPr lang="fr-FR" dirty="0" smtClean="0"/>
              <a:t>Universel = qui </a:t>
            </a:r>
            <a:r>
              <a:rPr lang="fr-FR" dirty="0" smtClean="0"/>
              <a:t>s’applique à tout </a:t>
            </a:r>
            <a:r>
              <a:rPr lang="fr-FR" dirty="0" smtClean="0"/>
              <a:t>l’univers</a:t>
            </a:r>
          </a:p>
          <a:p>
            <a:r>
              <a:rPr lang="fr-FR" dirty="0" smtClean="0"/>
              <a:t>L’hommes possède des libertés individuels tels que celle de penser et d’avoir son propre opinion.</a:t>
            </a:r>
          </a:p>
          <a:p>
            <a:r>
              <a:rPr lang="fr-FR" dirty="0" smtClean="0"/>
              <a:t> Le jugement </a:t>
            </a:r>
            <a:r>
              <a:rPr lang="fr-FR" dirty="0" smtClean="0"/>
              <a:t>pour une œuvre est propre </a:t>
            </a:r>
            <a:r>
              <a:rPr lang="fr-FR" dirty="0" smtClean="0"/>
              <a:t>à </a:t>
            </a:r>
            <a:r>
              <a:rPr lang="fr-FR" dirty="0" smtClean="0"/>
              <a:t>chacun. </a:t>
            </a:r>
            <a:endParaRPr lang="fr-FR" dirty="0" smtClean="0"/>
          </a:p>
          <a:p>
            <a:pPr>
              <a:buSzPct val="85000"/>
            </a:pPr>
            <a:r>
              <a:rPr lang="fr-FR" dirty="0" smtClean="0"/>
              <a:t> </a:t>
            </a:r>
            <a:r>
              <a:rPr lang="fr-FR" sz="3200" dirty="0" smtClean="0">
                <a:solidFill>
                  <a:schemeClr val="accent1"/>
                </a:solidFill>
                <a:sym typeface="Wingdings" pitchFamily="2" charset="2"/>
              </a:rPr>
              <a:t></a:t>
            </a:r>
            <a:r>
              <a:rPr lang="fr-FR" dirty="0" smtClean="0">
                <a:sym typeface="Wingdings" pitchFamily="2" charset="2"/>
              </a:rPr>
              <a:t> </a:t>
            </a:r>
            <a:r>
              <a:rPr lang="fr-FR" dirty="0" smtClean="0">
                <a:sym typeface="Wingdings" pitchFamily="2" charset="2"/>
              </a:rPr>
              <a:t> </a:t>
            </a:r>
            <a:r>
              <a:rPr lang="fr-FR" dirty="0" smtClean="0"/>
              <a:t>Donc non le jugement que je porte sur cette œuvre </a:t>
            </a:r>
            <a:r>
              <a:rPr lang="fr-FR" b="1" dirty="0" smtClean="0"/>
              <a:t>n’est pas universelle mais personnel </a:t>
            </a:r>
            <a:r>
              <a:rPr lang="fr-FR" dirty="0" smtClean="0"/>
              <a:t>c’est-à-dire qu’à moi (il m’est propre).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80">
                                          <p:stCondLst>
                                            <p:cond delay="0"/>
                                          </p:stCondLst>
                                        </p:cTn>
                                        <p:tgtEl>
                                          <p:spTgt spid="3">
                                            <p:txEl>
                                              <p:pRg st="3" end="3"/>
                                            </p:txEl>
                                          </p:spTgt>
                                        </p:tgtEl>
                                      </p:cBhvr>
                                    </p:animEffect>
                                    <p:anim calcmode="lin" valueType="num">
                                      <p:cBhvr>
                                        <p:cTn id="2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3" end="3"/>
                                            </p:txEl>
                                          </p:spTgt>
                                        </p:tgtEl>
                                      </p:cBhvr>
                                      <p:to x="100000" y="60000"/>
                                    </p:animScale>
                                    <p:animScale>
                                      <p:cBhvr>
                                        <p:cTn id="29" dur="166" decel="50000">
                                          <p:stCondLst>
                                            <p:cond delay="676"/>
                                          </p:stCondLst>
                                        </p:cTn>
                                        <p:tgtEl>
                                          <p:spTgt spid="3">
                                            <p:txEl>
                                              <p:pRg st="3" end="3"/>
                                            </p:txEl>
                                          </p:spTgt>
                                        </p:tgtEl>
                                      </p:cBhvr>
                                      <p:to x="100000" y="100000"/>
                                    </p:animScale>
                                    <p:animScale>
                                      <p:cBhvr>
                                        <p:cTn id="30" dur="26">
                                          <p:stCondLst>
                                            <p:cond delay="1312"/>
                                          </p:stCondLst>
                                        </p:cTn>
                                        <p:tgtEl>
                                          <p:spTgt spid="3">
                                            <p:txEl>
                                              <p:pRg st="3" end="3"/>
                                            </p:txEl>
                                          </p:spTgt>
                                        </p:tgtEl>
                                      </p:cBhvr>
                                      <p:to x="100000" y="80000"/>
                                    </p:animScale>
                                    <p:animScale>
                                      <p:cBhvr>
                                        <p:cTn id="31" dur="166" decel="50000">
                                          <p:stCondLst>
                                            <p:cond delay="1338"/>
                                          </p:stCondLst>
                                        </p:cTn>
                                        <p:tgtEl>
                                          <p:spTgt spid="3">
                                            <p:txEl>
                                              <p:pRg st="3" end="3"/>
                                            </p:txEl>
                                          </p:spTgt>
                                        </p:tgtEl>
                                      </p:cBhvr>
                                      <p:to x="100000" y="100000"/>
                                    </p:animScale>
                                    <p:animScale>
                                      <p:cBhvr>
                                        <p:cTn id="32" dur="26">
                                          <p:stCondLst>
                                            <p:cond delay="1642"/>
                                          </p:stCondLst>
                                        </p:cTn>
                                        <p:tgtEl>
                                          <p:spTgt spid="3">
                                            <p:txEl>
                                              <p:pRg st="3" end="3"/>
                                            </p:txEl>
                                          </p:spTgt>
                                        </p:tgtEl>
                                      </p:cBhvr>
                                      <p:to x="100000" y="90000"/>
                                    </p:animScale>
                                    <p:animScale>
                                      <p:cBhvr>
                                        <p:cTn id="33" dur="166" decel="50000">
                                          <p:stCondLst>
                                            <p:cond delay="1668"/>
                                          </p:stCondLst>
                                        </p:cTn>
                                        <p:tgtEl>
                                          <p:spTgt spid="3">
                                            <p:txEl>
                                              <p:pRg st="3" end="3"/>
                                            </p:txEl>
                                          </p:spTgt>
                                        </p:tgtEl>
                                      </p:cBhvr>
                                      <p:to x="100000" y="100000"/>
                                    </p:animScale>
                                    <p:animScale>
                                      <p:cBhvr>
                                        <p:cTn id="34" dur="26">
                                          <p:stCondLst>
                                            <p:cond delay="1808"/>
                                          </p:stCondLst>
                                        </p:cTn>
                                        <p:tgtEl>
                                          <p:spTgt spid="3">
                                            <p:txEl>
                                              <p:pRg st="3" end="3"/>
                                            </p:txEl>
                                          </p:spTgt>
                                        </p:tgtEl>
                                      </p:cBhvr>
                                      <p:to x="100000" y="95000"/>
                                    </p:animScale>
                                    <p:animScale>
                                      <p:cBhvr>
                                        <p:cTn id="35" dur="166" decel="50000">
                                          <p:stCondLst>
                                            <p:cond delay="1834"/>
                                          </p:stCondLst>
                                        </p:cTn>
                                        <p:tgtEl>
                                          <p:spTgt spid="3">
                                            <p:txEl>
                                              <p:pRg st="3" end="3"/>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40"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208</TotalTime>
  <Words>504</Words>
  <Application>Microsoft Office PowerPoint</Application>
  <PresentationFormat>Affichage à l'écran (4:3)</PresentationFormat>
  <Paragraphs>72</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Oriel</vt:lpstr>
      <vt:lpstr>Présentation :</vt:lpstr>
      <vt:lpstr>Biographier d’Eamonn Doyle :</vt:lpstr>
      <vt:lpstr>Histoire de ma photographie :</vt:lpstr>
      <vt:lpstr>Description :</vt:lpstr>
      <vt:lpstr>Mon jugement :</vt:lpstr>
      <vt:lpstr>Thèmes rapportés : </vt:lpstr>
      <vt:lpstr>Artiste ou Artisan ? </vt:lpstr>
      <vt:lpstr> C’est une œuvre d’art ou pas ? Une copie de la réalité ?   </vt:lpstr>
      <vt:lpstr>Le jugement sur l’art est-il est universelle?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c:title>
  <dc:creator>CHLOE</dc:creator>
  <cp:lastModifiedBy>CHLOE</cp:lastModifiedBy>
  <cp:revision>45</cp:revision>
  <dcterms:created xsi:type="dcterms:W3CDTF">2016-09-21T11:55:33Z</dcterms:created>
  <dcterms:modified xsi:type="dcterms:W3CDTF">2016-10-19T15:22:04Z</dcterms:modified>
</cp:coreProperties>
</file>