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4" r:id="rId2"/>
    <p:sldId id="295" r:id="rId3"/>
    <p:sldId id="296" r:id="rId4"/>
    <p:sldId id="316" r:id="rId5"/>
    <p:sldId id="317" r:id="rId6"/>
    <p:sldId id="318" r:id="rId7"/>
    <p:sldId id="297" r:id="rId8"/>
    <p:sldId id="298" r:id="rId9"/>
    <p:sldId id="323" r:id="rId10"/>
    <p:sldId id="324" r:id="rId11"/>
    <p:sldId id="325" r:id="rId12"/>
    <p:sldId id="326" r:id="rId13"/>
    <p:sldId id="304" r:id="rId14"/>
    <p:sldId id="319" r:id="rId15"/>
    <p:sldId id="320" r:id="rId16"/>
    <p:sldId id="321" r:id="rId17"/>
    <p:sldId id="305" r:id="rId18"/>
    <p:sldId id="322" r:id="rId19"/>
    <p:sldId id="306" r:id="rId20"/>
    <p:sldId id="307" r:id="rId21"/>
    <p:sldId id="308" r:id="rId22"/>
    <p:sldId id="309" r:id="rId23"/>
    <p:sldId id="310" r:id="rId24"/>
    <p:sldId id="311" r:id="rId25"/>
    <p:sldId id="315" r:id="rId26"/>
    <p:sldId id="327" r:id="rId27"/>
    <p:sldId id="312" r:id="rId28"/>
    <p:sldId id="313" r:id="rId29"/>
    <p:sldId id="314"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FF0000"/>
    <a:srgbClr val="0033CC"/>
    <a:srgbClr val="1D1DFF"/>
    <a:srgbClr val="008000"/>
    <a:srgbClr val="000000"/>
    <a:srgbClr val="3333FF"/>
    <a:srgbClr val="0000FF"/>
    <a:srgbClr val="B2B2B2"/>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54195-3BF2-4CB1-9A3A-C94240C4A746}" type="datetimeFigureOut">
              <a:rPr lang="fr-FR" smtClean="0"/>
              <a:pPr/>
              <a:t>18/09/2017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F0F07B-2519-4325-88BC-86FC9B6DA15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74B2491-D06D-41C6-ABAC-2173BFB72BE1}" type="slidenum">
              <a:rPr lang="en-GB"/>
              <a:pPr/>
              <a:t>5</a:t>
            </a:fld>
            <a:endParaRPr lang="en-GB"/>
          </a:p>
        </p:txBody>
      </p:sp>
      <p:sp>
        <p:nvSpPr>
          <p:cNvPr id="35841" name="Text Box 1"/>
          <p:cNvSpPr txBox="1">
            <a:spLocks noChangeArrowheads="1"/>
          </p:cNvSpPr>
          <p:nvPr/>
        </p:nvSpPr>
        <p:spPr bwMode="auto">
          <a:xfrm>
            <a:off x="1003786" y="695134"/>
            <a:ext cx="4848989" cy="3429509"/>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fr-FR"/>
          </a:p>
        </p:txBody>
      </p:sp>
      <p:sp>
        <p:nvSpPr>
          <p:cNvPr id="35842" name="Rectangle 2"/>
          <p:cNvSpPr txBox="1">
            <a:spLocks noGrp="1" noChangeArrowheads="1"/>
          </p:cNvSpPr>
          <p:nvPr>
            <p:ph type="body"/>
          </p:nvPr>
        </p:nvSpPr>
        <p:spPr bwMode="auto">
          <a:xfrm>
            <a:off x="685512" y="4343231"/>
            <a:ext cx="5484096" cy="4112423"/>
          </a:xfrm>
          <a:prstGeom prst="rect">
            <a:avLst/>
          </a:prstGeom>
          <a:noFill/>
          <a:ln>
            <a:round/>
            <a:headEnd/>
            <a:tailEnd/>
          </a:ln>
        </p:spPr>
        <p:txBody>
          <a:bodyPr wrap="none" anchor="ct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5D739DA-2BD1-476F-911E-F061F4857DE3}" type="slidenum">
              <a:rPr lang="en-GB"/>
              <a:pPr/>
              <a:t>6</a:t>
            </a:fld>
            <a:endParaRPr lang="en-GB"/>
          </a:p>
        </p:txBody>
      </p:sp>
      <p:sp>
        <p:nvSpPr>
          <p:cNvPr id="58369" name="Text Box 1"/>
          <p:cNvSpPr txBox="1">
            <a:spLocks noChangeArrowheads="1"/>
          </p:cNvSpPr>
          <p:nvPr/>
        </p:nvSpPr>
        <p:spPr bwMode="auto">
          <a:xfrm>
            <a:off x="1003786" y="695134"/>
            <a:ext cx="4848989" cy="3429509"/>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fr-FR"/>
          </a:p>
        </p:txBody>
      </p:sp>
      <p:sp>
        <p:nvSpPr>
          <p:cNvPr id="58370" name="Rectangle 2"/>
          <p:cNvSpPr txBox="1">
            <a:spLocks noGrp="1" noChangeArrowheads="1"/>
          </p:cNvSpPr>
          <p:nvPr>
            <p:ph type="body"/>
          </p:nvPr>
        </p:nvSpPr>
        <p:spPr bwMode="auto">
          <a:xfrm>
            <a:off x="685512" y="4343231"/>
            <a:ext cx="5484096" cy="4112423"/>
          </a:xfrm>
          <a:prstGeom prst="rect">
            <a:avLst/>
          </a:prstGeom>
          <a:noFill/>
          <a:ln>
            <a:round/>
            <a:headEnd/>
            <a:tailEnd/>
          </a:ln>
        </p:spPr>
        <p:txBody>
          <a:bodyPr wrap="none" anchor="ct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CF0F07B-2519-4325-88BC-86FC9B6DA154}" type="slidenum">
              <a:rPr lang="fr-FR" smtClean="0"/>
              <a:pPr/>
              <a:t>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18/09/2017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18/09/2017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18/09/2017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18/09/2017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18/09/2017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34131B4-05EA-4BF9-B78B-C5817FF03C34}" type="datetimeFigureOut">
              <a:rPr lang="fr-FR" smtClean="0"/>
              <a:pPr/>
              <a:t>18/09/2017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34131B4-05EA-4BF9-B78B-C5817FF03C34}" type="datetimeFigureOut">
              <a:rPr lang="fr-FR" smtClean="0"/>
              <a:pPr/>
              <a:t>18/09/2017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34131B4-05EA-4BF9-B78B-C5817FF03C34}" type="datetimeFigureOut">
              <a:rPr lang="fr-FR" smtClean="0"/>
              <a:pPr/>
              <a:t>18/09/2017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34131B4-05EA-4BF9-B78B-C5817FF03C34}" type="datetimeFigureOut">
              <a:rPr lang="fr-FR" smtClean="0"/>
              <a:pPr/>
              <a:t>18/09/2017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34131B4-05EA-4BF9-B78B-C5817FF03C34}" type="datetimeFigureOut">
              <a:rPr lang="fr-FR" smtClean="0"/>
              <a:pPr/>
              <a:t>18/09/2017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34131B4-05EA-4BF9-B78B-C5817FF03C34}" type="datetimeFigureOut">
              <a:rPr lang="fr-FR" smtClean="0"/>
              <a:pPr/>
              <a:t>18/09/2017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131B4-05EA-4BF9-B78B-C5817FF03C34}" type="datetimeFigureOut">
              <a:rPr lang="fr-FR" smtClean="0"/>
              <a:pPr/>
              <a:t>18/09/2017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ADFB0-26F6-4EF2-BD80-191B53547BF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youtube.com/watch?v=uTj8U7TduLo" TargetMode="Externa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histoirealacarte.com/demos/tome03/carte-Europe-1918-1920-traites-de-paix-Versailles-Trianon-Saint-Germain-en-Laye.php" TargetMode="Externa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Gueules%20cass&#233;es.jpg" TargetMode="Externa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hyperlink" Target="http://www.histoirealacarte.com/demos/tome03/carte-Europe-1918-1920-traites-de-paix-Versailles-Trianon-Saint-Germain-en-Laye.php" TargetMode="External"/><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NOUVEAUX%20PROGRAMMES/3.%20TROISI&#200;ME/HISTOIRE/TH&#200;ME%20N&#176;1%20-%20L'Europe,%20un%20th&#233;&#226;tre%20majeur%20des%20guerres%20totales%20(1914-1945)/Chapitre%201%20-%20Civils%20et%20militaires%20dans%20la%20Premi&#232;re%20Guerre%20Mondiale/VID&#201;OS/3eme-hist-les-grandes-phases-de-la-premiere-guerre-mondiale.mp4"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1285860"/>
            <a:ext cx="8715436" cy="3416320"/>
          </a:xfrm>
          <a:prstGeom prst="rect">
            <a:avLst/>
          </a:prstGeom>
          <a:solidFill>
            <a:srgbClr val="B2B2B2">
              <a:alpha val="20000"/>
            </a:srgbClr>
          </a:solidFill>
          <a:ln>
            <a:solidFill>
              <a:srgbClr val="FF0000"/>
            </a:solidFill>
          </a:ln>
        </p:spPr>
        <p:txBody>
          <a:bodyPr wrap="square" rtlCol="0">
            <a:spAutoFit/>
          </a:bodyPr>
          <a:lstStyle/>
          <a:p>
            <a:pPr algn="ctr"/>
            <a:r>
              <a:rPr lang="fr-FR" sz="5400" dirty="0" smtClean="0">
                <a:solidFill>
                  <a:srgbClr val="FF0000"/>
                </a:solidFill>
                <a:latin typeface="Poor Richard" pitchFamily="18" charset="0"/>
              </a:rPr>
              <a:t>HISTOIRE  - Thème n°1 </a:t>
            </a:r>
          </a:p>
          <a:p>
            <a:pPr algn="ctr"/>
            <a:endParaRPr lang="fr-FR" sz="5400" dirty="0" smtClean="0">
              <a:solidFill>
                <a:srgbClr val="FF0000"/>
              </a:solidFill>
              <a:latin typeface="Poor Richard" pitchFamily="18" charset="0"/>
            </a:endParaRPr>
          </a:p>
          <a:p>
            <a:pPr algn="ctr"/>
            <a:r>
              <a:rPr lang="fr-FR" sz="5400" dirty="0" smtClean="0">
                <a:solidFill>
                  <a:srgbClr val="FF0000"/>
                </a:solidFill>
                <a:latin typeface="Poor Richard" pitchFamily="18" charset="0"/>
              </a:rPr>
              <a:t>L’Europe, un théâtre majeur des guerres totales</a:t>
            </a:r>
            <a:endParaRPr lang="fr-FR" sz="5400" dirty="0">
              <a:solidFill>
                <a:srgbClr val="FF0000"/>
              </a:solidFill>
              <a:latin typeface="Poor Richar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14282" y="2643182"/>
            <a:ext cx="8715436" cy="4071966"/>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dobe Garamond Pro" pitchFamily="18" charset="0"/>
                <a:cs typeface="Arial" pitchFamily="34" charset="0"/>
              </a:rPr>
              <a:t>Lettre d’un soldat allemand le 16 août 1916.</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dobe Garamond Pro" pitchFamily="18" charset="0"/>
                <a:cs typeface="Arial" pitchFamily="34" charset="0"/>
              </a:rPr>
              <a:t>C’est la seconde phase de la bataille, les Allemands perdent le terrain conquis depuis le mois de février.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dobe Garamond Pro"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dobe Garamond Pro" pitchFamily="18" charset="0"/>
                <a:cs typeface="Arial" pitchFamily="34" charset="0"/>
              </a:rPr>
              <a:t>« Chers parents et chères sœurs (…) on nous a amenés jusqu’à quelques kilomètres du front de Verdun. Vous ne pouvez pas avoir idée de ce qu’on a vu là-bas. Nous nous trouvions à la sortie de Fleury. Nous avons passé trois jours couchés dans les trous d’obus à voir la mort de près, à l’attendre à chaque instant. Et cela sans la moindre goutte d’eau à boire et dans une horrible puanteur de cadavres. Un obus recouvre les cadavres de terre, un autre les exhume à nouveau. Quand on veut se creuser un abri, on tombe tout de suite sur des morts. (…) Puis nous avons traversé le fort de Douaumont, je n’avais encore jamais rien vu de semblable. Là il n’y avait que des blessés graves et ça respirait la mort de tous côté. En plus nous étions continuellement sous le feu (…). Tout le monde était pâle et avait le visage défait. Je ne vais pas vous en raconter davantage sur notre misère. Karl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dirty="0" smtClean="0">
                <a:ln>
                  <a:noFill/>
                </a:ln>
                <a:solidFill>
                  <a:schemeClr val="tx1"/>
                </a:solidFill>
                <a:effectLst/>
                <a:latin typeface="Adobe Garamond Pro" pitchFamily="18" charset="0"/>
                <a:cs typeface="Arial" pitchFamily="34" charset="0"/>
              </a:rPr>
              <a:t>(Karl Fritz caporal de l’armée allemande.)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dobe Garamond Pro" pitchFamily="18" charset="0"/>
              <a:cs typeface="Arial" pitchFamily="34" charset="0"/>
            </a:endParaRPr>
          </a:p>
          <a:p>
            <a:pPr marL="0" marR="0" lvl="0" indent="0" algn="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dobe Garamond Pro" pitchFamily="18" charset="0"/>
                <a:cs typeface="Arial" pitchFamily="34" charset="0"/>
              </a:rPr>
              <a:t>D’après </a:t>
            </a:r>
            <a:r>
              <a:rPr kumimoji="0" lang="fr-FR" sz="1400" b="0" i="1" u="none" strike="noStrike" cap="none" normalizeH="0" baseline="0" dirty="0" smtClean="0">
                <a:ln>
                  <a:noFill/>
                </a:ln>
                <a:solidFill>
                  <a:schemeClr val="tx1"/>
                </a:solidFill>
                <a:effectLst/>
                <a:latin typeface="Adobe Garamond Pro" pitchFamily="18" charset="0"/>
                <a:cs typeface="Arial" pitchFamily="34" charset="0"/>
              </a:rPr>
              <a:t>Paroles de Poilus, Lettres et carnets du front 1914-1918</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228842" y="188640"/>
            <a:ext cx="4758801" cy="2369825"/>
          </a:xfrm>
          <a:prstGeom prst="rect">
            <a:avLst/>
          </a:prstGeom>
          <a:noFill/>
          <a:ln w="9525">
            <a:noFill/>
            <a:miter lim="800000"/>
            <a:headEnd/>
            <a:tailEnd/>
          </a:ln>
          <a:effectLst/>
        </p:spPr>
      </p:pic>
      <p:sp>
        <p:nvSpPr>
          <p:cNvPr id="4" name="Rectangle 3"/>
          <p:cNvSpPr/>
          <p:nvPr/>
        </p:nvSpPr>
        <p:spPr>
          <a:xfrm>
            <a:off x="5292080" y="958053"/>
            <a:ext cx="3493052" cy="830997"/>
          </a:xfrm>
          <a:prstGeom prst="rect">
            <a:avLst/>
          </a:prstGeom>
        </p:spPr>
        <p:txBody>
          <a:bodyPr wrap="square">
            <a:spAutoFit/>
          </a:bodyPr>
          <a:lstStyle/>
          <a:p>
            <a:pPr algn="ctr"/>
            <a:r>
              <a:rPr lang="fr-FR" sz="2400" dirty="0" smtClean="0">
                <a:latin typeface="Poor Richard" pitchFamily="18" charset="0"/>
              </a:rPr>
              <a:t>Photographie prise sur le front allemand à Verdun</a:t>
            </a:r>
            <a:endParaRPr lang="fr-FR" sz="2400" dirty="0">
              <a:latin typeface="Poor Richard" pitchFamily="18" charset="0"/>
            </a:endParaRPr>
          </a:p>
        </p:txBody>
      </p:sp>
      <p:sp>
        <p:nvSpPr>
          <p:cNvPr id="5" name="Rectangle 4"/>
          <p:cNvSpPr/>
          <p:nvPr/>
        </p:nvSpPr>
        <p:spPr>
          <a:xfrm>
            <a:off x="2285984" y="4429132"/>
            <a:ext cx="3429024" cy="214314"/>
          </a:xfrm>
          <a:prstGeom prst="rect">
            <a:avLst/>
          </a:prstGeom>
          <a:solidFill>
            <a:srgbClr val="008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4282" y="2643182"/>
            <a:ext cx="8715436" cy="4093428"/>
          </a:xfrm>
          <a:prstGeom prst="rect">
            <a:avLst/>
          </a:prstGeom>
          <a:ln>
            <a:solidFill>
              <a:schemeClr val="tx1"/>
            </a:solidFill>
          </a:ln>
        </p:spPr>
        <p:txBody>
          <a:bodyPr wrap="square">
            <a:spAutoFit/>
          </a:bodyPr>
          <a:lstStyle/>
          <a:p>
            <a:pPr lvl="0" algn="ctr" fontAlgn="base">
              <a:spcBef>
                <a:spcPct val="0"/>
              </a:spcBef>
              <a:spcAft>
                <a:spcPct val="0"/>
              </a:spcAft>
            </a:pPr>
            <a:r>
              <a:rPr lang="fr-FR" b="1" dirty="0" smtClean="0">
                <a:latin typeface="Adobe Garamond Pro" pitchFamily="18" charset="0"/>
                <a:cs typeface="Arial" pitchFamily="34" charset="0"/>
              </a:rPr>
              <a:t>Un habitant de Verdun parle</a:t>
            </a:r>
          </a:p>
          <a:p>
            <a:pPr lvl="0" algn="ctr" fontAlgn="base">
              <a:spcBef>
                <a:spcPct val="0"/>
              </a:spcBef>
              <a:spcAft>
                <a:spcPct val="0"/>
              </a:spcAft>
            </a:pPr>
            <a:r>
              <a:rPr lang="fr-FR" dirty="0" smtClean="0">
                <a:latin typeface="Adobe Garamond Pro" pitchFamily="18" charset="0"/>
                <a:cs typeface="Arial" pitchFamily="34" charset="0"/>
              </a:rPr>
              <a:t>(il est parti de la ville le 22 février, la bataille a débuté la veille).</a:t>
            </a:r>
          </a:p>
          <a:p>
            <a:pPr lvl="0" algn="ctr" fontAlgn="base">
              <a:spcBef>
                <a:spcPct val="0"/>
              </a:spcBef>
              <a:spcAft>
                <a:spcPct val="0"/>
              </a:spcAft>
            </a:pPr>
            <a:endParaRPr lang="fr-FR" dirty="0" smtClean="0">
              <a:latin typeface="Adobe Garamond Pro" pitchFamily="18" charset="0"/>
              <a:cs typeface="Arial" pitchFamily="34" charset="0"/>
            </a:endParaRPr>
          </a:p>
          <a:p>
            <a:pPr lvl="0" fontAlgn="base">
              <a:spcBef>
                <a:spcPct val="0"/>
              </a:spcBef>
              <a:spcAft>
                <a:spcPct val="0"/>
              </a:spcAft>
            </a:pPr>
            <a:r>
              <a:rPr lang="fr-FR" dirty="0" smtClean="0">
                <a:latin typeface="Adobe Garamond Pro" pitchFamily="18" charset="0"/>
                <a:cs typeface="Arial" pitchFamily="34" charset="0"/>
              </a:rPr>
              <a:t>« J'ai quitté Verdun mardi soir, jour où 73 obus étaient tombés sur la ville. Les trains ne prenaient déjà plus de civils et il m'a fallu faire 10 kilomètres à pied pour gagner la gare. Après avoir attendu de 10 heures du soir à 10 heures du matin, on nous a embarqués dans un train de marchandises pour Bar-le-Duc... Dans Verdun, presque toutes les rues sont obstruées par les débris des maisons bombardées, on doit enjamber des fils télégraphiques, des charpentes, d'énormes blocs de pierre, on marche sur des vitres cassées car il ne reste plus un seul carreau, même dans les immeubles qui n’ont pas été atteints. On dirait un vaste tremblement de terre. (…) ».</a:t>
            </a:r>
          </a:p>
          <a:p>
            <a:pPr lvl="0" fontAlgn="base">
              <a:spcBef>
                <a:spcPct val="0"/>
              </a:spcBef>
              <a:spcAft>
                <a:spcPct val="0"/>
              </a:spcAft>
            </a:pPr>
            <a:endParaRPr lang="fr-FR" dirty="0" smtClean="0">
              <a:latin typeface="Adobe Garamond Pro" pitchFamily="18" charset="0"/>
              <a:cs typeface="Arial" pitchFamily="34" charset="0"/>
            </a:endParaRPr>
          </a:p>
          <a:p>
            <a:pPr lvl="0" algn="r" fontAlgn="base">
              <a:spcBef>
                <a:spcPct val="0"/>
              </a:spcBef>
              <a:spcAft>
                <a:spcPct val="0"/>
              </a:spcAft>
            </a:pPr>
            <a:r>
              <a:rPr lang="fr-FR" dirty="0" smtClean="0">
                <a:latin typeface="Adobe Garamond Pro" pitchFamily="18" charset="0"/>
                <a:cs typeface="Arial" pitchFamily="34" charset="0"/>
              </a:rPr>
              <a:t>D’après Georges Derville « </a:t>
            </a:r>
            <a:r>
              <a:rPr lang="fr-FR" i="1" dirty="0" smtClean="0">
                <a:latin typeface="Adobe Garamond Pro" pitchFamily="18" charset="0"/>
                <a:cs typeface="Arial" pitchFamily="34" charset="0"/>
              </a:rPr>
              <a:t>Les Annales</a:t>
            </a:r>
            <a:r>
              <a:rPr lang="fr-FR" dirty="0" smtClean="0">
                <a:latin typeface="Adobe Garamond Pro" pitchFamily="18" charset="0"/>
                <a:cs typeface="Arial" pitchFamily="34" charset="0"/>
              </a:rPr>
              <a:t> », N</a:t>
            </a:r>
            <a:r>
              <a:rPr lang="fr-FR" i="1" dirty="0" smtClean="0">
                <a:latin typeface="Adobe Garamond Pro" pitchFamily="18" charset="0"/>
                <a:cs typeface="Arial" pitchFamily="34" charset="0"/>
              </a:rPr>
              <a:t>°</a:t>
            </a:r>
            <a:r>
              <a:rPr lang="fr-FR" dirty="0" smtClean="0">
                <a:latin typeface="Adobe Garamond Pro" pitchFamily="18" charset="0"/>
                <a:cs typeface="Arial" pitchFamily="34" charset="0"/>
              </a:rPr>
              <a:t>12,mars 1916</a:t>
            </a:r>
            <a:endParaRPr lang="fr-FR" dirty="0" smtClean="0">
              <a:latin typeface="Arial" pitchFamily="34" charset="0"/>
              <a:cs typeface="Arial" pitchFamily="34" charset="0"/>
            </a:endParaRPr>
          </a:p>
        </p:txBody>
      </p:sp>
      <p:pic>
        <p:nvPicPr>
          <p:cNvPr id="4098" name="Picture 2"/>
          <p:cNvPicPr>
            <a:picLocks noChangeAspect="1" noChangeArrowheads="1"/>
          </p:cNvPicPr>
          <p:nvPr/>
        </p:nvPicPr>
        <p:blipFill>
          <a:blip r:embed="rId2"/>
          <a:srcRect/>
          <a:stretch>
            <a:fillRect/>
          </a:stretch>
        </p:blipFill>
        <p:spPr bwMode="auto">
          <a:xfrm>
            <a:off x="1000100" y="285728"/>
            <a:ext cx="3597827" cy="2293165"/>
          </a:xfrm>
          <a:prstGeom prst="rect">
            <a:avLst/>
          </a:prstGeom>
          <a:noFill/>
          <a:ln w="9525">
            <a:noFill/>
            <a:miter lim="800000"/>
            <a:headEnd/>
            <a:tailEnd/>
          </a:ln>
          <a:effectLst/>
        </p:spPr>
      </p:pic>
      <p:sp>
        <p:nvSpPr>
          <p:cNvPr id="3" name="Rectangle 2"/>
          <p:cNvSpPr/>
          <p:nvPr/>
        </p:nvSpPr>
        <p:spPr>
          <a:xfrm>
            <a:off x="5148064" y="968116"/>
            <a:ext cx="3707904" cy="830997"/>
          </a:xfrm>
          <a:prstGeom prst="rect">
            <a:avLst/>
          </a:prstGeom>
        </p:spPr>
        <p:txBody>
          <a:bodyPr wrap="square">
            <a:spAutoFit/>
          </a:bodyPr>
          <a:lstStyle/>
          <a:p>
            <a:pPr algn="ctr"/>
            <a:r>
              <a:rPr lang="fr-FR" sz="2400" dirty="0" smtClean="0">
                <a:latin typeface="Poor Richard" pitchFamily="18" charset="0"/>
              </a:rPr>
              <a:t>Ville de Verdun , </a:t>
            </a:r>
          </a:p>
          <a:p>
            <a:pPr algn="ctr"/>
            <a:r>
              <a:rPr lang="fr-FR" sz="2400" dirty="0" smtClean="0">
                <a:latin typeface="Poor Richard" pitchFamily="18" charset="0"/>
              </a:rPr>
              <a:t>février 1916</a:t>
            </a:r>
            <a:endParaRPr lang="fr-FR" sz="2400" dirty="0">
              <a:latin typeface="Poor Richard" pitchFamily="18" charset="0"/>
            </a:endParaRPr>
          </a:p>
        </p:txBody>
      </p:sp>
      <p:sp>
        <p:nvSpPr>
          <p:cNvPr id="6" name="Rectangle 5"/>
          <p:cNvSpPr/>
          <p:nvPr/>
        </p:nvSpPr>
        <p:spPr>
          <a:xfrm flipV="1">
            <a:off x="1785918" y="4643446"/>
            <a:ext cx="6858048" cy="285752"/>
          </a:xfrm>
          <a:prstGeom prst="rect">
            <a:avLst/>
          </a:prstGeom>
          <a:solidFill>
            <a:srgbClr val="008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flipV="1">
            <a:off x="285720" y="4929198"/>
            <a:ext cx="3500462" cy="285752"/>
          </a:xfrm>
          <a:prstGeom prst="rect">
            <a:avLst/>
          </a:prstGeom>
          <a:solidFill>
            <a:srgbClr val="008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outHorizontal)">
                                      <p:cBhvr>
                                        <p:cTn id="12" dur="1250"/>
                                        <p:tgtEl>
                                          <p:spTgt spid="4098"/>
                                        </p:tgtEl>
                                      </p:cBhvr>
                                    </p:animEffect>
                                  </p:childTnLst>
                                </p:cTn>
                              </p:par>
                              <p:par>
                                <p:cTn id="13" presetID="26"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33685"/>
            <a:ext cx="9144000" cy="4278094"/>
          </a:xfrm>
          <a:prstGeom prst="rect">
            <a:avLst/>
          </a:prstGeom>
          <a:ln>
            <a:solidFill>
              <a:schemeClr val="tx1"/>
            </a:solidFill>
          </a:ln>
        </p:spPr>
        <p:txBody>
          <a:bodyPr wrap="square">
            <a:spAutoFit/>
          </a:bodyPr>
          <a:lstStyle/>
          <a:p>
            <a:pPr lvl="0" algn="ctr" fontAlgn="base">
              <a:spcBef>
                <a:spcPct val="0"/>
              </a:spcBef>
              <a:spcAft>
                <a:spcPct val="0"/>
              </a:spcAft>
            </a:pPr>
            <a:r>
              <a:rPr lang="fr-FR" sz="1600" b="1" dirty="0" smtClean="0">
                <a:latin typeface="Adobe Garamond Pro" pitchFamily="18" charset="0"/>
                <a:cs typeface="Arial" pitchFamily="34" charset="0"/>
              </a:rPr>
              <a:t>Témoignage d’un écolier à la fin du printemps 1916</a:t>
            </a:r>
          </a:p>
          <a:p>
            <a:pPr lvl="0" algn="ctr" fontAlgn="base">
              <a:spcBef>
                <a:spcPct val="0"/>
              </a:spcBef>
              <a:spcAft>
                <a:spcPct val="0"/>
              </a:spcAft>
            </a:pPr>
            <a:endParaRPr lang="fr-FR" sz="1600" b="1" dirty="0" smtClean="0">
              <a:latin typeface="Adobe Garamond Pro" pitchFamily="18" charset="0"/>
              <a:cs typeface="Arial" pitchFamily="34" charset="0"/>
            </a:endParaRPr>
          </a:p>
          <a:p>
            <a:pPr lvl="0" fontAlgn="base">
              <a:spcBef>
                <a:spcPct val="0"/>
              </a:spcBef>
              <a:spcAft>
                <a:spcPct val="0"/>
              </a:spcAft>
            </a:pPr>
            <a:r>
              <a:rPr lang="fr-FR" sz="1600" dirty="0" smtClean="0">
                <a:latin typeface="Adobe Garamond Pro" pitchFamily="18" charset="0"/>
                <a:cs typeface="Arial" pitchFamily="34" charset="0"/>
              </a:rPr>
              <a:t>« À la maison la vie était difficile sans le papa et les oncles (...). La maman était si fatiguée qu’elle ne riait plus jamais et ne nous parlait que pour nous dire les choses du travail. Le pépé venait aider tous les jours, mais il se courbait de plus en plus. Là-dessus on est venu réquisitionner les mulets, on en avait gros sur le cœur, qui donc allait labourer les champs ? (…) Nous les enfants on fait bien tout ce qu’on peut pour aider. Même du travail des hommes parfois, au plus on grandit, au plus on aide (…). Les gens s’arrangent pour avoir le journal, mais ce qu’ils disent dedans, on voit bien que c’est tout des contes, parce que les soldats, eux, nous disent que c’est point du tout comme ça. (…) Mon oncle </a:t>
            </a:r>
            <a:r>
              <a:rPr lang="fr-FR" sz="1600" dirty="0" err="1" smtClean="0">
                <a:latin typeface="Adobe Garamond Pro" pitchFamily="18" charset="0"/>
                <a:cs typeface="Arial" pitchFamily="34" charset="0"/>
              </a:rPr>
              <a:t>Tonin</a:t>
            </a:r>
            <a:r>
              <a:rPr lang="fr-FR" sz="1600" dirty="0" smtClean="0">
                <a:latin typeface="Adobe Garamond Pro" pitchFamily="18" charset="0"/>
                <a:cs typeface="Arial" pitchFamily="34" charset="0"/>
              </a:rPr>
              <a:t> est venu en permission agricole, il repart ce soir. La mémé a tout le temps les larmes qu’elle cache en tricotant. Le tonton m’a mené avec lui au champ chaque matin, il a beaucoup parlé des choses de la guerre qu’il ne voulait point dire à la maison devant les femmes déjà si tristes (…). »</a:t>
            </a:r>
          </a:p>
          <a:p>
            <a:pPr lvl="0" fontAlgn="base">
              <a:spcBef>
                <a:spcPct val="0"/>
              </a:spcBef>
              <a:spcAft>
                <a:spcPct val="0"/>
              </a:spcAft>
            </a:pPr>
            <a:endParaRPr lang="fr-FR" sz="1600" dirty="0" smtClean="0">
              <a:latin typeface="Adobe Garamond Pro" pitchFamily="18" charset="0"/>
              <a:cs typeface="Arial" pitchFamily="34" charset="0"/>
            </a:endParaRPr>
          </a:p>
          <a:p>
            <a:pPr lvl="0" algn="r" fontAlgn="base">
              <a:spcBef>
                <a:spcPct val="0"/>
              </a:spcBef>
              <a:spcAft>
                <a:spcPct val="0"/>
              </a:spcAft>
            </a:pPr>
            <a:r>
              <a:rPr lang="fr-FR" sz="1600" dirty="0" smtClean="0">
                <a:latin typeface="Adobe Garamond Pro" pitchFamily="18" charset="0"/>
                <a:cs typeface="Arial" pitchFamily="34" charset="0"/>
              </a:rPr>
              <a:t>D’après une rédaction d’Albert Léon, 20 juin 1916. Âgé d’environ 13</a:t>
            </a:r>
          </a:p>
          <a:p>
            <a:pPr lvl="0" algn="r" fontAlgn="base">
              <a:spcBef>
                <a:spcPct val="0"/>
              </a:spcBef>
              <a:spcAft>
                <a:spcPts val="1000"/>
              </a:spcAft>
            </a:pPr>
            <a:r>
              <a:rPr lang="fr-FR" sz="1600" dirty="0" smtClean="0">
                <a:latin typeface="Adobe Garamond Pro" pitchFamily="18" charset="0"/>
                <a:cs typeface="Arial" pitchFamily="34" charset="0"/>
              </a:rPr>
              <a:t>ans, il vit dans les Hautes Alpes</a:t>
            </a:r>
            <a:endParaRPr lang="fr-FR" sz="1600" dirty="0"/>
          </a:p>
        </p:txBody>
      </p:sp>
      <p:sp>
        <p:nvSpPr>
          <p:cNvPr id="3" name="Rectangle 2"/>
          <p:cNvSpPr/>
          <p:nvPr/>
        </p:nvSpPr>
        <p:spPr>
          <a:xfrm>
            <a:off x="357158" y="857232"/>
            <a:ext cx="3857652" cy="461665"/>
          </a:xfrm>
          <a:prstGeom prst="rect">
            <a:avLst/>
          </a:prstGeom>
        </p:spPr>
        <p:txBody>
          <a:bodyPr wrap="square">
            <a:spAutoFit/>
          </a:bodyPr>
          <a:lstStyle/>
          <a:p>
            <a:pPr algn="ctr"/>
            <a:r>
              <a:rPr lang="fr-FR" sz="2400" dirty="0" smtClean="0">
                <a:latin typeface="Poor Richard" pitchFamily="18" charset="0"/>
              </a:rPr>
              <a:t>Travaux agricoles , été 1916</a:t>
            </a:r>
            <a:endParaRPr lang="fr-FR" sz="2400" dirty="0">
              <a:latin typeface="Poor Richard" pitchFamily="18" charset="0"/>
            </a:endParaRPr>
          </a:p>
        </p:txBody>
      </p:sp>
      <p:sp>
        <p:nvSpPr>
          <p:cNvPr id="5" name="Rectangle 4"/>
          <p:cNvSpPr/>
          <p:nvPr/>
        </p:nvSpPr>
        <p:spPr>
          <a:xfrm>
            <a:off x="5429256" y="3643314"/>
            <a:ext cx="3500462" cy="214314"/>
          </a:xfrm>
          <a:prstGeom prst="rect">
            <a:avLst/>
          </a:prstGeom>
          <a:solidFill>
            <a:srgbClr val="008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l_fi" descr="Afficher l'image d'origine"/>
          <p:cNvPicPr/>
          <p:nvPr/>
        </p:nvPicPr>
        <p:blipFill>
          <a:blip r:embed="rId2"/>
          <a:srcRect/>
          <a:stretch>
            <a:fillRect/>
          </a:stretch>
        </p:blipFill>
        <p:spPr bwMode="auto">
          <a:xfrm>
            <a:off x="4500562" y="214290"/>
            <a:ext cx="3929090" cy="2071702"/>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par>
                                <p:cTn id="13" presetID="5"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t="838"/>
          <a:stretch>
            <a:fillRect/>
          </a:stretch>
        </p:blipFill>
        <p:spPr bwMode="auto">
          <a:xfrm>
            <a:off x="285720" y="1500174"/>
            <a:ext cx="1997785" cy="2339561"/>
          </a:xfrm>
          <a:prstGeom prst="rect">
            <a:avLst/>
          </a:prstGeom>
          <a:noFill/>
          <a:ln w="9525">
            <a:noFill/>
            <a:miter lim="800000"/>
            <a:headEnd/>
            <a:tailEnd/>
          </a:ln>
          <a:effectLst/>
        </p:spPr>
      </p:pic>
      <p:sp>
        <p:nvSpPr>
          <p:cNvPr id="3" name="Rectangle 2"/>
          <p:cNvSpPr/>
          <p:nvPr/>
        </p:nvSpPr>
        <p:spPr>
          <a:xfrm>
            <a:off x="4857752" y="2357430"/>
            <a:ext cx="3929058" cy="892552"/>
          </a:xfrm>
          <a:prstGeom prst="rect">
            <a:avLst/>
          </a:prstGeom>
        </p:spPr>
        <p:txBody>
          <a:bodyPr wrap="square">
            <a:spAutoFit/>
          </a:bodyPr>
          <a:lstStyle/>
          <a:p>
            <a:pPr algn="ctr"/>
            <a:r>
              <a:rPr lang="fr-FR" sz="2600" dirty="0" smtClean="0">
                <a:latin typeface="Poor Richard" pitchFamily="18" charset="0"/>
              </a:rPr>
              <a:t>1) Quelles violences subissent les combattants ?</a:t>
            </a:r>
            <a:endParaRPr lang="fr-FR" sz="2600" dirty="0">
              <a:latin typeface="Poor Richard" pitchFamily="18" charset="0"/>
            </a:endParaRPr>
          </a:p>
        </p:txBody>
      </p:sp>
      <p:sp>
        <p:nvSpPr>
          <p:cNvPr id="4" name="Rectangle 3"/>
          <p:cNvSpPr/>
          <p:nvPr/>
        </p:nvSpPr>
        <p:spPr>
          <a:xfrm>
            <a:off x="4714876" y="3357562"/>
            <a:ext cx="4214842" cy="1692771"/>
          </a:xfrm>
          <a:prstGeom prst="rect">
            <a:avLst/>
          </a:prstGeom>
        </p:spPr>
        <p:txBody>
          <a:bodyPr wrap="square">
            <a:spAutoFit/>
          </a:bodyPr>
          <a:lstStyle/>
          <a:p>
            <a:pPr algn="ctr"/>
            <a:r>
              <a:rPr lang="fr-FR" sz="2600" dirty="0" smtClean="0">
                <a:latin typeface="Poor Richard" pitchFamily="18" charset="0"/>
              </a:rPr>
              <a:t>2) Relevez des éléments qui montrent la volonté de destruction réciproque des adversaires.</a:t>
            </a:r>
            <a:endParaRPr lang="fr-FR" sz="2600" dirty="0">
              <a:latin typeface="Poor Richard" pitchFamily="18" charset="0"/>
            </a:endParaRPr>
          </a:p>
        </p:txBody>
      </p:sp>
      <p:sp>
        <p:nvSpPr>
          <p:cNvPr id="5" name="Rectangle 4"/>
          <p:cNvSpPr/>
          <p:nvPr/>
        </p:nvSpPr>
        <p:spPr>
          <a:xfrm>
            <a:off x="4643438" y="5072074"/>
            <a:ext cx="4286248" cy="1292662"/>
          </a:xfrm>
          <a:prstGeom prst="rect">
            <a:avLst/>
          </a:prstGeom>
        </p:spPr>
        <p:txBody>
          <a:bodyPr wrap="square">
            <a:spAutoFit/>
          </a:bodyPr>
          <a:lstStyle/>
          <a:p>
            <a:pPr algn="ctr"/>
            <a:r>
              <a:rPr lang="fr-FR" sz="2600" dirty="0" smtClean="0">
                <a:latin typeface="Poor Richard" pitchFamily="18" charset="0"/>
              </a:rPr>
              <a:t>3) Comment les civils sont-ils concernés par la bataille de Verdun ?</a:t>
            </a:r>
            <a:endParaRPr lang="fr-FR" sz="2600" dirty="0">
              <a:latin typeface="Poor Richard" pitchFamily="18" charset="0"/>
            </a:endParaRPr>
          </a:p>
        </p:txBody>
      </p:sp>
      <p:sp>
        <p:nvSpPr>
          <p:cNvPr id="6" name="ZoneTexte 5"/>
          <p:cNvSpPr txBox="1"/>
          <p:nvPr/>
        </p:nvSpPr>
        <p:spPr>
          <a:xfrm>
            <a:off x="285720" y="214290"/>
            <a:ext cx="8501122" cy="954107"/>
          </a:xfrm>
          <a:prstGeom prst="rect">
            <a:avLst/>
          </a:prstGeom>
          <a:solidFill>
            <a:srgbClr val="BFBFBF">
              <a:alpha val="50196"/>
            </a:srgbClr>
          </a:solidFill>
          <a:ln>
            <a:solidFill>
              <a:schemeClr val="tx1"/>
            </a:solidFill>
          </a:ln>
        </p:spPr>
        <p:txBody>
          <a:bodyPr wrap="square" rtlCol="0">
            <a:spAutoFit/>
          </a:bodyPr>
          <a:lstStyle/>
          <a:p>
            <a:pPr algn="ctr"/>
            <a:r>
              <a:rPr lang="fr-FR" sz="2800" dirty="0" smtClean="0">
                <a:latin typeface="Poor Richard" pitchFamily="18" charset="0"/>
              </a:rPr>
              <a:t>Recopiez puis répondez aux questions en vous aidant des documents distribués.</a:t>
            </a:r>
            <a:endParaRPr lang="fr-FR" sz="2800" dirty="0">
              <a:latin typeface="Poor Richard" pitchFamily="18" charset="0"/>
            </a:endParaRPr>
          </a:p>
        </p:txBody>
      </p:sp>
      <p:pic>
        <p:nvPicPr>
          <p:cNvPr id="7" name="Image 6" descr="j0254500.gif"/>
          <p:cNvPicPr>
            <a:picLocks noChangeAspect="1"/>
          </p:cNvPicPr>
          <p:nvPr/>
        </p:nvPicPr>
        <p:blipFill>
          <a:blip r:embed="rId3"/>
          <a:stretch>
            <a:fillRect/>
          </a:stretch>
        </p:blipFill>
        <p:spPr>
          <a:xfrm>
            <a:off x="6357950" y="1428736"/>
            <a:ext cx="738186" cy="738186"/>
          </a:xfrm>
          <a:prstGeom prst="rect">
            <a:avLst/>
          </a:prstGeom>
        </p:spPr>
      </p:pic>
      <p:pic>
        <p:nvPicPr>
          <p:cNvPr id="8" name="Picture 3"/>
          <p:cNvPicPr>
            <a:picLocks noChangeAspect="1" noChangeArrowheads="1"/>
          </p:cNvPicPr>
          <p:nvPr/>
        </p:nvPicPr>
        <p:blipFill>
          <a:blip r:embed="rId4"/>
          <a:srcRect l="4488"/>
          <a:stretch>
            <a:fillRect/>
          </a:stretch>
        </p:blipFill>
        <p:spPr bwMode="auto">
          <a:xfrm>
            <a:off x="285720" y="4071942"/>
            <a:ext cx="3451930" cy="2302802"/>
          </a:xfrm>
          <a:prstGeom prst="rect">
            <a:avLst/>
          </a:prstGeom>
          <a:noFill/>
          <a:ln w="9525">
            <a:solidFill>
              <a:schemeClr val="tx1"/>
            </a:solidFill>
            <a:miter lim="800000"/>
            <a:headEnd/>
            <a:tailEnd/>
          </a:ln>
          <a:effectLst/>
        </p:spPr>
      </p:pic>
      <p:pic>
        <p:nvPicPr>
          <p:cNvPr id="9" name="Picture 2" descr="Afficher l'image d'origine"/>
          <p:cNvPicPr>
            <a:picLocks noChangeAspect="1" noChangeArrowheads="1"/>
          </p:cNvPicPr>
          <p:nvPr/>
        </p:nvPicPr>
        <p:blipFill>
          <a:blip r:embed="rId5"/>
          <a:srcRect/>
          <a:stretch>
            <a:fillRect/>
          </a:stretch>
        </p:blipFill>
        <p:spPr bwMode="auto">
          <a:xfrm>
            <a:off x="2428860" y="1785926"/>
            <a:ext cx="2418208" cy="16763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21" presetClass="entr" presetSubtype="4"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wheel(4)">
                                      <p:cBhvr>
                                        <p:cTn id="13" dur="2000"/>
                                        <p:tgtEl>
                                          <p:spTgt spid="7170"/>
                                        </p:tgtEl>
                                      </p:cBhvr>
                                    </p:animEffect>
                                  </p:childTnLst>
                                </p:cTn>
                              </p:par>
                              <p:par>
                                <p:cTn id="14" presetID="54" presetClass="entr" presetSubtype="0" accel="10000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2000" fill="hold"/>
                                        <p:tgtEl>
                                          <p:spTgt spid="3"/>
                                        </p:tgtEl>
                                        <p:attrNameLst>
                                          <p:attrName>ppt_w</p:attrName>
                                        </p:attrNameLst>
                                      </p:cBhvr>
                                      <p:tavLst>
                                        <p:tav tm="0">
                                          <p:val>
                                            <p:strVal val="#ppt_w*0.05"/>
                                          </p:val>
                                        </p:tav>
                                        <p:tav tm="100000">
                                          <p:val>
                                            <p:strVal val="#ppt_w"/>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anim calcmode="lin" valueType="num">
                                      <p:cBhvr>
                                        <p:cTn id="18" dur="2000" fill="hold"/>
                                        <p:tgtEl>
                                          <p:spTgt spid="3"/>
                                        </p:tgtEl>
                                        <p:attrNameLst>
                                          <p:attrName>ppt_x</p:attrName>
                                        </p:attrNameLst>
                                      </p:cBhvr>
                                      <p:tavLst>
                                        <p:tav tm="0">
                                          <p:val>
                                            <p:strVal val="#ppt_x-.2"/>
                                          </p:val>
                                        </p:tav>
                                        <p:tav tm="100000">
                                          <p:val>
                                            <p:strVal val="#ppt_x"/>
                                          </p:val>
                                        </p:tav>
                                      </p:tavLst>
                                    </p:anim>
                                    <p:anim calcmode="lin" valueType="num">
                                      <p:cBhvr>
                                        <p:cTn id="19" dur="2000" fill="hold"/>
                                        <p:tgtEl>
                                          <p:spTgt spid="3"/>
                                        </p:tgtEl>
                                        <p:attrNameLst>
                                          <p:attrName>ppt_y</p:attrName>
                                        </p:attrNameLst>
                                      </p:cBhvr>
                                      <p:tavLst>
                                        <p:tav tm="0">
                                          <p:val>
                                            <p:strVal val="#ppt_y"/>
                                          </p:val>
                                        </p:tav>
                                        <p:tav tm="100000">
                                          <p:val>
                                            <p:strVal val="#ppt_y"/>
                                          </p:val>
                                        </p:tav>
                                      </p:tavLst>
                                    </p:anim>
                                    <p:animEffect transition="in" filter="fade">
                                      <p:cBhvr>
                                        <p:cTn id="20" dur="2000"/>
                                        <p:tgtEl>
                                          <p:spTgt spid="3"/>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2000" fill="hold"/>
                                        <p:tgtEl>
                                          <p:spTgt spid="4"/>
                                        </p:tgtEl>
                                        <p:attrNameLst>
                                          <p:attrName>ppt_w</p:attrName>
                                        </p:attrNameLst>
                                      </p:cBhvr>
                                      <p:tavLst>
                                        <p:tav tm="0">
                                          <p:val>
                                            <p:strVal val="#ppt_w*0.05"/>
                                          </p:val>
                                        </p:tav>
                                        <p:tav tm="100000">
                                          <p:val>
                                            <p:strVal val="#ppt_w"/>
                                          </p:val>
                                        </p:tav>
                                      </p:tavLst>
                                    </p:anim>
                                    <p:anim calcmode="lin" valueType="num">
                                      <p:cBhvr>
                                        <p:cTn id="24" dur="2000" fill="hold"/>
                                        <p:tgtEl>
                                          <p:spTgt spid="4"/>
                                        </p:tgtEl>
                                        <p:attrNameLst>
                                          <p:attrName>ppt_h</p:attrName>
                                        </p:attrNameLst>
                                      </p:cBhvr>
                                      <p:tavLst>
                                        <p:tav tm="0">
                                          <p:val>
                                            <p:strVal val="#ppt_h"/>
                                          </p:val>
                                        </p:tav>
                                        <p:tav tm="100000">
                                          <p:val>
                                            <p:strVal val="#ppt_h"/>
                                          </p:val>
                                        </p:tav>
                                      </p:tavLst>
                                    </p:anim>
                                    <p:anim calcmode="lin" valueType="num">
                                      <p:cBhvr>
                                        <p:cTn id="25" dur="2000" fill="hold"/>
                                        <p:tgtEl>
                                          <p:spTgt spid="4"/>
                                        </p:tgtEl>
                                        <p:attrNameLst>
                                          <p:attrName>ppt_x</p:attrName>
                                        </p:attrNameLst>
                                      </p:cBhvr>
                                      <p:tavLst>
                                        <p:tav tm="0">
                                          <p:val>
                                            <p:strVal val="#ppt_x-.2"/>
                                          </p:val>
                                        </p:tav>
                                        <p:tav tm="100000">
                                          <p:val>
                                            <p:strVal val="#ppt_x"/>
                                          </p:val>
                                        </p:tav>
                                      </p:tavLst>
                                    </p:anim>
                                    <p:anim calcmode="lin" valueType="num">
                                      <p:cBhvr>
                                        <p:cTn id="26" dur="2000" fill="hold"/>
                                        <p:tgtEl>
                                          <p:spTgt spid="4"/>
                                        </p:tgtEl>
                                        <p:attrNameLst>
                                          <p:attrName>ppt_y</p:attrName>
                                        </p:attrNameLst>
                                      </p:cBhvr>
                                      <p:tavLst>
                                        <p:tav tm="0">
                                          <p:val>
                                            <p:strVal val="#ppt_y"/>
                                          </p:val>
                                        </p:tav>
                                        <p:tav tm="100000">
                                          <p:val>
                                            <p:strVal val="#ppt_y"/>
                                          </p:val>
                                        </p:tav>
                                      </p:tavLst>
                                    </p:anim>
                                    <p:animEffect transition="in" filter="fade">
                                      <p:cBhvr>
                                        <p:cTn id="27" dur="2000"/>
                                        <p:tgtEl>
                                          <p:spTgt spid="4"/>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2000" fill="hold"/>
                                        <p:tgtEl>
                                          <p:spTgt spid="5"/>
                                        </p:tgtEl>
                                        <p:attrNameLst>
                                          <p:attrName>ppt_w</p:attrName>
                                        </p:attrNameLst>
                                      </p:cBhvr>
                                      <p:tavLst>
                                        <p:tav tm="0">
                                          <p:val>
                                            <p:strVal val="#ppt_w*0.05"/>
                                          </p:val>
                                        </p:tav>
                                        <p:tav tm="100000">
                                          <p:val>
                                            <p:strVal val="#ppt_w"/>
                                          </p:val>
                                        </p:tav>
                                      </p:tavLst>
                                    </p:anim>
                                    <p:anim calcmode="lin" valueType="num">
                                      <p:cBhvr>
                                        <p:cTn id="31" dur="2000" fill="hold"/>
                                        <p:tgtEl>
                                          <p:spTgt spid="5"/>
                                        </p:tgtEl>
                                        <p:attrNameLst>
                                          <p:attrName>ppt_h</p:attrName>
                                        </p:attrNameLst>
                                      </p:cBhvr>
                                      <p:tavLst>
                                        <p:tav tm="0">
                                          <p:val>
                                            <p:strVal val="#ppt_h"/>
                                          </p:val>
                                        </p:tav>
                                        <p:tav tm="100000">
                                          <p:val>
                                            <p:strVal val="#ppt_h"/>
                                          </p:val>
                                        </p:tav>
                                      </p:tavLst>
                                    </p:anim>
                                    <p:anim calcmode="lin" valueType="num">
                                      <p:cBhvr>
                                        <p:cTn id="32" dur="2000" fill="hold"/>
                                        <p:tgtEl>
                                          <p:spTgt spid="5"/>
                                        </p:tgtEl>
                                        <p:attrNameLst>
                                          <p:attrName>ppt_x</p:attrName>
                                        </p:attrNameLst>
                                      </p:cBhvr>
                                      <p:tavLst>
                                        <p:tav tm="0">
                                          <p:val>
                                            <p:strVal val="#ppt_x-.2"/>
                                          </p:val>
                                        </p:tav>
                                        <p:tav tm="100000">
                                          <p:val>
                                            <p:strVal val="#ppt_x"/>
                                          </p:val>
                                        </p:tav>
                                      </p:tavLst>
                                    </p:anim>
                                    <p:anim calcmode="lin" valueType="num">
                                      <p:cBhvr>
                                        <p:cTn id="33" dur="2000" fill="hold"/>
                                        <p:tgtEl>
                                          <p:spTgt spid="5"/>
                                        </p:tgtEl>
                                        <p:attrNameLst>
                                          <p:attrName>ppt_y</p:attrName>
                                        </p:attrNameLst>
                                      </p:cBhvr>
                                      <p:tavLst>
                                        <p:tav tm="0">
                                          <p:val>
                                            <p:strVal val="#ppt_y"/>
                                          </p:val>
                                        </p:tav>
                                        <p:tav tm="100000">
                                          <p:val>
                                            <p:strVal val="#ppt_y"/>
                                          </p:val>
                                        </p:tav>
                                      </p:tavLst>
                                    </p:anim>
                                    <p:animEffect transition="in" filter="fade">
                                      <p:cBhvr>
                                        <p:cTn id="34" dur="2000"/>
                                        <p:tgtEl>
                                          <p:spTgt spid="5"/>
                                        </p:tgtEl>
                                      </p:cBhvr>
                                    </p:animEffect>
                                  </p:childTnLst>
                                </p:cTn>
                              </p:par>
                              <p:par>
                                <p:cTn id="35" presetID="21"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4)">
                                      <p:cBhvr>
                                        <p:cTn id="37" dur="2000"/>
                                        <p:tgtEl>
                                          <p:spTgt spid="8"/>
                                        </p:tgtEl>
                                      </p:cBhvr>
                                    </p:animEffect>
                                  </p:childTnLst>
                                </p:cTn>
                              </p:par>
                              <p:par>
                                <p:cTn id="38" presetID="8" presetClass="entr" presetSubtype="16"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amond(in)">
                                      <p:cBhvr>
                                        <p:cTn id="4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14282" y="3500438"/>
            <a:ext cx="8643998" cy="3143248"/>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dobe Garamond Pro" pitchFamily="18" charset="0"/>
                <a:cs typeface="Arial" pitchFamily="34" charset="0"/>
              </a:rPr>
              <a:t>Lettre d’un soldat allemand le 16 août 1916.</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dobe Garamond Pro" pitchFamily="18" charset="0"/>
                <a:cs typeface="Arial" pitchFamily="34" charset="0"/>
              </a:rPr>
              <a:t>C’est la seconde phase de la bataille, les Allemands perdent le terrain conquis depuis le mois de février.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dobe Garamond Pro"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dobe Garamond Pro" pitchFamily="18" charset="0"/>
                <a:cs typeface="Arial" pitchFamily="34" charset="0"/>
              </a:rPr>
              <a:t>« Chers parents et chères sœurs (…) on nous a amenés jusqu’à quelques kilomètres du front de Verdun. Vous ne pouvez pas avoir idée de ce qu’on a vu là-bas. Nous nous trouvions à la sortie de Fleury. Nous avons passé trois jours couchés dans les trous d’obus à voir la mort de près, à l’attendre à chaque instant. Et cela sans la moindre goutte d’eau à boire et dans une horrible puanteur de cadavres. Un obus recouvre les cadavres de terre, un autre les exhume à nouveau. Quand on veut se creuser un abri, on tombe tout de suite sur des morts. (…) Puis nous avons traversé le fort de Douaumont, je n’avais encore jamais rien vu de semblable. Là il n’y avait que des blessés graves et ça respirait la mort de tous côté. En plus nous étions continuellement sous le feu (…). Tout le monde était pâle et avait le visage défait. Je ne vais pas vous en raconter davantage sur notre misère. Karl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dirty="0" smtClean="0">
                <a:ln>
                  <a:noFill/>
                </a:ln>
                <a:solidFill>
                  <a:schemeClr val="tx1"/>
                </a:solidFill>
                <a:effectLst/>
                <a:latin typeface="Adobe Garamond Pro" pitchFamily="18" charset="0"/>
                <a:cs typeface="Arial" pitchFamily="34" charset="0"/>
              </a:rPr>
              <a:t>(Karl Fritz caporal de l’armée allemande.)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dobe Garamond Pro" pitchFamily="18" charset="0"/>
              <a:cs typeface="Arial" pitchFamily="34" charset="0"/>
            </a:endParaRPr>
          </a:p>
          <a:p>
            <a:pPr marL="0" marR="0" lvl="0" indent="0" algn="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dobe Garamond Pro" pitchFamily="18" charset="0"/>
                <a:cs typeface="Arial" pitchFamily="34" charset="0"/>
              </a:rPr>
              <a:t>D’après </a:t>
            </a:r>
            <a:r>
              <a:rPr kumimoji="0" lang="fr-FR" sz="1400" b="0" i="1" u="none" strike="noStrike" cap="none" normalizeH="0" baseline="0" dirty="0" smtClean="0">
                <a:ln>
                  <a:noFill/>
                </a:ln>
                <a:solidFill>
                  <a:schemeClr val="tx1"/>
                </a:solidFill>
                <a:effectLst/>
                <a:latin typeface="Adobe Garamond Pro" pitchFamily="18" charset="0"/>
                <a:cs typeface="Arial" pitchFamily="34" charset="0"/>
              </a:rPr>
              <a:t>Paroles de Poilus, Lettres et carnets du front 1914-1918</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500034" y="285728"/>
            <a:ext cx="8429684" cy="492443"/>
          </a:xfrm>
          <a:prstGeom prst="rect">
            <a:avLst/>
          </a:prstGeom>
        </p:spPr>
        <p:txBody>
          <a:bodyPr wrap="square">
            <a:spAutoFit/>
          </a:bodyPr>
          <a:lstStyle/>
          <a:p>
            <a:pPr algn="ctr"/>
            <a:r>
              <a:rPr lang="fr-FR" sz="2600" dirty="0" smtClean="0">
                <a:latin typeface="Poor Richard" pitchFamily="18" charset="0"/>
              </a:rPr>
              <a:t>1) Quelles violences subissent les combattants ?</a:t>
            </a:r>
            <a:endParaRPr lang="fr-FR" sz="2600" dirty="0">
              <a:latin typeface="Poor Richard" pitchFamily="18" charset="0"/>
            </a:endParaRPr>
          </a:p>
        </p:txBody>
      </p:sp>
      <p:pic>
        <p:nvPicPr>
          <p:cNvPr id="3" name="Image 2" descr="j0254500.gif"/>
          <p:cNvPicPr>
            <a:picLocks noChangeAspect="1"/>
          </p:cNvPicPr>
          <p:nvPr/>
        </p:nvPicPr>
        <p:blipFill>
          <a:blip r:embed="rId2"/>
          <a:stretch>
            <a:fillRect/>
          </a:stretch>
        </p:blipFill>
        <p:spPr>
          <a:xfrm>
            <a:off x="642910" y="214290"/>
            <a:ext cx="738186" cy="738186"/>
          </a:xfrm>
          <a:prstGeom prst="rect">
            <a:avLst/>
          </a:prstGeom>
        </p:spPr>
      </p:pic>
      <p:sp>
        <p:nvSpPr>
          <p:cNvPr id="4" name="ZoneTexte 3"/>
          <p:cNvSpPr txBox="1"/>
          <p:nvPr/>
        </p:nvSpPr>
        <p:spPr>
          <a:xfrm>
            <a:off x="285720" y="2571744"/>
            <a:ext cx="8501122" cy="1292662"/>
          </a:xfrm>
          <a:prstGeom prst="rect">
            <a:avLst/>
          </a:prstGeom>
          <a:noFill/>
        </p:spPr>
        <p:txBody>
          <a:bodyPr wrap="square" rtlCol="0">
            <a:spAutoFit/>
          </a:bodyPr>
          <a:lstStyle/>
          <a:p>
            <a:r>
              <a:rPr lang="fr-FR" sz="2600" dirty="0" smtClean="0">
                <a:solidFill>
                  <a:srgbClr val="336600"/>
                </a:solidFill>
                <a:latin typeface="Poor Richard" pitchFamily="18" charset="0"/>
              </a:rPr>
              <a:t>Les combattants subissent des </a:t>
            </a:r>
            <a:r>
              <a:rPr lang="fr-FR" sz="2600" u="sng" dirty="0" smtClean="0">
                <a:solidFill>
                  <a:srgbClr val="336600"/>
                </a:solidFill>
                <a:latin typeface="Poor Richard" pitchFamily="18" charset="0"/>
              </a:rPr>
              <a:t>violences physiques </a:t>
            </a:r>
            <a:r>
              <a:rPr lang="fr-FR" sz="2600" dirty="0" smtClean="0">
                <a:solidFill>
                  <a:srgbClr val="336600"/>
                </a:solidFill>
                <a:latin typeface="Poor Richard" pitchFamily="18" charset="0"/>
              </a:rPr>
              <a:t>liées aux combats mais également </a:t>
            </a:r>
            <a:r>
              <a:rPr lang="fr-FR" sz="2600" u="sng" dirty="0" smtClean="0">
                <a:solidFill>
                  <a:srgbClr val="336600"/>
                </a:solidFill>
                <a:latin typeface="Poor Richard" pitchFamily="18" charset="0"/>
              </a:rPr>
              <a:t>psychologiques</a:t>
            </a:r>
            <a:r>
              <a:rPr lang="fr-FR" sz="2600" dirty="0" smtClean="0">
                <a:solidFill>
                  <a:srgbClr val="336600"/>
                </a:solidFill>
                <a:latin typeface="Poor Richard" pitchFamily="18" charset="0"/>
              </a:rPr>
              <a:t> (peur, vision d’horreurs face aux morts, fatigue, manque d’hygiène, …)</a:t>
            </a:r>
            <a:endParaRPr lang="fr-FR" sz="2600" dirty="0">
              <a:solidFill>
                <a:srgbClr val="336600"/>
              </a:solidFill>
              <a:latin typeface="Poor Richard" pitchFamily="18" charset="0"/>
            </a:endParaRPr>
          </a:p>
        </p:txBody>
      </p:sp>
      <p:sp>
        <p:nvSpPr>
          <p:cNvPr id="7" name="Rectangle 6"/>
          <p:cNvSpPr/>
          <p:nvPr/>
        </p:nvSpPr>
        <p:spPr>
          <a:xfrm>
            <a:off x="214282" y="1000108"/>
            <a:ext cx="8643998" cy="2246769"/>
          </a:xfrm>
          <a:prstGeom prst="rect">
            <a:avLst/>
          </a:prstGeom>
          <a:ln>
            <a:solidFill>
              <a:schemeClr val="tx1"/>
            </a:solidFill>
          </a:ln>
        </p:spPr>
        <p:txBody>
          <a:bodyPr wrap="square">
            <a:spAutoFit/>
          </a:bodyPr>
          <a:lstStyle/>
          <a:p>
            <a:pPr lvl="0" algn="ctr" fontAlgn="base">
              <a:spcBef>
                <a:spcPct val="0"/>
              </a:spcBef>
              <a:spcAft>
                <a:spcPct val="0"/>
              </a:spcAft>
            </a:pPr>
            <a:r>
              <a:rPr lang="fr-FR" sz="1400" b="1" dirty="0" smtClean="0">
                <a:latin typeface="Adobe Garamond Pro" pitchFamily="18" charset="0"/>
                <a:cs typeface="Arial" pitchFamily="34" charset="0"/>
              </a:rPr>
              <a:t>Un soldat français en première ligne le 25 février 1916 au matin, la bataille a débuté le 21 février</a:t>
            </a:r>
          </a:p>
          <a:p>
            <a:pPr lvl="0" fontAlgn="base">
              <a:spcBef>
                <a:spcPct val="0"/>
              </a:spcBef>
              <a:spcAft>
                <a:spcPct val="0"/>
              </a:spcAft>
            </a:pPr>
            <a:endParaRPr lang="fr-FR" sz="1400" b="1" dirty="0" smtClean="0">
              <a:latin typeface="Adobe Garamond Pro" pitchFamily="18" charset="0"/>
              <a:cs typeface="Arial" pitchFamily="34" charset="0"/>
            </a:endParaRPr>
          </a:p>
          <a:p>
            <a:pPr lvl="0" fontAlgn="base">
              <a:spcBef>
                <a:spcPct val="0"/>
              </a:spcBef>
              <a:spcAft>
                <a:spcPct val="0"/>
              </a:spcAft>
            </a:pPr>
            <a:r>
              <a:rPr lang="fr-FR" sz="1400" dirty="0" smtClean="0">
                <a:latin typeface="Adobe Garamond Pro" pitchFamily="18" charset="0"/>
                <a:cs typeface="Arial" pitchFamily="34" charset="0"/>
              </a:rPr>
              <a:t>« Sur toute l’étendue du secteur les explosions nous secouent jusqu’aux entrailles. Percutants, fusants semblent descendre du ciel en un bruit infernal, nous sommes bien repérés. Tout saute autour de nous. Un nuage de fumée sillonné d’éclairs nous environne. C’est un roulement continu, un vacarme  abominable : des mottes de terre, des cailloux nous martèlent le dos, les éclats d’obus sifflent sans arrêt. Stoïques nous attendons dans ce déluge d’acier. Je fume cigarette sur cigarette. À quoi bon me priver ! Ce seront peut-être les dernières. Mes nerfs sont à fleur de peau. Je voudrai me lever, courir n’importe où (…) ».</a:t>
            </a:r>
          </a:p>
          <a:p>
            <a:pPr lvl="0" fontAlgn="base">
              <a:spcBef>
                <a:spcPct val="0"/>
              </a:spcBef>
              <a:spcAft>
                <a:spcPct val="0"/>
              </a:spcAft>
            </a:pPr>
            <a:endParaRPr lang="fr-FR" sz="1400" dirty="0" smtClean="0">
              <a:latin typeface="Adobe Garamond Pro" pitchFamily="18" charset="0"/>
              <a:cs typeface="Arial" pitchFamily="34" charset="0"/>
            </a:endParaRPr>
          </a:p>
          <a:p>
            <a:pPr lvl="0" algn="r" fontAlgn="base">
              <a:spcBef>
                <a:spcPct val="0"/>
              </a:spcBef>
              <a:spcAft>
                <a:spcPts val="1000"/>
              </a:spcAft>
            </a:pPr>
            <a:r>
              <a:rPr lang="fr-FR" sz="1400" dirty="0" smtClean="0">
                <a:latin typeface="Adobe Garamond Pro" pitchFamily="18" charset="0"/>
                <a:cs typeface="Arial" pitchFamily="34" charset="0"/>
              </a:rPr>
              <a:t>D’après Charles </a:t>
            </a:r>
            <a:r>
              <a:rPr lang="fr-FR" sz="1400" dirty="0" err="1" smtClean="0">
                <a:latin typeface="Adobe Garamond Pro" pitchFamily="18" charset="0"/>
                <a:cs typeface="Arial" pitchFamily="34" charset="0"/>
              </a:rPr>
              <a:t>Cautain</a:t>
            </a:r>
            <a:r>
              <a:rPr lang="fr-FR" sz="1400" dirty="0" smtClean="0">
                <a:latin typeface="Adobe Garamond Pro" pitchFamily="18" charset="0"/>
                <a:cs typeface="Arial" pitchFamily="34" charset="0"/>
              </a:rPr>
              <a:t>, soldat français du 95e RI</a:t>
            </a:r>
            <a:endParaRPr lang="fr-FR" sz="14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0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animEffect transition="in" filter="fade">
                                      <p:cBhvr>
                                        <p:cTn id="11" dur="2000"/>
                                        <p:tgtEl>
                                          <p:spTgt spid="2"/>
                                        </p:tgtEl>
                                      </p:cBhvr>
                                    </p:animEffect>
                                  </p:childTnLst>
                                </p:cTn>
                              </p:par>
                              <p:par>
                                <p:cTn id="12" presetID="21" presetClass="entr" presetSubtype="4"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4)">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strVal val="#ppt_w*0.05"/>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anim calcmode="lin" valueType="num">
                                      <p:cBhvr>
                                        <p:cTn id="21" dur="500" fill="hold"/>
                                        <p:tgtEl>
                                          <p:spTgt spid="7"/>
                                        </p:tgtEl>
                                        <p:attrNameLst>
                                          <p:attrName>ppt_x</p:attrName>
                                        </p:attrNameLst>
                                      </p:cBhvr>
                                      <p:tavLst>
                                        <p:tav tm="0">
                                          <p:val>
                                            <p:strVal val="#ppt_x-.2"/>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animEffect transition="in" filter="fade">
                                      <p:cBhvr>
                                        <p:cTn id="23" dur="500"/>
                                        <p:tgtEl>
                                          <p:spTgt spid="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xit" presetSubtype="12" fill="hold" grpId="1" nodeType="clickEffect">
                                  <p:stCondLst>
                                    <p:cond delay="0"/>
                                  </p:stCondLst>
                                  <p:childTnLst>
                                    <p:animEffect transition="out" filter="strips(downLeft)">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6"/>
                                        </p:tgtEl>
                                      </p:cBhvr>
                                    </p:animEffect>
                                    <p:set>
                                      <p:cBhvr>
                                        <p:cTn id="34" dur="1" fill="hold">
                                          <p:stCondLst>
                                            <p:cond delay="1999"/>
                                          </p:stCondLst>
                                        </p:cTn>
                                        <p:tgtEl>
                                          <p:spTgt spid="6"/>
                                        </p:tgtEl>
                                        <p:attrNameLst>
                                          <p:attrName>style.visibility</p:attrName>
                                        </p:attrNameLst>
                                      </p:cBhvr>
                                      <p:to>
                                        <p:strVal val="hidden"/>
                                      </p:to>
                                    </p:set>
                                  </p:childTnLst>
                                </p:cTn>
                              </p:par>
                            </p:childTnLst>
                          </p:cTn>
                        </p:par>
                        <p:par>
                          <p:cTn id="35" fill="hold">
                            <p:stCondLst>
                              <p:cond delay="200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4"/>
                                        </p:tgtEl>
                                        <p:attrNameLst>
                                          <p:attrName>style.visibility</p:attrName>
                                        </p:attrNameLst>
                                      </p:cBhvr>
                                      <p:to>
                                        <p:strVal val="visible"/>
                                      </p:to>
                                    </p:set>
                                    <p:anim calcmode="discrete" valueType="clr">
                                      <p:cBhvr override="childStyle">
                                        <p:cTn id="3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4"/>
                                        </p:tgtEl>
                                        <p:attrNameLst>
                                          <p:attrName>fillcolor</p:attrName>
                                        </p:attrNameLst>
                                      </p:cBhvr>
                                      <p:tavLst>
                                        <p:tav tm="0">
                                          <p:val>
                                            <p:clrVal>
                                              <a:schemeClr val="accent2"/>
                                            </p:clrVal>
                                          </p:val>
                                        </p:tav>
                                        <p:tav tm="50000">
                                          <p:val>
                                            <p:clrVal>
                                              <a:schemeClr val="hlink"/>
                                            </p:clrVal>
                                          </p:val>
                                        </p:tav>
                                      </p:tavLst>
                                    </p:anim>
                                    <p:set>
                                      <p:cBhvr>
                                        <p:cTn id="4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p:bldP spid="4" grpId="0"/>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srcRect l="4488"/>
          <a:stretch>
            <a:fillRect/>
          </a:stretch>
        </p:blipFill>
        <p:spPr bwMode="auto">
          <a:xfrm>
            <a:off x="214282" y="1071546"/>
            <a:ext cx="8381575" cy="5591395"/>
          </a:xfrm>
          <a:prstGeom prst="rect">
            <a:avLst/>
          </a:prstGeom>
          <a:noFill/>
          <a:ln w="9525">
            <a:solidFill>
              <a:schemeClr val="tx1"/>
            </a:solidFill>
            <a:miter lim="800000"/>
            <a:headEnd/>
            <a:tailEnd/>
          </a:ln>
          <a:effectLst/>
        </p:spPr>
      </p:pic>
      <p:pic>
        <p:nvPicPr>
          <p:cNvPr id="3" name="Image 2" descr="j0254500.gif"/>
          <p:cNvPicPr>
            <a:picLocks noChangeAspect="1"/>
          </p:cNvPicPr>
          <p:nvPr/>
        </p:nvPicPr>
        <p:blipFill>
          <a:blip r:embed="rId3"/>
          <a:stretch>
            <a:fillRect/>
          </a:stretch>
        </p:blipFill>
        <p:spPr>
          <a:xfrm>
            <a:off x="357158" y="214290"/>
            <a:ext cx="738186" cy="738186"/>
          </a:xfrm>
          <a:prstGeom prst="rect">
            <a:avLst/>
          </a:prstGeom>
        </p:spPr>
      </p:pic>
      <p:sp>
        <p:nvSpPr>
          <p:cNvPr id="4" name="Rectangle 3"/>
          <p:cNvSpPr/>
          <p:nvPr/>
        </p:nvSpPr>
        <p:spPr>
          <a:xfrm>
            <a:off x="1214414" y="214290"/>
            <a:ext cx="7929586" cy="892552"/>
          </a:xfrm>
          <a:prstGeom prst="rect">
            <a:avLst/>
          </a:prstGeom>
        </p:spPr>
        <p:txBody>
          <a:bodyPr wrap="square">
            <a:spAutoFit/>
          </a:bodyPr>
          <a:lstStyle/>
          <a:p>
            <a:pPr algn="ctr"/>
            <a:r>
              <a:rPr lang="fr-FR" sz="2600" dirty="0" smtClean="0">
                <a:latin typeface="Poor Richard" pitchFamily="18" charset="0"/>
              </a:rPr>
              <a:t>2) Relevez des éléments qui montrent la volonté de destruction réciproque des adversaires.</a:t>
            </a:r>
            <a:endParaRPr lang="fr-FR" sz="2600" dirty="0">
              <a:latin typeface="Poor Richard" pitchFamily="18" charset="0"/>
            </a:endParaRPr>
          </a:p>
        </p:txBody>
      </p:sp>
      <p:pic>
        <p:nvPicPr>
          <p:cNvPr id="5" name="Picture 2"/>
          <p:cNvPicPr>
            <a:picLocks noChangeAspect="1" noChangeArrowheads="1"/>
          </p:cNvPicPr>
          <p:nvPr/>
        </p:nvPicPr>
        <p:blipFill>
          <a:blip r:embed="rId4"/>
          <a:srcRect t="838"/>
          <a:stretch>
            <a:fillRect/>
          </a:stretch>
        </p:blipFill>
        <p:spPr bwMode="auto">
          <a:xfrm>
            <a:off x="1928794" y="1285860"/>
            <a:ext cx="4429156" cy="5186884"/>
          </a:xfrm>
          <a:prstGeom prst="rect">
            <a:avLst/>
          </a:prstGeom>
          <a:noFill/>
          <a:ln w="9525">
            <a:noFill/>
            <a:miter lim="800000"/>
            <a:headEnd/>
            <a:tailEnd/>
          </a:ln>
          <a:effectLst/>
        </p:spPr>
      </p:pic>
      <p:sp>
        <p:nvSpPr>
          <p:cNvPr id="6" name="ZoneTexte 5"/>
          <p:cNvSpPr txBox="1"/>
          <p:nvPr/>
        </p:nvSpPr>
        <p:spPr>
          <a:xfrm>
            <a:off x="214282" y="2500306"/>
            <a:ext cx="8358246" cy="1292662"/>
          </a:xfrm>
          <a:prstGeom prst="rect">
            <a:avLst/>
          </a:prstGeom>
          <a:noFill/>
        </p:spPr>
        <p:txBody>
          <a:bodyPr wrap="square" rtlCol="0">
            <a:spAutoFit/>
          </a:bodyPr>
          <a:lstStyle/>
          <a:p>
            <a:r>
              <a:rPr lang="fr-FR" sz="2600" dirty="0" smtClean="0">
                <a:solidFill>
                  <a:srgbClr val="336600"/>
                </a:solidFill>
                <a:latin typeface="Poor Richard" pitchFamily="18" charset="0"/>
              </a:rPr>
              <a:t>La durée de la bataille (300 jours), l’acharnement des soldats, le nombre de morts et de blessés, …témoignent de la volonté de destruction réciproque.</a:t>
            </a:r>
            <a:endParaRPr lang="fr-FR" sz="2600" dirty="0">
              <a:solidFill>
                <a:srgbClr val="3366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54" presetClass="entr" presetSubtype="0" accel="10000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2000" fill="hold"/>
                                        <p:tgtEl>
                                          <p:spTgt spid="4"/>
                                        </p:tgtEl>
                                        <p:attrNameLst>
                                          <p:attrName>ppt_w</p:attrName>
                                        </p:attrNameLst>
                                      </p:cBhvr>
                                      <p:tavLst>
                                        <p:tav tm="0">
                                          <p:val>
                                            <p:strVal val="#ppt_w*0.05"/>
                                          </p:val>
                                        </p:tav>
                                        <p:tav tm="100000">
                                          <p:val>
                                            <p:strVal val="#ppt_w"/>
                                          </p:val>
                                        </p:tav>
                                      </p:tavLst>
                                    </p:anim>
                                    <p:anim calcmode="lin" valueType="num">
                                      <p:cBhvr>
                                        <p:cTn id="11" dur="2000" fill="hold"/>
                                        <p:tgtEl>
                                          <p:spTgt spid="4"/>
                                        </p:tgtEl>
                                        <p:attrNameLst>
                                          <p:attrName>ppt_h</p:attrName>
                                        </p:attrNameLst>
                                      </p:cBhvr>
                                      <p:tavLst>
                                        <p:tav tm="0">
                                          <p:val>
                                            <p:strVal val="#ppt_h"/>
                                          </p:val>
                                        </p:tav>
                                        <p:tav tm="100000">
                                          <p:val>
                                            <p:strVal val="#ppt_h"/>
                                          </p:val>
                                        </p:tav>
                                      </p:tavLst>
                                    </p:anim>
                                    <p:anim calcmode="lin" valueType="num">
                                      <p:cBhvr>
                                        <p:cTn id="12" dur="2000" fill="hold"/>
                                        <p:tgtEl>
                                          <p:spTgt spid="4"/>
                                        </p:tgtEl>
                                        <p:attrNameLst>
                                          <p:attrName>ppt_x</p:attrName>
                                        </p:attrNameLst>
                                      </p:cBhvr>
                                      <p:tavLst>
                                        <p:tav tm="0">
                                          <p:val>
                                            <p:strVal val="#ppt_x-.2"/>
                                          </p:val>
                                        </p:tav>
                                        <p:tav tm="100000">
                                          <p:val>
                                            <p:strVal val="#ppt_x"/>
                                          </p:val>
                                        </p:tav>
                                      </p:tavLst>
                                    </p:anim>
                                    <p:anim calcmode="lin" valueType="num">
                                      <p:cBhvr>
                                        <p:cTn id="13" dur="2000" fill="hold"/>
                                        <p:tgtEl>
                                          <p:spTgt spid="4"/>
                                        </p:tgtEl>
                                        <p:attrNameLst>
                                          <p:attrName>ppt_y</p:attrName>
                                        </p:attrNameLst>
                                      </p:cBhvr>
                                      <p:tavLst>
                                        <p:tav tm="0">
                                          <p:val>
                                            <p:strVal val="#ppt_y"/>
                                          </p:val>
                                        </p:tav>
                                        <p:tav tm="100000">
                                          <p:val>
                                            <p:strVal val="#ppt_y"/>
                                          </p:val>
                                        </p:tav>
                                      </p:tavLst>
                                    </p:anim>
                                    <p:animEffect transition="in" filter="fade">
                                      <p:cBhvr>
                                        <p:cTn id="14" dur="2000"/>
                                        <p:tgtEl>
                                          <p:spTgt spid="4"/>
                                        </p:tgtEl>
                                      </p:cBhvr>
                                    </p:animEffect>
                                  </p:childTnLst>
                                </p:cTn>
                              </p:par>
                              <p:par>
                                <p:cTn id="15" presetID="21"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nodeType="clickEffect">
                                  <p:stCondLst>
                                    <p:cond delay="0"/>
                                  </p:stCondLst>
                                  <p:childTnLst>
                                    <p:animEffect transition="out" filter="strips(downLeft)">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21"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4)">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nodeType="clickEffect">
                                  <p:stCondLst>
                                    <p:cond delay="0"/>
                                  </p:stCondLst>
                                  <p:childTnLst>
                                    <p:animEffect transition="out" filter="blinds(horizontal)">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par>
                          <p:cTn id="31" fill="hold">
                            <p:stCondLst>
                              <p:cond delay="500"/>
                            </p:stCondLst>
                            <p:childTnLst>
                              <p:par>
                                <p:cTn id="32" presetID="27" presetClass="entr" presetSubtype="0" fill="hold" grpId="1" nodeType="afterEffect">
                                  <p:stCondLst>
                                    <p:cond delay="0"/>
                                  </p:stCondLst>
                                  <p:iterate type="lt">
                                    <p:tmPct val="50000"/>
                                  </p:iterate>
                                  <p:childTnLst>
                                    <p:set>
                                      <p:cBhvr>
                                        <p:cTn id="33" dur="1" fill="hold">
                                          <p:stCondLst>
                                            <p:cond delay="0"/>
                                          </p:stCondLst>
                                        </p:cTn>
                                        <p:tgtEl>
                                          <p:spTgt spid="6"/>
                                        </p:tgtEl>
                                        <p:attrNameLst>
                                          <p:attrName>style.visibility</p:attrName>
                                        </p:attrNameLst>
                                      </p:cBhvr>
                                      <p:to>
                                        <p:strVal val="visible"/>
                                      </p:to>
                                    </p:set>
                                    <p:anim calcmode="discrete" valueType="clr">
                                      <p:cBhvr override="childStyle">
                                        <p:cTn id="3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6"/>
                                        </p:tgtEl>
                                        <p:attrNameLst>
                                          <p:attrName>fillcolor</p:attrName>
                                        </p:attrNameLst>
                                      </p:cBhvr>
                                      <p:tavLst>
                                        <p:tav tm="0">
                                          <p:val>
                                            <p:clrVal>
                                              <a:schemeClr val="accent2"/>
                                            </p:clrVal>
                                          </p:val>
                                        </p:tav>
                                        <p:tav tm="50000">
                                          <p:val>
                                            <p:clrVal>
                                              <a:schemeClr val="hlink"/>
                                            </p:clrVal>
                                          </p:val>
                                        </p:tav>
                                      </p:tavLst>
                                    </p:anim>
                                    <p:set>
                                      <p:cBhvr>
                                        <p:cTn id="3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j0254500.gif"/>
          <p:cNvPicPr>
            <a:picLocks noChangeAspect="1"/>
          </p:cNvPicPr>
          <p:nvPr/>
        </p:nvPicPr>
        <p:blipFill>
          <a:blip r:embed="rId2"/>
          <a:stretch>
            <a:fillRect/>
          </a:stretch>
        </p:blipFill>
        <p:spPr>
          <a:xfrm>
            <a:off x="4071934" y="214290"/>
            <a:ext cx="738186" cy="738186"/>
          </a:xfrm>
          <a:prstGeom prst="rect">
            <a:avLst/>
          </a:prstGeom>
        </p:spPr>
      </p:pic>
      <p:sp>
        <p:nvSpPr>
          <p:cNvPr id="5" name="Rectangle 4"/>
          <p:cNvSpPr/>
          <p:nvPr/>
        </p:nvSpPr>
        <p:spPr>
          <a:xfrm>
            <a:off x="214282" y="1071546"/>
            <a:ext cx="8643998" cy="492443"/>
          </a:xfrm>
          <a:prstGeom prst="rect">
            <a:avLst/>
          </a:prstGeom>
        </p:spPr>
        <p:txBody>
          <a:bodyPr wrap="square">
            <a:spAutoFit/>
          </a:bodyPr>
          <a:lstStyle/>
          <a:p>
            <a:pPr algn="ctr"/>
            <a:r>
              <a:rPr lang="fr-FR" sz="2600" dirty="0" smtClean="0">
                <a:latin typeface="Poor Richard" pitchFamily="18" charset="0"/>
              </a:rPr>
              <a:t>3) Comment les civils sont-ils concernés par la bataille de Verdun ?</a:t>
            </a:r>
            <a:endParaRPr lang="fr-FR" sz="2600" dirty="0">
              <a:latin typeface="Poor Richard" pitchFamily="18" charset="0"/>
            </a:endParaRPr>
          </a:p>
        </p:txBody>
      </p:sp>
      <p:sp>
        <p:nvSpPr>
          <p:cNvPr id="6" name="Rectangle 5"/>
          <p:cNvSpPr/>
          <p:nvPr/>
        </p:nvSpPr>
        <p:spPr>
          <a:xfrm>
            <a:off x="0" y="1785926"/>
            <a:ext cx="9144000" cy="4247317"/>
          </a:xfrm>
          <a:prstGeom prst="rect">
            <a:avLst/>
          </a:prstGeom>
          <a:ln>
            <a:solidFill>
              <a:schemeClr val="tx1"/>
            </a:solidFill>
          </a:ln>
        </p:spPr>
        <p:txBody>
          <a:bodyPr wrap="square">
            <a:spAutoFit/>
          </a:bodyPr>
          <a:lstStyle/>
          <a:p>
            <a:pPr lvl="0" algn="ctr" fontAlgn="base">
              <a:spcBef>
                <a:spcPct val="0"/>
              </a:spcBef>
              <a:spcAft>
                <a:spcPct val="0"/>
              </a:spcAft>
            </a:pPr>
            <a:r>
              <a:rPr lang="fr-FR" b="1" dirty="0" smtClean="0">
                <a:latin typeface="Adobe Garamond Pro" pitchFamily="18" charset="0"/>
                <a:cs typeface="Arial" pitchFamily="34" charset="0"/>
              </a:rPr>
              <a:t>Témoignage d’un écolier à la fin du printemps 1916</a:t>
            </a:r>
          </a:p>
          <a:p>
            <a:pPr lvl="0" algn="ctr" fontAlgn="base">
              <a:spcBef>
                <a:spcPct val="0"/>
              </a:spcBef>
              <a:spcAft>
                <a:spcPct val="0"/>
              </a:spcAft>
            </a:pPr>
            <a:endParaRPr lang="fr-FR" b="1" dirty="0" smtClean="0">
              <a:latin typeface="Adobe Garamond Pro" pitchFamily="18" charset="0"/>
              <a:cs typeface="Arial" pitchFamily="34" charset="0"/>
            </a:endParaRPr>
          </a:p>
          <a:p>
            <a:pPr lvl="0" fontAlgn="base">
              <a:spcBef>
                <a:spcPct val="0"/>
              </a:spcBef>
              <a:spcAft>
                <a:spcPct val="0"/>
              </a:spcAft>
            </a:pPr>
            <a:r>
              <a:rPr lang="fr-FR" dirty="0" smtClean="0">
                <a:latin typeface="Adobe Garamond Pro" pitchFamily="18" charset="0"/>
                <a:cs typeface="Arial" pitchFamily="34" charset="0"/>
              </a:rPr>
              <a:t>« À la maison la vie était difficile sans le papa et les oncles (...). La maman était si fatiguée qu’elle ne riait plus jamais et ne nous parlait que pour nous dire les choses du travail. Le pépé venait aider tous les jours, mais il se courbait de plus en plus. Là-dessus on est venu réquisitionner les mulets, on en</a:t>
            </a:r>
          </a:p>
          <a:p>
            <a:pPr lvl="0" fontAlgn="base">
              <a:spcBef>
                <a:spcPct val="0"/>
              </a:spcBef>
              <a:spcAft>
                <a:spcPct val="0"/>
              </a:spcAft>
            </a:pPr>
            <a:r>
              <a:rPr lang="fr-FR" dirty="0" smtClean="0">
                <a:latin typeface="Adobe Garamond Pro" pitchFamily="18" charset="0"/>
                <a:cs typeface="Arial" pitchFamily="34" charset="0"/>
              </a:rPr>
              <a:t>avait gros sur le cœur, qui donc allait labourer les champs ? (…) Nous les enfants on fait bien tout ce qu’on peut pour aider. Même du travail des hommes parfois, au plus on grandit, au plus on aide (…). Les gens s’arrangent pour avoir le journal, mais ce qu’ils disent dedans, on voit bien que c’est tout</a:t>
            </a:r>
          </a:p>
          <a:p>
            <a:pPr lvl="0" fontAlgn="base">
              <a:spcBef>
                <a:spcPct val="0"/>
              </a:spcBef>
              <a:spcAft>
                <a:spcPct val="0"/>
              </a:spcAft>
            </a:pPr>
            <a:r>
              <a:rPr lang="fr-FR" dirty="0" smtClean="0">
                <a:latin typeface="Adobe Garamond Pro" pitchFamily="18" charset="0"/>
                <a:cs typeface="Arial" pitchFamily="34" charset="0"/>
              </a:rPr>
              <a:t>des contes, parce que les soldats, eux, nous disent que c’est point du tout comme ça. (…) Mon oncle </a:t>
            </a:r>
            <a:r>
              <a:rPr lang="fr-FR" dirty="0" err="1" smtClean="0">
                <a:latin typeface="Adobe Garamond Pro" pitchFamily="18" charset="0"/>
                <a:cs typeface="Arial" pitchFamily="34" charset="0"/>
              </a:rPr>
              <a:t>Tonin</a:t>
            </a:r>
            <a:r>
              <a:rPr lang="fr-FR" dirty="0" smtClean="0">
                <a:latin typeface="Adobe Garamond Pro" pitchFamily="18" charset="0"/>
                <a:cs typeface="Arial" pitchFamily="34" charset="0"/>
              </a:rPr>
              <a:t> est venu en permission agricole, il repart ce soir. La mémé a tout le temps les larmes qu’elle cache en tricotant. Le tonton m’a mené avec lui au champ chaque matin, il a beaucoup parlé des choses de la guerre qu’il ne voulait point dire à la maison devant les femmes déjà si tristes (…). »</a:t>
            </a:r>
          </a:p>
          <a:p>
            <a:pPr lvl="0" fontAlgn="base">
              <a:spcBef>
                <a:spcPct val="0"/>
              </a:spcBef>
              <a:spcAft>
                <a:spcPct val="0"/>
              </a:spcAft>
            </a:pPr>
            <a:endParaRPr lang="fr-FR" dirty="0" smtClean="0">
              <a:latin typeface="Adobe Garamond Pro" pitchFamily="18" charset="0"/>
              <a:cs typeface="Arial" pitchFamily="34" charset="0"/>
            </a:endParaRPr>
          </a:p>
          <a:p>
            <a:pPr lvl="0" algn="r" fontAlgn="base">
              <a:spcBef>
                <a:spcPct val="0"/>
              </a:spcBef>
              <a:spcAft>
                <a:spcPct val="0"/>
              </a:spcAft>
            </a:pPr>
            <a:r>
              <a:rPr lang="fr-FR" dirty="0" smtClean="0">
                <a:latin typeface="Adobe Garamond Pro" pitchFamily="18" charset="0"/>
                <a:cs typeface="Arial" pitchFamily="34" charset="0"/>
              </a:rPr>
              <a:t>D’après une rédaction d’Albert Léon, 20 juin 1916. Âgé d’environ 13</a:t>
            </a:r>
          </a:p>
          <a:p>
            <a:pPr lvl="0" algn="r" fontAlgn="base">
              <a:spcBef>
                <a:spcPct val="0"/>
              </a:spcBef>
              <a:spcAft>
                <a:spcPts val="1000"/>
              </a:spcAft>
            </a:pPr>
            <a:r>
              <a:rPr lang="fr-FR" dirty="0" smtClean="0">
                <a:latin typeface="Adobe Garamond Pro" pitchFamily="18" charset="0"/>
                <a:cs typeface="Arial" pitchFamily="34" charset="0"/>
              </a:rPr>
              <a:t>ans, il vit dans les Hautes Alpes</a:t>
            </a:r>
            <a:endParaRPr lang="fr-FR" dirty="0"/>
          </a:p>
        </p:txBody>
      </p:sp>
      <p:pic>
        <p:nvPicPr>
          <p:cNvPr id="1026" name="Picture 2" descr="Afficher l'image d'origine"/>
          <p:cNvPicPr>
            <a:picLocks noChangeAspect="1" noChangeArrowheads="1"/>
          </p:cNvPicPr>
          <p:nvPr/>
        </p:nvPicPr>
        <p:blipFill>
          <a:blip r:embed="rId3"/>
          <a:srcRect/>
          <a:stretch>
            <a:fillRect/>
          </a:stretch>
        </p:blipFill>
        <p:spPr bwMode="auto">
          <a:xfrm>
            <a:off x="857224" y="1142984"/>
            <a:ext cx="7364630" cy="5105406"/>
          </a:xfrm>
          <a:prstGeom prst="rect">
            <a:avLst/>
          </a:prstGeom>
          <a:noFill/>
        </p:spPr>
      </p:pic>
      <p:sp>
        <p:nvSpPr>
          <p:cNvPr id="8" name="ZoneTexte 7"/>
          <p:cNvSpPr txBox="1"/>
          <p:nvPr/>
        </p:nvSpPr>
        <p:spPr>
          <a:xfrm>
            <a:off x="285720" y="2643182"/>
            <a:ext cx="8358214" cy="1692771"/>
          </a:xfrm>
          <a:prstGeom prst="rect">
            <a:avLst/>
          </a:prstGeom>
          <a:noFill/>
        </p:spPr>
        <p:txBody>
          <a:bodyPr wrap="square" rtlCol="0">
            <a:spAutoFit/>
          </a:bodyPr>
          <a:lstStyle/>
          <a:p>
            <a:pPr algn="ctr"/>
            <a:r>
              <a:rPr lang="fr-FR" sz="2600" dirty="0" smtClean="0">
                <a:solidFill>
                  <a:srgbClr val="336600"/>
                </a:solidFill>
                <a:latin typeface="Poor Richard" pitchFamily="18" charset="0"/>
              </a:rPr>
              <a:t>Les civils doivent souvent fuir devant les combats mais participent également à </a:t>
            </a:r>
            <a:r>
              <a:rPr lang="fr-FR" sz="2600" u="sng" dirty="0" smtClean="0">
                <a:solidFill>
                  <a:srgbClr val="336600"/>
                </a:solidFill>
                <a:latin typeface="Poor Richard" pitchFamily="18" charset="0"/>
              </a:rPr>
              <a:t>l’effort de guerre </a:t>
            </a:r>
            <a:r>
              <a:rPr lang="fr-FR" sz="2600" dirty="0" smtClean="0">
                <a:solidFill>
                  <a:srgbClr val="336600"/>
                </a:solidFill>
                <a:latin typeface="Poor Richard" pitchFamily="18" charset="0"/>
              </a:rPr>
              <a:t>en apportant soin et assistance aux soldats, mais également en travaillant dans les usines d’armement et dans les champs (</a:t>
            </a:r>
            <a:r>
              <a:rPr lang="fr-FR" sz="2600" dirty="0" smtClean="0">
                <a:solidFill>
                  <a:srgbClr val="336600"/>
                </a:solidFill>
                <a:latin typeface="Poor Richard" pitchFamily="18" charset="0"/>
                <a:sym typeface="Symbol"/>
              </a:rPr>
              <a:t> femmes)</a:t>
            </a:r>
            <a:endParaRPr lang="fr-FR" sz="2600" dirty="0" smtClean="0">
              <a:solidFill>
                <a:srgbClr val="3366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54" presetClass="entr" presetSubtype="0" accel="10000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2000" fill="hold"/>
                                        <p:tgtEl>
                                          <p:spTgt spid="5"/>
                                        </p:tgtEl>
                                        <p:attrNameLst>
                                          <p:attrName>ppt_w</p:attrName>
                                        </p:attrNameLst>
                                      </p:cBhvr>
                                      <p:tavLst>
                                        <p:tav tm="0">
                                          <p:val>
                                            <p:strVal val="#ppt_w*0.05"/>
                                          </p:val>
                                        </p:tav>
                                        <p:tav tm="100000">
                                          <p:val>
                                            <p:strVal val="#ppt_w"/>
                                          </p:val>
                                        </p:tav>
                                      </p:tavLst>
                                    </p:anim>
                                    <p:anim calcmode="lin" valueType="num">
                                      <p:cBhvr>
                                        <p:cTn id="11" dur="2000" fill="hold"/>
                                        <p:tgtEl>
                                          <p:spTgt spid="5"/>
                                        </p:tgtEl>
                                        <p:attrNameLst>
                                          <p:attrName>ppt_h</p:attrName>
                                        </p:attrNameLst>
                                      </p:cBhvr>
                                      <p:tavLst>
                                        <p:tav tm="0">
                                          <p:val>
                                            <p:strVal val="#ppt_h"/>
                                          </p:val>
                                        </p:tav>
                                        <p:tav tm="100000">
                                          <p:val>
                                            <p:strVal val="#ppt_h"/>
                                          </p:val>
                                        </p:tav>
                                      </p:tavLst>
                                    </p:anim>
                                    <p:anim calcmode="lin" valueType="num">
                                      <p:cBhvr>
                                        <p:cTn id="12" dur="2000" fill="hold"/>
                                        <p:tgtEl>
                                          <p:spTgt spid="5"/>
                                        </p:tgtEl>
                                        <p:attrNameLst>
                                          <p:attrName>ppt_x</p:attrName>
                                        </p:attrNameLst>
                                      </p:cBhvr>
                                      <p:tavLst>
                                        <p:tav tm="0">
                                          <p:val>
                                            <p:strVal val="#ppt_x-.2"/>
                                          </p:val>
                                        </p:tav>
                                        <p:tav tm="100000">
                                          <p:val>
                                            <p:strVal val="#ppt_x"/>
                                          </p:val>
                                        </p:tav>
                                      </p:tavLst>
                                    </p:anim>
                                    <p:anim calcmode="lin" valueType="num">
                                      <p:cBhvr>
                                        <p:cTn id="13" dur="2000" fill="hold"/>
                                        <p:tgtEl>
                                          <p:spTgt spid="5"/>
                                        </p:tgtEl>
                                        <p:attrNameLst>
                                          <p:attrName>ppt_y</p:attrName>
                                        </p:attrNameLst>
                                      </p:cBhvr>
                                      <p:tavLst>
                                        <p:tav tm="0">
                                          <p:val>
                                            <p:strVal val="#ppt_y"/>
                                          </p:val>
                                        </p:tav>
                                        <p:tav tm="100000">
                                          <p:val>
                                            <p:strVal val="#ppt_y"/>
                                          </p:val>
                                        </p:tav>
                                      </p:tavLst>
                                    </p:anim>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diamond(in)">
                                      <p:cBhvr>
                                        <p:cTn id="24" dur="2000"/>
                                        <p:tgtEl>
                                          <p:spTgt spid="1026"/>
                                        </p:tgtEl>
                                      </p:cBhvr>
                                    </p:animEffect>
                                  </p:childTnLst>
                                </p:cTn>
                              </p:par>
                              <p:par>
                                <p:cTn id="25" presetID="55" presetClass="exit" presetSubtype="0" fill="hold" grpId="1" nodeType="withEffect">
                                  <p:stCondLst>
                                    <p:cond delay="0"/>
                                  </p:stCondLst>
                                  <p:childTnLst>
                                    <p:anim calcmode="lin" valueType="num">
                                      <p:cBhvr>
                                        <p:cTn id="26" dur="1000"/>
                                        <p:tgtEl>
                                          <p:spTgt spid="6"/>
                                        </p:tgtEl>
                                        <p:attrNameLst>
                                          <p:attrName>ppt_w</p:attrName>
                                        </p:attrNameLst>
                                      </p:cBhvr>
                                      <p:tavLst>
                                        <p:tav tm="0">
                                          <p:val>
                                            <p:strVal val="ppt_w"/>
                                          </p:val>
                                        </p:tav>
                                        <p:tav tm="100000">
                                          <p:val>
                                            <p:strVal val="ppt_w*0.70"/>
                                          </p:val>
                                        </p:tav>
                                      </p:tavLst>
                                    </p:anim>
                                    <p:anim calcmode="lin" valueType="num">
                                      <p:cBhvr>
                                        <p:cTn id="27" dur="1000"/>
                                        <p:tgtEl>
                                          <p:spTgt spid="6"/>
                                        </p:tgtEl>
                                        <p:attrNameLst>
                                          <p:attrName>ppt_h</p:attrName>
                                        </p:attrNameLst>
                                      </p:cBhvr>
                                      <p:tavLst>
                                        <p:tav tm="0">
                                          <p:val>
                                            <p:strVal val="ppt_h"/>
                                          </p:val>
                                        </p:tav>
                                        <p:tav tm="100000">
                                          <p:val>
                                            <p:strVal val="ppt_h"/>
                                          </p:val>
                                        </p:tav>
                                      </p:tavLst>
                                    </p:anim>
                                    <p:animEffect transition="out" filter="fade">
                                      <p:cBhvr>
                                        <p:cTn id="28" dur="1000"/>
                                        <p:tgtEl>
                                          <p:spTgt spid="6"/>
                                        </p:tgtEl>
                                      </p:cBhvr>
                                    </p:animEffect>
                                    <p:set>
                                      <p:cBhvr>
                                        <p:cTn id="29" dur="1" fill="hold">
                                          <p:stCondLst>
                                            <p:cond delay="9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8" presetClass="exit" presetSubtype="12" fill="hold" nodeType="clickEffect">
                                  <p:stCondLst>
                                    <p:cond delay="0"/>
                                  </p:stCondLst>
                                  <p:childTnLst>
                                    <p:animEffect transition="out" filter="strips(downLeft)">
                                      <p:cBhvr>
                                        <p:cTn id="33" dur="500"/>
                                        <p:tgtEl>
                                          <p:spTgt spid="1026"/>
                                        </p:tgtEl>
                                      </p:cBhvr>
                                    </p:animEffect>
                                    <p:set>
                                      <p:cBhvr>
                                        <p:cTn id="34" dur="1" fill="hold">
                                          <p:stCondLst>
                                            <p:cond delay="499"/>
                                          </p:stCondLst>
                                        </p:cTn>
                                        <p:tgtEl>
                                          <p:spTgt spid="1026"/>
                                        </p:tgtEl>
                                        <p:attrNameLst>
                                          <p:attrName>style.visibility</p:attrName>
                                        </p:attrNameLst>
                                      </p:cBhvr>
                                      <p:to>
                                        <p:strVal val="hidden"/>
                                      </p:to>
                                    </p:set>
                                  </p:childTnLst>
                                </p:cTn>
                              </p:par>
                            </p:childTnLst>
                          </p:cTn>
                        </p:par>
                        <p:par>
                          <p:cTn id="35" fill="hold">
                            <p:stCondLst>
                              <p:cond delay="50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8"/>
                                        </p:tgtEl>
                                        <p:attrNameLst>
                                          <p:attrName>style.visibility</p:attrName>
                                        </p:attrNameLst>
                                      </p:cBhvr>
                                      <p:to>
                                        <p:strVal val="visible"/>
                                      </p:to>
                                    </p:set>
                                    <p:anim calcmode="discrete" valueType="clr">
                                      <p:cBhvr override="childStyle">
                                        <p:cTn id="3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8"/>
                                        </p:tgtEl>
                                        <p:attrNameLst>
                                          <p:attrName>fillcolor</p:attrName>
                                        </p:attrNameLst>
                                      </p:cBhvr>
                                      <p:tavLst>
                                        <p:tav tm="0">
                                          <p:val>
                                            <p:clrVal>
                                              <a:schemeClr val="accent2"/>
                                            </p:clrVal>
                                          </p:val>
                                        </p:tav>
                                        <p:tav tm="50000">
                                          <p:val>
                                            <p:clrVal>
                                              <a:schemeClr val="hlink"/>
                                            </p:clrVal>
                                          </p:val>
                                        </p:tav>
                                      </p:tavLst>
                                    </p:anim>
                                    <p:set>
                                      <p:cBhvr>
                                        <p:cTn id="40"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214554"/>
            <a:ext cx="8643998" cy="2308324"/>
          </a:xfrm>
          <a:prstGeom prst="rect">
            <a:avLst/>
          </a:prstGeom>
          <a:ln>
            <a:solidFill>
              <a:srgbClr val="FF0000"/>
            </a:solidFill>
          </a:ln>
        </p:spPr>
        <p:txBody>
          <a:bodyPr wrap="square">
            <a:spAutoFit/>
          </a:bodyPr>
          <a:lstStyle/>
          <a:p>
            <a:r>
              <a:rPr lang="fr-FR" sz="3200" dirty="0" smtClean="0">
                <a:solidFill>
                  <a:srgbClr val="0033CC"/>
                </a:solidFill>
                <a:latin typeface="Poor Richard" pitchFamily="18" charset="0"/>
              </a:rPr>
              <a:t>La Première Guerre Mondiale se caractérise par une </a:t>
            </a:r>
            <a:r>
              <a:rPr lang="fr-FR" sz="3200" dirty="0" smtClean="0">
                <a:solidFill>
                  <a:srgbClr val="FF0000"/>
                </a:solidFill>
                <a:latin typeface="Poor Richard" pitchFamily="18" charset="0"/>
              </a:rPr>
              <a:t>violence de masse  </a:t>
            </a:r>
            <a:r>
              <a:rPr lang="fr-FR" sz="3200" dirty="0" smtClean="0">
                <a:solidFill>
                  <a:srgbClr val="0033CC"/>
                </a:solidFill>
                <a:latin typeface="Poor Richard" pitchFamily="18" charset="0"/>
              </a:rPr>
              <a:t>: combats violents et dévastateurs, conditions de vie horribles pour les poilus dans les tranchées, …</a:t>
            </a:r>
          </a:p>
          <a:p>
            <a:endParaRPr lang="fr-FR" sz="1600" dirty="0" smtClean="0">
              <a:solidFill>
                <a:srgbClr val="0033CC"/>
              </a:solidFill>
              <a:latin typeface="Poor Richard" pitchFamily="18" charset="0"/>
            </a:endParaRPr>
          </a:p>
        </p:txBody>
      </p:sp>
      <p:pic>
        <p:nvPicPr>
          <p:cNvPr id="3" name="Image 2" descr="crayons-01.gif"/>
          <p:cNvPicPr>
            <a:picLocks noChangeAspect="1"/>
          </p:cNvPicPr>
          <p:nvPr/>
        </p:nvPicPr>
        <p:blipFill>
          <a:blip r:embed="rId2"/>
          <a:stretch>
            <a:fillRect/>
          </a:stretch>
        </p:blipFill>
        <p:spPr>
          <a:xfrm>
            <a:off x="4143372" y="928670"/>
            <a:ext cx="690566" cy="103584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ournage-14.gif">
            <a:hlinkClick r:id="rId2"/>
          </p:cNvPr>
          <p:cNvPicPr>
            <a:picLocks noChangeAspect="1"/>
          </p:cNvPicPr>
          <p:nvPr/>
        </p:nvPicPr>
        <p:blipFill>
          <a:blip r:embed="rId3"/>
          <a:stretch>
            <a:fillRect/>
          </a:stretch>
        </p:blipFill>
        <p:spPr>
          <a:xfrm>
            <a:off x="1285852" y="2285992"/>
            <a:ext cx="1501836" cy="1742129"/>
          </a:xfrm>
          <a:prstGeom prst="rect">
            <a:avLst/>
          </a:prstGeom>
        </p:spPr>
      </p:pic>
      <p:sp>
        <p:nvSpPr>
          <p:cNvPr id="3" name="ZoneTexte 2"/>
          <p:cNvSpPr txBox="1"/>
          <p:nvPr/>
        </p:nvSpPr>
        <p:spPr>
          <a:xfrm>
            <a:off x="428596" y="785794"/>
            <a:ext cx="8143932" cy="523220"/>
          </a:xfrm>
          <a:prstGeom prst="rect">
            <a:avLst/>
          </a:prstGeom>
          <a:noFill/>
        </p:spPr>
        <p:txBody>
          <a:bodyPr wrap="square" rtlCol="0">
            <a:spAutoFit/>
          </a:bodyPr>
          <a:lstStyle/>
          <a:p>
            <a:pPr algn="ctr"/>
            <a:r>
              <a:rPr lang="fr-FR" sz="2800" u="sng" dirty="0" smtClean="0">
                <a:latin typeface="Poor Richard" pitchFamily="18" charset="0"/>
              </a:rPr>
              <a:t>L’intervention de l’Empire Ottoman et le génocide arménien</a:t>
            </a:r>
            <a:endParaRPr lang="fr-FR" sz="2800" u="sng" dirty="0">
              <a:latin typeface="Poor Richard" pitchFamily="18" charset="0"/>
            </a:endParaRPr>
          </a:p>
        </p:txBody>
      </p:sp>
      <p:pic>
        <p:nvPicPr>
          <p:cNvPr id="46082" name="Picture 2"/>
          <p:cNvPicPr>
            <a:picLocks noChangeAspect="1" noChangeArrowheads="1"/>
          </p:cNvPicPr>
          <p:nvPr/>
        </p:nvPicPr>
        <p:blipFill>
          <a:blip r:embed="rId4" cstate="print"/>
          <a:srcRect/>
          <a:stretch>
            <a:fillRect/>
          </a:stretch>
        </p:blipFill>
        <p:spPr bwMode="auto">
          <a:xfrm>
            <a:off x="4500562" y="2786058"/>
            <a:ext cx="4225212" cy="2386002"/>
          </a:xfrm>
          <a:prstGeom prst="rect">
            <a:avLst/>
          </a:prstGeom>
          <a:noFill/>
          <a:ln w="9525">
            <a:solidFill>
              <a:schemeClr val="tx1"/>
            </a:solidFill>
            <a:miter lim="800000"/>
            <a:headEnd/>
            <a:tailEnd/>
          </a:ln>
          <a:effectLst/>
        </p:spPr>
      </p:pic>
      <p:sp>
        <p:nvSpPr>
          <p:cNvPr id="5" name="ZoneTexte 4"/>
          <p:cNvSpPr txBox="1"/>
          <p:nvPr/>
        </p:nvSpPr>
        <p:spPr>
          <a:xfrm>
            <a:off x="4500562" y="5286388"/>
            <a:ext cx="4286280" cy="830997"/>
          </a:xfrm>
          <a:prstGeom prst="rect">
            <a:avLst/>
          </a:prstGeom>
          <a:noFill/>
        </p:spPr>
        <p:txBody>
          <a:bodyPr wrap="square" rtlCol="0">
            <a:spAutoFit/>
          </a:bodyPr>
          <a:lstStyle/>
          <a:p>
            <a:pPr algn="ctr"/>
            <a:r>
              <a:rPr lang="fr-FR" sz="2400" dirty="0" smtClean="0">
                <a:latin typeface="Poor Richard" pitchFamily="18" charset="0"/>
              </a:rPr>
              <a:t>Ce qu’il faut savoir du génocide arménien…(02’02 à 03’30)</a:t>
            </a:r>
            <a:endParaRPr lang="fr-FR" sz="2400" dirty="0">
              <a:latin typeface="Poor Richard" pitchFamily="18" charset="0"/>
            </a:endParaRPr>
          </a:p>
        </p:txBody>
      </p:sp>
      <p:sp>
        <p:nvSpPr>
          <p:cNvPr id="6" name="ZoneTexte 5"/>
          <p:cNvSpPr txBox="1"/>
          <p:nvPr/>
        </p:nvSpPr>
        <p:spPr>
          <a:xfrm>
            <a:off x="214282" y="4000504"/>
            <a:ext cx="4071998" cy="1200329"/>
          </a:xfrm>
          <a:prstGeom prst="rect">
            <a:avLst/>
          </a:prstGeom>
          <a:noFill/>
        </p:spPr>
        <p:txBody>
          <a:bodyPr wrap="square" rtlCol="0">
            <a:spAutoFit/>
          </a:bodyPr>
          <a:lstStyle/>
          <a:p>
            <a:pPr algn="ctr"/>
            <a:r>
              <a:rPr lang="fr-FR" sz="2400" dirty="0" smtClean="0">
                <a:latin typeface="Poor Richard" pitchFamily="18" charset="0"/>
              </a:rPr>
              <a:t>Apocalypse – La Première Guerre Mondiale (</a:t>
            </a:r>
            <a:r>
              <a:rPr lang="fr-FR" sz="2400" i="1" dirty="0" smtClean="0">
                <a:latin typeface="Poor Richard" pitchFamily="18" charset="0"/>
              </a:rPr>
              <a:t>la Peur</a:t>
            </a:r>
            <a:r>
              <a:rPr lang="fr-FR" sz="2400" dirty="0" smtClean="0">
                <a:latin typeface="Poor Richard" pitchFamily="18" charset="0"/>
              </a:rPr>
              <a:t>)</a:t>
            </a:r>
          </a:p>
          <a:p>
            <a:pPr algn="ctr"/>
            <a:r>
              <a:rPr lang="fr-FR" sz="2400" dirty="0" smtClean="0">
                <a:latin typeface="Poor Richard" pitchFamily="18" charset="0"/>
              </a:rPr>
              <a:t>(34’51 à 40’15)</a:t>
            </a:r>
            <a:endParaRPr lang="fr-FR" sz="2400"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7" presetClass="entr" presetSubtype="0" fill="hold" grpId="0" nodeType="withEffect">
                                  <p:stCondLst>
                                    <p:cond delay="0"/>
                                  </p:stCondLst>
                                  <p:iterate type="lt">
                                    <p:tmPct val="50000"/>
                                  </p:iterate>
                                  <p:childTnLst>
                                    <p:set>
                                      <p:cBhvr>
                                        <p:cTn id="22" dur="1" fill="hold">
                                          <p:stCondLst>
                                            <p:cond delay="0"/>
                                          </p:stCondLst>
                                        </p:cTn>
                                        <p:tgtEl>
                                          <p:spTgt spid="3"/>
                                        </p:tgtEl>
                                        <p:attrNameLst>
                                          <p:attrName>style.visibility</p:attrName>
                                        </p:attrNameLst>
                                      </p:cBhvr>
                                      <p:to>
                                        <p:strVal val="visible"/>
                                      </p:to>
                                    </p:set>
                                    <p:anim calcmode="discrete" valueType="clr">
                                      <p:cBhvr override="childStyle">
                                        <p:cTn id="23"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3"/>
                                        </p:tgtEl>
                                        <p:attrNameLst>
                                          <p:attrName>fillcolor</p:attrName>
                                        </p:attrNameLst>
                                      </p:cBhvr>
                                      <p:tavLst>
                                        <p:tav tm="0">
                                          <p:val>
                                            <p:clrVal>
                                              <a:schemeClr val="accent2"/>
                                            </p:clrVal>
                                          </p:val>
                                        </p:tav>
                                        <p:tav tm="50000">
                                          <p:val>
                                            <p:clrVal>
                                              <a:schemeClr val="hlink"/>
                                            </p:clrVal>
                                          </p:val>
                                        </p:tav>
                                      </p:tavLst>
                                    </p:anim>
                                    <p:set>
                                      <p:cBhvr>
                                        <p:cTn id="25" dur="80"/>
                                        <p:tgtEl>
                                          <p:spTgt spid="3"/>
                                        </p:tgtEl>
                                        <p:attrNameLst>
                                          <p:attrName>fill.type</p:attrName>
                                        </p:attrNameLst>
                                      </p:cBhvr>
                                      <p:to>
                                        <p:strVal val="solid"/>
                                      </p:to>
                                    </p:set>
                                  </p:childTnLst>
                                </p:cTn>
                              </p:par>
                              <p:par>
                                <p:cTn id="26" presetID="26" presetClass="entr" presetSubtype="0" fill="hold" nodeType="withEffect">
                                  <p:stCondLst>
                                    <p:cond delay="0"/>
                                  </p:stCondLst>
                                  <p:childTnLst>
                                    <p:set>
                                      <p:cBhvr>
                                        <p:cTn id="27" dur="1" fill="hold">
                                          <p:stCondLst>
                                            <p:cond delay="0"/>
                                          </p:stCondLst>
                                        </p:cTn>
                                        <p:tgtEl>
                                          <p:spTgt spid="46082"/>
                                        </p:tgtEl>
                                        <p:attrNameLst>
                                          <p:attrName>style.visibility</p:attrName>
                                        </p:attrNameLst>
                                      </p:cBhvr>
                                      <p:to>
                                        <p:strVal val="visible"/>
                                      </p:to>
                                    </p:set>
                                    <p:animEffect transition="in" filter="wipe(down)">
                                      <p:cBhvr>
                                        <p:cTn id="28" dur="580">
                                          <p:stCondLst>
                                            <p:cond delay="0"/>
                                          </p:stCondLst>
                                        </p:cTn>
                                        <p:tgtEl>
                                          <p:spTgt spid="46082"/>
                                        </p:tgtEl>
                                      </p:cBhvr>
                                    </p:animEffect>
                                    <p:anim calcmode="lin" valueType="num">
                                      <p:cBhvr>
                                        <p:cTn id="29" dur="1822" tmFilter="0,0; 0.14,0.36; 0.43,0.73; 0.71,0.91; 1.0,1.0">
                                          <p:stCondLst>
                                            <p:cond delay="0"/>
                                          </p:stCondLst>
                                        </p:cTn>
                                        <p:tgtEl>
                                          <p:spTgt spid="4608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608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608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608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6082"/>
                                        </p:tgtEl>
                                        <p:attrNameLst>
                                          <p:attrName>ppt_y</p:attrName>
                                        </p:attrNameLst>
                                      </p:cBhvr>
                                      <p:tavLst>
                                        <p:tav tm="0" fmla="#ppt_y-sin(pi*$)/81">
                                          <p:val>
                                            <p:fltVal val="0"/>
                                          </p:val>
                                        </p:tav>
                                        <p:tav tm="100000">
                                          <p:val>
                                            <p:fltVal val="1"/>
                                          </p:val>
                                        </p:tav>
                                      </p:tavLst>
                                    </p:anim>
                                    <p:animScale>
                                      <p:cBhvr>
                                        <p:cTn id="34" dur="26">
                                          <p:stCondLst>
                                            <p:cond delay="650"/>
                                          </p:stCondLst>
                                        </p:cTn>
                                        <p:tgtEl>
                                          <p:spTgt spid="46082"/>
                                        </p:tgtEl>
                                      </p:cBhvr>
                                      <p:to x="100000" y="60000"/>
                                    </p:animScale>
                                    <p:animScale>
                                      <p:cBhvr>
                                        <p:cTn id="35" dur="166" decel="50000">
                                          <p:stCondLst>
                                            <p:cond delay="676"/>
                                          </p:stCondLst>
                                        </p:cTn>
                                        <p:tgtEl>
                                          <p:spTgt spid="46082"/>
                                        </p:tgtEl>
                                      </p:cBhvr>
                                      <p:to x="100000" y="100000"/>
                                    </p:animScale>
                                    <p:animScale>
                                      <p:cBhvr>
                                        <p:cTn id="36" dur="26">
                                          <p:stCondLst>
                                            <p:cond delay="1312"/>
                                          </p:stCondLst>
                                        </p:cTn>
                                        <p:tgtEl>
                                          <p:spTgt spid="46082"/>
                                        </p:tgtEl>
                                      </p:cBhvr>
                                      <p:to x="100000" y="80000"/>
                                    </p:animScale>
                                    <p:animScale>
                                      <p:cBhvr>
                                        <p:cTn id="37" dur="166" decel="50000">
                                          <p:stCondLst>
                                            <p:cond delay="1338"/>
                                          </p:stCondLst>
                                        </p:cTn>
                                        <p:tgtEl>
                                          <p:spTgt spid="46082"/>
                                        </p:tgtEl>
                                      </p:cBhvr>
                                      <p:to x="100000" y="100000"/>
                                    </p:animScale>
                                    <p:animScale>
                                      <p:cBhvr>
                                        <p:cTn id="38" dur="26">
                                          <p:stCondLst>
                                            <p:cond delay="1642"/>
                                          </p:stCondLst>
                                        </p:cTn>
                                        <p:tgtEl>
                                          <p:spTgt spid="46082"/>
                                        </p:tgtEl>
                                      </p:cBhvr>
                                      <p:to x="100000" y="90000"/>
                                    </p:animScale>
                                    <p:animScale>
                                      <p:cBhvr>
                                        <p:cTn id="39" dur="166" decel="50000">
                                          <p:stCondLst>
                                            <p:cond delay="1668"/>
                                          </p:stCondLst>
                                        </p:cTn>
                                        <p:tgtEl>
                                          <p:spTgt spid="46082"/>
                                        </p:tgtEl>
                                      </p:cBhvr>
                                      <p:to x="100000" y="100000"/>
                                    </p:animScale>
                                    <p:animScale>
                                      <p:cBhvr>
                                        <p:cTn id="40" dur="26">
                                          <p:stCondLst>
                                            <p:cond delay="1808"/>
                                          </p:stCondLst>
                                        </p:cTn>
                                        <p:tgtEl>
                                          <p:spTgt spid="46082"/>
                                        </p:tgtEl>
                                      </p:cBhvr>
                                      <p:to x="100000" y="95000"/>
                                    </p:animScale>
                                    <p:animScale>
                                      <p:cBhvr>
                                        <p:cTn id="41" dur="166" decel="50000">
                                          <p:stCondLst>
                                            <p:cond delay="1834"/>
                                          </p:stCondLst>
                                        </p:cTn>
                                        <p:tgtEl>
                                          <p:spTgt spid="46082"/>
                                        </p:tgtEl>
                                      </p:cBhvr>
                                      <p:to x="100000" y="100000"/>
                                    </p:animScale>
                                  </p:childTnLst>
                                </p:cTn>
                              </p:par>
                              <p:par>
                                <p:cTn id="42" presetID="27" presetClass="entr" presetSubtype="0" fill="hold" grpId="0" nodeType="withEffect">
                                  <p:stCondLst>
                                    <p:cond delay="0"/>
                                  </p:stCondLst>
                                  <p:iterate type="lt">
                                    <p:tmPct val="50000"/>
                                  </p:iterate>
                                  <p:childTnLst>
                                    <p:set>
                                      <p:cBhvr>
                                        <p:cTn id="43" dur="1" fill="hold">
                                          <p:stCondLst>
                                            <p:cond delay="0"/>
                                          </p:stCondLst>
                                        </p:cTn>
                                        <p:tgtEl>
                                          <p:spTgt spid="5"/>
                                        </p:tgtEl>
                                        <p:attrNameLst>
                                          <p:attrName>style.visibility</p:attrName>
                                        </p:attrNameLst>
                                      </p:cBhvr>
                                      <p:to>
                                        <p:strVal val="visible"/>
                                      </p:to>
                                    </p:set>
                                    <p:anim calcmode="discrete" valueType="clr">
                                      <p:cBhvr override="childStyle">
                                        <p:cTn id="4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5"/>
                                        </p:tgtEl>
                                        <p:attrNameLst>
                                          <p:attrName>fillcolor</p:attrName>
                                        </p:attrNameLst>
                                      </p:cBhvr>
                                      <p:tavLst>
                                        <p:tav tm="0">
                                          <p:val>
                                            <p:clrVal>
                                              <a:schemeClr val="accent2"/>
                                            </p:clrVal>
                                          </p:val>
                                        </p:tav>
                                        <p:tav tm="50000">
                                          <p:val>
                                            <p:clrVal>
                                              <a:schemeClr val="hlink"/>
                                            </p:clrVal>
                                          </p:val>
                                        </p:tav>
                                      </p:tavLst>
                                    </p:anim>
                                    <p:set>
                                      <p:cBhvr>
                                        <p:cTn id="46" dur="80"/>
                                        <p:tgtEl>
                                          <p:spTgt spid="5"/>
                                        </p:tgtEl>
                                        <p:attrNameLst>
                                          <p:attrName>fill.type</p:attrName>
                                        </p:attrNameLst>
                                      </p:cBhvr>
                                      <p:to>
                                        <p:strVal val="solid"/>
                                      </p:to>
                                    </p:set>
                                  </p:childTnLst>
                                </p:cTn>
                              </p:par>
                              <p:par>
                                <p:cTn id="47" presetID="27" presetClass="entr" presetSubtype="0" fill="hold" grpId="0" nodeType="withEffect">
                                  <p:stCondLst>
                                    <p:cond delay="0"/>
                                  </p:stCondLst>
                                  <p:iterate type="lt">
                                    <p:tmPct val="50000"/>
                                  </p:iterate>
                                  <p:childTnLst>
                                    <p:set>
                                      <p:cBhvr>
                                        <p:cTn id="48" dur="1" fill="hold">
                                          <p:stCondLst>
                                            <p:cond delay="0"/>
                                          </p:stCondLst>
                                        </p:cTn>
                                        <p:tgtEl>
                                          <p:spTgt spid="6"/>
                                        </p:tgtEl>
                                        <p:attrNameLst>
                                          <p:attrName>style.visibility</p:attrName>
                                        </p:attrNameLst>
                                      </p:cBhvr>
                                      <p:to>
                                        <p:strVal val="visible"/>
                                      </p:to>
                                    </p:set>
                                    <p:anim calcmode="discrete" valueType="clr">
                                      <p:cBhvr override="childStyle">
                                        <p:cTn id="4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
                                        </p:tgtEl>
                                        <p:attrNameLst>
                                          <p:attrName>fillcolor</p:attrName>
                                        </p:attrNameLst>
                                      </p:cBhvr>
                                      <p:tavLst>
                                        <p:tav tm="0">
                                          <p:val>
                                            <p:clrVal>
                                              <a:schemeClr val="accent2"/>
                                            </p:clrVal>
                                          </p:val>
                                        </p:tav>
                                        <p:tav tm="50000">
                                          <p:val>
                                            <p:clrVal>
                                              <a:schemeClr val="hlink"/>
                                            </p:clrVal>
                                          </p:val>
                                        </p:tav>
                                      </p:tavLst>
                                    </p:anim>
                                    <p:set>
                                      <p:cBhvr>
                                        <p:cTn id="51"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1357298"/>
            <a:ext cx="8358246" cy="4770537"/>
          </a:xfrm>
          <a:prstGeom prst="rect">
            <a:avLst/>
          </a:prstGeom>
          <a:ln>
            <a:solidFill>
              <a:srgbClr val="FF0000"/>
            </a:solidFill>
          </a:ln>
        </p:spPr>
        <p:txBody>
          <a:bodyPr wrap="square">
            <a:spAutoFit/>
          </a:bodyPr>
          <a:lstStyle/>
          <a:p>
            <a:r>
              <a:rPr lang="fr-FR" sz="3200" dirty="0" smtClean="0">
                <a:solidFill>
                  <a:srgbClr val="FF0000"/>
                </a:solidFill>
                <a:latin typeface="Poor Richard" pitchFamily="18" charset="0"/>
              </a:rPr>
              <a:t>L’arrière</a:t>
            </a:r>
            <a:r>
              <a:rPr lang="fr-FR" sz="3200" dirty="0" smtClean="0">
                <a:solidFill>
                  <a:srgbClr val="0033CC"/>
                </a:solidFill>
                <a:latin typeface="Poor Richard" pitchFamily="18" charset="0"/>
              </a:rPr>
              <a:t> est également mobilisé  : femmes réquisitionnées pour travailler dans les champs ou les usines d’armement, emprunts d’État, </a:t>
            </a:r>
            <a:r>
              <a:rPr lang="fr-FR" sz="3200" u="sng" dirty="0" smtClean="0">
                <a:solidFill>
                  <a:srgbClr val="0033CC"/>
                </a:solidFill>
                <a:latin typeface="Poor Richard" pitchFamily="18" charset="0"/>
              </a:rPr>
              <a:t>propagande</a:t>
            </a:r>
            <a:r>
              <a:rPr lang="fr-FR" sz="3200" dirty="0" smtClean="0">
                <a:solidFill>
                  <a:srgbClr val="0033CC"/>
                </a:solidFill>
                <a:latin typeface="Poor Richard" pitchFamily="18" charset="0"/>
              </a:rPr>
              <a:t>, …</a:t>
            </a:r>
          </a:p>
          <a:p>
            <a:endParaRPr lang="fr-FR" sz="1600" dirty="0" smtClean="0">
              <a:solidFill>
                <a:srgbClr val="0033CC"/>
              </a:solidFill>
              <a:latin typeface="Poor Richard" pitchFamily="18" charset="0"/>
            </a:endParaRPr>
          </a:p>
          <a:p>
            <a:r>
              <a:rPr lang="fr-FR" sz="3200" dirty="0" smtClean="0">
                <a:solidFill>
                  <a:srgbClr val="0033CC"/>
                </a:solidFill>
                <a:latin typeface="Poor Richard" pitchFamily="18" charset="0"/>
              </a:rPr>
              <a:t>Les civils subissent également des  violences : </a:t>
            </a:r>
            <a:r>
              <a:rPr lang="fr-FR" sz="3200" u="sng" dirty="0" smtClean="0">
                <a:solidFill>
                  <a:srgbClr val="0033CC"/>
                </a:solidFill>
                <a:latin typeface="Poor Richard" pitchFamily="18" charset="0"/>
              </a:rPr>
              <a:t>bombardements, </a:t>
            </a:r>
            <a:r>
              <a:rPr lang="fr-FR" sz="3200" dirty="0" smtClean="0">
                <a:solidFill>
                  <a:srgbClr val="0033CC"/>
                </a:solidFill>
                <a:latin typeface="Poor Richard" pitchFamily="18" charset="0"/>
              </a:rPr>
              <a:t>rationnement, travail forcé par les occupants </a:t>
            </a:r>
            <a:r>
              <a:rPr lang="fr-FR" sz="3200" i="1" dirty="0" smtClean="0">
                <a:solidFill>
                  <a:srgbClr val="0033CC"/>
                </a:solidFill>
                <a:latin typeface="Poor Richard" pitchFamily="18" charset="0"/>
              </a:rPr>
              <a:t>(comme dans  le Nord de la France occupé par les Allemands), </a:t>
            </a:r>
            <a:r>
              <a:rPr lang="fr-FR" sz="3200" dirty="0" smtClean="0">
                <a:solidFill>
                  <a:srgbClr val="0033CC"/>
                </a:solidFill>
                <a:latin typeface="Poor Richard" pitchFamily="18" charset="0"/>
              </a:rPr>
              <a:t>…</a:t>
            </a:r>
          </a:p>
          <a:p>
            <a:r>
              <a:rPr lang="fr-FR" sz="3200" dirty="0" smtClean="0">
                <a:solidFill>
                  <a:srgbClr val="0033CC"/>
                </a:solidFill>
                <a:latin typeface="Poor Richard" pitchFamily="18" charset="0"/>
              </a:rPr>
              <a:t>Dans l’Empire ottoman, les Arméniens sont victimes d’un </a:t>
            </a:r>
            <a:r>
              <a:rPr lang="fr-FR" sz="3200" dirty="0" smtClean="0">
                <a:solidFill>
                  <a:srgbClr val="FF0000"/>
                </a:solidFill>
                <a:latin typeface="Poor Richard" pitchFamily="18" charset="0"/>
              </a:rPr>
              <a:t>génocide.</a:t>
            </a:r>
            <a:endParaRPr lang="fr-FR" sz="3200" dirty="0">
              <a:solidFill>
                <a:srgbClr val="FF0000"/>
              </a:solidFill>
              <a:latin typeface="Poor Richard" pitchFamily="18" charset="0"/>
            </a:endParaRPr>
          </a:p>
        </p:txBody>
      </p:sp>
      <p:pic>
        <p:nvPicPr>
          <p:cNvPr id="4" name="Image 3" descr="crayons-01.gif"/>
          <p:cNvPicPr>
            <a:picLocks noChangeAspect="1"/>
          </p:cNvPicPr>
          <p:nvPr/>
        </p:nvPicPr>
        <p:blipFill>
          <a:blip r:embed="rId2"/>
          <a:stretch>
            <a:fillRect/>
          </a:stretch>
        </p:blipFill>
        <p:spPr>
          <a:xfrm>
            <a:off x="4214810" y="285728"/>
            <a:ext cx="690566" cy="103584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14282" y="571480"/>
            <a:ext cx="8715436" cy="584775"/>
          </a:xfrm>
          <a:prstGeom prst="rect">
            <a:avLst/>
          </a:prstGeom>
          <a:solidFill>
            <a:srgbClr val="B2B2B2">
              <a:alpha val="20000"/>
            </a:srgbClr>
          </a:solidFill>
          <a:ln>
            <a:solidFill>
              <a:srgbClr val="FF0000"/>
            </a:solidFill>
          </a:ln>
        </p:spPr>
        <p:txBody>
          <a:bodyPr wrap="square" rtlCol="0">
            <a:spAutoFit/>
          </a:bodyPr>
          <a:lstStyle/>
          <a:p>
            <a:pPr algn="ctr"/>
            <a:r>
              <a:rPr lang="fr-FR" sz="3200" dirty="0" smtClean="0">
                <a:solidFill>
                  <a:srgbClr val="FF0000"/>
                </a:solidFill>
                <a:latin typeface="Poor Richard" pitchFamily="18" charset="0"/>
              </a:rPr>
              <a:t>Chapitre 1</a:t>
            </a:r>
            <a:endParaRPr lang="fr-FR" sz="3200" dirty="0">
              <a:solidFill>
                <a:srgbClr val="FF0000"/>
              </a:solidFill>
              <a:latin typeface="Poor Richard" pitchFamily="18" charset="0"/>
            </a:endParaRPr>
          </a:p>
        </p:txBody>
      </p:sp>
      <p:sp>
        <p:nvSpPr>
          <p:cNvPr id="6" name="Rectangle 5"/>
          <p:cNvSpPr/>
          <p:nvPr/>
        </p:nvSpPr>
        <p:spPr>
          <a:xfrm>
            <a:off x="0" y="2071678"/>
            <a:ext cx="9144000" cy="313932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66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Poor Richard" pitchFamily="18" charset="0"/>
              </a:rPr>
              <a:t>Civils  et  militaires  dans  la Première  Guerre  Mondiale (1914-1918)</a:t>
            </a:r>
            <a:endParaRPr lang="fr-FR" sz="66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par>
                          <p:cTn id="8" fill="hold">
                            <p:stCondLst>
                              <p:cond delay="20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set>
                                      <p:cBhvr>
                                        <p:cTn id="11" dur="228" fill="hold">
                                          <p:stCondLst>
                                            <p:cond delay="0"/>
                                          </p:stCondLst>
                                        </p:cTn>
                                        <p:tgtEl>
                                          <p:spTgt spid="6"/>
                                        </p:tgtEl>
                                        <p:attrNameLst>
                                          <p:attrName>style.rotation</p:attrName>
                                        </p:attrNameLst>
                                      </p:cBhvr>
                                      <p:to>
                                        <p:strVal val="-45.0"/>
                                      </p:to>
                                    </p:set>
                                    <p:anim calcmode="lin" valueType="num">
                                      <p:cBhvr>
                                        <p:cTn id="12" dur="228" fill="hold">
                                          <p:stCondLst>
                                            <p:cond delay="228"/>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3" dur="228"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8"/>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2214554"/>
            <a:ext cx="8286808" cy="2123658"/>
          </a:xfrm>
          <a:prstGeom prst="rect">
            <a:avLst/>
          </a:prstGeom>
          <a:noFill/>
        </p:spPr>
        <p:txBody>
          <a:bodyPr wrap="square" rtlCol="0">
            <a:spAutoFit/>
          </a:bodyPr>
          <a:lstStyle/>
          <a:p>
            <a:pPr marL="400050" indent="-400050" algn="ctr"/>
            <a:r>
              <a:rPr lang="fr-FR" sz="4400" dirty="0" smtClean="0">
                <a:solidFill>
                  <a:srgbClr val="FF0000"/>
                </a:solidFill>
                <a:latin typeface="Poor Richard" pitchFamily="18" charset="0"/>
              </a:rPr>
              <a:t>II.    </a:t>
            </a:r>
            <a:r>
              <a:rPr lang="fr-FR" sz="4400" u="sng" dirty="0" smtClean="0">
                <a:solidFill>
                  <a:srgbClr val="FF0000"/>
                </a:solidFill>
                <a:latin typeface="Poor Richard" pitchFamily="18" charset="0"/>
              </a:rPr>
              <a:t>La Première Guerre Mondiale : construire la paix.</a:t>
            </a:r>
          </a:p>
          <a:p>
            <a:pPr marL="400050" indent="-400050" algn="ctr"/>
            <a:endParaRPr lang="fr-FR" sz="4400" dirty="0">
              <a:solidFill>
                <a:srgbClr val="FF0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r="830"/>
          <a:stretch>
            <a:fillRect/>
          </a:stretch>
        </p:blipFill>
        <p:spPr bwMode="auto">
          <a:xfrm>
            <a:off x="214282" y="2214554"/>
            <a:ext cx="8644030" cy="3000395"/>
          </a:xfrm>
          <a:prstGeom prst="rect">
            <a:avLst/>
          </a:prstGeom>
          <a:noFill/>
          <a:ln w="3175">
            <a:solidFill>
              <a:schemeClr val="tx1"/>
            </a:solidFill>
            <a:miter lim="800000"/>
            <a:headEnd/>
            <a:tailEnd/>
          </a:ln>
          <a:effectLst/>
        </p:spPr>
      </p:pic>
      <p:sp>
        <p:nvSpPr>
          <p:cNvPr id="4" name="ZoneTexte 3"/>
          <p:cNvSpPr txBox="1"/>
          <p:nvPr/>
        </p:nvSpPr>
        <p:spPr>
          <a:xfrm>
            <a:off x="285720" y="285728"/>
            <a:ext cx="8501122" cy="1384995"/>
          </a:xfrm>
          <a:prstGeom prst="rect">
            <a:avLst/>
          </a:prstGeom>
          <a:solidFill>
            <a:srgbClr val="BFBFBF">
              <a:alpha val="50196"/>
            </a:srgbClr>
          </a:solidFill>
          <a:ln>
            <a:solidFill>
              <a:schemeClr val="tx1"/>
            </a:solidFill>
          </a:ln>
        </p:spPr>
        <p:txBody>
          <a:bodyPr wrap="square" rtlCol="0">
            <a:spAutoFit/>
          </a:bodyPr>
          <a:lstStyle/>
          <a:p>
            <a:pPr algn="ctr"/>
            <a:r>
              <a:rPr lang="fr-FR" sz="2800" dirty="0" smtClean="0">
                <a:latin typeface="Poor Richard" pitchFamily="18" charset="0"/>
              </a:rPr>
              <a:t>Collez le texte au milieu de la page de votre cahier en laissant suffisamment de place de part et d’autre afin de pouvoir écrire.</a:t>
            </a:r>
          </a:p>
          <a:p>
            <a:pPr algn="ctr"/>
            <a:r>
              <a:rPr lang="fr-FR" sz="2800" i="1" dirty="0" smtClean="0">
                <a:latin typeface="Poor Richard" pitchFamily="18" charset="0"/>
              </a:rPr>
              <a:t>(mettez votre tableau de côté)</a:t>
            </a:r>
            <a:endParaRPr lang="fr-FR" sz="2800" i="1" dirty="0">
              <a:latin typeface="Poor Richard" pitchFamily="18" charset="0"/>
            </a:endParaRPr>
          </a:p>
        </p:txBody>
      </p:sp>
      <p:pic>
        <p:nvPicPr>
          <p:cNvPr id="15" name="Picture 2"/>
          <p:cNvPicPr>
            <a:picLocks noChangeAspect="1" noChangeArrowheads="1"/>
          </p:cNvPicPr>
          <p:nvPr/>
        </p:nvPicPr>
        <p:blipFill>
          <a:blip r:embed="rId2"/>
          <a:srcRect l="54803" r="830"/>
          <a:stretch>
            <a:fillRect/>
          </a:stretch>
        </p:blipFill>
        <p:spPr bwMode="auto">
          <a:xfrm rot="1075072">
            <a:off x="4909033" y="3165301"/>
            <a:ext cx="3867208" cy="3000395"/>
          </a:xfrm>
          <a:prstGeom prst="rect">
            <a:avLst/>
          </a:prstGeom>
          <a:noFill/>
          <a:ln w="3175">
            <a:solidFill>
              <a:schemeClr val="tx1"/>
            </a:solidFill>
            <a:miter lim="800000"/>
            <a:headEnd/>
            <a:tailEnd/>
          </a:ln>
          <a:effectLst/>
        </p:spPr>
      </p:pic>
      <p:pic>
        <p:nvPicPr>
          <p:cNvPr id="16" name="Picture 2"/>
          <p:cNvPicPr>
            <a:picLocks noChangeAspect="1" noChangeArrowheads="1"/>
          </p:cNvPicPr>
          <p:nvPr/>
        </p:nvPicPr>
        <p:blipFill>
          <a:blip r:embed="rId2"/>
          <a:srcRect r="45088"/>
          <a:stretch>
            <a:fillRect/>
          </a:stretch>
        </p:blipFill>
        <p:spPr bwMode="auto">
          <a:xfrm>
            <a:off x="214282" y="2214554"/>
            <a:ext cx="4786346" cy="3000395"/>
          </a:xfrm>
          <a:prstGeom prst="rect">
            <a:avLst/>
          </a:prstGeom>
          <a:noFill/>
          <a:ln w="3175">
            <a:solidFill>
              <a:schemeClr val="tx1"/>
            </a:solidFill>
            <a:miter lim="800000"/>
            <a:headEnd/>
            <a:tailEnd/>
          </a:ln>
          <a:effectLst/>
        </p:spPr>
      </p:pic>
      <p:pic>
        <p:nvPicPr>
          <p:cNvPr id="28676" name="Picture 4" descr="Afficher l'image d'origine"/>
          <p:cNvPicPr>
            <a:picLocks noChangeAspect="1" noChangeArrowheads="1" noCrop="1"/>
          </p:cNvPicPr>
          <p:nvPr/>
        </p:nvPicPr>
        <p:blipFill>
          <a:blip r:embed="rId3"/>
          <a:srcRect/>
          <a:stretch>
            <a:fillRect/>
          </a:stretch>
        </p:blipFill>
        <p:spPr bwMode="auto">
          <a:xfrm rot="15851851">
            <a:off x="4544725" y="2174037"/>
            <a:ext cx="1001667" cy="5629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par>
                          <p:cTn id="10" fill="hold">
                            <p:stCondLst>
                              <p:cond delay="5320"/>
                            </p:stCondLst>
                            <p:childTnLst>
                              <p:par>
                                <p:cTn id="11" presetID="10" presetClass="entr" presetSubtype="0" fill="hold" nodeType="afterEffect">
                                  <p:stCondLst>
                                    <p:cond delay="0"/>
                                  </p:stCondLst>
                                  <p:childTnLst>
                                    <p:set>
                                      <p:cBhvr>
                                        <p:cTn id="12" dur="1" fill="hold">
                                          <p:stCondLst>
                                            <p:cond delay="0"/>
                                          </p:stCondLst>
                                        </p:cTn>
                                        <p:tgtEl>
                                          <p:spTgt spid="28674"/>
                                        </p:tgtEl>
                                        <p:attrNameLst>
                                          <p:attrName>style.visibility</p:attrName>
                                        </p:attrNameLst>
                                      </p:cBhvr>
                                      <p:to>
                                        <p:strVal val="visible"/>
                                      </p:to>
                                    </p:set>
                                    <p:animEffect transition="in" filter="fade">
                                      <p:cBhvr>
                                        <p:cTn id="13" dur="2000"/>
                                        <p:tgtEl>
                                          <p:spTgt spid="28674"/>
                                        </p:tgtEl>
                                      </p:cBhvr>
                                    </p:animEffect>
                                  </p:childTnLst>
                                </p:cTn>
                              </p:par>
                            </p:childTnLst>
                          </p:cTn>
                        </p:par>
                        <p:par>
                          <p:cTn id="14" fill="hold">
                            <p:stCondLst>
                              <p:cond delay="7320"/>
                            </p:stCondLst>
                            <p:childTnLst>
                              <p:par>
                                <p:cTn id="15" presetID="9" presetClass="entr" presetSubtype="0" fill="hold" nodeType="after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dissolve">
                                      <p:cBhvr>
                                        <p:cTn id="17" dur="5000"/>
                                        <p:tgtEl>
                                          <p:spTgt spid="28676"/>
                                        </p:tgtEl>
                                      </p:cBhvr>
                                    </p:animEffect>
                                  </p:childTnLst>
                                </p:cTn>
                              </p:par>
                              <p:par>
                                <p:cTn id="18" presetID="0" presetClass="path" presetSubtype="0" repeatCount="indefinite" accel="50000" decel="50000" fill="hold" nodeType="withEffect">
                                  <p:stCondLst>
                                    <p:cond delay="0"/>
                                  </p:stCondLst>
                                  <p:childTnLst>
                                    <p:animMotion origin="layout" path="M -2.22222E-6 1.9704E-6 L -2.22222E-6 0.40911 " pathEditMode="relative" rAng="0" ptsTypes="AA">
                                      <p:cBhvr>
                                        <p:cTn id="19" dur="5000" fill="hold"/>
                                        <p:tgtEl>
                                          <p:spTgt spid="28676"/>
                                        </p:tgtEl>
                                        <p:attrNameLst>
                                          <p:attrName>ppt_x</p:attrName>
                                          <p:attrName>ppt_y</p:attrName>
                                        </p:attrNameLst>
                                      </p:cBhvr>
                                      <p:rCtr x="0" y="204"/>
                                    </p:animMotion>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childTnLst>
                                </p:cTn>
                              </p:par>
                            </p:childTnLst>
                          </p:cTn>
                        </p:par>
                        <p:par>
                          <p:cTn id="23" fill="hold">
                            <p:stCondLst>
                              <p:cond delay="12320"/>
                            </p:stCondLst>
                            <p:childTnLst>
                              <p:par>
                                <p:cTn id="24" presetID="10" presetClass="exit" presetSubtype="0" fill="hold" nodeType="afterEffect">
                                  <p:stCondLst>
                                    <p:cond delay="0"/>
                                  </p:stCondLst>
                                  <p:childTnLst>
                                    <p:animEffect transition="out" filter="fade">
                                      <p:cBhvr>
                                        <p:cTn id="25" dur="2000"/>
                                        <p:tgtEl>
                                          <p:spTgt spid="28674"/>
                                        </p:tgtEl>
                                      </p:cBhvr>
                                    </p:animEffect>
                                    <p:set>
                                      <p:cBhvr>
                                        <p:cTn id="26" dur="1" fill="hold">
                                          <p:stCondLst>
                                            <p:cond delay="1999"/>
                                          </p:stCondLst>
                                        </p:cTn>
                                        <p:tgtEl>
                                          <p:spTgt spid="28674"/>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500034" y="1214422"/>
            <a:ext cx="8429684" cy="4031873"/>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dobe Garamond Pro" pitchFamily="18" charset="0"/>
                <a:ea typeface="Times New Roman" pitchFamily="18" charset="0"/>
                <a:cs typeface="Arial" pitchFamily="34" charset="0"/>
              </a:rPr>
              <a:t>L’ouverture de la Conférence de la paix </a:t>
            </a:r>
          </a:p>
          <a:p>
            <a:pPr marL="0" marR="0" lvl="0" indent="0"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dobe Garamond Pro"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dobe Garamond Pro" pitchFamily="18" charset="0"/>
                <a:ea typeface="Times New Roman" pitchFamily="18" charset="0"/>
                <a:cs typeface="Arial" pitchFamily="34" charset="0"/>
              </a:rPr>
              <a:t>«Une assemblée du monde entier est réunie pour décréter sa propre transfiguration. À la France qui supporta le poids le plus lourd des sacrifices pendant quatre années et demie échoit le juste honneur de recevoir et de présider. Monsieur Poincaré [président de la République; Clemenceau, qui représentera la France à cette conférence, est président du Conseil] aura à sa droite le président américain Wilson dont la haute conscience morale illumine l’aurore de l’ère libératrice. À sa gauche, M. Lloyd George, c’est-à-dire la grande et puissante Angleterre [...]. Mais la pensée se porte aussi vers ceux qui ne sont pas là: ni l’Allemagne, ni l’Autriche-Hongrie, ni la Bulgarie, ni la Turquie ne sont admises à prendre part à la délibération solennelle. On leur signifiera la sentence. La Russie également est absente, emportée dans son tourbillon de bolchevisme et de folie.»</a:t>
            </a:r>
          </a:p>
          <a:p>
            <a:pPr marL="0" marR="0" lvl="0" indent="0"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dobe Garamond Pro"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dobe Garamond Pro" pitchFamily="18" charset="0"/>
                <a:ea typeface="Times New Roman" pitchFamily="18" charset="0"/>
                <a:cs typeface="Arial" pitchFamily="34" charset="0"/>
              </a:rPr>
              <a:t>Extrait d’un article paru dans l’hebdomadaire français </a:t>
            </a:r>
            <a:r>
              <a:rPr kumimoji="0" lang="fr-FR" sz="1600" b="0" i="1" u="none" strike="noStrike" cap="none" normalizeH="0" baseline="0" dirty="0" smtClean="0">
                <a:ln>
                  <a:noFill/>
                </a:ln>
                <a:solidFill>
                  <a:schemeClr val="tx1"/>
                </a:solidFill>
                <a:effectLst/>
                <a:latin typeface="Adobe Garamond Pro" pitchFamily="18" charset="0"/>
                <a:ea typeface="Times New Roman" pitchFamily="18" charset="0"/>
                <a:cs typeface="Arial" pitchFamily="34" charset="0"/>
              </a:rPr>
              <a:t>L’Illustration</a:t>
            </a:r>
            <a:r>
              <a:rPr kumimoji="0" lang="fr-FR" sz="1600" b="0" i="0" u="none" strike="noStrike" cap="none" normalizeH="0" baseline="0" dirty="0" smtClean="0">
                <a:ln>
                  <a:noFill/>
                </a:ln>
                <a:solidFill>
                  <a:schemeClr val="tx1"/>
                </a:solidFill>
                <a:effectLst/>
                <a:latin typeface="Adobe Garamond Pro" pitchFamily="18" charset="0"/>
                <a:ea typeface="Times New Roman" pitchFamily="18" charset="0"/>
                <a:cs typeface="Arial" pitchFamily="34" charset="0"/>
              </a:rPr>
              <a:t>,</a:t>
            </a:r>
            <a:endParaRPr kumimoji="0" lang="fr-FR" sz="1600" b="0" i="0" u="none" strike="noStrike" cap="none" normalizeH="0" baseline="0" dirty="0" smtClean="0">
              <a:ln>
                <a:noFill/>
              </a:ln>
              <a:solidFill>
                <a:schemeClr val="tx1"/>
              </a:solidFill>
              <a:effectLst/>
              <a:latin typeface="Adobe Garamond Pro"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dobe Garamond Pro" pitchFamily="18" charset="0"/>
                <a:ea typeface="Times New Roman" pitchFamily="18" charset="0"/>
                <a:cs typeface="Arial" pitchFamily="34" charset="0"/>
              </a:rPr>
              <a:t> le 25 janvier 1919</a:t>
            </a:r>
            <a:endParaRPr kumimoji="0" lang="fr-FR" sz="1600" b="0" i="0" u="none" strike="noStrike" cap="none" normalizeH="0" baseline="0" dirty="0" smtClean="0">
              <a:ln>
                <a:noFill/>
              </a:ln>
              <a:solidFill>
                <a:schemeClr val="tx1"/>
              </a:solidFill>
              <a:effectLst/>
              <a:latin typeface="Adobe Garamond Pro" pitchFamily="18" charset="0"/>
              <a:cs typeface="Arial" pitchFamily="34" charset="0"/>
            </a:endParaRPr>
          </a:p>
        </p:txBody>
      </p:sp>
      <p:sp>
        <p:nvSpPr>
          <p:cNvPr id="4" name="Rectangle 3"/>
          <p:cNvSpPr/>
          <p:nvPr/>
        </p:nvSpPr>
        <p:spPr>
          <a:xfrm>
            <a:off x="642910" y="1785926"/>
            <a:ext cx="3214710"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071670" y="1285860"/>
            <a:ext cx="2428892"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a:off x="928662" y="785794"/>
            <a:ext cx="1214446" cy="4286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6200000" flipH="1">
            <a:off x="571472" y="1071546"/>
            <a:ext cx="1000132" cy="4286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0" y="285728"/>
            <a:ext cx="2500330" cy="461665"/>
          </a:xfrm>
          <a:prstGeom prst="rect">
            <a:avLst/>
          </a:prstGeom>
          <a:noFill/>
        </p:spPr>
        <p:txBody>
          <a:bodyPr wrap="square" rtlCol="0">
            <a:spAutoFit/>
          </a:bodyPr>
          <a:lstStyle/>
          <a:p>
            <a:r>
              <a:rPr lang="fr-FR" sz="2400" dirty="0" smtClean="0">
                <a:solidFill>
                  <a:srgbClr val="FF0000"/>
                </a:solidFill>
                <a:latin typeface="Poor Richard" pitchFamily="18" charset="0"/>
              </a:rPr>
              <a:t>Traité de Versailles</a:t>
            </a:r>
            <a:endParaRPr lang="fr-FR" sz="2400" dirty="0">
              <a:solidFill>
                <a:srgbClr val="FF0000"/>
              </a:solidFill>
              <a:latin typeface="Poor Richard" pitchFamily="18" charset="0"/>
            </a:endParaRPr>
          </a:p>
        </p:txBody>
      </p:sp>
      <p:sp>
        <p:nvSpPr>
          <p:cNvPr id="19" name="Rectangle 18"/>
          <p:cNvSpPr/>
          <p:nvPr/>
        </p:nvSpPr>
        <p:spPr>
          <a:xfrm>
            <a:off x="5643570" y="1785926"/>
            <a:ext cx="3143272" cy="285752"/>
          </a:xfrm>
          <a:prstGeom prst="rect">
            <a:avLst/>
          </a:prstGeom>
          <a:noFill/>
          <a:ln>
            <a:solidFill>
              <a:srgbClr val="1D1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avec flèche 19"/>
          <p:cNvCxnSpPr>
            <a:stCxn id="22" idx="2"/>
          </p:cNvCxnSpPr>
          <p:nvPr/>
        </p:nvCxnSpPr>
        <p:spPr>
          <a:xfrm rot="16200000" flipH="1">
            <a:off x="4677828" y="534431"/>
            <a:ext cx="1324261" cy="1178727"/>
          </a:xfrm>
          <a:prstGeom prst="straightConnector1">
            <a:avLst/>
          </a:prstGeom>
          <a:ln>
            <a:solidFill>
              <a:srgbClr val="1D1DFF"/>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a:hlinkClick r:id="rId2"/>
          </p:cNvPr>
          <p:cNvSpPr txBox="1"/>
          <p:nvPr/>
        </p:nvSpPr>
        <p:spPr>
          <a:xfrm>
            <a:off x="2857488" y="0"/>
            <a:ext cx="3786214" cy="461665"/>
          </a:xfrm>
          <a:prstGeom prst="rect">
            <a:avLst/>
          </a:prstGeom>
          <a:noFill/>
        </p:spPr>
        <p:txBody>
          <a:bodyPr wrap="square" rtlCol="0">
            <a:spAutoFit/>
          </a:bodyPr>
          <a:lstStyle/>
          <a:p>
            <a:r>
              <a:rPr lang="fr-FR" sz="2400" dirty="0" smtClean="0">
                <a:solidFill>
                  <a:srgbClr val="1D1DFF"/>
                </a:solidFill>
                <a:latin typeface="Poor Richard" pitchFamily="18" charset="0"/>
              </a:rPr>
              <a:t>Transformations (de l’Europe)</a:t>
            </a:r>
            <a:endParaRPr lang="fr-FR" sz="2400" dirty="0">
              <a:solidFill>
                <a:srgbClr val="1D1DFF"/>
              </a:solidFill>
              <a:latin typeface="Poor Richard" pitchFamily="18" charset="0"/>
            </a:endParaRPr>
          </a:p>
        </p:txBody>
      </p:sp>
      <p:sp>
        <p:nvSpPr>
          <p:cNvPr id="23" name="Rectangle 22"/>
          <p:cNvSpPr/>
          <p:nvPr/>
        </p:nvSpPr>
        <p:spPr>
          <a:xfrm>
            <a:off x="571472" y="2071678"/>
            <a:ext cx="8215370" cy="214314"/>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p:cNvCxnSpPr/>
          <p:nvPr/>
        </p:nvCxnSpPr>
        <p:spPr>
          <a:xfrm rot="5400000">
            <a:off x="-1249403" y="3892553"/>
            <a:ext cx="3213916" cy="794"/>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10800000">
            <a:off x="357158" y="2285992"/>
            <a:ext cx="214314" cy="1588"/>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214282" y="5500702"/>
            <a:ext cx="3143272" cy="1200329"/>
          </a:xfrm>
          <a:prstGeom prst="rect">
            <a:avLst/>
          </a:prstGeom>
          <a:noFill/>
        </p:spPr>
        <p:txBody>
          <a:bodyPr wrap="square" rtlCol="0">
            <a:spAutoFit/>
          </a:bodyPr>
          <a:lstStyle/>
          <a:p>
            <a:r>
              <a:rPr lang="fr-FR" sz="2400" dirty="0" smtClean="0">
                <a:solidFill>
                  <a:srgbClr val="008000"/>
                </a:solidFill>
                <a:latin typeface="Poor Richard" pitchFamily="18" charset="0"/>
              </a:rPr>
              <a:t>Les plus violents combats ont eu lieu en France (au Nord et à l’Est)</a:t>
            </a:r>
            <a:endParaRPr lang="fr-FR" sz="2400" dirty="0">
              <a:solidFill>
                <a:srgbClr val="008000"/>
              </a:solidFill>
              <a:latin typeface="Poor Richard" pitchFamily="18" charset="0"/>
            </a:endParaRPr>
          </a:p>
        </p:txBody>
      </p:sp>
      <p:cxnSp>
        <p:nvCxnSpPr>
          <p:cNvPr id="35" name="Connecteur droit 34"/>
          <p:cNvCxnSpPr/>
          <p:nvPr/>
        </p:nvCxnSpPr>
        <p:spPr>
          <a:xfrm>
            <a:off x="3357554" y="2786058"/>
            <a:ext cx="121444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8072462" y="3000372"/>
            <a:ext cx="7143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571472" y="3500438"/>
            <a:ext cx="164307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643570" y="3500438"/>
            <a:ext cx="3000396" cy="2143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avec flèche 40"/>
          <p:cNvCxnSpPr/>
          <p:nvPr/>
        </p:nvCxnSpPr>
        <p:spPr>
          <a:xfrm rot="16200000" flipH="1">
            <a:off x="2571736" y="4786322"/>
            <a:ext cx="2071702" cy="5000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3357554" y="6000768"/>
            <a:ext cx="1857388" cy="461665"/>
          </a:xfrm>
          <a:prstGeom prst="rect">
            <a:avLst/>
          </a:prstGeom>
          <a:noFill/>
          <a:ln>
            <a:noFill/>
          </a:ln>
        </p:spPr>
        <p:txBody>
          <a:bodyPr wrap="square" rtlCol="0">
            <a:spAutoFit/>
          </a:bodyPr>
          <a:lstStyle/>
          <a:p>
            <a:r>
              <a:rPr lang="fr-FR" sz="2400" dirty="0" smtClean="0">
                <a:latin typeface="Poor Richard" pitchFamily="18" charset="0"/>
              </a:rPr>
              <a:t>Pays vaincus…</a:t>
            </a:r>
            <a:endParaRPr lang="fr-FR" sz="2400" dirty="0">
              <a:latin typeface="Poor Richard" pitchFamily="18" charset="0"/>
            </a:endParaRPr>
          </a:p>
        </p:txBody>
      </p:sp>
      <p:sp>
        <p:nvSpPr>
          <p:cNvPr id="45" name="Ellipse 44"/>
          <p:cNvSpPr/>
          <p:nvPr/>
        </p:nvSpPr>
        <p:spPr>
          <a:xfrm>
            <a:off x="3286116" y="3929066"/>
            <a:ext cx="2643206" cy="285752"/>
          </a:xfrm>
          <a:prstGeom prst="ellipse">
            <a:avLst/>
          </a:prstGeom>
          <a:solidFill>
            <a:srgbClr val="0000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6" name="Connecteur droit avec flèche 45"/>
          <p:cNvCxnSpPr/>
          <p:nvPr/>
        </p:nvCxnSpPr>
        <p:spPr>
          <a:xfrm rot="16200000" flipH="1">
            <a:off x="4643438" y="4857760"/>
            <a:ext cx="1643074" cy="5000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5214942" y="6027003"/>
            <a:ext cx="3929058" cy="830997"/>
          </a:xfrm>
          <a:prstGeom prst="rect">
            <a:avLst/>
          </a:prstGeom>
          <a:noFill/>
        </p:spPr>
        <p:txBody>
          <a:bodyPr wrap="square" rtlCol="0">
            <a:spAutoFit/>
          </a:bodyPr>
          <a:lstStyle/>
          <a:p>
            <a:r>
              <a:rPr lang="fr-FR" sz="2400" dirty="0" smtClean="0">
                <a:latin typeface="Poor Richard" pitchFamily="18" charset="0"/>
              </a:rPr>
              <a:t>…vont être sanctionnés car rendus responsables de la guerre</a:t>
            </a:r>
            <a:endParaRPr lang="fr-FR" sz="2400" dirty="0">
              <a:latin typeface="Poor Richard" pitchFamily="18" charset="0"/>
            </a:endParaRPr>
          </a:p>
        </p:txBody>
      </p:sp>
      <p:sp>
        <p:nvSpPr>
          <p:cNvPr id="58" name="Rectangle 57"/>
          <p:cNvSpPr/>
          <p:nvPr/>
        </p:nvSpPr>
        <p:spPr>
          <a:xfrm>
            <a:off x="6072198" y="4000504"/>
            <a:ext cx="785818" cy="21431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p:cNvSpPr/>
          <p:nvPr/>
        </p:nvSpPr>
        <p:spPr>
          <a:xfrm>
            <a:off x="1357290" y="4214818"/>
            <a:ext cx="5715040" cy="28575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1" name="Connecteur droit avec flèche 60"/>
          <p:cNvCxnSpPr/>
          <p:nvPr/>
        </p:nvCxnSpPr>
        <p:spPr>
          <a:xfrm rot="16200000" flipV="1">
            <a:off x="4982770" y="2446726"/>
            <a:ext cx="2928956" cy="35719"/>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5143504" y="571480"/>
            <a:ext cx="3786214" cy="461665"/>
          </a:xfrm>
          <a:prstGeom prst="rect">
            <a:avLst/>
          </a:prstGeom>
          <a:noFill/>
        </p:spPr>
        <p:txBody>
          <a:bodyPr wrap="square" rtlCol="0">
            <a:spAutoFit/>
          </a:bodyPr>
          <a:lstStyle/>
          <a:p>
            <a:r>
              <a:rPr lang="fr-FR" sz="2400" dirty="0" smtClean="0">
                <a:solidFill>
                  <a:srgbClr val="FFC000"/>
                </a:solidFill>
                <a:latin typeface="Poor Richard" pitchFamily="18" charset="0"/>
              </a:rPr>
              <a:t>Révolutions russes en 1917</a:t>
            </a:r>
            <a:endParaRPr lang="fr-FR" sz="2400" dirty="0">
              <a:solidFill>
                <a:srgbClr val="FFC000"/>
              </a:solidFill>
              <a:latin typeface="Poor Richard" pitchFamily="18" charset="0"/>
            </a:endParaRPr>
          </a:p>
        </p:txBody>
      </p:sp>
      <p:pic>
        <p:nvPicPr>
          <p:cNvPr id="30723" name="Picture 3" descr="Afficher l'image d'origine"/>
          <p:cNvPicPr>
            <a:picLocks noChangeAspect="1" noChangeArrowheads="1"/>
          </p:cNvPicPr>
          <p:nvPr/>
        </p:nvPicPr>
        <p:blipFill>
          <a:blip r:embed="rId3"/>
          <a:srcRect/>
          <a:stretch>
            <a:fillRect/>
          </a:stretch>
        </p:blipFill>
        <p:spPr bwMode="auto">
          <a:xfrm>
            <a:off x="928662" y="714356"/>
            <a:ext cx="7500958" cy="5577986"/>
          </a:xfrm>
          <a:prstGeom prst="rect">
            <a:avLst/>
          </a:prstGeom>
          <a:noFill/>
        </p:spPr>
      </p:pic>
      <p:sp>
        <p:nvSpPr>
          <p:cNvPr id="31" name="Rectangle 30"/>
          <p:cNvSpPr/>
          <p:nvPr/>
        </p:nvSpPr>
        <p:spPr>
          <a:xfrm>
            <a:off x="571472" y="2285992"/>
            <a:ext cx="857256" cy="214314"/>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571472" y="3786190"/>
            <a:ext cx="3500462" cy="2143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25" name="Picture 5"/>
          <p:cNvPicPr>
            <a:picLocks noChangeAspect="1" noChangeArrowheads="1"/>
          </p:cNvPicPr>
          <p:nvPr/>
        </p:nvPicPr>
        <p:blipFill>
          <a:blip r:embed="rId4"/>
          <a:srcRect/>
          <a:stretch>
            <a:fillRect/>
          </a:stretch>
        </p:blipFill>
        <p:spPr bwMode="auto">
          <a:xfrm>
            <a:off x="-8935" y="571480"/>
            <a:ext cx="9152935" cy="56435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2000"/>
                                        <p:tgtEl>
                                          <p:spTgt spid="5"/>
                                        </p:tgtEl>
                                      </p:cBhvr>
                                    </p:animEffect>
                                  </p:childTnLst>
                                </p:cTn>
                              </p:par>
                            </p:childTnLst>
                          </p:cTn>
                        </p:par>
                        <p:par>
                          <p:cTn id="12" fill="hold">
                            <p:stCondLst>
                              <p:cond delay="4000"/>
                            </p:stCondLst>
                            <p:childTnLst>
                              <p:par>
                                <p:cTn id="13" presetID="54" presetClass="entr" presetSubtype="0" accel="10000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000" fill="hold"/>
                                        <p:tgtEl>
                                          <p:spTgt spid="7"/>
                                        </p:tgtEl>
                                        <p:attrNameLst>
                                          <p:attrName>ppt_w</p:attrName>
                                        </p:attrNameLst>
                                      </p:cBhvr>
                                      <p:tavLst>
                                        <p:tav tm="0">
                                          <p:val>
                                            <p:strVal val="#ppt_w*0.05"/>
                                          </p:val>
                                        </p:tav>
                                        <p:tav tm="100000">
                                          <p:val>
                                            <p:strVal val="#ppt_w"/>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anim calcmode="lin" valueType="num">
                                      <p:cBhvr>
                                        <p:cTn id="17" dur="2000" fill="hold"/>
                                        <p:tgtEl>
                                          <p:spTgt spid="7"/>
                                        </p:tgtEl>
                                        <p:attrNameLst>
                                          <p:attrName>ppt_x</p:attrName>
                                        </p:attrNameLst>
                                      </p:cBhvr>
                                      <p:tavLst>
                                        <p:tav tm="0">
                                          <p:val>
                                            <p:strVal val="#ppt_x-.2"/>
                                          </p:val>
                                        </p:tav>
                                        <p:tav tm="100000">
                                          <p:val>
                                            <p:strVal val="#ppt_x"/>
                                          </p:val>
                                        </p:tav>
                                      </p:tavLst>
                                    </p:anim>
                                    <p:anim calcmode="lin" valueType="num">
                                      <p:cBhvr>
                                        <p:cTn id="18" dur="2000" fill="hold"/>
                                        <p:tgtEl>
                                          <p:spTgt spid="7"/>
                                        </p:tgtEl>
                                        <p:attrNameLst>
                                          <p:attrName>ppt_y</p:attrName>
                                        </p:attrNameLst>
                                      </p:cBhvr>
                                      <p:tavLst>
                                        <p:tav tm="0">
                                          <p:val>
                                            <p:strVal val="#ppt_y"/>
                                          </p:val>
                                        </p:tav>
                                        <p:tav tm="100000">
                                          <p:val>
                                            <p:strVal val="#ppt_y"/>
                                          </p:val>
                                        </p:tav>
                                      </p:tavLst>
                                    </p:anim>
                                    <p:animEffect transition="in" filter="fade">
                                      <p:cBhvr>
                                        <p:cTn id="19" dur="2000"/>
                                        <p:tgtEl>
                                          <p:spTgt spid="7"/>
                                        </p:tgtEl>
                                      </p:cBhvr>
                                    </p:animEffect>
                                  </p:childTnLst>
                                </p:cTn>
                              </p:par>
                              <p:par>
                                <p:cTn id="20" presetID="54" presetClass="entr" presetSubtype="0" accel="10000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2000" fill="hold"/>
                                        <p:tgtEl>
                                          <p:spTgt spid="16"/>
                                        </p:tgtEl>
                                        <p:attrNameLst>
                                          <p:attrName>ppt_w</p:attrName>
                                        </p:attrNameLst>
                                      </p:cBhvr>
                                      <p:tavLst>
                                        <p:tav tm="0">
                                          <p:val>
                                            <p:strVal val="#ppt_w*0.05"/>
                                          </p:val>
                                        </p:tav>
                                        <p:tav tm="100000">
                                          <p:val>
                                            <p:strVal val="#ppt_w"/>
                                          </p:val>
                                        </p:tav>
                                      </p:tavLst>
                                    </p:anim>
                                    <p:anim calcmode="lin" valueType="num">
                                      <p:cBhvr>
                                        <p:cTn id="23" dur="2000" fill="hold"/>
                                        <p:tgtEl>
                                          <p:spTgt spid="16"/>
                                        </p:tgtEl>
                                        <p:attrNameLst>
                                          <p:attrName>ppt_h</p:attrName>
                                        </p:attrNameLst>
                                      </p:cBhvr>
                                      <p:tavLst>
                                        <p:tav tm="0">
                                          <p:val>
                                            <p:strVal val="#ppt_h"/>
                                          </p:val>
                                        </p:tav>
                                        <p:tav tm="100000">
                                          <p:val>
                                            <p:strVal val="#ppt_h"/>
                                          </p:val>
                                        </p:tav>
                                      </p:tavLst>
                                    </p:anim>
                                    <p:anim calcmode="lin" valueType="num">
                                      <p:cBhvr>
                                        <p:cTn id="24" dur="2000" fill="hold"/>
                                        <p:tgtEl>
                                          <p:spTgt spid="16"/>
                                        </p:tgtEl>
                                        <p:attrNameLst>
                                          <p:attrName>ppt_x</p:attrName>
                                        </p:attrNameLst>
                                      </p:cBhvr>
                                      <p:tavLst>
                                        <p:tav tm="0">
                                          <p:val>
                                            <p:strVal val="#ppt_x-.2"/>
                                          </p:val>
                                        </p:tav>
                                        <p:tav tm="100000">
                                          <p:val>
                                            <p:strVal val="#ppt_x"/>
                                          </p:val>
                                        </p:tav>
                                      </p:tavLst>
                                    </p:anim>
                                    <p:anim calcmode="lin" valueType="num">
                                      <p:cBhvr>
                                        <p:cTn id="25" dur="2000" fill="hold"/>
                                        <p:tgtEl>
                                          <p:spTgt spid="16"/>
                                        </p:tgtEl>
                                        <p:attrNameLst>
                                          <p:attrName>ppt_y</p:attrName>
                                        </p:attrNameLst>
                                      </p:cBhvr>
                                      <p:tavLst>
                                        <p:tav tm="0">
                                          <p:val>
                                            <p:strVal val="#ppt_y"/>
                                          </p:val>
                                        </p:tav>
                                        <p:tav tm="100000">
                                          <p:val>
                                            <p:strVal val="#ppt_y"/>
                                          </p:val>
                                        </p:tav>
                                      </p:tavLst>
                                    </p:anim>
                                    <p:animEffect transition="in" filter="fade">
                                      <p:cBhvr>
                                        <p:cTn id="26" dur="2000"/>
                                        <p:tgtEl>
                                          <p:spTgt spid="16"/>
                                        </p:tgtEl>
                                      </p:cBhvr>
                                    </p:animEffect>
                                  </p:childTnLst>
                                </p:cTn>
                              </p:par>
                            </p:childTnLst>
                          </p:cTn>
                        </p:par>
                        <p:par>
                          <p:cTn id="27" fill="hold">
                            <p:stCondLst>
                              <p:cond delay="600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18"/>
                                        </p:tgtEl>
                                        <p:attrNameLst>
                                          <p:attrName>style.visibility</p:attrName>
                                        </p:attrNameLst>
                                      </p:cBhvr>
                                      <p:to>
                                        <p:strVal val="visible"/>
                                      </p:to>
                                    </p:set>
                                    <p:anim calcmode="discrete" valueType="clr">
                                      <p:cBhvr override="childStyle">
                                        <p:cTn id="30"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8"/>
                                        </p:tgtEl>
                                        <p:attrNameLst>
                                          <p:attrName>fillcolor</p:attrName>
                                        </p:attrNameLst>
                                      </p:cBhvr>
                                      <p:tavLst>
                                        <p:tav tm="0">
                                          <p:val>
                                            <p:clrVal>
                                              <a:schemeClr val="accent2"/>
                                            </p:clrVal>
                                          </p:val>
                                        </p:tav>
                                        <p:tav tm="50000">
                                          <p:val>
                                            <p:clrVal>
                                              <a:schemeClr val="hlink"/>
                                            </p:clrVal>
                                          </p:val>
                                        </p:tav>
                                      </p:tavLst>
                                    </p:anim>
                                    <p:set>
                                      <p:cBhvr>
                                        <p:cTn id="32" dur="80"/>
                                        <p:tgtEl>
                                          <p:spTgt spid="18"/>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2000"/>
                                        <p:tgtEl>
                                          <p:spTgt spid="19"/>
                                        </p:tgtEl>
                                      </p:cBhvr>
                                    </p:animEffect>
                                  </p:childTnLst>
                                </p:cTn>
                              </p:par>
                            </p:childTnLst>
                          </p:cTn>
                        </p:par>
                        <p:par>
                          <p:cTn id="38" fill="hold">
                            <p:stCondLst>
                              <p:cond delay="2000"/>
                            </p:stCondLst>
                            <p:childTnLst>
                              <p:par>
                                <p:cTn id="39" presetID="54" presetClass="entr" presetSubtype="0" accel="10000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2000" fill="hold"/>
                                        <p:tgtEl>
                                          <p:spTgt spid="20"/>
                                        </p:tgtEl>
                                        <p:attrNameLst>
                                          <p:attrName>ppt_w</p:attrName>
                                        </p:attrNameLst>
                                      </p:cBhvr>
                                      <p:tavLst>
                                        <p:tav tm="0">
                                          <p:val>
                                            <p:strVal val="#ppt_w*0.05"/>
                                          </p:val>
                                        </p:tav>
                                        <p:tav tm="100000">
                                          <p:val>
                                            <p:strVal val="#ppt_w"/>
                                          </p:val>
                                        </p:tav>
                                      </p:tavLst>
                                    </p:anim>
                                    <p:anim calcmode="lin" valueType="num">
                                      <p:cBhvr>
                                        <p:cTn id="42" dur="2000" fill="hold"/>
                                        <p:tgtEl>
                                          <p:spTgt spid="20"/>
                                        </p:tgtEl>
                                        <p:attrNameLst>
                                          <p:attrName>ppt_h</p:attrName>
                                        </p:attrNameLst>
                                      </p:cBhvr>
                                      <p:tavLst>
                                        <p:tav tm="0">
                                          <p:val>
                                            <p:strVal val="#ppt_h"/>
                                          </p:val>
                                        </p:tav>
                                        <p:tav tm="100000">
                                          <p:val>
                                            <p:strVal val="#ppt_h"/>
                                          </p:val>
                                        </p:tav>
                                      </p:tavLst>
                                    </p:anim>
                                    <p:anim calcmode="lin" valueType="num">
                                      <p:cBhvr>
                                        <p:cTn id="43" dur="2000" fill="hold"/>
                                        <p:tgtEl>
                                          <p:spTgt spid="20"/>
                                        </p:tgtEl>
                                        <p:attrNameLst>
                                          <p:attrName>ppt_x</p:attrName>
                                        </p:attrNameLst>
                                      </p:cBhvr>
                                      <p:tavLst>
                                        <p:tav tm="0">
                                          <p:val>
                                            <p:strVal val="#ppt_x-.2"/>
                                          </p:val>
                                        </p:tav>
                                        <p:tav tm="100000">
                                          <p:val>
                                            <p:strVal val="#ppt_x"/>
                                          </p:val>
                                        </p:tav>
                                      </p:tavLst>
                                    </p:anim>
                                    <p:anim calcmode="lin" valueType="num">
                                      <p:cBhvr>
                                        <p:cTn id="44" dur="2000" fill="hold"/>
                                        <p:tgtEl>
                                          <p:spTgt spid="20"/>
                                        </p:tgtEl>
                                        <p:attrNameLst>
                                          <p:attrName>ppt_y</p:attrName>
                                        </p:attrNameLst>
                                      </p:cBhvr>
                                      <p:tavLst>
                                        <p:tav tm="0">
                                          <p:val>
                                            <p:strVal val="#ppt_y"/>
                                          </p:val>
                                        </p:tav>
                                        <p:tav tm="100000">
                                          <p:val>
                                            <p:strVal val="#ppt_y"/>
                                          </p:val>
                                        </p:tav>
                                      </p:tavLst>
                                    </p:anim>
                                    <p:animEffect transition="in" filter="fade">
                                      <p:cBhvr>
                                        <p:cTn id="45" dur="2000"/>
                                        <p:tgtEl>
                                          <p:spTgt spid="20"/>
                                        </p:tgtEl>
                                      </p:cBhvr>
                                    </p:animEffect>
                                  </p:childTnLst>
                                </p:cTn>
                              </p:par>
                            </p:childTnLst>
                          </p:cTn>
                        </p:par>
                        <p:par>
                          <p:cTn id="46" fill="hold">
                            <p:stCondLst>
                              <p:cond delay="4000"/>
                            </p:stCondLst>
                            <p:childTnLst>
                              <p:par>
                                <p:cTn id="47" presetID="27" presetClass="entr" presetSubtype="0" fill="hold" grpId="0" nodeType="afterEffect">
                                  <p:stCondLst>
                                    <p:cond delay="0"/>
                                  </p:stCondLst>
                                  <p:iterate type="lt">
                                    <p:tmPct val="50000"/>
                                  </p:iterate>
                                  <p:childTnLst>
                                    <p:set>
                                      <p:cBhvr>
                                        <p:cTn id="48" dur="1" fill="hold">
                                          <p:stCondLst>
                                            <p:cond delay="0"/>
                                          </p:stCondLst>
                                        </p:cTn>
                                        <p:tgtEl>
                                          <p:spTgt spid="22"/>
                                        </p:tgtEl>
                                        <p:attrNameLst>
                                          <p:attrName>style.visibility</p:attrName>
                                        </p:attrNameLst>
                                      </p:cBhvr>
                                      <p:to>
                                        <p:strVal val="visible"/>
                                      </p:to>
                                    </p:set>
                                    <p:anim calcmode="discrete" valueType="clr">
                                      <p:cBhvr override="childStyle">
                                        <p:cTn id="49"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2"/>
                                        </p:tgtEl>
                                        <p:attrNameLst>
                                          <p:attrName>fillcolor</p:attrName>
                                        </p:attrNameLst>
                                      </p:cBhvr>
                                      <p:tavLst>
                                        <p:tav tm="0">
                                          <p:val>
                                            <p:clrVal>
                                              <a:schemeClr val="accent2"/>
                                            </p:clrVal>
                                          </p:val>
                                        </p:tav>
                                        <p:tav tm="50000">
                                          <p:val>
                                            <p:clrVal>
                                              <a:schemeClr val="hlink"/>
                                            </p:clrVal>
                                          </p:val>
                                        </p:tav>
                                      </p:tavLst>
                                    </p:anim>
                                    <p:set>
                                      <p:cBhvr>
                                        <p:cTn id="51" dur="80"/>
                                        <p:tgtEl>
                                          <p:spTgt spid="22"/>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2000"/>
                                        <p:tgtEl>
                                          <p:spTgt spid="23"/>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2000"/>
                                        <p:tgtEl>
                                          <p:spTgt spid="31"/>
                                        </p:tgtEl>
                                      </p:cBhvr>
                                    </p:animEffect>
                                  </p:childTnLst>
                                </p:cTn>
                              </p:par>
                            </p:childTnLst>
                          </p:cTn>
                        </p:par>
                        <p:par>
                          <p:cTn id="60" fill="hold">
                            <p:stCondLst>
                              <p:cond delay="2000"/>
                            </p:stCondLst>
                            <p:childTnLst>
                              <p:par>
                                <p:cTn id="61" presetID="54" presetClass="entr" presetSubtype="0" accel="10000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2000" fill="hold"/>
                                        <p:tgtEl>
                                          <p:spTgt spid="24"/>
                                        </p:tgtEl>
                                        <p:attrNameLst>
                                          <p:attrName>ppt_w</p:attrName>
                                        </p:attrNameLst>
                                      </p:cBhvr>
                                      <p:tavLst>
                                        <p:tav tm="0">
                                          <p:val>
                                            <p:strVal val="#ppt_w*0.05"/>
                                          </p:val>
                                        </p:tav>
                                        <p:tav tm="100000">
                                          <p:val>
                                            <p:strVal val="#ppt_w"/>
                                          </p:val>
                                        </p:tav>
                                      </p:tavLst>
                                    </p:anim>
                                    <p:anim calcmode="lin" valueType="num">
                                      <p:cBhvr>
                                        <p:cTn id="64" dur="2000" fill="hold"/>
                                        <p:tgtEl>
                                          <p:spTgt spid="24"/>
                                        </p:tgtEl>
                                        <p:attrNameLst>
                                          <p:attrName>ppt_h</p:attrName>
                                        </p:attrNameLst>
                                      </p:cBhvr>
                                      <p:tavLst>
                                        <p:tav tm="0">
                                          <p:val>
                                            <p:strVal val="#ppt_h"/>
                                          </p:val>
                                        </p:tav>
                                        <p:tav tm="100000">
                                          <p:val>
                                            <p:strVal val="#ppt_h"/>
                                          </p:val>
                                        </p:tav>
                                      </p:tavLst>
                                    </p:anim>
                                    <p:anim calcmode="lin" valueType="num">
                                      <p:cBhvr>
                                        <p:cTn id="65" dur="2000" fill="hold"/>
                                        <p:tgtEl>
                                          <p:spTgt spid="24"/>
                                        </p:tgtEl>
                                        <p:attrNameLst>
                                          <p:attrName>ppt_x</p:attrName>
                                        </p:attrNameLst>
                                      </p:cBhvr>
                                      <p:tavLst>
                                        <p:tav tm="0">
                                          <p:val>
                                            <p:strVal val="#ppt_x-.2"/>
                                          </p:val>
                                        </p:tav>
                                        <p:tav tm="100000">
                                          <p:val>
                                            <p:strVal val="#ppt_x"/>
                                          </p:val>
                                        </p:tav>
                                      </p:tavLst>
                                    </p:anim>
                                    <p:anim calcmode="lin" valueType="num">
                                      <p:cBhvr>
                                        <p:cTn id="66" dur="2000" fill="hold"/>
                                        <p:tgtEl>
                                          <p:spTgt spid="24"/>
                                        </p:tgtEl>
                                        <p:attrNameLst>
                                          <p:attrName>ppt_y</p:attrName>
                                        </p:attrNameLst>
                                      </p:cBhvr>
                                      <p:tavLst>
                                        <p:tav tm="0">
                                          <p:val>
                                            <p:strVal val="#ppt_y"/>
                                          </p:val>
                                        </p:tav>
                                        <p:tav tm="100000">
                                          <p:val>
                                            <p:strVal val="#ppt_y"/>
                                          </p:val>
                                        </p:tav>
                                      </p:tavLst>
                                    </p:anim>
                                    <p:animEffect transition="in" filter="fade">
                                      <p:cBhvr>
                                        <p:cTn id="67" dur="2000"/>
                                        <p:tgtEl>
                                          <p:spTgt spid="24"/>
                                        </p:tgtEl>
                                      </p:cBhvr>
                                    </p:animEffect>
                                  </p:childTnLst>
                                </p:cTn>
                              </p:par>
                              <p:par>
                                <p:cTn id="68" presetID="10"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2000"/>
                                        <p:tgtEl>
                                          <p:spTgt spid="28"/>
                                        </p:tgtEl>
                                      </p:cBhvr>
                                    </p:animEffect>
                                  </p:childTnLst>
                                </p:cTn>
                              </p:par>
                            </p:childTnLst>
                          </p:cTn>
                        </p:par>
                        <p:par>
                          <p:cTn id="71" fill="hold">
                            <p:stCondLst>
                              <p:cond delay="4000"/>
                            </p:stCondLst>
                            <p:childTnLst>
                              <p:par>
                                <p:cTn id="72" presetID="27" presetClass="entr" presetSubtype="0" fill="hold" grpId="0" nodeType="afterEffect">
                                  <p:stCondLst>
                                    <p:cond delay="0"/>
                                  </p:stCondLst>
                                  <p:iterate type="lt">
                                    <p:tmPct val="50000"/>
                                  </p:iterate>
                                  <p:childTnLst>
                                    <p:set>
                                      <p:cBhvr>
                                        <p:cTn id="73" dur="1" fill="hold">
                                          <p:stCondLst>
                                            <p:cond delay="0"/>
                                          </p:stCondLst>
                                        </p:cTn>
                                        <p:tgtEl>
                                          <p:spTgt spid="30"/>
                                        </p:tgtEl>
                                        <p:attrNameLst>
                                          <p:attrName>style.visibility</p:attrName>
                                        </p:attrNameLst>
                                      </p:cBhvr>
                                      <p:to>
                                        <p:strVal val="visible"/>
                                      </p:to>
                                    </p:set>
                                    <p:anim calcmode="discrete" valueType="clr">
                                      <p:cBhvr override="childStyle">
                                        <p:cTn id="74"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75" dur="80"/>
                                        <p:tgtEl>
                                          <p:spTgt spid="30"/>
                                        </p:tgtEl>
                                        <p:attrNameLst>
                                          <p:attrName>fillcolor</p:attrName>
                                        </p:attrNameLst>
                                      </p:cBhvr>
                                      <p:tavLst>
                                        <p:tav tm="0">
                                          <p:val>
                                            <p:clrVal>
                                              <a:schemeClr val="accent2"/>
                                            </p:clrVal>
                                          </p:val>
                                        </p:tav>
                                        <p:tav tm="50000">
                                          <p:val>
                                            <p:clrVal>
                                              <a:schemeClr val="hlink"/>
                                            </p:clrVal>
                                          </p:val>
                                        </p:tav>
                                      </p:tavLst>
                                    </p:anim>
                                    <p:set>
                                      <p:cBhvr>
                                        <p:cTn id="76" dur="80"/>
                                        <p:tgtEl>
                                          <p:spTgt spid="30"/>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0723"/>
                                        </p:tgtEl>
                                        <p:attrNameLst>
                                          <p:attrName>style.visibility</p:attrName>
                                        </p:attrNameLst>
                                      </p:cBhvr>
                                      <p:to>
                                        <p:strVal val="visible"/>
                                      </p:to>
                                    </p:set>
                                    <p:animEffect transition="in" filter="fade">
                                      <p:cBhvr>
                                        <p:cTn id="81" dur="2000"/>
                                        <p:tgtEl>
                                          <p:spTgt spid="30723"/>
                                        </p:tgtEl>
                                      </p:cBhvr>
                                    </p:animEffect>
                                  </p:childTnLst>
                                </p:cTn>
                              </p:par>
                            </p:childTnLst>
                          </p:cTn>
                        </p:par>
                      </p:childTnLst>
                    </p:cTn>
                  </p:par>
                  <p:par>
                    <p:cTn id="82" fill="hold">
                      <p:stCondLst>
                        <p:cond delay="indefinite"/>
                      </p:stCondLst>
                      <p:childTnLst>
                        <p:par>
                          <p:cTn id="83" fill="hold">
                            <p:stCondLst>
                              <p:cond delay="0"/>
                            </p:stCondLst>
                            <p:childTnLst>
                              <p:par>
                                <p:cTn id="84" presetID="18" presetClass="exit" presetSubtype="12" fill="hold" nodeType="clickEffect">
                                  <p:stCondLst>
                                    <p:cond delay="0"/>
                                  </p:stCondLst>
                                  <p:childTnLst>
                                    <p:animEffect transition="out" filter="strips(downLeft)">
                                      <p:cBhvr>
                                        <p:cTn id="85" dur="500"/>
                                        <p:tgtEl>
                                          <p:spTgt spid="30723"/>
                                        </p:tgtEl>
                                      </p:cBhvr>
                                    </p:animEffect>
                                    <p:set>
                                      <p:cBhvr>
                                        <p:cTn id="86" dur="1" fill="hold">
                                          <p:stCondLst>
                                            <p:cond delay="499"/>
                                          </p:stCondLst>
                                        </p:cTn>
                                        <p:tgtEl>
                                          <p:spTgt spid="3072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wipe(left)">
                                      <p:cBhvr>
                                        <p:cTn id="91" dur="500"/>
                                        <p:tgtEl>
                                          <p:spTgt spid="3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wipe(left)">
                                      <p:cBhvr>
                                        <p:cTn id="96" dur="500"/>
                                        <p:tgtEl>
                                          <p:spTgt spid="36"/>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wipe(left)">
                                      <p:cBhvr>
                                        <p:cTn id="101" dur="500"/>
                                        <p:tgtEl>
                                          <p:spTgt spid="38"/>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wipe(down)">
                                      <p:cBhvr>
                                        <p:cTn id="106" dur="2000"/>
                                        <p:tgtEl>
                                          <p:spTgt spid="40"/>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wipe(down)">
                                      <p:cBhvr>
                                        <p:cTn id="109" dur="2000"/>
                                        <p:tgtEl>
                                          <p:spTgt spid="32"/>
                                        </p:tgtEl>
                                      </p:cBhvr>
                                    </p:animEffect>
                                  </p:childTnLst>
                                </p:cTn>
                              </p:par>
                            </p:childTnLst>
                          </p:cTn>
                        </p:par>
                        <p:par>
                          <p:cTn id="110" fill="hold">
                            <p:stCondLst>
                              <p:cond delay="2000"/>
                            </p:stCondLst>
                            <p:childTnLst>
                              <p:par>
                                <p:cTn id="111" presetID="54" presetClass="entr" presetSubtype="0" accel="100000" fill="hold" nodeType="afterEffect">
                                  <p:stCondLst>
                                    <p:cond delay="0"/>
                                  </p:stCondLst>
                                  <p:childTnLst>
                                    <p:set>
                                      <p:cBhvr>
                                        <p:cTn id="112" dur="1" fill="hold">
                                          <p:stCondLst>
                                            <p:cond delay="0"/>
                                          </p:stCondLst>
                                        </p:cTn>
                                        <p:tgtEl>
                                          <p:spTgt spid="41"/>
                                        </p:tgtEl>
                                        <p:attrNameLst>
                                          <p:attrName>style.visibility</p:attrName>
                                        </p:attrNameLst>
                                      </p:cBhvr>
                                      <p:to>
                                        <p:strVal val="visible"/>
                                      </p:to>
                                    </p:set>
                                    <p:anim calcmode="lin" valueType="num">
                                      <p:cBhvr>
                                        <p:cTn id="113" dur="2000" fill="hold"/>
                                        <p:tgtEl>
                                          <p:spTgt spid="41"/>
                                        </p:tgtEl>
                                        <p:attrNameLst>
                                          <p:attrName>ppt_w</p:attrName>
                                        </p:attrNameLst>
                                      </p:cBhvr>
                                      <p:tavLst>
                                        <p:tav tm="0">
                                          <p:val>
                                            <p:strVal val="#ppt_w*0.05"/>
                                          </p:val>
                                        </p:tav>
                                        <p:tav tm="100000">
                                          <p:val>
                                            <p:strVal val="#ppt_w"/>
                                          </p:val>
                                        </p:tav>
                                      </p:tavLst>
                                    </p:anim>
                                    <p:anim calcmode="lin" valueType="num">
                                      <p:cBhvr>
                                        <p:cTn id="114" dur="2000" fill="hold"/>
                                        <p:tgtEl>
                                          <p:spTgt spid="41"/>
                                        </p:tgtEl>
                                        <p:attrNameLst>
                                          <p:attrName>ppt_h</p:attrName>
                                        </p:attrNameLst>
                                      </p:cBhvr>
                                      <p:tavLst>
                                        <p:tav tm="0">
                                          <p:val>
                                            <p:strVal val="#ppt_h"/>
                                          </p:val>
                                        </p:tav>
                                        <p:tav tm="100000">
                                          <p:val>
                                            <p:strVal val="#ppt_h"/>
                                          </p:val>
                                        </p:tav>
                                      </p:tavLst>
                                    </p:anim>
                                    <p:anim calcmode="lin" valueType="num">
                                      <p:cBhvr>
                                        <p:cTn id="115" dur="2000" fill="hold"/>
                                        <p:tgtEl>
                                          <p:spTgt spid="41"/>
                                        </p:tgtEl>
                                        <p:attrNameLst>
                                          <p:attrName>ppt_x</p:attrName>
                                        </p:attrNameLst>
                                      </p:cBhvr>
                                      <p:tavLst>
                                        <p:tav tm="0">
                                          <p:val>
                                            <p:strVal val="#ppt_x-.2"/>
                                          </p:val>
                                        </p:tav>
                                        <p:tav tm="100000">
                                          <p:val>
                                            <p:strVal val="#ppt_x"/>
                                          </p:val>
                                        </p:tav>
                                      </p:tavLst>
                                    </p:anim>
                                    <p:anim calcmode="lin" valueType="num">
                                      <p:cBhvr>
                                        <p:cTn id="116" dur="2000" fill="hold"/>
                                        <p:tgtEl>
                                          <p:spTgt spid="41"/>
                                        </p:tgtEl>
                                        <p:attrNameLst>
                                          <p:attrName>ppt_y</p:attrName>
                                        </p:attrNameLst>
                                      </p:cBhvr>
                                      <p:tavLst>
                                        <p:tav tm="0">
                                          <p:val>
                                            <p:strVal val="#ppt_y"/>
                                          </p:val>
                                        </p:tav>
                                        <p:tav tm="100000">
                                          <p:val>
                                            <p:strVal val="#ppt_y"/>
                                          </p:val>
                                        </p:tav>
                                      </p:tavLst>
                                    </p:anim>
                                    <p:animEffect transition="in" filter="fade">
                                      <p:cBhvr>
                                        <p:cTn id="117" dur="2000"/>
                                        <p:tgtEl>
                                          <p:spTgt spid="41"/>
                                        </p:tgtEl>
                                      </p:cBhvr>
                                    </p:animEffect>
                                  </p:childTnLst>
                                </p:cTn>
                              </p:par>
                            </p:childTnLst>
                          </p:cTn>
                        </p:par>
                        <p:par>
                          <p:cTn id="118" fill="hold">
                            <p:stCondLst>
                              <p:cond delay="4000"/>
                            </p:stCondLst>
                            <p:childTnLst>
                              <p:par>
                                <p:cTn id="119" presetID="27" presetClass="entr" presetSubtype="0" fill="hold" grpId="0" nodeType="afterEffect">
                                  <p:stCondLst>
                                    <p:cond delay="0"/>
                                  </p:stCondLst>
                                  <p:iterate type="lt">
                                    <p:tmPct val="50000"/>
                                  </p:iterate>
                                  <p:childTnLst>
                                    <p:set>
                                      <p:cBhvr>
                                        <p:cTn id="120" dur="1" fill="hold">
                                          <p:stCondLst>
                                            <p:cond delay="0"/>
                                          </p:stCondLst>
                                        </p:cTn>
                                        <p:tgtEl>
                                          <p:spTgt spid="43"/>
                                        </p:tgtEl>
                                        <p:attrNameLst>
                                          <p:attrName>style.visibility</p:attrName>
                                        </p:attrNameLst>
                                      </p:cBhvr>
                                      <p:to>
                                        <p:strVal val="visible"/>
                                      </p:to>
                                    </p:set>
                                    <p:anim calcmode="discrete" valueType="clr">
                                      <p:cBhvr override="childStyle">
                                        <p:cTn id="121"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122" dur="80"/>
                                        <p:tgtEl>
                                          <p:spTgt spid="43"/>
                                        </p:tgtEl>
                                        <p:attrNameLst>
                                          <p:attrName>fillcolor</p:attrName>
                                        </p:attrNameLst>
                                      </p:cBhvr>
                                      <p:tavLst>
                                        <p:tav tm="0">
                                          <p:val>
                                            <p:clrVal>
                                              <a:schemeClr val="accent2"/>
                                            </p:clrVal>
                                          </p:val>
                                        </p:tav>
                                        <p:tav tm="50000">
                                          <p:val>
                                            <p:clrVal>
                                              <a:schemeClr val="hlink"/>
                                            </p:clrVal>
                                          </p:val>
                                        </p:tav>
                                      </p:tavLst>
                                    </p:anim>
                                    <p:set>
                                      <p:cBhvr>
                                        <p:cTn id="123" dur="80"/>
                                        <p:tgtEl>
                                          <p:spTgt spid="43"/>
                                        </p:tgtEl>
                                        <p:attrNameLst>
                                          <p:attrName>fill.type</p:attrName>
                                        </p:attrNameLst>
                                      </p:cBhvr>
                                      <p:to>
                                        <p:strVal val="solid"/>
                                      </p:to>
                                    </p:set>
                                  </p:childTnLst>
                                </p:cTn>
                              </p:par>
                            </p:childTnLst>
                          </p:cTn>
                        </p:par>
                      </p:childTnLst>
                    </p:cTn>
                  </p:par>
                  <p:par>
                    <p:cTn id="124" fill="hold">
                      <p:stCondLst>
                        <p:cond delay="indefinite"/>
                      </p:stCondLst>
                      <p:childTnLst>
                        <p:par>
                          <p:cTn id="125" fill="hold">
                            <p:stCondLst>
                              <p:cond delay="0"/>
                            </p:stCondLst>
                            <p:childTnLst>
                              <p:par>
                                <p:cTn id="126" presetID="21" presetClass="entr" presetSubtype="4" fill="hold" grpId="0" nodeType="click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wheel(4)">
                                      <p:cBhvr>
                                        <p:cTn id="128" dur="2000"/>
                                        <p:tgtEl>
                                          <p:spTgt spid="45"/>
                                        </p:tgtEl>
                                      </p:cBhvr>
                                    </p:animEffect>
                                  </p:childTnLst>
                                </p:cTn>
                              </p:par>
                            </p:childTnLst>
                          </p:cTn>
                        </p:par>
                        <p:par>
                          <p:cTn id="129" fill="hold">
                            <p:stCondLst>
                              <p:cond delay="2000"/>
                            </p:stCondLst>
                            <p:childTnLst>
                              <p:par>
                                <p:cTn id="130" presetID="54" presetClass="entr" presetSubtype="0" accel="100000" fill="hold" nodeType="afterEffect">
                                  <p:stCondLst>
                                    <p:cond delay="0"/>
                                  </p:stCondLst>
                                  <p:childTnLst>
                                    <p:set>
                                      <p:cBhvr>
                                        <p:cTn id="131" dur="1" fill="hold">
                                          <p:stCondLst>
                                            <p:cond delay="0"/>
                                          </p:stCondLst>
                                        </p:cTn>
                                        <p:tgtEl>
                                          <p:spTgt spid="46"/>
                                        </p:tgtEl>
                                        <p:attrNameLst>
                                          <p:attrName>style.visibility</p:attrName>
                                        </p:attrNameLst>
                                      </p:cBhvr>
                                      <p:to>
                                        <p:strVal val="visible"/>
                                      </p:to>
                                    </p:set>
                                    <p:anim calcmode="lin" valueType="num">
                                      <p:cBhvr>
                                        <p:cTn id="132" dur="2000" fill="hold"/>
                                        <p:tgtEl>
                                          <p:spTgt spid="46"/>
                                        </p:tgtEl>
                                        <p:attrNameLst>
                                          <p:attrName>ppt_w</p:attrName>
                                        </p:attrNameLst>
                                      </p:cBhvr>
                                      <p:tavLst>
                                        <p:tav tm="0">
                                          <p:val>
                                            <p:strVal val="#ppt_w*0.05"/>
                                          </p:val>
                                        </p:tav>
                                        <p:tav tm="100000">
                                          <p:val>
                                            <p:strVal val="#ppt_w"/>
                                          </p:val>
                                        </p:tav>
                                      </p:tavLst>
                                    </p:anim>
                                    <p:anim calcmode="lin" valueType="num">
                                      <p:cBhvr>
                                        <p:cTn id="133" dur="2000" fill="hold"/>
                                        <p:tgtEl>
                                          <p:spTgt spid="46"/>
                                        </p:tgtEl>
                                        <p:attrNameLst>
                                          <p:attrName>ppt_h</p:attrName>
                                        </p:attrNameLst>
                                      </p:cBhvr>
                                      <p:tavLst>
                                        <p:tav tm="0">
                                          <p:val>
                                            <p:strVal val="#ppt_h"/>
                                          </p:val>
                                        </p:tav>
                                        <p:tav tm="100000">
                                          <p:val>
                                            <p:strVal val="#ppt_h"/>
                                          </p:val>
                                        </p:tav>
                                      </p:tavLst>
                                    </p:anim>
                                    <p:anim calcmode="lin" valueType="num">
                                      <p:cBhvr>
                                        <p:cTn id="134" dur="2000" fill="hold"/>
                                        <p:tgtEl>
                                          <p:spTgt spid="46"/>
                                        </p:tgtEl>
                                        <p:attrNameLst>
                                          <p:attrName>ppt_x</p:attrName>
                                        </p:attrNameLst>
                                      </p:cBhvr>
                                      <p:tavLst>
                                        <p:tav tm="0">
                                          <p:val>
                                            <p:strVal val="#ppt_x-.2"/>
                                          </p:val>
                                        </p:tav>
                                        <p:tav tm="100000">
                                          <p:val>
                                            <p:strVal val="#ppt_x"/>
                                          </p:val>
                                        </p:tav>
                                      </p:tavLst>
                                    </p:anim>
                                    <p:anim calcmode="lin" valueType="num">
                                      <p:cBhvr>
                                        <p:cTn id="135" dur="2000" fill="hold"/>
                                        <p:tgtEl>
                                          <p:spTgt spid="46"/>
                                        </p:tgtEl>
                                        <p:attrNameLst>
                                          <p:attrName>ppt_y</p:attrName>
                                        </p:attrNameLst>
                                      </p:cBhvr>
                                      <p:tavLst>
                                        <p:tav tm="0">
                                          <p:val>
                                            <p:strVal val="#ppt_y"/>
                                          </p:val>
                                        </p:tav>
                                        <p:tav tm="100000">
                                          <p:val>
                                            <p:strVal val="#ppt_y"/>
                                          </p:val>
                                        </p:tav>
                                      </p:tavLst>
                                    </p:anim>
                                    <p:animEffect transition="in" filter="fade">
                                      <p:cBhvr>
                                        <p:cTn id="136" dur="2000"/>
                                        <p:tgtEl>
                                          <p:spTgt spid="46"/>
                                        </p:tgtEl>
                                      </p:cBhvr>
                                    </p:animEffect>
                                  </p:childTnLst>
                                </p:cTn>
                              </p:par>
                            </p:childTnLst>
                          </p:cTn>
                        </p:par>
                        <p:par>
                          <p:cTn id="137" fill="hold">
                            <p:stCondLst>
                              <p:cond delay="4000"/>
                            </p:stCondLst>
                            <p:childTnLst>
                              <p:par>
                                <p:cTn id="138" presetID="27" presetClass="entr" presetSubtype="0" fill="hold" grpId="0" nodeType="afterEffect">
                                  <p:stCondLst>
                                    <p:cond delay="0"/>
                                  </p:stCondLst>
                                  <p:iterate type="lt">
                                    <p:tmPct val="50000"/>
                                  </p:iterate>
                                  <p:childTnLst>
                                    <p:set>
                                      <p:cBhvr>
                                        <p:cTn id="139" dur="1" fill="hold">
                                          <p:stCondLst>
                                            <p:cond delay="0"/>
                                          </p:stCondLst>
                                        </p:cTn>
                                        <p:tgtEl>
                                          <p:spTgt spid="48"/>
                                        </p:tgtEl>
                                        <p:attrNameLst>
                                          <p:attrName>style.visibility</p:attrName>
                                        </p:attrNameLst>
                                      </p:cBhvr>
                                      <p:to>
                                        <p:strVal val="visible"/>
                                      </p:to>
                                    </p:set>
                                    <p:anim calcmode="discrete" valueType="clr">
                                      <p:cBhvr override="childStyle">
                                        <p:cTn id="140" dur="80"/>
                                        <p:tgtEl>
                                          <p:spTgt spid="48"/>
                                        </p:tgtEl>
                                        <p:attrNameLst>
                                          <p:attrName>style.color</p:attrName>
                                        </p:attrNameLst>
                                      </p:cBhvr>
                                      <p:tavLst>
                                        <p:tav tm="0">
                                          <p:val>
                                            <p:clrVal>
                                              <a:schemeClr val="accent2"/>
                                            </p:clrVal>
                                          </p:val>
                                        </p:tav>
                                        <p:tav tm="50000">
                                          <p:val>
                                            <p:clrVal>
                                              <a:schemeClr val="hlink"/>
                                            </p:clrVal>
                                          </p:val>
                                        </p:tav>
                                      </p:tavLst>
                                    </p:anim>
                                    <p:anim calcmode="discrete" valueType="clr">
                                      <p:cBhvr>
                                        <p:cTn id="141" dur="80"/>
                                        <p:tgtEl>
                                          <p:spTgt spid="48"/>
                                        </p:tgtEl>
                                        <p:attrNameLst>
                                          <p:attrName>fillcolor</p:attrName>
                                        </p:attrNameLst>
                                      </p:cBhvr>
                                      <p:tavLst>
                                        <p:tav tm="0">
                                          <p:val>
                                            <p:clrVal>
                                              <a:schemeClr val="accent2"/>
                                            </p:clrVal>
                                          </p:val>
                                        </p:tav>
                                        <p:tav tm="50000">
                                          <p:val>
                                            <p:clrVal>
                                              <a:schemeClr val="hlink"/>
                                            </p:clrVal>
                                          </p:val>
                                        </p:tav>
                                      </p:tavLst>
                                    </p:anim>
                                    <p:set>
                                      <p:cBhvr>
                                        <p:cTn id="142" dur="80"/>
                                        <p:tgtEl>
                                          <p:spTgt spid="48"/>
                                        </p:tgtEl>
                                        <p:attrNameLst>
                                          <p:attrName>fill.type</p:attrName>
                                        </p:attrNameLst>
                                      </p:cBhvr>
                                      <p:to>
                                        <p:strVal val="solid"/>
                                      </p:to>
                                    </p:set>
                                  </p:childTnLst>
                                </p:cTn>
                              </p:par>
                            </p:childTnLst>
                          </p:cTn>
                        </p:par>
                      </p:childTnLst>
                    </p:cTn>
                  </p:par>
                  <p:par>
                    <p:cTn id="143" fill="hold">
                      <p:stCondLst>
                        <p:cond delay="indefinite"/>
                      </p:stCondLst>
                      <p:childTnLst>
                        <p:par>
                          <p:cTn id="144" fill="hold">
                            <p:stCondLst>
                              <p:cond delay="0"/>
                            </p:stCondLst>
                            <p:childTnLst>
                              <p:par>
                                <p:cTn id="145" presetID="5" presetClass="entr" presetSubtype="10" fill="hold" nodeType="clickEffect">
                                  <p:stCondLst>
                                    <p:cond delay="0"/>
                                  </p:stCondLst>
                                  <p:childTnLst>
                                    <p:set>
                                      <p:cBhvr>
                                        <p:cTn id="146" dur="1" fill="hold">
                                          <p:stCondLst>
                                            <p:cond delay="0"/>
                                          </p:stCondLst>
                                        </p:cTn>
                                        <p:tgtEl>
                                          <p:spTgt spid="30725"/>
                                        </p:tgtEl>
                                        <p:attrNameLst>
                                          <p:attrName>style.visibility</p:attrName>
                                        </p:attrNameLst>
                                      </p:cBhvr>
                                      <p:to>
                                        <p:strVal val="visible"/>
                                      </p:to>
                                    </p:set>
                                    <p:animEffect transition="in" filter="checkerboard(across)">
                                      <p:cBhvr>
                                        <p:cTn id="147" dur="2000"/>
                                        <p:tgtEl>
                                          <p:spTgt spid="30725"/>
                                        </p:tgtEl>
                                      </p:cBhvr>
                                    </p:animEffect>
                                  </p:childTnLst>
                                </p:cTn>
                              </p:par>
                            </p:childTnLst>
                          </p:cTn>
                        </p:par>
                      </p:childTnLst>
                    </p:cTn>
                  </p:par>
                  <p:par>
                    <p:cTn id="148" fill="hold">
                      <p:stCondLst>
                        <p:cond delay="indefinite"/>
                      </p:stCondLst>
                      <p:childTnLst>
                        <p:par>
                          <p:cTn id="149" fill="hold">
                            <p:stCondLst>
                              <p:cond delay="0"/>
                            </p:stCondLst>
                            <p:childTnLst>
                              <p:par>
                                <p:cTn id="150" presetID="55" presetClass="exit" presetSubtype="0" fill="hold" nodeType="clickEffect">
                                  <p:stCondLst>
                                    <p:cond delay="0"/>
                                  </p:stCondLst>
                                  <p:childTnLst>
                                    <p:anim calcmode="lin" valueType="num">
                                      <p:cBhvr>
                                        <p:cTn id="151" dur="1000"/>
                                        <p:tgtEl>
                                          <p:spTgt spid="30725"/>
                                        </p:tgtEl>
                                        <p:attrNameLst>
                                          <p:attrName>ppt_w</p:attrName>
                                        </p:attrNameLst>
                                      </p:cBhvr>
                                      <p:tavLst>
                                        <p:tav tm="0">
                                          <p:val>
                                            <p:strVal val="ppt_w"/>
                                          </p:val>
                                        </p:tav>
                                        <p:tav tm="100000">
                                          <p:val>
                                            <p:strVal val="ppt_w*0.70"/>
                                          </p:val>
                                        </p:tav>
                                      </p:tavLst>
                                    </p:anim>
                                    <p:anim calcmode="lin" valueType="num">
                                      <p:cBhvr>
                                        <p:cTn id="152" dur="1000"/>
                                        <p:tgtEl>
                                          <p:spTgt spid="30725"/>
                                        </p:tgtEl>
                                        <p:attrNameLst>
                                          <p:attrName>ppt_h</p:attrName>
                                        </p:attrNameLst>
                                      </p:cBhvr>
                                      <p:tavLst>
                                        <p:tav tm="0">
                                          <p:val>
                                            <p:strVal val="ppt_h"/>
                                          </p:val>
                                        </p:tav>
                                        <p:tav tm="100000">
                                          <p:val>
                                            <p:strVal val="ppt_h"/>
                                          </p:val>
                                        </p:tav>
                                      </p:tavLst>
                                    </p:anim>
                                    <p:animEffect transition="out" filter="fade">
                                      <p:cBhvr>
                                        <p:cTn id="153" dur="1000"/>
                                        <p:tgtEl>
                                          <p:spTgt spid="30725"/>
                                        </p:tgtEl>
                                      </p:cBhvr>
                                    </p:animEffect>
                                    <p:set>
                                      <p:cBhvr>
                                        <p:cTn id="154" dur="1" fill="hold">
                                          <p:stCondLst>
                                            <p:cond delay="999"/>
                                          </p:stCondLst>
                                        </p:cTn>
                                        <p:tgtEl>
                                          <p:spTgt spid="30725"/>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58"/>
                                        </p:tgtEl>
                                        <p:attrNameLst>
                                          <p:attrName>style.visibility</p:attrName>
                                        </p:attrNameLst>
                                      </p:cBhvr>
                                      <p:to>
                                        <p:strVal val="visible"/>
                                      </p:to>
                                    </p:set>
                                    <p:animEffect transition="in" filter="wipe(down)">
                                      <p:cBhvr>
                                        <p:cTn id="159" dur="2000"/>
                                        <p:tgtEl>
                                          <p:spTgt spid="58"/>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Effect transition="in" filter="wipe(down)">
                                      <p:cBhvr>
                                        <p:cTn id="162" dur="2000"/>
                                        <p:tgtEl>
                                          <p:spTgt spid="59"/>
                                        </p:tgtEl>
                                      </p:cBhvr>
                                    </p:animEffect>
                                  </p:childTnLst>
                                </p:cTn>
                              </p:par>
                            </p:childTnLst>
                          </p:cTn>
                        </p:par>
                        <p:par>
                          <p:cTn id="163" fill="hold">
                            <p:stCondLst>
                              <p:cond delay="2000"/>
                            </p:stCondLst>
                            <p:childTnLst>
                              <p:par>
                                <p:cTn id="164" presetID="54" presetClass="entr" presetSubtype="0" accel="100000" fill="hold" nodeType="afterEffect">
                                  <p:stCondLst>
                                    <p:cond delay="0"/>
                                  </p:stCondLst>
                                  <p:childTnLst>
                                    <p:set>
                                      <p:cBhvr>
                                        <p:cTn id="165" dur="1" fill="hold">
                                          <p:stCondLst>
                                            <p:cond delay="0"/>
                                          </p:stCondLst>
                                        </p:cTn>
                                        <p:tgtEl>
                                          <p:spTgt spid="61"/>
                                        </p:tgtEl>
                                        <p:attrNameLst>
                                          <p:attrName>style.visibility</p:attrName>
                                        </p:attrNameLst>
                                      </p:cBhvr>
                                      <p:to>
                                        <p:strVal val="visible"/>
                                      </p:to>
                                    </p:set>
                                    <p:anim calcmode="lin" valueType="num">
                                      <p:cBhvr>
                                        <p:cTn id="166" dur="2000" fill="hold"/>
                                        <p:tgtEl>
                                          <p:spTgt spid="61"/>
                                        </p:tgtEl>
                                        <p:attrNameLst>
                                          <p:attrName>ppt_w</p:attrName>
                                        </p:attrNameLst>
                                      </p:cBhvr>
                                      <p:tavLst>
                                        <p:tav tm="0">
                                          <p:val>
                                            <p:strVal val="#ppt_w*0.05"/>
                                          </p:val>
                                        </p:tav>
                                        <p:tav tm="100000">
                                          <p:val>
                                            <p:strVal val="#ppt_w"/>
                                          </p:val>
                                        </p:tav>
                                      </p:tavLst>
                                    </p:anim>
                                    <p:anim calcmode="lin" valueType="num">
                                      <p:cBhvr>
                                        <p:cTn id="167" dur="2000" fill="hold"/>
                                        <p:tgtEl>
                                          <p:spTgt spid="61"/>
                                        </p:tgtEl>
                                        <p:attrNameLst>
                                          <p:attrName>ppt_h</p:attrName>
                                        </p:attrNameLst>
                                      </p:cBhvr>
                                      <p:tavLst>
                                        <p:tav tm="0">
                                          <p:val>
                                            <p:strVal val="#ppt_h"/>
                                          </p:val>
                                        </p:tav>
                                        <p:tav tm="100000">
                                          <p:val>
                                            <p:strVal val="#ppt_h"/>
                                          </p:val>
                                        </p:tav>
                                      </p:tavLst>
                                    </p:anim>
                                    <p:anim calcmode="lin" valueType="num">
                                      <p:cBhvr>
                                        <p:cTn id="168" dur="2000" fill="hold"/>
                                        <p:tgtEl>
                                          <p:spTgt spid="61"/>
                                        </p:tgtEl>
                                        <p:attrNameLst>
                                          <p:attrName>ppt_x</p:attrName>
                                        </p:attrNameLst>
                                      </p:cBhvr>
                                      <p:tavLst>
                                        <p:tav tm="0">
                                          <p:val>
                                            <p:strVal val="#ppt_x-.2"/>
                                          </p:val>
                                        </p:tav>
                                        <p:tav tm="100000">
                                          <p:val>
                                            <p:strVal val="#ppt_x"/>
                                          </p:val>
                                        </p:tav>
                                      </p:tavLst>
                                    </p:anim>
                                    <p:anim calcmode="lin" valueType="num">
                                      <p:cBhvr>
                                        <p:cTn id="169" dur="2000" fill="hold"/>
                                        <p:tgtEl>
                                          <p:spTgt spid="61"/>
                                        </p:tgtEl>
                                        <p:attrNameLst>
                                          <p:attrName>ppt_y</p:attrName>
                                        </p:attrNameLst>
                                      </p:cBhvr>
                                      <p:tavLst>
                                        <p:tav tm="0">
                                          <p:val>
                                            <p:strVal val="#ppt_y"/>
                                          </p:val>
                                        </p:tav>
                                        <p:tav tm="100000">
                                          <p:val>
                                            <p:strVal val="#ppt_y"/>
                                          </p:val>
                                        </p:tav>
                                      </p:tavLst>
                                    </p:anim>
                                    <p:animEffect transition="in" filter="fade">
                                      <p:cBhvr>
                                        <p:cTn id="170" dur="2000"/>
                                        <p:tgtEl>
                                          <p:spTgt spid="61"/>
                                        </p:tgtEl>
                                      </p:cBhvr>
                                    </p:animEffect>
                                  </p:childTnLst>
                                </p:cTn>
                              </p:par>
                            </p:childTnLst>
                          </p:cTn>
                        </p:par>
                        <p:par>
                          <p:cTn id="171" fill="hold">
                            <p:stCondLst>
                              <p:cond delay="4000"/>
                            </p:stCondLst>
                            <p:childTnLst>
                              <p:par>
                                <p:cTn id="172" presetID="27" presetClass="entr" presetSubtype="0" fill="hold" grpId="0" nodeType="afterEffect">
                                  <p:stCondLst>
                                    <p:cond delay="0"/>
                                  </p:stCondLst>
                                  <p:iterate type="lt">
                                    <p:tmPct val="50000"/>
                                  </p:iterate>
                                  <p:childTnLst>
                                    <p:set>
                                      <p:cBhvr>
                                        <p:cTn id="173" dur="1" fill="hold">
                                          <p:stCondLst>
                                            <p:cond delay="0"/>
                                          </p:stCondLst>
                                        </p:cTn>
                                        <p:tgtEl>
                                          <p:spTgt spid="65"/>
                                        </p:tgtEl>
                                        <p:attrNameLst>
                                          <p:attrName>style.visibility</p:attrName>
                                        </p:attrNameLst>
                                      </p:cBhvr>
                                      <p:to>
                                        <p:strVal val="visible"/>
                                      </p:to>
                                    </p:set>
                                    <p:anim calcmode="discrete" valueType="clr">
                                      <p:cBhvr override="childStyle">
                                        <p:cTn id="174" dur="80"/>
                                        <p:tgtEl>
                                          <p:spTgt spid="65"/>
                                        </p:tgtEl>
                                        <p:attrNameLst>
                                          <p:attrName>style.color</p:attrName>
                                        </p:attrNameLst>
                                      </p:cBhvr>
                                      <p:tavLst>
                                        <p:tav tm="0">
                                          <p:val>
                                            <p:clrVal>
                                              <a:schemeClr val="accent2"/>
                                            </p:clrVal>
                                          </p:val>
                                        </p:tav>
                                        <p:tav tm="50000">
                                          <p:val>
                                            <p:clrVal>
                                              <a:schemeClr val="hlink"/>
                                            </p:clrVal>
                                          </p:val>
                                        </p:tav>
                                      </p:tavLst>
                                    </p:anim>
                                    <p:anim calcmode="discrete" valueType="clr">
                                      <p:cBhvr>
                                        <p:cTn id="175" dur="80"/>
                                        <p:tgtEl>
                                          <p:spTgt spid="65"/>
                                        </p:tgtEl>
                                        <p:attrNameLst>
                                          <p:attrName>fillcolor</p:attrName>
                                        </p:attrNameLst>
                                      </p:cBhvr>
                                      <p:tavLst>
                                        <p:tav tm="0">
                                          <p:val>
                                            <p:clrVal>
                                              <a:schemeClr val="accent2"/>
                                            </p:clrVal>
                                          </p:val>
                                        </p:tav>
                                        <p:tav tm="50000">
                                          <p:val>
                                            <p:clrVal>
                                              <a:schemeClr val="hlink"/>
                                            </p:clrVal>
                                          </p:val>
                                        </p:tav>
                                      </p:tavLst>
                                    </p:anim>
                                    <p:set>
                                      <p:cBhvr>
                                        <p:cTn id="176" dur="80"/>
                                        <p:tgtEl>
                                          <p:spTgt spid="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8" grpId="0"/>
      <p:bldP spid="19" grpId="0" animBg="1"/>
      <p:bldP spid="22" grpId="0"/>
      <p:bldP spid="23" grpId="0" animBg="1"/>
      <p:bldP spid="30" grpId="0"/>
      <p:bldP spid="40" grpId="0" animBg="1"/>
      <p:bldP spid="43" grpId="0"/>
      <p:bldP spid="45" grpId="0" animBg="1"/>
      <p:bldP spid="48" grpId="0"/>
      <p:bldP spid="58" grpId="0" animBg="1"/>
      <p:bldP spid="59" grpId="0" animBg="1"/>
      <p:bldP spid="65" grpId="0"/>
      <p:bldP spid="31"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54803" r="830"/>
          <a:stretch>
            <a:fillRect/>
          </a:stretch>
        </p:blipFill>
        <p:spPr bwMode="auto">
          <a:xfrm>
            <a:off x="1785918" y="1643050"/>
            <a:ext cx="5824569" cy="4519024"/>
          </a:xfrm>
          <a:prstGeom prst="rect">
            <a:avLst/>
          </a:prstGeom>
          <a:noFill/>
          <a:ln w="3175">
            <a:solidFill>
              <a:schemeClr val="tx1"/>
            </a:solidFill>
            <a:miter lim="800000"/>
            <a:headEnd/>
            <a:tailEnd/>
          </a:ln>
          <a:effectLst/>
        </p:spPr>
      </p:pic>
      <p:sp>
        <p:nvSpPr>
          <p:cNvPr id="3" name="Rectangle 2"/>
          <p:cNvSpPr/>
          <p:nvPr/>
        </p:nvSpPr>
        <p:spPr>
          <a:xfrm>
            <a:off x="285720" y="357166"/>
            <a:ext cx="8501122" cy="954107"/>
          </a:xfrm>
          <a:prstGeom prst="rect">
            <a:avLst/>
          </a:prstGeom>
          <a:solidFill>
            <a:srgbClr val="BFBFBF">
              <a:alpha val="50196"/>
            </a:srgbClr>
          </a:solidFill>
          <a:ln>
            <a:solidFill>
              <a:schemeClr val="tx1"/>
            </a:solidFill>
          </a:ln>
        </p:spPr>
        <p:txBody>
          <a:bodyPr wrap="square">
            <a:spAutoFit/>
          </a:bodyPr>
          <a:lstStyle/>
          <a:p>
            <a:pPr algn="ctr"/>
            <a:r>
              <a:rPr lang="fr-FR" sz="2800" dirty="0" smtClean="0">
                <a:latin typeface="Poor Richard" pitchFamily="18" charset="0"/>
              </a:rPr>
              <a:t>Collez maintenant le tableau afin de repérer les acteurs du traité de Versailles, cités dans le texte.</a:t>
            </a:r>
            <a:endParaRPr lang="fr-FR" sz="2800" i="1"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56435" t="4742" r="3297" b="17797"/>
          <a:stretch>
            <a:fillRect/>
          </a:stretch>
        </p:blipFill>
        <p:spPr bwMode="auto">
          <a:xfrm>
            <a:off x="500034" y="1142984"/>
            <a:ext cx="6500858" cy="4304622"/>
          </a:xfrm>
          <a:prstGeom prst="rect">
            <a:avLst/>
          </a:prstGeom>
          <a:noFill/>
          <a:ln w="3175">
            <a:solidFill>
              <a:schemeClr val="tx1"/>
            </a:solidFill>
            <a:miter lim="800000"/>
            <a:headEnd/>
            <a:tailEnd/>
          </a:ln>
          <a:effectLst/>
        </p:spPr>
      </p:pic>
      <p:cxnSp>
        <p:nvCxnSpPr>
          <p:cNvPr id="3" name="Connecteur droit avec flèche 2"/>
          <p:cNvCxnSpPr/>
          <p:nvPr/>
        </p:nvCxnSpPr>
        <p:spPr>
          <a:xfrm rot="16200000" flipH="1">
            <a:off x="2214546" y="1428736"/>
            <a:ext cx="2214578" cy="10715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000100" y="142852"/>
            <a:ext cx="3643338" cy="830997"/>
          </a:xfrm>
          <a:prstGeom prst="rect">
            <a:avLst/>
          </a:prstGeom>
          <a:noFill/>
        </p:spPr>
        <p:txBody>
          <a:bodyPr wrap="square" rtlCol="0">
            <a:spAutoFit/>
          </a:bodyPr>
          <a:lstStyle/>
          <a:p>
            <a:r>
              <a:rPr lang="fr-FR" sz="2400" dirty="0" smtClean="0">
                <a:latin typeface="Poor Richard" pitchFamily="18" charset="0"/>
              </a:rPr>
              <a:t>Georges Clémenceau, président du Conseil français</a:t>
            </a:r>
            <a:endParaRPr lang="fr-FR" sz="2400" dirty="0">
              <a:latin typeface="Poor Richard" pitchFamily="18" charset="0"/>
            </a:endParaRPr>
          </a:p>
        </p:txBody>
      </p:sp>
      <p:cxnSp>
        <p:nvCxnSpPr>
          <p:cNvPr id="11" name="Connecteur droit avec flèche 10"/>
          <p:cNvCxnSpPr/>
          <p:nvPr/>
        </p:nvCxnSpPr>
        <p:spPr>
          <a:xfrm rot="5400000" flipH="1" flipV="1">
            <a:off x="607191" y="4107661"/>
            <a:ext cx="2357454" cy="15716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285720" y="5929330"/>
            <a:ext cx="4000528" cy="461665"/>
          </a:xfrm>
          <a:prstGeom prst="rect">
            <a:avLst/>
          </a:prstGeom>
          <a:noFill/>
        </p:spPr>
        <p:txBody>
          <a:bodyPr wrap="square" rtlCol="0">
            <a:spAutoFit/>
          </a:bodyPr>
          <a:lstStyle/>
          <a:p>
            <a:r>
              <a:rPr lang="fr-FR" sz="2400" dirty="0" smtClean="0">
                <a:latin typeface="Poor Richard" pitchFamily="18" charset="0"/>
              </a:rPr>
              <a:t>Wilson, président des États-Unis</a:t>
            </a:r>
            <a:endParaRPr lang="fr-FR" sz="2400" dirty="0">
              <a:latin typeface="Poor Richard" pitchFamily="18" charset="0"/>
            </a:endParaRPr>
          </a:p>
        </p:txBody>
      </p:sp>
      <p:cxnSp>
        <p:nvCxnSpPr>
          <p:cNvPr id="16" name="Connecteur droit avec flèche 15"/>
          <p:cNvCxnSpPr/>
          <p:nvPr/>
        </p:nvCxnSpPr>
        <p:spPr>
          <a:xfrm rot="10800000">
            <a:off x="4786314" y="3000372"/>
            <a:ext cx="2500330" cy="4286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7286644" y="3143248"/>
            <a:ext cx="1857356" cy="1569660"/>
          </a:xfrm>
          <a:prstGeom prst="rect">
            <a:avLst/>
          </a:prstGeom>
          <a:noFill/>
        </p:spPr>
        <p:txBody>
          <a:bodyPr wrap="square" rtlCol="0">
            <a:spAutoFit/>
          </a:bodyPr>
          <a:lstStyle/>
          <a:p>
            <a:pPr algn="ctr"/>
            <a:r>
              <a:rPr lang="fr-FR" sz="2400" dirty="0" smtClean="0">
                <a:latin typeface="Poor Richard" pitchFamily="18" charset="0"/>
              </a:rPr>
              <a:t>Lloyd George, premier ministre britannique</a:t>
            </a:r>
            <a:endParaRPr lang="fr-FR" sz="2400" dirty="0">
              <a:latin typeface="Poor Richard" pitchFamily="18" charset="0"/>
            </a:endParaRPr>
          </a:p>
        </p:txBody>
      </p:sp>
      <p:sp>
        <p:nvSpPr>
          <p:cNvPr id="24" name="Forme libre 23"/>
          <p:cNvSpPr/>
          <p:nvPr/>
        </p:nvSpPr>
        <p:spPr>
          <a:xfrm>
            <a:off x="2274277" y="3169920"/>
            <a:ext cx="5179256" cy="2349305"/>
          </a:xfrm>
          <a:custGeom>
            <a:avLst/>
            <a:gdLst>
              <a:gd name="connsiteX0" fmla="*/ 1917895 w 5179256"/>
              <a:gd name="connsiteY0" fmla="*/ 909711 h 2349305"/>
              <a:gd name="connsiteX1" fmla="*/ 1580271 w 5179256"/>
              <a:gd name="connsiteY1" fmla="*/ 797169 h 2349305"/>
              <a:gd name="connsiteX2" fmla="*/ 1369255 w 5179256"/>
              <a:gd name="connsiteY2" fmla="*/ 951914 h 2349305"/>
              <a:gd name="connsiteX3" fmla="*/ 1327052 w 5179256"/>
              <a:gd name="connsiteY3" fmla="*/ 1219200 h 2349305"/>
              <a:gd name="connsiteX4" fmla="*/ 1059766 w 5179256"/>
              <a:gd name="connsiteY4" fmla="*/ 1275471 h 2349305"/>
              <a:gd name="connsiteX5" fmla="*/ 778412 w 5179256"/>
              <a:gd name="connsiteY5" fmla="*/ 1373945 h 2349305"/>
              <a:gd name="connsiteX6" fmla="*/ 300111 w 5179256"/>
              <a:gd name="connsiteY6" fmla="*/ 1402080 h 2349305"/>
              <a:gd name="connsiteX7" fmla="*/ 75028 w 5179256"/>
              <a:gd name="connsiteY7" fmla="*/ 1711569 h 2349305"/>
              <a:gd name="connsiteX8" fmla="*/ 75028 w 5179256"/>
              <a:gd name="connsiteY8" fmla="*/ 2105465 h 2349305"/>
              <a:gd name="connsiteX9" fmla="*/ 89095 w 5179256"/>
              <a:gd name="connsiteY9" fmla="*/ 2260209 h 2349305"/>
              <a:gd name="connsiteX10" fmla="*/ 609600 w 5179256"/>
              <a:gd name="connsiteY10" fmla="*/ 2302412 h 2349305"/>
              <a:gd name="connsiteX11" fmla="*/ 4506351 w 5179256"/>
              <a:gd name="connsiteY11" fmla="*/ 2288345 h 2349305"/>
              <a:gd name="connsiteX12" fmla="*/ 4647028 w 5179256"/>
              <a:gd name="connsiteY12" fmla="*/ 2288345 h 2349305"/>
              <a:gd name="connsiteX13" fmla="*/ 4689231 w 5179256"/>
              <a:gd name="connsiteY13" fmla="*/ 1922585 h 2349305"/>
              <a:gd name="connsiteX14" fmla="*/ 4590757 w 5179256"/>
              <a:gd name="connsiteY14" fmla="*/ 1359877 h 2349305"/>
              <a:gd name="connsiteX15" fmla="*/ 4267200 w 5179256"/>
              <a:gd name="connsiteY15" fmla="*/ 923778 h 2349305"/>
              <a:gd name="connsiteX16" fmla="*/ 3859237 w 5179256"/>
              <a:gd name="connsiteY16" fmla="*/ 684628 h 2349305"/>
              <a:gd name="connsiteX17" fmla="*/ 3366868 w 5179256"/>
              <a:gd name="connsiteY17" fmla="*/ 389206 h 2349305"/>
              <a:gd name="connsiteX18" fmla="*/ 3099581 w 5179256"/>
              <a:gd name="connsiteY18" fmla="*/ 276665 h 2349305"/>
              <a:gd name="connsiteX19" fmla="*/ 2944837 w 5179256"/>
              <a:gd name="connsiteY19" fmla="*/ 51582 h 2349305"/>
              <a:gd name="connsiteX20" fmla="*/ 2761957 w 5179256"/>
              <a:gd name="connsiteY20" fmla="*/ 23446 h 2349305"/>
              <a:gd name="connsiteX21" fmla="*/ 2522806 w 5179256"/>
              <a:gd name="connsiteY21" fmla="*/ 192258 h 2349305"/>
              <a:gd name="connsiteX22" fmla="*/ 2508738 w 5179256"/>
              <a:gd name="connsiteY22" fmla="*/ 459545 h 2349305"/>
              <a:gd name="connsiteX23" fmla="*/ 2621280 w 5179256"/>
              <a:gd name="connsiteY23" fmla="*/ 712763 h 2349305"/>
              <a:gd name="connsiteX24" fmla="*/ 2832295 w 5179256"/>
              <a:gd name="connsiteY24" fmla="*/ 740898 h 2349305"/>
              <a:gd name="connsiteX25" fmla="*/ 2987040 w 5179256"/>
              <a:gd name="connsiteY25" fmla="*/ 867508 h 2349305"/>
              <a:gd name="connsiteX26" fmla="*/ 3043311 w 5179256"/>
              <a:gd name="connsiteY26" fmla="*/ 1050388 h 2349305"/>
              <a:gd name="connsiteX27" fmla="*/ 2790092 w 5179256"/>
              <a:gd name="connsiteY27" fmla="*/ 1050388 h 2349305"/>
              <a:gd name="connsiteX28" fmla="*/ 2452468 w 5179256"/>
              <a:gd name="connsiteY28" fmla="*/ 1022252 h 2349305"/>
              <a:gd name="connsiteX29" fmla="*/ 2185181 w 5179256"/>
              <a:gd name="connsiteY29" fmla="*/ 1120726 h 2349305"/>
              <a:gd name="connsiteX30" fmla="*/ 2016369 w 5179256"/>
              <a:gd name="connsiteY30" fmla="*/ 1247335 h 2349305"/>
              <a:gd name="connsiteX31" fmla="*/ 1946031 w 5179256"/>
              <a:gd name="connsiteY31" fmla="*/ 1148862 h 2349305"/>
              <a:gd name="connsiteX32" fmla="*/ 1917895 w 5179256"/>
              <a:gd name="connsiteY32" fmla="*/ 909711 h 234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79256" h="2349305">
                <a:moveTo>
                  <a:pt x="1917895" y="909711"/>
                </a:moveTo>
                <a:cubicBezTo>
                  <a:pt x="1856935" y="851096"/>
                  <a:pt x="1671711" y="790135"/>
                  <a:pt x="1580271" y="797169"/>
                </a:cubicBezTo>
                <a:cubicBezTo>
                  <a:pt x="1488831" y="804203"/>
                  <a:pt x="1411458" y="881575"/>
                  <a:pt x="1369255" y="951914"/>
                </a:cubicBezTo>
                <a:cubicBezTo>
                  <a:pt x="1327052" y="1022253"/>
                  <a:pt x="1378633" y="1165274"/>
                  <a:pt x="1327052" y="1219200"/>
                </a:cubicBezTo>
                <a:cubicBezTo>
                  <a:pt x="1275471" y="1273126"/>
                  <a:pt x="1151206" y="1249680"/>
                  <a:pt x="1059766" y="1275471"/>
                </a:cubicBezTo>
                <a:cubicBezTo>
                  <a:pt x="968326" y="1301262"/>
                  <a:pt x="905021" y="1352844"/>
                  <a:pt x="778412" y="1373945"/>
                </a:cubicBezTo>
                <a:cubicBezTo>
                  <a:pt x="651803" y="1395047"/>
                  <a:pt x="417342" y="1345809"/>
                  <a:pt x="300111" y="1402080"/>
                </a:cubicBezTo>
                <a:cubicBezTo>
                  <a:pt x="182880" y="1458351"/>
                  <a:pt x="112542" y="1594338"/>
                  <a:pt x="75028" y="1711569"/>
                </a:cubicBezTo>
                <a:cubicBezTo>
                  <a:pt x="37514" y="1828800"/>
                  <a:pt x="72684" y="2014025"/>
                  <a:pt x="75028" y="2105465"/>
                </a:cubicBezTo>
                <a:cubicBezTo>
                  <a:pt x="77373" y="2196905"/>
                  <a:pt x="0" y="2227385"/>
                  <a:pt x="89095" y="2260209"/>
                </a:cubicBezTo>
                <a:cubicBezTo>
                  <a:pt x="178190" y="2293033"/>
                  <a:pt x="609600" y="2302412"/>
                  <a:pt x="609600" y="2302412"/>
                </a:cubicBezTo>
                <a:lnTo>
                  <a:pt x="4506351" y="2288345"/>
                </a:lnTo>
                <a:cubicBezTo>
                  <a:pt x="5179256" y="2286001"/>
                  <a:pt x="4616548" y="2349305"/>
                  <a:pt x="4647028" y="2288345"/>
                </a:cubicBezTo>
                <a:cubicBezTo>
                  <a:pt x="4677508" y="2227385"/>
                  <a:pt x="4698609" y="2077330"/>
                  <a:pt x="4689231" y="1922585"/>
                </a:cubicBezTo>
                <a:cubicBezTo>
                  <a:pt x="4679853" y="1767840"/>
                  <a:pt x="4661095" y="1526345"/>
                  <a:pt x="4590757" y="1359877"/>
                </a:cubicBezTo>
                <a:cubicBezTo>
                  <a:pt x="4520419" y="1193409"/>
                  <a:pt x="4389120" y="1036319"/>
                  <a:pt x="4267200" y="923778"/>
                </a:cubicBezTo>
                <a:cubicBezTo>
                  <a:pt x="4145280" y="811237"/>
                  <a:pt x="3859237" y="684628"/>
                  <a:pt x="3859237" y="684628"/>
                </a:cubicBezTo>
                <a:cubicBezTo>
                  <a:pt x="3709182" y="595533"/>
                  <a:pt x="3493477" y="457200"/>
                  <a:pt x="3366868" y="389206"/>
                </a:cubicBezTo>
                <a:cubicBezTo>
                  <a:pt x="3240259" y="321212"/>
                  <a:pt x="3169919" y="332936"/>
                  <a:pt x="3099581" y="276665"/>
                </a:cubicBezTo>
                <a:cubicBezTo>
                  <a:pt x="3029243" y="220394"/>
                  <a:pt x="3001108" y="93785"/>
                  <a:pt x="2944837" y="51582"/>
                </a:cubicBezTo>
                <a:cubicBezTo>
                  <a:pt x="2888566" y="9379"/>
                  <a:pt x="2832296" y="0"/>
                  <a:pt x="2761957" y="23446"/>
                </a:cubicBezTo>
                <a:cubicBezTo>
                  <a:pt x="2691618" y="46892"/>
                  <a:pt x="2565009" y="119575"/>
                  <a:pt x="2522806" y="192258"/>
                </a:cubicBezTo>
                <a:cubicBezTo>
                  <a:pt x="2480603" y="264941"/>
                  <a:pt x="2492326" y="372794"/>
                  <a:pt x="2508738" y="459545"/>
                </a:cubicBezTo>
                <a:cubicBezTo>
                  <a:pt x="2525150" y="546296"/>
                  <a:pt x="2567354" y="665871"/>
                  <a:pt x="2621280" y="712763"/>
                </a:cubicBezTo>
                <a:cubicBezTo>
                  <a:pt x="2675206" y="759655"/>
                  <a:pt x="2771335" y="715107"/>
                  <a:pt x="2832295" y="740898"/>
                </a:cubicBezTo>
                <a:cubicBezTo>
                  <a:pt x="2893255" y="766689"/>
                  <a:pt x="2951871" y="815926"/>
                  <a:pt x="2987040" y="867508"/>
                </a:cubicBezTo>
                <a:cubicBezTo>
                  <a:pt x="3022209" y="919090"/>
                  <a:pt x="3076136" y="1019908"/>
                  <a:pt x="3043311" y="1050388"/>
                </a:cubicBezTo>
                <a:cubicBezTo>
                  <a:pt x="3010486" y="1080868"/>
                  <a:pt x="2888566" y="1055077"/>
                  <a:pt x="2790092" y="1050388"/>
                </a:cubicBezTo>
                <a:cubicBezTo>
                  <a:pt x="2691618" y="1045699"/>
                  <a:pt x="2553286" y="1010529"/>
                  <a:pt x="2452468" y="1022252"/>
                </a:cubicBezTo>
                <a:cubicBezTo>
                  <a:pt x="2351650" y="1033975"/>
                  <a:pt x="2257864" y="1083212"/>
                  <a:pt x="2185181" y="1120726"/>
                </a:cubicBezTo>
                <a:cubicBezTo>
                  <a:pt x="2112498" y="1158240"/>
                  <a:pt x="2056227" y="1242646"/>
                  <a:pt x="2016369" y="1247335"/>
                </a:cubicBezTo>
                <a:cubicBezTo>
                  <a:pt x="1976511" y="1252024"/>
                  <a:pt x="1957754" y="1200443"/>
                  <a:pt x="1946031" y="1148862"/>
                </a:cubicBezTo>
                <a:cubicBezTo>
                  <a:pt x="1934308" y="1097281"/>
                  <a:pt x="1978855" y="968326"/>
                  <a:pt x="1917895" y="909711"/>
                </a:cubicBezTo>
                <a:close/>
              </a:path>
            </a:pathLst>
          </a:cu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avec flèche 24"/>
          <p:cNvCxnSpPr/>
          <p:nvPr/>
        </p:nvCxnSpPr>
        <p:spPr>
          <a:xfrm rot="10800000">
            <a:off x="5286380" y="5214950"/>
            <a:ext cx="1214446" cy="714380"/>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5143504" y="5857892"/>
            <a:ext cx="3786214" cy="830997"/>
          </a:xfrm>
          <a:prstGeom prst="rect">
            <a:avLst/>
          </a:prstGeom>
          <a:noFill/>
        </p:spPr>
        <p:txBody>
          <a:bodyPr wrap="square" rtlCol="0">
            <a:spAutoFit/>
          </a:bodyPr>
          <a:lstStyle/>
          <a:p>
            <a:r>
              <a:rPr lang="fr-FR" sz="2400" dirty="0" smtClean="0">
                <a:latin typeface="Poor Richard" pitchFamily="18" charset="0"/>
              </a:rPr>
              <a:t>Les représentants allemands, de dos, signant le traité</a:t>
            </a:r>
            <a:endParaRPr lang="fr-FR" sz="2400" dirty="0">
              <a:latin typeface="Poor Richard" pitchFamily="18" charset="0"/>
            </a:endParaRPr>
          </a:p>
        </p:txBody>
      </p:sp>
      <p:sp>
        <p:nvSpPr>
          <p:cNvPr id="29" name="Rectangle 28"/>
          <p:cNvSpPr/>
          <p:nvPr/>
        </p:nvSpPr>
        <p:spPr>
          <a:xfrm>
            <a:off x="2786050" y="1428736"/>
            <a:ext cx="1857388" cy="1000132"/>
          </a:xfrm>
          <a:prstGeom prst="rect">
            <a:avLst/>
          </a:prstGeom>
          <a:noFill/>
          <a:ln w="38100">
            <a:solidFill>
              <a:srgbClr val="1D1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avec flèche 29"/>
          <p:cNvCxnSpPr/>
          <p:nvPr/>
        </p:nvCxnSpPr>
        <p:spPr>
          <a:xfrm rot="10800000" flipV="1">
            <a:off x="4714876" y="1000108"/>
            <a:ext cx="2357454" cy="643930"/>
          </a:xfrm>
          <a:prstGeom prst="straightConnector1">
            <a:avLst/>
          </a:prstGeom>
          <a:ln w="38100">
            <a:solidFill>
              <a:srgbClr val="1D1DFF"/>
            </a:solidFill>
            <a:tailEnd type="arrow"/>
          </a:ln>
        </p:spPr>
        <p:style>
          <a:lnRef idx="1">
            <a:schemeClr val="accent1"/>
          </a:lnRef>
          <a:fillRef idx="0">
            <a:schemeClr val="accent1"/>
          </a:fillRef>
          <a:effectRef idx="0">
            <a:schemeClr val="accent1"/>
          </a:effectRef>
          <a:fontRef idx="minor">
            <a:schemeClr val="tx1"/>
          </a:fontRef>
        </p:style>
      </p:cxnSp>
      <p:sp>
        <p:nvSpPr>
          <p:cNvPr id="33" name="ZoneTexte 32">
            <a:hlinkClick r:id="rId3" action="ppaction://hlinkfile"/>
          </p:cNvPr>
          <p:cNvSpPr txBox="1"/>
          <p:nvPr/>
        </p:nvSpPr>
        <p:spPr>
          <a:xfrm>
            <a:off x="7072330" y="357166"/>
            <a:ext cx="1857356" cy="1938992"/>
          </a:xfrm>
          <a:prstGeom prst="rect">
            <a:avLst/>
          </a:prstGeom>
          <a:noFill/>
        </p:spPr>
        <p:txBody>
          <a:bodyPr wrap="square" rtlCol="0">
            <a:spAutoFit/>
          </a:bodyPr>
          <a:lstStyle/>
          <a:p>
            <a:pPr algn="ctr"/>
            <a:r>
              <a:rPr lang="fr-FR" sz="2400" dirty="0" smtClean="0">
                <a:latin typeface="Poor Richard" pitchFamily="18" charset="0"/>
              </a:rPr>
              <a:t>Des </a:t>
            </a:r>
            <a:r>
              <a:rPr lang="fr-FR" sz="2400" dirty="0" smtClean="0">
                <a:latin typeface="Poor Richard"/>
              </a:rPr>
              <a:t>"gueules cassée" , faisant face à leurs bourreaux</a:t>
            </a:r>
            <a:endParaRPr lang="fr-FR" sz="2400" dirty="0">
              <a:latin typeface="Poor Richard" pitchFamily="18" charset="0"/>
            </a:endParaRPr>
          </a:p>
        </p:txBody>
      </p:sp>
      <p:pic>
        <p:nvPicPr>
          <p:cNvPr id="32769" name="Picture 1" descr="C:\Users\FAMILLE\Documents\PROGRAMMES 2016\3. TROISIÈME\HISTOIRE\THÈME N°1 - L'Europe, un théâtre majeur des guerres totales (1914-1945)\Chapitre 1 - Civils et militaires dans la Première Guerre Mondiale\Gueules cassées.jpg"/>
          <p:cNvPicPr>
            <a:picLocks noChangeAspect="1" noChangeArrowheads="1"/>
          </p:cNvPicPr>
          <p:nvPr/>
        </p:nvPicPr>
        <p:blipFill>
          <a:blip r:embed="rId4"/>
          <a:srcRect/>
          <a:stretch>
            <a:fillRect/>
          </a:stretch>
        </p:blipFill>
        <p:spPr bwMode="auto">
          <a:xfrm>
            <a:off x="0" y="428603"/>
            <a:ext cx="9144000" cy="59396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strVal val="#ppt_w*0.05"/>
                                          </p:val>
                                        </p:tav>
                                        <p:tav tm="100000">
                                          <p:val>
                                            <p:strVal val="#ppt_w"/>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anim calcmode="lin" valueType="num">
                                      <p:cBhvr>
                                        <p:cTn id="14" dur="2000" fill="hold"/>
                                        <p:tgtEl>
                                          <p:spTgt spid="3"/>
                                        </p:tgtEl>
                                        <p:attrNameLst>
                                          <p:attrName>ppt_x</p:attrName>
                                        </p:attrNameLst>
                                      </p:cBhvr>
                                      <p:tavLst>
                                        <p:tav tm="0">
                                          <p:val>
                                            <p:strVal val="#ppt_x-.2"/>
                                          </p:val>
                                        </p:tav>
                                        <p:tav tm="100000">
                                          <p:val>
                                            <p:strVal val="#ppt_x"/>
                                          </p:val>
                                        </p:tav>
                                      </p:tavLst>
                                    </p:anim>
                                    <p:anim calcmode="lin" valueType="num">
                                      <p:cBhvr>
                                        <p:cTn id="15" dur="2000" fill="hold"/>
                                        <p:tgtEl>
                                          <p:spTgt spid="3"/>
                                        </p:tgtEl>
                                        <p:attrNameLst>
                                          <p:attrName>ppt_y</p:attrName>
                                        </p:attrNameLst>
                                      </p:cBhvr>
                                      <p:tavLst>
                                        <p:tav tm="0">
                                          <p:val>
                                            <p:strVal val="#ppt_y"/>
                                          </p:val>
                                        </p:tav>
                                        <p:tav tm="100000">
                                          <p:val>
                                            <p:strVal val="#ppt_y"/>
                                          </p:val>
                                        </p:tav>
                                      </p:tavLst>
                                    </p:anim>
                                    <p:animEffect transition="in" filter="fade">
                                      <p:cBhvr>
                                        <p:cTn id="16" dur="2000"/>
                                        <p:tgtEl>
                                          <p:spTgt spid="3"/>
                                        </p:tgtEl>
                                      </p:cBhvr>
                                    </p:animEffect>
                                  </p:childTnLst>
                                </p:cTn>
                              </p:par>
                            </p:childTnLst>
                          </p:cTn>
                        </p:par>
                        <p:par>
                          <p:cTn id="17" fill="hold">
                            <p:stCondLst>
                              <p:cond delay="20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10"/>
                                        </p:tgtEl>
                                        <p:attrNameLst>
                                          <p:attrName>style.visibility</p:attrName>
                                        </p:attrNameLst>
                                      </p:cBhvr>
                                      <p:to>
                                        <p:strVal val="visible"/>
                                      </p:to>
                                    </p:set>
                                    <p:anim calcmode="discrete" valueType="clr">
                                      <p:cBhvr override="childStyle">
                                        <p:cTn id="20"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0"/>
                                        </p:tgtEl>
                                        <p:attrNameLst>
                                          <p:attrName>fillcolor</p:attrName>
                                        </p:attrNameLst>
                                      </p:cBhvr>
                                      <p:tavLst>
                                        <p:tav tm="0">
                                          <p:val>
                                            <p:clrVal>
                                              <a:schemeClr val="accent2"/>
                                            </p:clrVal>
                                          </p:val>
                                        </p:tav>
                                        <p:tav tm="50000">
                                          <p:val>
                                            <p:clrVal>
                                              <a:schemeClr val="hlink"/>
                                            </p:clrVal>
                                          </p:val>
                                        </p:tav>
                                      </p:tavLst>
                                    </p:anim>
                                    <p:set>
                                      <p:cBhvr>
                                        <p:cTn id="22" dur="80"/>
                                        <p:tgtEl>
                                          <p:spTgt spid="10"/>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54" presetClass="entr" presetSubtype="0" accel="10000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000" fill="hold"/>
                                        <p:tgtEl>
                                          <p:spTgt spid="11"/>
                                        </p:tgtEl>
                                        <p:attrNameLst>
                                          <p:attrName>ppt_w</p:attrName>
                                        </p:attrNameLst>
                                      </p:cBhvr>
                                      <p:tavLst>
                                        <p:tav tm="0">
                                          <p:val>
                                            <p:strVal val="#ppt_w*0.05"/>
                                          </p:val>
                                        </p:tav>
                                        <p:tav tm="100000">
                                          <p:val>
                                            <p:strVal val="#ppt_w"/>
                                          </p:val>
                                        </p:tav>
                                      </p:tavLst>
                                    </p:anim>
                                    <p:anim calcmode="lin" valueType="num">
                                      <p:cBhvr>
                                        <p:cTn id="28" dur="2000" fill="hold"/>
                                        <p:tgtEl>
                                          <p:spTgt spid="11"/>
                                        </p:tgtEl>
                                        <p:attrNameLst>
                                          <p:attrName>ppt_h</p:attrName>
                                        </p:attrNameLst>
                                      </p:cBhvr>
                                      <p:tavLst>
                                        <p:tav tm="0">
                                          <p:val>
                                            <p:strVal val="#ppt_h"/>
                                          </p:val>
                                        </p:tav>
                                        <p:tav tm="100000">
                                          <p:val>
                                            <p:strVal val="#ppt_h"/>
                                          </p:val>
                                        </p:tav>
                                      </p:tavLst>
                                    </p:anim>
                                    <p:anim calcmode="lin" valueType="num">
                                      <p:cBhvr>
                                        <p:cTn id="29" dur="2000" fill="hold"/>
                                        <p:tgtEl>
                                          <p:spTgt spid="11"/>
                                        </p:tgtEl>
                                        <p:attrNameLst>
                                          <p:attrName>ppt_x</p:attrName>
                                        </p:attrNameLst>
                                      </p:cBhvr>
                                      <p:tavLst>
                                        <p:tav tm="0">
                                          <p:val>
                                            <p:strVal val="#ppt_x-.2"/>
                                          </p:val>
                                        </p:tav>
                                        <p:tav tm="100000">
                                          <p:val>
                                            <p:strVal val="#ppt_x"/>
                                          </p:val>
                                        </p:tav>
                                      </p:tavLst>
                                    </p:anim>
                                    <p:anim calcmode="lin" valueType="num">
                                      <p:cBhvr>
                                        <p:cTn id="30" dur="2000" fill="hold"/>
                                        <p:tgtEl>
                                          <p:spTgt spid="11"/>
                                        </p:tgtEl>
                                        <p:attrNameLst>
                                          <p:attrName>ppt_y</p:attrName>
                                        </p:attrNameLst>
                                      </p:cBhvr>
                                      <p:tavLst>
                                        <p:tav tm="0">
                                          <p:val>
                                            <p:strVal val="#ppt_y"/>
                                          </p:val>
                                        </p:tav>
                                        <p:tav tm="100000">
                                          <p:val>
                                            <p:strVal val="#ppt_y"/>
                                          </p:val>
                                        </p:tav>
                                      </p:tavLst>
                                    </p:anim>
                                    <p:animEffect transition="in" filter="fade">
                                      <p:cBhvr>
                                        <p:cTn id="31" dur="2000"/>
                                        <p:tgtEl>
                                          <p:spTgt spid="11"/>
                                        </p:tgtEl>
                                      </p:cBhvr>
                                    </p:animEffect>
                                  </p:childTnLst>
                                </p:cTn>
                              </p:par>
                            </p:childTnLst>
                          </p:cTn>
                        </p:par>
                        <p:par>
                          <p:cTn id="32" fill="hold">
                            <p:stCondLst>
                              <p:cond delay="200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15"/>
                                        </p:tgtEl>
                                        <p:attrNameLst>
                                          <p:attrName>style.visibility</p:attrName>
                                        </p:attrNameLst>
                                      </p:cBhvr>
                                      <p:to>
                                        <p:strVal val="visible"/>
                                      </p:to>
                                    </p:set>
                                    <p:anim calcmode="discrete" valueType="clr">
                                      <p:cBhvr override="childStyle">
                                        <p:cTn id="35"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5"/>
                                        </p:tgtEl>
                                        <p:attrNameLst>
                                          <p:attrName>fillcolor</p:attrName>
                                        </p:attrNameLst>
                                      </p:cBhvr>
                                      <p:tavLst>
                                        <p:tav tm="0">
                                          <p:val>
                                            <p:clrVal>
                                              <a:schemeClr val="accent2"/>
                                            </p:clrVal>
                                          </p:val>
                                        </p:tav>
                                        <p:tav tm="50000">
                                          <p:val>
                                            <p:clrVal>
                                              <a:schemeClr val="hlink"/>
                                            </p:clrVal>
                                          </p:val>
                                        </p:tav>
                                      </p:tavLst>
                                    </p:anim>
                                    <p:set>
                                      <p:cBhvr>
                                        <p:cTn id="37" dur="80"/>
                                        <p:tgtEl>
                                          <p:spTgt spid="15"/>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54" presetClass="entr" presetSubtype="0" accel="10000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2000" fill="hold"/>
                                        <p:tgtEl>
                                          <p:spTgt spid="16"/>
                                        </p:tgtEl>
                                        <p:attrNameLst>
                                          <p:attrName>ppt_w</p:attrName>
                                        </p:attrNameLst>
                                      </p:cBhvr>
                                      <p:tavLst>
                                        <p:tav tm="0">
                                          <p:val>
                                            <p:strVal val="#ppt_w*0.05"/>
                                          </p:val>
                                        </p:tav>
                                        <p:tav tm="100000">
                                          <p:val>
                                            <p:strVal val="#ppt_w"/>
                                          </p:val>
                                        </p:tav>
                                      </p:tavLst>
                                    </p:anim>
                                    <p:anim calcmode="lin" valueType="num">
                                      <p:cBhvr>
                                        <p:cTn id="43" dur="2000" fill="hold"/>
                                        <p:tgtEl>
                                          <p:spTgt spid="16"/>
                                        </p:tgtEl>
                                        <p:attrNameLst>
                                          <p:attrName>ppt_h</p:attrName>
                                        </p:attrNameLst>
                                      </p:cBhvr>
                                      <p:tavLst>
                                        <p:tav tm="0">
                                          <p:val>
                                            <p:strVal val="#ppt_h"/>
                                          </p:val>
                                        </p:tav>
                                        <p:tav tm="100000">
                                          <p:val>
                                            <p:strVal val="#ppt_h"/>
                                          </p:val>
                                        </p:tav>
                                      </p:tavLst>
                                    </p:anim>
                                    <p:anim calcmode="lin" valueType="num">
                                      <p:cBhvr>
                                        <p:cTn id="44" dur="2000" fill="hold"/>
                                        <p:tgtEl>
                                          <p:spTgt spid="16"/>
                                        </p:tgtEl>
                                        <p:attrNameLst>
                                          <p:attrName>ppt_x</p:attrName>
                                        </p:attrNameLst>
                                      </p:cBhvr>
                                      <p:tavLst>
                                        <p:tav tm="0">
                                          <p:val>
                                            <p:strVal val="#ppt_x-.2"/>
                                          </p:val>
                                        </p:tav>
                                        <p:tav tm="100000">
                                          <p:val>
                                            <p:strVal val="#ppt_x"/>
                                          </p:val>
                                        </p:tav>
                                      </p:tavLst>
                                    </p:anim>
                                    <p:anim calcmode="lin" valueType="num">
                                      <p:cBhvr>
                                        <p:cTn id="45" dur="2000" fill="hold"/>
                                        <p:tgtEl>
                                          <p:spTgt spid="16"/>
                                        </p:tgtEl>
                                        <p:attrNameLst>
                                          <p:attrName>ppt_y</p:attrName>
                                        </p:attrNameLst>
                                      </p:cBhvr>
                                      <p:tavLst>
                                        <p:tav tm="0">
                                          <p:val>
                                            <p:strVal val="#ppt_y"/>
                                          </p:val>
                                        </p:tav>
                                        <p:tav tm="100000">
                                          <p:val>
                                            <p:strVal val="#ppt_y"/>
                                          </p:val>
                                        </p:tav>
                                      </p:tavLst>
                                    </p:anim>
                                    <p:animEffect transition="in" filter="fade">
                                      <p:cBhvr>
                                        <p:cTn id="46" dur="2000"/>
                                        <p:tgtEl>
                                          <p:spTgt spid="16"/>
                                        </p:tgtEl>
                                      </p:cBhvr>
                                    </p:animEffect>
                                  </p:childTnLst>
                                </p:cTn>
                              </p:par>
                            </p:childTnLst>
                          </p:cTn>
                        </p:par>
                        <p:par>
                          <p:cTn id="47" fill="hold">
                            <p:stCondLst>
                              <p:cond delay="2000"/>
                            </p:stCondLst>
                            <p:childTnLst>
                              <p:par>
                                <p:cTn id="48" presetID="27" presetClass="entr" presetSubtype="0" fill="hold" grpId="0" nodeType="afterEffect">
                                  <p:stCondLst>
                                    <p:cond delay="0"/>
                                  </p:stCondLst>
                                  <p:iterate type="lt">
                                    <p:tmPct val="50000"/>
                                  </p:iterate>
                                  <p:childTnLst>
                                    <p:set>
                                      <p:cBhvr>
                                        <p:cTn id="49" dur="1" fill="hold">
                                          <p:stCondLst>
                                            <p:cond delay="0"/>
                                          </p:stCondLst>
                                        </p:cTn>
                                        <p:tgtEl>
                                          <p:spTgt spid="20"/>
                                        </p:tgtEl>
                                        <p:attrNameLst>
                                          <p:attrName>style.visibility</p:attrName>
                                        </p:attrNameLst>
                                      </p:cBhvr>
                                      <p:to>
                                        <p:strVal val="visible"/>
                                      </p:to>
                                    </p:set>
                                    <p:anim calcmode="discrete" valueType="clr">
                                      <p:cBhvr override="childStyle">
                                        <p:cTn id="50"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0"/>
                                        </p:tgtEl>
                                        <p:attrNameLst>
                                          <p:attrName>fillcolor</p:attrName>
                                        </p:attrNameLst>
                                      </p:cBhvr>
                                      <p:tavLst>
                                        <p:tav tm="0">
                                          <p:val>
                                            <p:clrVal>
                                              <a:schemeClr val="accent2"/>
                                            </p:clrVal>
                                          </p:val>
                                        </p:tav>
                                        <p:tav tm="50000">
                                          <p:val>
                                            <p:clrVal>
                                              <a:schemeClr val="hlink"/>
                                            </p:clrVal>
                                          </p:val>
                                        </p:tav>
                                      </p:tavLst>
                                    </p:anim>
                                    <p:set>
                                      <p:cBhvr>
                                        <p:cTn id="52" dur="80"/>
                                        <p:tgtEl>
                                          <p:spTgt spid="20"/>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20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54" presetClass="entr" presetSubtype="0" accel="10000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2000" fill="hold"/>
                                        <p:tgtEl>
                                          <p:spTgt spid="25"/>
                                        </p:tgtEl>
                                        <p:attrNameLst>
                                          <p:attrName>ppt_w</p:attrName>
                                        </p:attrNameLst>
                                      </p:cBhvr>
                                      <p:tavLst>
                                        <p:tav tm="0">
                                          <p:val>
                                            <p:strVal val="#ppt_w*0.05"/>
                                          </p:val>
                                        </p:tav>
                                        <p:tav tm="100000">
                                          <p:val>
                                            <p:strVal val="#ppt_w"/>
                                          </p:val>
                                        </p:tav>
                                      </p:tavLst>
                                    </p:anim>
                                    <p:anim calcmode="lin" valueType="num">
                                      <p:cBhvr>
                                        <p:cTn id="63" dur="2000" fill="hold"/>
                                        <p:tgtEl>
                                          <p:spTgt spid="25"/>
                                        </p:tgtEl>
                                        <p:attrNameLst>
                                          <p:attrName>ppt_h</p:attrName>
                                        </p:attrNameLst>
                                      </p:cBhvr>
                                      <p:tavLst>
                                        <p:tav tm="0">
                                          <p:val>
                                            <p:strVal val="#ppt_h"/>
                                          </p:val>
                                        </p:tav>
                                        <p:tav tm="100000">
                                          <p:val>
                                            <p:strVal val="#ppt_h"/>
                                          </p:val>
                                        </p:tav>
                                      </p:tavLst>
                                    </p:anim>
                                    <p:anim calcmode="lin" valueType="num">
                                      <p:cBhvr>
                                        <p:cTn id="64" dur="2000" fill="hold"/>
                                        <p:tgtEl>
                                          <p:spTgt spid="25"/>
                                        </p:tgtEl>
                                        <p:attrNameLst>
                                          <p:attrName>ppt_x</p:attrName>
                                        </p:attrNameLst>
                                      </p:cBhvr>
                                      <p:tavLst>
                                        <p:tav tm="0">
                                          <p:val>
                                            <p:strVal val="#ppt_x-.2"/>
                                          </p:val>
                                        </p:tav>
                                        <p:tav tm="100000">
                                          <p:val>
                                            <p:strVal val="#ppt_x"/>
                                          </p:val>
                                        </p:tav>
                                      </p:tavLst>
                                    </p:anim>
                                    <p:anim calcmode="lin" valueType="num">
                                      <p:cBhvr>
                                        <p:cTn id="65" dur="2000" fill="hold"/>
                                        <p:tgtEl>
                                          <p:spTgt spid="25"/>
                                        </p:tgtEl>
                                        <p:attrNameLst>
                                          <p:attrName>ppt_y</p:attrName>
                                        </p:attrNameLst>
                                      </p:cBhvr>
                                      <p:tavLst>
                                        <p:tav tm="0">
                                          <p:val>
                                            <p:strVal val="#ppt_y"/>
                                          </p:val>
                                        </p:tav>
                                        <p:tav tm="100000">
                                          <p:val>
                                            <p:strVal val="#ppt_y"/>
                                          </p:val>
                                        </p:tav>
                                      </p:tavLst>
                                    </p:anim>
                                    <p:animEffect transition="in" filter="fade">
                                      <p:cBhvr>
                                        <p:cTn id="66" dur="2000"/>
                                        <p:tgtEl>
                                          <p:spTgt spid="25"/>
                                        </p:tgtEl>
                                      </p:cBhvr>
                                    </p:animEffect>
                                  </p:childTnLst>
                                </p:cTn>
                              </p:par>
                            </p:childTnLst>
                          </p:cTn>
                        </p:par>
                        <p:par>
                          <p:cTn id="67" fill="hold">
                            <p:stCondLst>
                              <p:cond delay="2000"/>
                            </p:stCondLst>
                            <p:childTnLst>
                              <p:par>
                                <p:cTn id="68" presetID="27" presetClass="entr" presetSubtype="0" fill="hold" grpId="0" nodeType="afterEffect">
                                  <p:stCondLst>
                                    <p:cond delay="0"/>
                                  </p:stCondLst>
                                  <p:iterate type="lt">
                                    <p:tmPct val="50000"/>
                                  </p:iterate>
                                  <p:childTnLst>
                                    <p:set>
                                      <p:cBhvr>
                                        <p:cTn id="69" dur="1" fill="hold">
                                          <p:stCondLst>
                                            <p:cond delay="0"/>
                                          </p:stCondLst>
                                        </p:cTn>
                                        <p:tgtEl>
                                          <p:spTgt spid="28"/>
                                        </p:tgtEl>
                                        <p:attrNameLst>
                                          <p:attrName>style.visibility</p:attrName>
                                        </p:attrNameLst>
                                      </p:cBhvr>
                                      <p:to>
                                        <p:strVal val="visible"/>
                                      </p:to>
                                    </p:set>
                                    <p:anim calcmode="discrete" valueType="clr">
                                      <p:cBhvr override="childStyle">
                                        <p:cTn id="70"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28"/>
                                        </p:tgtEl>
                                        <p:attrNameLst>
                                          <p:attrName>fillcolor</p:attrName>
                                        </p:attrNameLst>
                                      </p:cBhvr>
                                      <p:tavLst>
                                        <p:tav tm="0">
                                          <p:val>
                                            <p:clrVal>
                                              <a:schemeClr val="accent2"/>
                                            </p:clrVal>
                                          </p:val>
                                        </p:tav>
                                        <p:tav tm="50000">
                                          <p:val>
                                            <p:clrVal>
                                              <a:schemeClr val="hlink"/>
                                            </p:clrVal>
                                          </p:val>
                                        </p:tav>
                                      </p:tavLst>
                                    </p:anim>
                                    <p:set>
                                      <p:cBhvr>
                                        <p:cTn id="72" dur="80"/>
                                        <p:tgtEl>
                                          <p:spTgt spid="28"/>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21" presetClass="entr" presetSubtype="4"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heel(4)">
                                      <p:cBhvr>
                                        <p:cTn id="77" dur="2000"/>
                                        <p:tgtEl>
                                          <p:spTgt spid="29"/>
                                        </p:tgtEl>
                                      </p:cBhvr>
                                    </p:animEffect>
                                  </p:childTnLst>
                                </p:cTn>
                              </p:par>
                            </p:childTnLst>
                          </p:cTn>
                        </p:par>
                        <p:par>
                          <p:cTn id="78" fill="hold">
                            <p:stCondLst>
                              <p:cond delay="2000"/>
                            </p:stCondLst>
                            <p:childTnLst>
                              <p:par>
                                <p:cTn id="79" presetID="54" presetClass="entr" presetSubtype="0" accel="100000"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2000" fill="hold"/>
                                        <p:tgtEl>
                                          <p:spTgt spid="30"/>
                                        </p:tgtEl>
                                        <p:attrNameLst>
                                          <p:attrName>ppt_w</p:attrName>
                                        </p:attrNameLst>
                                      </p:cBhvr>
                                      <p:tavLst>
                                        <p:tav tm="0">
                                          <p:val>
                                            <p:strVal val="#ppt_w*0.05"/>
                                          </p:val>
                                        </p:tav>
                                        <p:tav tm="100000">
                                          <p:val>
                                            <p:strVal val="#ppt_w"/>
                                          </p:val>
                                        </p:tav>
                                      </p:tavLst>
                                    </p:anim>
                                    <p:anim calcmode="lin" valueType="num">
                                      <p:cBhvr>
                                        <p:cTn id="82" dur="2000" fill="hold"/>
                                        <p:tgtEl>
                                          <p:spTgt spid="30"/>
                                        </p:tgtEl>
                                        <p:attrNameLst>
                                          <p:attrName>ppt_h</p:attrName>
                                        </p:attrNameLst>
                                      </p:cBhvr>
                                      <p:tavLst>
                                        <p:tav tm="0">
                                          <p:val>
                                            <p:strVal val="#ppt_h"/>
                                          </p:val>
                                        </p:tav>
                                        <p:tav tm="100000">
                                          <p:val>
                                            <p:strVal val="#ppt_h"/>
                                          </p:val>
                                        </p:tav>
                                      </p:tavLst>
                                    </p:anim>
                                    <p:anim calcmode="lin" valueType="num">
                                      <p:cBhvr>
                                        <p:cTn id="83" dur="2000" fill="hold"/>
                                        <p:tgtEl>
                                          <p:spTgt spid="30"/>
                                        </p:tgtEl>
                                        <p:attrNameLst>
                                          <p:attrName>ppt_x</p:attrName>
                                        </p:attrNameLst>
                                      </p:cBhvr>
                                      <p:tavLst>
                                        <p:tav tm="0">
                                          <p:val>
                                            <p:strVal val="#ppt_x-.2"/>
                                          </p:val>
                                        </p:tav>
                                        <p:tav tm="100000">
                                          <p:val>
                                            <p:strVal val="#ppt_x"/>
                                          </p:val>
                                        </p:tav>
                                      </p:tavLst>
                                    </p:anim>
                                    <p:anim calcmode="lin" valueType="num">
                                      <p:cBhvr>
                                        <p:cTn id="84" dur="2000" fill="hold"/>
                                        <p:tgtEl>
                                          <p:spTgt spid="30"/>
                                        </p:tgtEl>
                                        <p:attrNameLst>
                                          <p:attrName>ppt_y</p:attrName>
                                        </p:attrNameLst>
                                      </p:cBhvr>
                                      <p:tavLst>
                                        <p:tav tm="0">
                                          <p:val>
                                            <p:strVal val="#ppt_y"/>
                                          </p:val>
                                        </p:tav>
                                        <p:tav tm="100000">
                                          <p:val>
                                            <p:strVal val="#ppt_y"/>
                                          </p:val>
                                        </p:tav>
                                      </p:tavLst>
                                    </p:anim>
                                    <p:animEffect transition="in" filter="fade">
                                      <p:cBhvr>
                                        <p:cTn id="85" dur="2000"/>
                                        <p:tgtEl>
                                          <p:spTgt spid="30"/>
                                        </p:tgtEl>
                                      </p:cBhvr>
                                    </p:animEffect>
                                  </p:childTnLst>
                                </p:cTn>
                              </p:par>
                            </p:childTnLst>
                          </p:cTn>
                        </p:par>
                        <p:par>
                          <p:cTn id="86" fill="hold">
                            <p:stCondLst>
                              <p:cond delay="4000"/>
                            </p:stCondLst>
                            <p:childTnLst>
                              <p:par>
                                <p:cTn id="87" presetID="27" presetClass="entr" presetSubtype="0" fill="hold" grpId="0" nodeType="afterEffect">
                                  <p:stCondLst>
                                    <p:cond delay="0"/>
                                  </p:stCondLst>
                                  <p:iterate type="lt">
                                    <p:tmPct val="50000"/>
                                  </p:iterate>
                                  <p:childTnLst>
                                    <p:set>
                                      <p:cBhvr>
                                        <p:cTn id="88" dur="1" fill="hold">
                                          <p:stCondLst>
                                            <p:cond delay="0"/>
                                          </p:stCondLst>
                                        </p:cTn>
                                        <p:tgtEl>
                                          <p:spTgt spid="33"/>
                                        </p:tgtEl>
                                        <p:attrNameLst>
                                          <p:attrName>style.visibility</p:attrName>
                                        </p:attrNameLst>
                                      </p:cBhvr>
                                      <p:to>
                                        <p:strVal val="visible"/>
                                      </p:to>
                                    </p:set>
                                    <p:anim calcmode="discrete" valueType="clr">
                                      <p:cBhvr override="childStyle">
                                        <p:cTn id="89"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33"/>
                                        </p:tgtEl>
                                        <p:attrNameLst>
                                          <p:attrName>fillcolor</p:attrName>
                                        </p:attrNameLst>
                                      </p:cBhvr>
                                      <p:tavLst>
                                        <p:tav tm="0">
                                          <p:val>
                                            <p:clrVal>
                                              <a:schemeClr val="accent2"/>
                                            </p:clrVal>
                                          </p:val>
                                        </p:tav>
                                        <p:tav tm="50000">
                                          <p:val>
                                            <p:clrVal>
                                              <a:schemeClr val="hlink"/>
                                            </p:clrVal>
                                          </p:val>
                                        </p:tav>
                                      </p:tavLst>
                                    </p:anim>
                                    <p:set>
                                      <p:cBhvr>
                                        <p:cTn id="91" dur="80"/>
                                        <p:tgtEl>
                                          <p:spTgt spid="33"/>
                                        </p:tgtEl>
                                        <p:attrNameLst>
                                          <p:attrName>fill.type</p:attrName>
                                        </p:attrNameLst>
                                      </p:cBhvr>
                                      <p:to>
                                        <p:strVal val="solid"/>
                                      </p:to>
                                    </p:se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32769"/>
                                        </p:tgtEl>
                                        <p:attrNameLst>
                                          <p:attrName>style.visibility</p:attrName>
                                        </p:attrNameLst>
                                      </p:cBhvr>
                                      <p:to>
                                        <p:strVal val="visible"/>
                                      </p:to>
                                    </p:set>
                                    <p:animEffect transition="in" filter="dissolve">
                                      <p:cBhvr>
                                        <p:cTn id="96" dur="500"/>
                                        <p:tgtEl>
                                          <p:spTgt spid="32769"/>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xit" presetSubtype="0" fill="hold" nodeType="clickEffect">
                                  <p:stCondLst>
                                    <p:cond delay="0"/>
                                  </p:stCondLst>
                                  <p:childTnLst>
                                    <p:animEffect transition="out" filter="dissolve">
                                      <p:cBhvr>
                                        <p:cTn id="100" dur="500"/>
                                        <p:tgtEl>
                                          <p:spTgt spid="32769"/>
                                        </p:tgtEl>
                                      </p:cBhvr>
                                    </p:animEffect>
                                    <p:set>
                                      <p:cBhvr>
                                        <p:cTn id="101" dur="1" fill="hold">
                                          <p:stCondLst>
                                            <p:cond delay="499"/>
                                          </p:stCondLst>
                                        </p:cTn>
                                        <p:tgtEl>
                                          <p:spTgt spid="327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0" grpId="0"/>
      <p:bldP spid="24" grpId="0" animBg="1"/>
      <p:bldP spid="28" grpId="0"/>
      <p:bldP spid="29" grpId="0" animBg="1"/>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7158" y="1142984"/>
            <a:ext cx="8358246" cy="4031873"/>
          </a:xfrm>
          <a:prstGeom prst="rect">
            <a:avLst/>
          </a:prstGeom>
          <a:ln>
            <a:solidFill>
              <a:srgbClr val="FF0000"/>
            </a:solidFill>
          </a:ln>
        </p:spPr>
        <p:txBody>
          <a:bodyPr wrap="square">
            <a:spAutoFit/>
          </a:bodyPr>
          <a:lstStyle/>
          <a:p>
            <a:r>
              <a:rPr lang="fr-FR" sz="3200" dirty="0" smtClean="0">
                <a:solidFill>
                  <a:srgbClr val="0033CC"/>
                </a:solidFill>
                <a:latin typeface="Poor Richard" pitchFamily="18" charset="0"/>
              </a:rPr>
              <a:t>Au lendemain de la Première Guerre mondiale, des changements de frontières sont opérés par la signature d’une série de traités de paix : les </a:t>
            </a:r>
            <a:r>
              <a:rPr lang="fr-FR" sz="3200" u="sng" dirty="0" smtClean="0">
                <a:solidFill>
                  <a:srgbClr val="0033CC"/>
                </a:solidFill>
                <a:latin typeface="Poor Richard" pitchFamily="18" charset="0"/>
              </a:rPr>
              <a:t>empires disparaissent </a:t>
            </a:r>
            <a:r>
              <a:rPr lang="fr-FR" sz="3200" dirty="0" smtClean="0">
                <a:solidFill>
                  <a:srgbClr val="0033CC"/>
                </a:solidFill>
                <a:latin typeface="Poor Richard" pitchFamily="18" charset="0"/>
              </a:rPr>
              <a:t>au profit de nouveaux États.</a:t>
            </a:r>
          </a:p>
          <a:p>
            <a:endParaRPr lang="fr-FR" sz="3200" dirty="0" smtClean="0">
              <a:solidFill>
                <a:srgbClr val="0033CC"/>
              </a:solidFill>
              <a:latin typeface="Poor Richard" pitchFamily="18" charset="0"/>
            </a:endParaRPr>
          </a:p>
          <a:p>
            <a:r>
              <a:rPr lang="fr-FR" sz="3200" dirty="0" smtClean="0">
                <a:solidFill>
                  <a:srgbClr val="0033CC"/>
                </a:solidFill>
                <a:latin typeface="Poor Richard" pitchFamily="18" charset="0"/>
              </a:rPr>
              <a:t>Le </a:t>
            </a:r>
            <a:r>
              <a:rPr lang="fr-FR" sz="3200" dirty="0" smtClean="0">
                <a:solidFill>
                  <a:srgbClr val="FF3300"/>
                </a:solidFill>
                <a:effectLst>
                  <a:outerShdw blurRad="38100" dist="38100" dir="2700000" algn="tl">
                    <a:srgbClr val="000000">
                      <a:alpha val="43137"/>
                    </a:srgbClr>
                  </a:outerShdw>
                </a:effectLst>
                <a:latin typeface="Poor Richard" pitchFamily="18" charset="0"/>
              </a:rPr>
              <a:t>traité de Versailles (1919)</a:t>
            </a:r>
            <a:r>
              <a:rPr lang="fr-FR" sz="3200" dirty="0" smtClean="0">
                <a:solidFill>
                  <a:srgbClr val="0033CC"/>
                </a:solidFill>
                <a:latin typeface="Poor Richard" pitchFamily="18" charset="0"/>
              </a:rPr>
              <a:t>, rédigé par les principaux vainqueurs, règle alors le sort de l’Allemagne, jugée seule responsable de la guerre.</a:t>
            </a:r>
          </a:p>
        </p:txBody>
      </p:sp>
      <p:pic>
        <p:nvPicPr>
          <p:cNvPr id="8" name="Image 7" descr="crayons-01.gif"/>
          <p:cNvPicPr>
            <a:picLocks noChangeAspect="1"/>
          </p:cNvPicPr>
          <p:nvPr/>
        </p:nvPicPr>
        <p:blipFill>
          <a:blip r:embed="rId2"/>
          <a:stretch>
            <a:fillRect/>
          </a:stretch>
        </p:blipFill>
        <p:spPr>
          <a:xfrm>
            <a:off x="3714744" y="214290"/>
            <a:ext cx="690566" cy="1035849"/>
          </a:xfrm>
          <a:prstGeom prst="rect">
            <a:avLst/>
          </a:prstGeom>
        </p:spPr>
      </p:pic>
      <p:pic>
        <p:nvPicPr>
          <p:cNvPr id="4" name="Image 3" descr="tournage-14.gif">
            <a:hlinkClick r:id="rId3"/>
          </p:cNvPr>
          <p:cNvPicPr>
            <a:picLocks noChangeAspect="1"/>
          </p:cNvPicPr>
          <p:nvPr/>
        </p:nvPicPr>
        <p:blipFill>
          <a:blip r:embed="rId4"/>
          <a:stretch>
            <a:fillRect/>
          </a:stretch>
        </p:blipFill>
        <p:spPr>
          <a:xfrm>
            <a:off x="1428728" y="5357826"/>
            <a:ext cx="858894" cy="996317"/>
          </a:xfrm>
          <a:prstGeom prst="rect">
            <a:avLst/>
          </a:prstGeom>
        </p:spPr>
      </p:pic>
      <p:sp>
        <p:nvSpPr>
          <p:cNvPr id="5" name="ZoneTexte 4"/>
          <p:cNvSpPr txBox="1"/>
          <p:nvPr/>
        </p:nvSpPr>
        <p:spPr>
          <a:xfrm>
            <a:off x="2643174" y="5643578"/>
            <a:ext cx="5643602" cy="461665"/>
          </a:xfrm>
          <a:prstGeom prst="rect">
            <a:avLst/>
          </a:prstGeom>
          <a:noFill/>
        </p:spPr>
        <p:txBody>
          <a:bodyPr wrap="square" rtlCol="0">
            <a:spAutoFit/>
          </a:bodyPr>
          <a:lstStyle/>
          <a:p>
            <a:r>
              <a:rPr lang="fr-FR" sz="2400" dirty="0" smtClean="0">
                <a:latin typeface="Poor Richard" pitchFamily="18" charset="0"/>
              </a:rPr>
              <a:t>Carte animée "</a:t>
            </a:r>
            <a:r>
              <a:rPr lang="fr-FR" sz="2400" i="1" u="sng" dirty="0" smtClean="0">
                <a:latin typeface="Poor Richard" pitchFamily="18" charset="0"/>
              </a:rPr>
              <a:t>L’Europe du Traité de Versailles</a:t>
            </a:r>
            <a:r>
              <a:rPr lang="fr-FR" sz="2400" dirty="0" smtClean="0">
                <a:latin typeface="Poor Richard" pitchFamily="18" charset="0"/>
              </a:rPr>
              <a:t>"</a:t>
            </a:r>
            <a:endParaRPr lang="fr-FR" sz="2400"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par>
                                <p:cTn id="33" presetID="54" presetClass="entr" presetSubtype="0" accel="10000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strVal val="#ppt_w*0.05"/>
                                          </p:val>
                                        </p:tav>
                                        <p:tav tm="100000">
                                          <p:val>
                                            <p:strVal val="#ppt_w"/>
                                          </p:val>
                                        </p:tav>
                                      </p:tavLst>
                                    </p:anim>
                                    <p:anim calcmode="lin" valueType="num">
                                      <p:cBhvr>
                                        <p:cTn id="36" dur="500" fill="hold"/>
                                        <p:tgtEl>
                                          <p:spTgt spid="5"/>
                                        </p:tgtEl>
                                        <p:attrNameLst>
                                          <p:attrName>ppt_h</p:attrName>
                                        </p:attrNameLst>
                                      </p:cBhvr>
                                      <p:tavLst>
                                        <p:tav tm="0">
                                          <p:val>
                                            <p:strVal val="#ppt_h"/>
                                          </p:val>
                                        </p:tav>
                                        <p:tav tm="100000">
                                          <p:val>
                                            <p:strVal val="#ppt_h"/>
                                          </p:val>
                                        </p:tav>
                                      </p:tavLst>
                                    </p:anim>
                                    <p:anim calcmode="lin" valueType="num">
                                      <p:cBhvr>
                                        <p:cTn id="37" dur="500" fill="hold"/>
                                        <p:tgtEl>
                                          <p:spTgt spid="5"/>
                                        </p:tgtEl>
                                        <p:attrNameLst>
                                          <p:attrName>ppt_x</p:attrName>
                                        </p:attrNameLst>
                                      </p:cBhvr>
                                      <p:tavLst>
                                        <p:tav tm="0">
                                          <p:val>
                                            <p:strVal val="#ppt_x-.2"/>
                                          </p:val>
                                        </p:tav>
                                        <p:tav tm="100000">
                                          <p:val>
                                            <p:strVal val="#ppt_x"/>
                                          </p:val>
                                        </p:tav>
                                      </p:tavLst>
                                    </p:anim>
                                    <p:anim calcmode="lin" valueType="num">
                                      <p:cBhvr>
                                        <p:cTn id="38" dur="500" fill="hold"/>
                                        <p:tgtEl>
                                          <p:spTgt spid="5"/>
                                        </p:tgtEl>
                                        <p:attrNameLst>
                                          <p:attrName>ppt_y</p:attrName>
                                        </p:attrNameLst>
                                      </p:cBhvr>
                                      <p:tavLst>
                                        <p:tav tm="0">
                                          <p:val>
                                            <p:strVal val="#ppt_y"/>
                                          </p:val>
                                        </p:tav>
                                        <p:tav tm="100000">
                                          <p:val>
                                            <p:strVal val="#ppt_y"/>
                                          </p:val>
                                        </p:tav>
                                      </p:tavLst>
                                    </p:anim>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28728" y="4572008"/>
            <a:ext cx="2905116" cy="2003869"/>
          </a:xfrm>
          <a:prstGeom prst="rect">
            <a:avLst/>
          </a:prstGeom>
          <a:noFill/>
          <a:ln w="9525">
            <a:solidFill>
              <a:schemeClr val="tx1"/>
            </a:solid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857752" y="4572008"/>
            <a:ext cx="2949541" cy="2000264"/>
          </a:xfrm>
          <a:prstGeom prst="rect">
            <a:avLst/>
          </a:prstGeom>
          <a:noFill/>
          <a:ln w="9525">
            <a:solidFill>
              <a:schemeClr val="tx1"/>
            </a:solidFill>
            <a:miter lim="800000"/>
            <a:headEnd/>
            <a:tailEnd/>
          </a:ln>
          <a:effectLst/>
        </p:spPr>
      </p:pic>
      <p:graphicFrame>
        <p:nvGraphicFramePr>
          <p:cNvPr id="4" name="Tableau 3"/>
          <p:cNvGraphicFramePr>
            <a:graphicFrameLocks noGrp="1"/>
          </p:cNvGraphicFramePr>
          <p:nvPr/>
        </p:nvGraphicFramePr>
        <p:xfrm>
          <a:off x="214282" y="1500174"/>
          <a:ext cx="8715434" cy="3086107"/>
        </p:xfrm>
        <a:graphic>
          <a:graphicData uri="http://schemas.openxmlformats.org/drawingml/2006/table">
            <a:tbl>
              <a:tblPr firstRow="1" bandRow="1">
                <a:tableStyleId>{616DA210-FB5B-4158-B5E0-FEB733F419BA}</a:tableStyleId>
              </a:tblPr>
              <a:tblGrid>
                <a:gridCol w="1157496"/>
                <a:gridCol w="1361796"/>
                <a:gridCol w="1497976"/>
                <a:gridCol w="1497976"/>
                <a:gridCol w="1557117"/>
                <a:gridCol w="1643073"/>
              </a:tblGrid>
              <a:tr h="714380">
                <a:tc>
                  <a:txBody>
                    <a:bodyPr/>
                    <a:lstStyle/>
                    <a:p>
                      <a:pPr algn="ctr"/>
                      <a:endParaRPr lang="fr-FR" sz="1600" b="0" dirty="0">
                        <a:latin typeface="Adobe Garamond Pro" pitchFamily="18" charset="0"/>
                      </a:endParaRPr>
                    </a:p>
                  </a:txBody>
                  <a:tcPr/>
                </a:tc>
                <a:tc>
                  <a:txBody>
                    <a:bodyPr/>
                    <a:lstStyle/>
                    <a:p>
                      <a:pPr algn="ctr"/>
                      <a:r>
                        <a:rPr lang="fr-FR" sz="1600" b="0" dirty="0" smtClean="0">
                          <a:latin typeface="Adobe Garamond Pro" pitchFamily="18" charset="0"/>
                        </a:rPr>
                        <a:t>Situation militaire</a:t>
                      </a:r>
                      <a:endParaRPr lang="fr-FR" sz="1600" b="0" dirty="0">
                        <a:latin typeface="Adobe Garamond Pro" pitchFamily="18" charset="0"/>
                      </a:endParaRPr>
                    </a:p>
                  </a:txBody>
                  <a:tcPr/>
                </a:tc>
                <a:tc>
                  <a:txBody>
                    <a:bodyPr/>
                    <a:lstStyle/>
                    <a:p>
                      <a:pPr algn="ctr"/>
                      <a:r>
                        <a:rPr lang="fr-FR" sz="1600" b="0" dirty="0" smtClean="0">
                          <a:latin typeface="Adobe Garamond Pro" pitchFamily="18" charset="0"/>
                        </a:rPr>
                        <a:t>Situation sociale</a:t>
                      </a:r>
                      <a:endParaRPr lang="fr-FR" sz="1600" b="0" dirty="0">
                        <a:latin typeface="Adobe Garamond Pro" pitchFamily="18" charset="0"/>
                      </a:endParaRPr>
                    </a:p>
                  </a:txBody>
                  <a:tcPr/>
                </a:tc>
                <a:tc>
                  <a:txBody>
                    <a:bodyPr/>
                    <a:lstStyle/>
                    <a:p>
                      <a:pPr algn="ctr"/>
                      <a:r>
                        <a:rPr lang="fr-FR" sz="1600" b="0" dirty="0" smtClean="0">
                          <a:latin typeface="Adobe Garamond Pro" pitchFamily="18" charset="0"/>
                        </a:rPr>
                        <a:t>Conséquence</a:t>
                      </a:r>
                      <a:r>
                        <a:rPr lang="fr-FR" sz="1600" b="0" baseline="0" dirty="0" smtClean="0">
                          <a:latin typeface="Adobe Garamond Pro" pitchFamily="18" charset="0"/>
                        </a:rPr>
                        <a:t> politique immédiate</a:t>
                      </a:r>
                      <a:endParaRPr lang="fr-FR" sz="1600" b="0" dirty="0">
                        <a:latin typeface="Adobe Garamond Pro" pitchFamily="18" charset="0"/>
                      </a:endParaRPr>
                    </a:p>
                  </a:txBody>
                  <a:tcPr/>
                </a:tc>
                <a:tc>
                  <a:txBody>
                    <a:bodyPr/>
                    <a:lstStyle/>
                    <a:p>
                      <a:pPr algn="ctr"/>
                      <a:r>
                        <a:rPr lang="fr-FR" sz="1600" b="0" dirty="0" smtClean="0">
                          <a:latin typeface="Adobe Garamond Pro" pitchFamily="18" charset="0"/>
                        </a:rPr>
                        <a:t>Des leaders révolutionnaires</a:t>
                      </a:r>
                      <a:endParaRPr lang="fr-FR" sz="1600" b="0" dirty="0">
                        <a:latin typeface="Adobe Garamond Pro" pitchFamily="18" charset="0"/>
                      </a:endParaRPr>
                    </a:p>
                  </a:txBody>
                  <a:tcPr/>
                </a:tc>
                <a:tc>
                  <a:txBody>
                    <a:bodyPr/>
                    <a:lstStyle/>
                    <a:p>
                      <a:pPr algn="ctr"/>
                      <a:r>
                        <a:rPr lang="fr-FR" sz="1600" b="0" dirty="0" smtClean="0">
                          <a:latin typeface="Adobe Garamond Pro" pitchFamily="18" charset="0"/>
                        </a:rPr>
                        <a:t>Des révolutions</a:t>
                      </a:r>
                      <a:endParaRPr lang="fr-FR" sz="1600" b="0" dirty="0">
                        <a:latin typeface="Adobe Garamond Pro" pitchFamily="18" charset="0"/>
                      </a:endParaRPr>
                    </a:p>
                  </a:txBody>
                  <a:tcPr/>
                </a:tc>
              </a:tr>
              <a:tr h="952507">
                <a:tc>
                  <a:txBody>
                    <a:bodyPr/>
                    <a:lstStyle/>
                    <a:p>
                      <a:pPr algn="ctr"/>
                      <a:endParaRPr lang="fr-FR" sz="1600" b="1" dirty="0" smtClean="0">
                        <a:latin typeface="Adobe Garamond Pro" pitchFamily="18" charset="0"/>
                      </a:endParaRPr>
                    </a:p>
                    <a:p>
                      <a:pPr algn="ctr"/>
                      <a:r>
                        <a:rPr lang="fr-FR" sz="1600" b="1" dirty="0" smtClean="0">
                          <a:latin typeface="Adobe Garamond Pro" pitchFamily="18" charset="0"/>
                        </a:rPr>
                        <a:t>Russie </a:t>
                      </a:r>
                    </a:p>
                    <a:p>
                      <a:pPr algn="ctr"/>
                      <a:r>
                        <a:rPr lang="fr-FR" sz="1600" b="1" dirty="0" smtClean="0">
                          <a:latin typeface="Adobe Garamond Pro" pitchFamily="18" charset="0"/>
                        </a:rPr>
                        <a:t>1917</a:t>
                      </a:r>
                      <a:endParaRPr lang="fr-FR" sz="1600" b="1" dirty="0">
                        <a:latin typeface="Adobe Garamond Pro" pitchFamily="18" charset="0"/>
                      </a:endParaRPr>
                    </a:p>
                  </a:txBody>
                  <a:tcPr/>
                </a:tc>
                <a:tc>
                  <a:txBody>
                    <a:bodyPr/>
                    <a:lstStyle/>
                    <a:p>
                      <a:pPr algn="ctr"/>
                      <a:endParaRPr lang="fr-FR" sz="1600" b="0" dirty="0">
                        <a:latin typeface="Adobe Garamond Pro" pitchFamily="18" charset="0"/>
                      </a:endParaRPr>
                    </a:p>
                  </a:txBody>
                  <a:tcPr/>
                </a:tc>
                <a:tc>
                  <a:txBody>
                    <a:bodyPr/>
                    <a:lstStyle/>
                    <a:p>
                      <a:pPr algn="ctr"/>
                      <a:r>
                        <a:rPr lang="fr-FR" sz="1600" b="0" dirty="0" smtClean="0">
                          <a:latin typeface="Adobe Garamond Pro" pitchFamily="18" charset="0"/>
                        </a:rPr>
                        <a:t>agitation à Petrograd surtout</a:t>
                      </a:r>
                      <a:endParaRPr lang="fr-FR" sz="1600" b="0" dirty="0">
                        <a:latin typeface="Adobe Garamond Pro" pitchFamily="18" charset="0"/>
                      </a:endParaRPr>
                    </a:p>
                  </a:txBody>
                  <a:tcPr/>
                </a:tc>
                <a:tc>
                  <a:txBody>
                    <a:bodyPr/>
                    <a:lstStyle/>
                    <a:p>
                      <a:pPr algn="ctr"/>
                      <a:endParaRPr lang="fr-FR" sz="1600" b="0" dirty="0">
                        <a:latin typeface="Adobe Garamond Pro" pitchFamily="18" charset="0"/>
                      </a:endParaRPr>
                    </a:p>
                  </a:txBody>
                  <a:tcPr/>
                </a:tc>
                <a:tc>
                  <a:txBody>
                    <a:bodyPr/>
                    <a:lstStyle/>
                    <a:p>
                      <a:pPr algn="ctr"/>
                      <a:endParaRPr lang="fr-FR" sz="1600" b="0">
                        <a:latin typeface="Adobe Garamond Pro" pitchFamily="18" charset="0"/>
                      </a:endParaRPr>
                    </a:p>
                  </a:txBody>
                  <a:tcPr/>
                </a:tc>
                <a:tc>
                  <a:txBody>
                    <a:bodyPr/>
                    <a:lstStyle/>
                    <a:p>
                      <a:pPr algn="ctr"/>
                      <a:endParaRPr lang="fr-FR" sz="1600" b="0">
                        <a:latin typeface="Adobe Garamond Pro" pitchFamily="18" charset="0"/>
                      </a:endParaRPr>
                    </a:p>
                  </a:txBody>
                  <a:tcPr/>
                </a:tc>
              </a:tr>
              <a:tr h="952507">
                <a:tc>
                  <a:txBody>
                    <a:bodyPr/>
                    <a:lstStyle/>
                    <a:p>
                      <a:pPr algn="ctr"/>
                      <a:endParaRPr lang="fr-FR" sz="1600" b="1" dirty="0" smtClean="0">
                        <a:latin typeface="Adobe Garamond Pro" pitchFamily="18" charset="0"/>
                      </a:endParaRPr>
                    </a:p>
                    <a:p>
                      <a:pPr algn="ctr"/>
                      <a:r>
                        <a:rPr lang="fr-FR" sz="1600" b="1" dirty="0" smtClean="0">
                          <a:latin typeface="Adobe Garamond Pro" pitchFamily="18" charset="0"/>
                        </a:rPr>
                        <a:t>Allemagne</a:t>
                      </a:r>
                    </a:p>
                    <a:p>
                      <a:pPr algn="ctr"/>
                      <a:r>
                        <a:rPr lang="fr-FR" sz="1600" b="1" dirty="0" smtClean="0">
                          <a:latin typeface="Adobe Garamond Pro" pitchFamily="18" charset="0"/>
                        </a:rPr>
                        <a:t>1919</a:t>
                      </a:r>
                      <a:endParaRPr lang="fr-FR" sz="1600" b="1" dirty="0">
                        <a:latin typeface="Adobe Garamond Pro" pitchFamily="18" charset="0"/>
                      </a:endParaRPr>
                    </a:p>
                  </a:txBody>
                  <a:tcPr/>
                </a:tc>
                <a:tc>
                  <a:txBody>
                    <a:bodyPr/>
                    <a:lstStyle/>
                    <a:p>
                      <a:pPr algn="ctr"/>
                      <a:endParaRPr lang="fr-FR" sz="1600" b="0" dirty="0">
                        <a:latin typeface="Adobe Garamond Pro" pitchFamily="18" charset="0"/>
                      </a:endParaRPr>
                    </a:p>
                  </a:txBody>
                  <a:tcPr/>
                </a:tc>
                <a:tc>
                  <a:txBody>
                    <a:bodyPr/>
                    <a:lstStyle/>
                    <a:p>
                      <a:pPr algn="ctr"/>
                      <a:r>
                        <a:rPr lang="fr-FR" sz="1600" b="0" dirty="0" smtClean="0">
                          <a:latin typeface="Adobe Garamond Pro" pitchFamily="18" charset="0"/>
                        </a:rPr>
                        <a:t>agitations à Berlin et dans les villes industrielles</a:t>
                      </a:r>
                      <a:endParaRPr lang="fr-FR" sz="1600" b="0" dirty="0">
                        <a:latin typeface="Adobe Garamond Pro" pitchFamily="18" charset="0"/>
                      </a:endParaRPr>
                    </a:p>
                  </a:txBody>
                  <a:tcPr/>
                </a:tc>
                <a:tc>
                  <a:txBody>
                    <a:bodyPr/>
                    <a:lstStyle/>
                    <a:p>
                      <a:pPr algn="ctr"/>
                      <a:endParaRPr lang="fr-FR" sz="1600" b="0" dirty="0">
                        <a:latin typeface="Adobe Garamond Pro" pitchFamily="18" charset="0"/>
                      </a:endParaRPr>
                    </a:p>
                  </a:txBody>
                  <a:tcPr/>
                </a:tc>
                <a:tc>
                  <a:txBody>
                    <a:bodyPr/>
                    <a:lstStyle/>
                    <a:p>
                      <a:pPr algn="ctr"/>
                      <a:endParaRPr lang="fr-FR" sz="1600" b="0" dirty="0" smtClean="0">
                        <a:latin typeface="Adobe Garamond Pro" pitchFamily="18" charset="0"/>
                      </a:endParaRPr>
                    </a:p>
                    <a:p>
                      <a:pPr algn="ctr"/>
                      <a:r>
                        <a:rPr lang="fr-FR" sz="1600" b="0" dirty="0" smtClean="0">
                          <a:latin typeface="Adobe Garamond Pro" pitchFamily="18" charset="0"/>
                        </a:rPr>
                        <a:t>Rosa Luxemburg et les spartakistes</a:t>
                      </a:r>
                      <a:endParaRPr lang="fr-FR" sz="1600" b="0" dirty="0">
                        <a:latin typeface="Adobe Garamond Pro" pitchFamily="18" charset="0"/>
                      </a:endParaRPr>
                    </a:p>
                  </a:txBody>
                  <a:tcPr/>
                </a:tc>
                <a:tc>
                  <a:txBody>
                    <a:bodyPr/>
                    <a:lstStyle/>
                    <a:p>
                      <a:pPr algn="ctr"/>
                      <a:endParaRPr lang="fr-FR" sz="1600" b="0" dirty="0">
                        <a:latin typeface="Adobe Garamond Pro" pitchFamily="18" charset="0"/>
                      </a:endParaRPr>
                    </a:p>
                  </a:txBody>
                  <a:tcPr/>
                </a:tc>
              </a:tr>
            </a:tbl>
          </a:graphicData>
        </a:graphic>
      </p:graphicFrame>
      <p:sp>
        <p:nvSpPr>
          <p:cNvPr id="5" name="ZoneTexte 4"/>
          <p:cNvSpPr txBox="1"/>
          <p:nvPr/>
        </p:nvSpPr>
        <p:spPr>
          <a:xfrm>
            <a:off x="357158" y="500042"/>
            <a:ext cx="8429684" cy="523220"/>
          </a:xfrm>
          <a:prstGeom prst="rect">
            <a:avLst/>
          </a:prstGeom>
          <a:solidFill>
            <a:srgbClr val="BFBFBF">
              <a:alpha val="50196"/>
            </a:srgbClr>
          </a:solidFill>
          <a:ln>
            <a:solidFill>
              <a:schemeClr val="tx1"/>
            </a:solidFill>
          </a:ln>
        </p:spPr>
        <p:txBody>
          <a:bodyPr wrap="square" rtlCol="0">
            <a:spAutoFit/>
          </a:bodyPr>
          <a:lstStyle/>
          <a:p>
            <a:pPr algn="ctr"/>
            <a:r>
              <a:rPr lang="fr-FR" sz="2800" dirty="0" smtClean="0">
                <a:latin typeface="Poor Richard" pitchFamily="18" charset="0"/>
              </a:rPr>
              <a:t>Complétez le tableau en vous aidant des documents distribués</a:t>
            </a:r>
            <a:endParaRPr lang="fr-FR" sz="2800"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857232"/>
          <a:ext cx="9144000" cy="5000660"/>
        </p:xfrm>
        <a:graphic>
          <a:graphicData uri="http://schemas.openxmlformats.org/drawingml/2006/table">
            <a:tbl>
              <a:tblPr firstRow="1" bandRow="1">
                <a:tableStyleId>{616DA210-FB5B-4158-B5E0-FEB733F419BA}</a:tableStyleId>
              </a:tblPr>
              <a:tblGrid>
                <a:gridCol w="1214414"/>
                <a:gridCol w="1357322"/>
                <a:gridCol w="1714512"/>
                <a:gridCol w="1714512"/>
                <a:gridCol w="1714512"/>
                <a:gridCol w="1428728"/>
              </a:tblGrid>
              <a:tr h="1274678">
                <a:tc>
                  <a:txBody>
                    <a:bodyPr/>
                    <a:lstStyle/>
                    <a:p>
                      <a:pPr algn="ctr"/>
                      <a:endParaRPr lang="fr-FR" sz="1800" b="0" dirty="0">
                        <a:solidFill>
                          <a:schemeClr val="bg1">
                            <a:lumMod val="50000"/>
                          </a:schemeClr>
                        </a:solidFill>
                        <a:latin typeface="Adobe Garamond Pro" pitchFamily="18" charset="0"/>
                      </a:endParaRPr>
                    </a:p>
                  </a:txBody>
                  <a:tcPr/>
                </a:tc>
                <a:tc>
                  <a:txBody>
                    <a:bodyPr/>
                    <a:lstStyle/>
                    <a:p>
                      <a:pPr algn="ctr"/>
                      <a:r>
                        <a:rPr lang="fr-FR" sz="1800" b="0" dirty="0" smtClean="0">
                          <a:solidFill>
                            <a:schemeClr val="bg1">
                              <a:lumMod val="50000"/>
                            </a:schemeClr>
                          </a:solidFill>
                          <a:latin typeface="Adobe Garamond Pro" pitchFamily="18" charset="0"/>
                        </a:rPr>
                        <a:t>Situation militaire</a:t>
                      </a:r>
                    </a:p>
                    <a:p>
                      <a:pPr algn="ctr"/>
                      <a:r>
                        <a:rPr lang="fr-FR" sz="1800" b="0" dirty="0" smtClean="0">
                          <a:solidFill>
                            <a:schemeClr val="bg1">
                              <a:lumMod val="50000"/>
                            </a:schemeClr>
                          </a:solidFill>
                          <a:latin typeface="Adobe Garamond Pro" pitchFamily="18" charset="0"/>
                        </a:rPr>
                        <a:t>en 1917-1918</a:t>
                      </a:r>
                      <a:endParaRPr lang="fr-FR" sz="1800" b="0" dirty="0">
                        <a:solidFill>
                          <a:schemeClr val="bg1">
                            <a:lumMod val="50000"/>
                          </a:schemeClr>
                        </a:solidFill>
                        <a:latin typeface="Adobe Garamond Pro" pitchFamily="18" charset="0"/>
                      </a:endParaRPr>
                    </a:p>
                  </a:txBody>
                  <a:tcPr/>
                </a:tc>
                <a:tc>
                  <a:txBody>
                    <a:bodyPr/>
                    <a:lstStyle/>
                    <a:p>
                      <a:pPr algn="ctr"/>
                      <a:r>
                        <a:rPr lang="fr-FR" sz="1800" b="0" dirty="0" smtClean="0">
                          <a:solidFill>
                            <a:schemeClr val="bg1">
                              <a:lumMod val="50000"/>
                            </a:schemeClr>
                          </a:solidFill>
                          <a:latin typeface="Adobe Garamond Pro" pitchFamily="18" charset="0"/>
                        </a:rPr>
                        <a:t>Situation sociale</a:t>
                      </a:r>
                      <a:endParaRPr lang="fr-FR" sz="1800" b="0" dirty="0">
                        <a:solidFill>
                          <a:schemeClr val="bg1">
                            <a:lumMod val="50000"/>
                          </a:schemeClr>
                        </a:solidFill>
                        <a:latin typeface="Adobe Garamond Pro" pitchFamily="18" charset="0"/>
                      </a:endParaRPr>
                    </a:p>
                  </a:txBody>
                  <a:tcPr/>
                </a:tc>
                <a:tc>
                  <a:txBody>
                    <a:bodyPr/>
                    <a:lstStyle/>
                    <a:p>
                      <a:pPr algn="ctr"/>
                      <a:r>
                        <a:rPr lang="fr-FR" sz="1800" b="0" dirty="0" smtClean="0">
                          <a:solidFill>
                            <a:schemeClr val="bg1">
                              <a:lumMod val="50000"/>
                            </a:schemeClr>
                          </a:solidFill>
                          <a:latin typeface="Adobe Garamond Pro" pitchFamily="18" charset="0"/>
                        </a:rPr>
                        <a:t>Conséquence</a:t>
                      </a:r>
                      <a:r>
                        <a:rPr lang="fr-FR" sz="1800" b="0" baseline="0" dirty="0" smtClean="0">
                          <a:solidFill>
                            <a:schemeClr val="bg1">
                              <a:lumMod val="50000"/>
                            </a:schemeClr>
                          </a:solidFill>
                          <a:latin typeface="Adobe Garamond Pro" pitchFamily="18" charset="0"/>
                        </a:rPr>
                        <a:t> politique immédiate</a:t>
                      </a:r>
                      <a:endParaRPr lang="fr-FR" sz="1800" b="0" dirty="0">
                        <a:solidFill>
                          <a:schemeClr val="bg1">
                            <a:lumMod val="50000"/>
                          </a:schemeClr>
                        </a:solidFill>
                        <a:latin typeface="Adobe Garamond Pro" pitchFamily="18" charset="0"/>
                      </a:endParaRPr>
                    </a:p>
                  </a:txBody>
                  <a:tcPr/>
                </a:tc>
                <a:tc>
                  <a:txBody>
                    <a:bodyPr/>
                    <a:lstStyle/>
                    <a:p>
                      <a:pPr algn="ctr"/>
                      <a:r>
                        <a:rPr lang="fr-FR" sz="1800" b="0" dirty="0" smtClean="0">
                          <a:solidFill>
                            <a:schemeClr val="bg1">
                              <a:lumMod val="50000"/>
                            </a:schemeClr>
                          </a:solidFill>
                          <a:latin typeface="Adobe Garamond Pro" pitchFamily="18" charset="0"/>
                        </a:rPr>
                        <a:t>Des leaders révolution-</a:t>
                      </a:r>
                    </a:p>
                    <a:p>
                      <a:pPr algn="ctr"/>
                      <a:r>
                        <a:rPr lang="fr-FR" sz="1800" b="0" dirty="0" smtClean="0">
                          <a:solidFill>
                            <a:schemeClr val="bg1">
                              <a:lumMod val="50000"/>
                            </a:schemeClr>
                          </a:solidFill>
                          <a:latin typeface="Adobe Garamond Pro" pitchFamily="18" charset="0"/>
                        </a:rPr>
                        <a:t>-</a:t>
                      </a:r>
                      <a:r>
                        <a:rPr lang="fr-FR" sz="1800" b="0" dirty="0" err="1" smtClean="0">
                          <a:solidFill>
                            <a:schemeClr val="bg1">
                              <a:lumMod val="50000"/>
                            </a:schemeClr>
                          </a:solidFill>
                          <a:latin typeface="Adobe Garamond Pro" pitchFamily="18" charset="0"/>
                        </a:rPr>
                        <a:t>naires</a:t>
                      </a:r>
                      <a:endParaRPr lang="fr-FR" sz="1800" b="0" dirty="0">
                        <a:solidFill>
                          <a:schemeClr val="bg1">
                            <a:lumMod val="50000"/>
                          </a:schemeClr>
                        </a:solidFill>
                        <a:latin typeface="Adobe Garamond Pro" pitchFamily="18" charset="0"/>
                      </a:endParaRPr>
                    </a:p>
                  </a:txBody>
                  <a:tcPr/>
                </a:tc>
                <a:tc>
                  <a:txBody>
                    <a:bodyPr/>
                    <a:lstStyle/>
                    <a:p>
                      <a:pPr algn="ctr"/>
                      <a:r>
                        <a:rPr lang="fr-FR" sz="1800" b="0" dirty="0" smtClean="0">
                          <a:solidFill>
                            <a:schemeClr val="bg1">
                              <a:lumMod val="50000"/>
                            </a:schemeClr>
                          </a:solidFill>
                          <a:latin typeface="Adobe Garamond Pro" pitchFamily="18" charset="0"/>
                        </a:rPr>
                        <a:t>Des révolutions</a:t>
                      </a:r>
                      <a:endParaRPr lang="fr-FR" sz="1800" b="0" dirty="0">
                        <a:solidFill>
                          <a:schemeClr val="bg1">
                            <a:lumMod val="50000"/>
                          </a:schemeClr>
                        </a:solidFill>
                        <a:latin typeface="Adobe Garamond Pro" pitchFamily="18" charset="0"/>
                      </a:endParaRPr>
                    </a:p>
                  </a:txBody>
                  <a:tcPr/>
                </a:tc>
              </a:tr>
              <a:tr h="1732255">
                <a:tc>
                  <a:txBody>
                    <a:bodyPr/>
                    <a:lstStyle/>
                    <a:p>
                      <a:pPr algn="ctr"/>
                      <a:endParaRPr lang="fr-FR" sz="1600" b="1" dirty="0" smtClean="0">
                        <a:solidFill>
                          <a:schemeClr val="bg1">
                            <a:lumMod val="50000"/>
                          </a:schemeClr>
                        </a:solidFill>
                        <a:latin typeface="Adobe Garamond Pro" pitchFamily="18" charset="0"/>
                      </a:endParaRPr>
                    </a:p>
                    <a:p>
                      <a:pPr algn="ctr"/>
                      <a:endParaRPr lang="fr-FR" sz="1600" b="1" dirty="0" smtClean="0">
                        <a:solidFill>
                          <a:schemeClr val="bg1">
                            <a:lumMod val="50000"/>
                          </a:schemeClr>
                        </a:solidFill>
                        <a:latin typeface="Adobe Garamond Pro" pitchFamily="18" charset="0"/>
                      </a:endParaRPr>
                    </a:p>
                    <a:p>
                      <a:pPr algn="ctr"/>
                      <a:r>
                        <a:rPr lang="fr-FR" sz="1600" b="1" dirty="0" smtClean="0">
                          <a:solidFill>
                            <a:schemeClr val="bg1">
                              <a:lumMod val="50000"/>
                            </a:schemeClr>
                          </a:solidFill>
                          <a:latin typeface="Adobe Garamond Pro" pitchFamily="18" charset="0"/>
                        </a:rPr>
                        <a:t>Russie </a:t>
                      </a:r>
                    </a:p>
                    <a:p>
                      <a:pPr algn="ctr"/>
                      <a:r>
                        <a:rPr lang="fr-FR" sz="1600" b="1" dirty="0" smtClean="0">
                          <a:solidFill>
                            <a:schemeClr val="bg1">
                              <a:lumMod val="50000"/>
                            </a:schemeClr>
                          </a:solidFill>
                          <a:latin typeface="Adobe Garamond Pro" pitchFamily="18" charset="0"/>
                        </a:rPr>
                        <a:t>1917</a:t>
                      </a:r>
                    </a:p>
                    <a:p>
                      <a:pPr algn="ctr"/>
                      <a:endParaRPr lang="fr-FR" sz="1600" b="1" dirty="0">
                        <a:solidFill>
                          <a:schemeClr val="bg1">
                            <a:lumMod val="50000"/>
                          </a:schemeClr>
                        </a:solidFill>
                        <a:latin typeface="Adobe Garamond Pro" pitchFamily="18" charset="0"/>
                      </a:endParaRPr>
                    </a:p>
                  </a:txBody>
                  <a:tcPr/>
                </a:tc>
                <a:tc>
                  <a:txBody>
                    <a:bodyPr/>
                    <a:lstStyle/>
                    <a:p>
                      <a:pPr algn="ctr"/>
                      <a:endParaRPr lang="fr-FR" sz="2000" b="0" dirty="0">
                        <a:solidFill>
                          <a:schemeClr val="bg1">
                            <a:lumMod val="50000"/>
                          </a:schemeClr>
                        </a:solidFill>
                        <a:latin typeface="Adobe Garamond Pro" pitchFamily="18" charset="0"/>
                      </a:endParaRPr>
                    </a:p>
                  </a:txBody>
                  <a:tcPr/>
                </a:tc>
                <a:tc>
                  <a:txBody>
                    <a:bodyPr/>
                    <a:lstStyle/>
                    <a:p>
                      <a:pPr algn="ctr"/>
                      <a:r>
                        <a:rPr lang="fr-FR" sz="1800" b="0" dirty="0" smtClean="0">
                          <a:solidFill>
                            <a:schemeClr val="bg1">
                              <a:lumMod val="50000"/>
                            </a:schemeClr>
                          </a:solidFill>
                          <a:latin typeface="Adobe Garamond Pro" pitchFamily="18" charset="0"/>
                        </a:rPr>
                        <a:t>agitation à Petrograd surtout</a:t>
                      </a:r>
                      <a:endParaRPr lang="fr-FR" sz="1800" b="0" dirty="0">
                        <a:solidFill>
                          <a:schemeClr val="bg1">
                            <a:lumMod val="50000"/>
                          </a:schemeClr>
                        </a:solidFill>
                        <a:latin typeface="Adobe Garamond Pro" pitchFamily="18" charset="0"/>
                      </a:endParaRPr>
                    </a:p>
                  </a:txBody>
                  <a:tcPr/>
                </a:tc>
                <a:tc>
                  <a:txBody>
                    <a:bodyPr/>
                    <a:lstStyle/>
                    <a:p>
                      <a:pPr algn="ctr"/>
                      <a:endParaRPr lang="fr-FR" sz="2000" b="0" dirty="0">
                        <a:solidFill>
                          <a:schemeClr val="bg1">
                            <a:lumMod val="50000"/>
                          </a:schemeClr>
                        </a:solidFill>
                        <a:latin typeface="Adobe Garamond Pro" pitchFamily="18" charset="0"/>
                      </a:endParaRPr>
                    </a:p>
                  </a:txBody>
                  <a:tcPr/>
                </a:tc>
                <a:tc>
                  <a:txBody>
                    <a:bodyPr/>
                    <a:lstStyle/>
                    <a:p>
                      <a:pPr algn="ctr"/>
                      <a:endParaRPr lang="fr-FR" sz="2000" b="0" dirty="0">
                        <a:solidFill>
                          <a:schemeClr val="bg1">
                            <a:lumMod val="50000"/>
                          </a:schemeClr>
                        </a:solidFill>
                        <a:latin typeface="Adobe Garamond Pro" pitchFamily="18" charset="0"/>
                      </a:endParaRPr>
                    </a:p>
                  </a:txBody>
                  <a:tcPr/>
                </a:tc>
                <a:tc>
                  <a:txBody>
                    <a:bodyPr/>
                    <a:lstStyle/>
                    <a:p>
                      <a:pPr algn="ctr"/>
                      <a:endParaRPr lang="fr-FR" sz="2000" b="0" dirty="0">
                        <a:solidFill>
                          <a:schemeClr val="bg1">
                            <a:lumMod val="50000"/>
                          </a:schemeClr>
                        </a:solidFill>
                        <a:latin typeface="Adobe Garamond Pro" pitchFamily="18" charset="0"/>
                      </a:endParaRPr>
                    </a:p>
                  </a:txBody>
                  <a:tcPr/>
                </a:tc>
              </a:tr>
              <a:tr h="1993727">
                <a:tc>
                  <a:txBody>
                    <a:bodyPr/>
                    <a:lstStyle/>
                    <a:p>
                      <a:pPr algn="ctr"/>
                      <a:endParaRPr lang="fr-FR" sz="1600" b="1" dirty="0" smtClean="0">
                        <a:solidFill>
                          <a:schemeClr val="bg1">
                            <a:lumMod val="50000"/>
                          </a:schemeClr>
                        </a:solidFill>
                        <a:latin typeface="Adobe Garamond Pro" pitchFamily="18" charset="0"/>
                      </a:endParaRPr>
                    </a:p>
                    <a:p>
                      <a:pPr algn="ctr"/>
                      <a:endParaRPr lang="fr-FR" sz="1600" b="1" dirty="0" smtClean="0">
                        <a:solidFill>
                          <a:schemeClr val="bg1">
                            <a:lumMod val="50000"/>
                          </a:schemeClr>
                        </a:solidFill>
                        <a:latin typeface="Adobe Garamond Pro" pitchFamily="18" charset="0"/>
                      </a:endParaRPr>
                    </a:p>
                    <a:p>
                      <a:pPr algn="ctr"/>
                      <a:r>
                        <a:rPr lang="fr-FR" sz="1600" b="1" dirty="0" smtClean="0">
                          <a:solidFill>
                            <a:schemeClr val="bg1">
                              <a:lumMod val="50000"/>
                            </a:schemeClr>
                          </a:solidFill>
                          <a:latin typeface="Adobe Garamond Pro" pitchFamily="18" charset="0"/>
                        </a:rPr>
                        <a:t>Allemagne</a:t>
                      </a:r>
                    </a:p>
                    <a:p>
                      <a:pPr algn="ctr"/>
                      <a:r>
                        <a:rPr lang="fr-FR" sz="1600" b="1" dirty="0" smtClean="0">
                          <a:solidFill>
                            <a:schemeClr val="bg1">
                              <a:lumMod val="50000"/>
                            </a:schemeClr>
                          </a:solidFill>
                          <a:latin typeface="Adobe Garamond Pro" pitchFamily="18" charset="0"/>
                        </a:rPr>
                        <a:t>1919</a:t>
                      </a:r>
                    </a:p>
                    <a:p>
                      <a:pPr algn="ctr"/>
                      <a:endParaRPr lang="fr-FR" sz="1600" b="1" dirty="0" smtClean="0">
                        <a:solidFill>
                          <a:schemeClr val="bg1">
                            <a:lumMod val="50000"/>
                          </a:schemeClr>
                        </a:solidFill>
                        <a:latin typeface="Adobe Garamond Pro" pitchFamily="18" charset="0"/>
                      </a:endParaRPr>
                    </a:p>
                    <a:p>
                      <a:pPr algn="ctr"/>
                      <a:endParaRPr lang="fr-FR" sz="1600" b="1" dirty="0">
                        <a:solidFill>
                          <a:schemeClr val="bg1">
                            <a:lumMod val="50000"/>
                          </a:schemeClr>
                        </a:solidFill>
                        <a:latin typeface="Adobe Garamond Pro" pitchFamily="18" charset="0"/>
                      </a:endParaRPr>
                    </a:p>
                  </a:txBody>
                  <a:tcPr/>
                </a:tc>
                <a:tc>
                  <a:txBody>
                    <a:bodyPr/>
                    <a:lstStyle/>
                    <a:p>
                      <a:pPr algn="ctr"/>
                      <a:endParaRPr lang="fr-FR" sz="2000" b="0" dirty="0">
                        <a:solidFill>
                          <a:schemeClr val="bg1">
                            <a:lumMod val="50000"/>
                          </a:schemeClr>
                        </a:solidFill>
                        <a:latin typeface="Adobe Garamond Pro" pitchFamily="18" charset="0"/>
                      </a:endParaRPr>
                    </a:p>
                  </a:txBody>
                  <a:tcPr/>
                </a:tc>
                <a:tc>
                  <a:txBody>
                    <a:bodyPr/>
                    <a:lstStyle/>
                    <a:p>
                      <a:pPr algn="ctr"/>
                      <a:r>
                        <a:rPr lang="fr-FR" sz="1800" b="0" dirty="0" smtClean="0">
                          <a:solidFill>
                            <a:schemeClr val="bg1">
                              <a:lumMod val="50000"/>
                            </a:schemeClr>
                          </a:solidFill>
                          <a:latin typeface="Adobe Garamond Pro" pitchFamily="18" charset="0"/>
                        </a:rPr>
                        <a:t>agitations à Berlin et dans les villes industrielles</a:t>
                      </a:r>
                      <a:endParaRPr lang="fr-FR" sz="1800" b="0" dirty="0">
                        <a:solidFill>
                          <a:schemeClr val="bg1">
                            <a:lumMod val="50000"/>
                          </a:schemeClr>
                        </a:solidFill>
                        <a:latin typeface="Adobe Garamond Pro" pitchFamily="18" charset="0"/>
                      </a:endParaRPr>
                    </a:p>
                  </a:txBody>
                  <a:tcPr/>
                </a:tc>
                <a:tc>
                  <a:txBody>
                    <a:bodyPr/>
                    <a:lstStyle/>
                    <a:p>
                      <a:pPr algn="ctr"/>
                      <a:endParaRPr lang="fr-FR" sz="2000" b="0" dirty="0">
                        <a:solidFill>
                          <a:schemeClr val="bg1">
                            <a:lumMod val="50000"/>
                          </a:schemeClr>
                        </a:solidFill>
                        <a:latin typeface="Adobe Garamond Pro" pitchFamily="18" charset="0"/>
                      </a:endParaRPr>
                    </a:p>
                  </a:txBody>
                  <a:tcPr/>
                </a:tc>
                <a:tc>
                  <a:txBody>
                    <a:bodyPr/>
                    <a:lstStyle/>
                    <a:p>
                      <a:pPr algn="ctr"/>
                      <a:endParaRPr lang="fr-FR" sz="2000" b="0" dirty="0" smtClean="0">
                        <a:solidFill>
                          <a:schemeClr val="bg1">
                            <a:lumMod val="50000"/>
                          </a:schemeClr>
                        </a:solidFill>
                        <a:latin typeface="Adobe Garamond Pro" pitchFamily="18" charset="0"/>
                      </a:endParaRPr>
                    </a:p>
                    <a:p>
                      <a:pPr algn="ctr"/>
                      <a:r>
                        <a:rPr lang="fr-FR" sz="1800" b="0" dirty="0" smtClean="0">
                          <a:solidFill>
                            <a:schemeClr val="bg1">
                              <a:lumMod val="50000"/>
                            </a:schemeClr>
                          </a:solidFill>
                          <a:latin typeface="Adobe Garamond Pro" pitchFamily="18" charset="0"/>
                        </a:rPr>
                        <a:t>Rosa Luxembourg et les spartakistes</a:t>
                      </a:r>
                      <a:endParaRPr lang="fr-FR" sz="1800" b="0" dirty="0">
                        <a:solidFill>
                          <a:schemeClr val="bg1">
                            <a:lumMod val="50000"/>
                          </a:schemeClr>
                        </a:solidFill>
                        <a:latin typeface="Adobe Garamond Pro" pitchFamily="18" charset="0"/>
                      </a:endParaRPr>
                    </a:p>
                  </a:txBody>
                  <a:tcPr/>
                </a:tc>
                <a:tc>
                  <a:txBody>
                    <a:bodyPr/>
                    <a:lstStyle/>
                    <a:p>
                      <a:pPr algn="ctr"/>
                      <a:endParaRPr lang="fr-FR" sz="2000" b="0" dirty="0">
                        <a:solidFill>
                          <a:schemeClr val="bg1">
                            <a:lumMod val="50000"/>
                          </a:schemeClr>
                        </a:solidFill>
                        <a:latin typeface="Adobe Garamond Pro" pitchFamily="18" charset="0"/>
                      </a:endParaRPr>
                    </a:p>
                  </a:txBody>
                  <a:tcPr/>
                </a:tc>
              </a:tr>
            </a:tbl>
          </a:graphicData>
        </a:graphic>
      </p:graphicFrame>
      <p:sp>
        <p:nvSpPr>
          <p:cNvPr id="5" name="ZoneTexte 4"/>
          <p:cNvSpPr txBox="1"/>
          <p:nvPr/>
        </p:nvSpPr>
        <p:spPr>
          <a:xfrm>
            <a:off x="1357290" y="2786058"/>
            <a:ext cx="1214446" cy="338554"/>
          </a:xfrm>
          <a:prstGeom prst="rect">
            <a:avLst/>
          </a:prstGeom>
          <a:noFill/>
        </p:spPr>
        <p:txBody>
          <a:bodyPr wrap="square" rtlCol="0">
            <a:spAutoFit/>
          </a:bodyPr>
          <a:lstStyle/>
          <a:p>
            <a:pPr algn="ctr"/>
            <a:r>
              <a:rPr lang="fr-FR" sz="1600" b="1" dirty="0" smtClean="0">
                <a:latin typeface="Adobe Garamond Pro" pitchFamily="18" charset="0"/>
              </a:rPr>
              <a:t>désertions</a:t>
            </a:r>
            <a:endParaRPr lang="fr-FR" sz="1600" b="1" dirty="0">
              <a:latin typeface="Adobe Garamond Pro" pitchFamily="18" charset="0"/>
            </a:endParaRPr>
          </a:p>
        </p:txBody>
      </p:sp>
      <p:sp>
        <p:nvSpPr>
          <p:cNvPr id="6" name="ZoneTexte 5"/>
          <p:cNvSpPr txBox="1"/>
          <p:nvPr/>
        </p:nvSpPr>
        <p:spPr>
          <a:xfrm>
            <a:off x="1214414" y="4214818"/>
            <a:ext cx="1285884" cy="1323439"/>
          </a:xfrm>
          <a:prstGeom prst="rect">
            <a:avLst/>
          </a:prstGeom>
          <a:noFill/>
        </p:spPr>
        <p:txBody>
          <a:bodyPr wrap="square" rtlCol="0">
            <a:spAutoFit/>
          </a:bodyPr>
          <a:lstStyle/>
          <a:p>
            <a:pPr algn="ctr"/>
            <a:r>
              <a:rPr lang="fr-FR" sz="1600" b="1" dirty="0" smtClean="0">
                <a:latin typeface="Adobe Garamond Pro" pitchFamily="18" charset="0"/>
              </a:rPr>
              <a:t>difficile  (</a:t>
            </a:r>
            <a:r>
              <a:rPr lang="fr-FR" sz="1600" b="1" i="1" dirty="0" smtClean="0">
                <a:latin typeface="Adobe Garamond Pro" pitchFamily="18" charset="0"/>
              </a:rPr>
              <a:t>beaucoup de pertes, les armées reculent)</a:t>
            </a:r>
            <a:endParaRPr lang="fr-FR" sz="1600" b="1" i="1" dirty="0">
              <a:latin typeface="Adobe Garamond Pro" pitchFamily="18" charset="0"/>
            </a:endParaRPr>
          </a:p>
        </p:txBody>
      </p:sp>
      <p:sp>
        <p:nvSpPr>
          <p:cNvPr id="7" name="ZoneTexte 6"/>
          <p:cNvSpPr txBox="1"/>
          <p:nvPr/>
        </p:nvSpPr>
        <p:spPr>
          <a:xfrm>
            <a:off x="2643174" y="3143248"/>
            <a:ext cx="1571636" cy="584775"/>
          </a:xfrm>
          <a:prstGeom prst="rect">
            <a:avLst/>
          </a:prstGeom>
          <a:noFill/>
        </p:spPr>
        <p:txBody>
          <a:bodyPr wrap="square" rtlCol="0">
            <a:spAutoFit/>
          </a:bodyPr>
          <a:lstStyle/>
          <a:p>
            <a:pPr algn="ctr"/>
            <a:r>
              <a:rPr lang="fr-FR" sz="1600" b="1" dirty="0" smtClean="0">
                <a:latin typeface="Adobe Garamond Pro" pitchFamily="18" charset="0"/>
                <a:sym typeface="Symbol"/>
              </a:rPr>
              <a:t> </a:t>
            </a:r>
            <a:r>
              <a:rPr lang="fr-FR" sz="1600" b="1" dirty="0" smtClean="0">
                <a:latin typeface="Times New Roman"/>
                <a:cs typeface="Times New Roman"/>
                <a:sym typeface="Symbol"/>
              </a:rPr>
              <a:t>“</a:t>
            </a:r>
            <a:r>
              <a:rPr lang="fr-FR" sz="1600" b="1" dirty="0" smtClean="0">
                <a:latin typeface="Adobe Garamond Pro" pitchFamily="18" charset="0"/>
              </a:rPr>
              <a:t>émeutes de la faim</a:t>
            </a:r>
            <a:r>
              <a:rPr lang="fr-FR" sz="1600" b="1" dirty="0" smtClean="0">
                <a:latin typeface="Times New Roman"/>
                <a:cs typeface="Times New Roman"/>
              </a:rPr>
              <a:t>”</a:t>
            </a:r>
            <a:endParaRPr lang="fr-FR" sz="1600" b="1" dirty="0">
              <a:latin typeface="Adobe Garamond Pro" pitchFamily="18" charset="0"/>
            </a:endParaRPr>
          </a:p>
        </p:txBody>
      </p:sp>
      <p:sp>
        <p:nvSpPr>
          <p:cNvPr id="8" name="ZoneTexte 7"/>
          <p:cNvSpPr txBox="1"/>
          <p:nvPr/>
        </p:nvSpPr>
        <p:spPr>
          <a:xfrm>
            <a:off x="2571736" y="5143512"/>
            <a:ext cx="1714512" cy="584775"/>
          </a:xfrm>
          <a:prstGeom prst="rect">
            <a:avLst/>
          </a:prstGeom>
          <a:noFill/>
        </p:spPr>
        <p:txBody>
          <a:bodyPr wrap="square" rtlCol="0">
            <a:spAutoFit/>
          </a:bodyPr>
          <a:lstStyle/>
          <a:p>
            <a:pPr algn="ctr"/>
            <a:r>
              <a:rPr lang="fr-FR" sz="1600" b="1" dirty="0" smtClean="0">
                <a:latin typeface="Adobe Garamond Pro" pitchFamily="18" charset="0"/>
                <a:sym typeface="Symbol"/>
              </a:rPr>
              <a:t> </a:t>
            </a:r>
            <a:r>
              <a:rPr lang="fr-FR" sz="1600" b="1" dirty="0" smtClean="0">
                <a:latin typeface="Adobe Garamond Pro" pitchFamily="18" charset="0"/>
                <a:sym typeface="Symbol"/>
              </a:rPr>
              <a:t>i</a:t>
            </a:r>
            <a:r>
              <a:rPr lang="fr-FR" sz="1600" b="1" dirty="0" smtClean="0">
                <a:latin typeface="Adobe Garamond Pro" pitchFamily="18" charset="0"/>
                <a:sym typeface="Symbol"/>
              </a:rPr>
              <a:t>nsurrections ouvrières</a:t>
            </a:r>
            <a:endParaRPr lang="fr-FR" sz="1600" b="1" dirty="0">
              <a:latin typeface="Adobe Garamond Pro" pitchFamily="18" charset="0"/>
            </a:endParaRPr>
          </a:p>
        </p:txBody>
      </p:sp>
      <p:sp>
        <p:nvSpPr>
          <p:cNvPr id="9" name="ZoneTexte 8"/>
          <p:cNvSpPr txBox="1"/>
          <p:nvPr/>
        </p:nvSpPr>
        <p:spPr>
          <a:xfrm>
            <a:off x="4286248" y="2428868"/>
            <a:ext cx="1714512" cy="1077218"/>
          </a:xfrm>
          <a:prstGeom prst="rect">
            <a:avLst/>
          </a:prstGeom>
          <a:noFill/>
        </p:spPr>
        <p:txBody>
          <a:bodyPr wrap="square" rtlCol="0">
            <a:spAutoFit/>
          </a:bodyPr>
          <a:lstStyle/>
          <a:p>
            <a:pPr algn="ctr"/>
            <a:r>
              <a:rPr lang="fr-FR" sz="1600" b="1" dirty="0" smtClean="0">
                <a:latin typeface="Adobe Garamond Pro"/>
                <a:sym typeface="Symbol"/>
              </a:rPr>
              <a:t>Le Tsar </a:t>
            </a:r>
          </a:p>
          <a:p>
            <a:pPr algn="ctr"/>
            <a:r>
              <a:rPr lang="fr-FR" sz="1600" b="1" dirty="0" smtClean="0">
                <a:latin typeface="Adobe Garamond Pro"/>
                <a:sym typeface="Symbol"/>
              </a:rPr>
              <a:t>Nicolas II abdique (fin de l’Empire)</a:t>
            </a:r>
            <a:endParaRPr lang="fr-FR" sz="1600" i="1" dirty="0">
              <a:latin typeface="Adobe Garamond Pro"/>
            </a:endParaRPr>
          </a:p>
        </p:txBody>
      </p:sp>
      <p:sp>
        <p:nvSpPr>
          <p:cNvPr id="11" name="ZoneTexte 10"/>
          <p:cNvSpPr txBox="1"/>
          <p:nvPr/>
        </p:nvSpPr>
        <p:spPr>
          <a:xfrm>
            <a:off x="4286248" y="4429132"/>
            <a:ext cx="1714512" cy="830997"/>
          </a:xfrm>
          <a:prstGeom prst="rect">
            <a:avLst/>
          </a:prstGeom>
          <a:noFill/>
        </p:spPr>
        <p:txBody>
          <a:bodyPr wrap="square" rtlCol="0">
            <a:spAutoFit/>
          </a:bodyPr>
          <a:lstStyle/>
          <a:p>
            <a:pPr algn="ctr"/>
            <a:r>
              <a:rPr lang="fr-FR" sz="1600" b="1" dirty="0" smtClean="0">
                <a:latin typeface="Adobe Garamond Pro" pitchFamily="18" charset="0"/>
                <a:sym typeface="Symbol"/>
              </a:rPr>
              <a:t>Fin de l’Empire</a:t>
            </a:r>
          </a:p>
          <a:p>
            <a:pPr algn="ctr"/>
            <a:r>
              <a:rPr lang="fr-FR" sz="1600" b="1" dirty="0" smtClean="0">
                <a:latin typeface="Adobe Garamond Pro" pitchFamily="18" charset="0"/>
                <a:sym typeface="Symbol"/>
              </a:rPr>
              <a:t>(la République est proclamée)</a:t>
            </a:r>
            <a:endParaRPr lang="fr-FR" sz="1600" b="1" dirty="0">
              <a:latin typeface="Adobe Garamond Pro" pitchFamily="18" charset="0"/>
            </a:endParaRPr>
          </a:p>
        </p:txBody>
      </p:sp>
      <p:sp>
        <p:nvSpPr>
          <p:cNvPr id="12" name="ZoneTexte 11"/>
          <p:cNvSpPr txBox="1"/>
          <p:nvPr/>
        </p:nvSpPr>
        <p:spPr>
          <a:xfrm>
            <a:off x="6000760" y="2714620"/>
            <a:ext cx="1714512" cy="584775"/>
          </a:xfrm>
          <a:prstGeom prst="rect">
            <a:avLst/>
          </a:prstGeom>
          <a:noFill/>
        </p:spPr>
        <p:txBody>
          <a:bodyPr wrap="square" rtlCol="0">
            <a:spAutoFit/>
          </a:bodyPr>
          <a:lstStyle/>
          <a:p>
            <a:pPr algn="ctr"/>
            <a:r>
              <a:rPr lang="fr-FR" sz="1600" b="1" dirty="0" smtClean="0">
                <a:latin typeface="Adobe Garamond Pro" pitchFamily="18" charset="0"/>
                <a:sym typeface="Symbol"/>
              </a:rPr>
              <a:t>Lénine et les bolchéviks</a:t>
            </a:r>
            <a:endParaRPr lang="fr-FR" sz="1600" i="1" dirty="0">
              <a:latin typeface="Adobe Garamond Pro" pitchFamily="18" charset="0"/>
            </a:endParaRPr>
          </a:p>
        </p:txBody>
      </p:sp>
      <p:sp>
        <p:nvSpPr>
          <p:cNvPr id="13" name="ZoneTexte 12"/>
          <p:cNvSpPr txBox="1"/>
          <p:nvPr/>
        </p:nvSpPr>
        <p:spPr>
          <a:xfrm>
            <a:off x="7643834" y="2643182"/>
            <a:ext cx="1500166" cy="584775"/>
          </a:xfrm>
          <a:prstGeom prst="rect">
            <a:avLst/>
          </a:prstGeom>
          <a:noFill/>
        </p:spPr>
        <p:txBody>
          <a:bodyPr wrap="square" rtlCol="0">
            <a:spAutoFit/>
          </a:bodyPr>
          <a:lstStyle/>
          <a:p>
            <a:pPr algn="ctr"/>
            <a:r>
              <a:rPr lang="fr-FR" sz="1600" b="1" dirty="0" smtClean="0">
                <a:latin typeface="Adobe Garamond Pro" pitchFamily="18" charset="0"/>
                <a:sym typeface="Symbol"/>
              </a:rPr>
              <a:t>Révolution</a:t>
            </a:r>
          </a:p>
          <a:p>
            <a:pPr algn="ctr"/>
            <a:r>
              <a:rPr lang="fr-FR" sz="1600" b="1" dirty="0" smtClean="0">
                <a:latin typeface="Adobe Garamond Pro" pitchFamily="18" charset="0"/>
                <a:sym typeface="Symbol"/>
              </a:rPr>
              <a:t>bolchevique</a:t>
            </a:r>
            <a:endParaRPr lang="fr-FR" sz="1600" dirty="0">
              <a:latin typeface="Adobe Garamond Pro" pitchFamily="18" charset="0"/>
            </a:endParaRPr>
          </a:p>
        </p:txBody>
      </p:sp>
      <p:sp>
        <p:nvSpPr>
          <p:cNvPr id="14" name="ZoneTexte 13"/>
          <p:cNvSpPr txBox="1"/>
          <p:nvPr/>
        </p:nvSpPr>
        <p:spPr>
          <a:xfrm>
            <a:off x="7715272" y="4572008"/>
            <a:ext cx="1428728" cy="584775"/>
          </a:xfrm>
          <a:prstGeom prst="rect">
            <a:avLst/>
          </a:prstGeom>
          <a:noFill/>
        </p:spPr>
        <p:txBody>
          <a:bodyPr wrap="square" rtlCol="0">
            <a:spAutoFit/>
          </a:bodyPr>
          <a:lstStyle/>
          <a:p>
            <a:pPr algn="ctr"/>
            <a:r>
              <a:rPr lang="fr-FR" sz="1600" b="1" dirty="0" smtClean="0">
                <a:latin typeface="Adobe Garamond Pro" pitchFamily="18" charset="0"/>
                <a:sym typeface="Symbol"/>
              </a:rPr>
              <a:t>Révolution Spartakiste</a:t>
            </a:r>
            <a:endParaRPr lang="fr-FR" sz="1600" i="1" dirty="0">
              <a:latin typeface="Adobe Garamond Pro"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anim calcmode="discrete" valueType="clr">
                                      <p:cBhvr override="childStyle">
                                        <p:cTn id="26"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
                                        </p:tgtEl>
                                        <p:attrNameLst>
                                          <p:attrName>fillcolor</p:attrName>
                                        </p:attrNameLst>
                                      </p:cBhvr>
                                      <p:tavLst>
                                        <p:tav tm="0">
                                          <p:val>
                                            <p:clrVal>
                                              <a:schemeClr val="accent2"/>
                                            </p:clrVal>
                                          </p:val>
                                        </p:tav>
                                        <p:tav tm="50000">
                                          <p:val>
                                            <p:clrVal>
                                              <a:schemeClr val="hlink"/>
                                            </p:clrVal>
                                          </p:val>
                                        </p:tav>
                                      </p:tavLst>
                                    </p:anim>
                                    <p:set>
                                      <p:cBhvr>
                                        <p:cTn id="28" dur="80"/>
                                        <p:tgtEl>
                                          <p:spTgt spid="7"/>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
                                        </p:tgtEl>
                                        <p:attrNameLst>
                                          <p:attrName>style.visibility</p:attrName>
                                        </p:attrNameLst>
                                      </p:cBhvr>
                                      <p:to>
                                        <p:strVal val="visible"/>
                                      </p:to>
                                    </p:set>
                                    <p:anim calcmode="discrete" valueType="clr">
                                      <p:cBhvr override="childStyle">
                                        <p:cTn id="33"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8"/>
                                        </p:tgtEl>
                                        <p:attrNameLst>
                                          <p:attrName>fillcolor</p:attrName>
                                        </p:attrNameLst>
                                      </p:cBhvr>
                                      <p:tavLst>
                                        <p:tav tm="0">
                                          <p:val>
                                            <p:clrVal>
                                              <a:schemeClr val="accent2"/>
                                            </p:clrVal>
                                          </p:val>
                                        </p:tav>
                                        <p:tav tm="50000">
                                          <p:val>
                                            <p:clrVal>
                                              <a:schemeClr val="hlink"/>
                                            </p:clrVal>
                                          </p:val>
                                        </p:tav>
                                      </p:tavLst>
                                    </p:anim>
                                    <p:set>
                                      <p:cBhvr>
                                        <p:cTn id="35" dur="80"/>
                                        <p:tgtEl>
                                          <p:spTgt spid="8"/>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9"/>
                                        </p:tgtEl>
                                        <p:attrNameLst>
                                          <p:attrName>style.visibility</p:attrName>
                                        </p:attrNameLst>
                                      </p:cBhvr>
                                      <p:to>
                                        <p:strVal val="visible"/>
                                      </p:to>
                                    </p:set>
                                    <p:anim calcmode="discrete" valueType="clr">
                                      <p:cBhvr override="childStyle">
                                        <p:cTn id="40"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9"/>
                                        </p:tgtEl>
                                        <p:attrNameLst>
                                          <p:attrName>fillcolor</p:attrName>
                                        </p:attrNameLst>
                                      </p:cBhvr>
                                      <p:tavLst>
                                        <p:tav tm="0">
                                          <p:val>
                                            <p:clrVal>
                                              <a:schemeClr val="accent2"/>
                                            </p:clrVal>
                                          </p:val>
                                        </p:tav>
                                        <p:tav tm="50000">
                                          <p:val>
                                            <p:clrVal>
                                              <a:schemeClr val="hlink"/>
                                            </p:clrVal>
                                          </p:val>
                                        </p:tav>
                                      </p:tavLst>
                                    </p:anim>
                                    <p:set>
                                      <p:cBhvr>
                                        <p:cTn id="42" dur="80"/>
                                        <p:tgtEl>
                                          <p:spTgt spid="9"/>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11"/>
                                        </p:tgtEl>
                                        <p:attrNameLst>
                                          <p:attrName>style.visibility</p:attrName>
                                        </p:attrNameLst>
                                      </p:cBhvr>
                                      <p:to>
                                        <p:strVal val="visible"/>
                                      </p:to>
                                    </p:set>
                                    <p:anim calcmode="discrete" valueType="clr">
                                      <p:cBhvr override="childStyle">
                                        <p:cTn id="4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1"/>
                                        </p:tgtEl>
                                        <p:attrNameLst>
                                          <p:attrName>fillcolor</p:attrName>
                                        </p:attrNameLst>
                                      </p:cBhvr>
                                      <p:tavLst>
                                        <p:tav tm="0">
                                          <p:val>
                                            <p:clrVal>
                                              <a:schemeClr val="accent2"/>
                                            </p:clrVal>
                                          </p:val>
                                        </p:tav>
                                        <p:tav tm="50000">
                                          <p:val>
                                            <p:clrVal>
                                              <a:schemeClr val="hlink"/>
                                            </p:clrVal>
                                          </p:val>
                                        </p:tav>
                                      </p:tavLst>
                                    </p:anim>
                                    <p:set>
                                      <p:cBhvr>
                                        <p:cTn id="49" dur="80"/>
                                        <p:tgtEl>
                                          <p:spTgt spid="11"/>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2"/>
                                        </p:tgtEl>
                                        <p:attrNameLst>
                                          <p:attrName>style.visibility</p:attrName>
                                        </p:attrNameLst>
                                      </p:cBhvr>
                                      <p:to>
                                        <p:strVal val="visible"/>
                                      </p:to>
                                    </p:set>
                                    <p:anim calcmode="discrete" valueType="clr">
                                      <p:cBhvr override="childStyle">
                                        <p:cTn id="54"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2"/>
                                        </p:tgtEl>
                                        <p:attrNameLst>
                                          <p:attrName>fillcolor</p:attrName>
                                        </p:attrNameLst>
                                      </p:cBhvr>
                                      <p:tavLst>
                                        <p:tav tm="0">
                                          <p:val>
                                            <p:clrVal>
                                              <a:schemeClr val="accent2"/>
                                            </p:clrVal>
                                          </p:val>
                                        </p:tav>
                                        <p:tav tm="50000">
                                          <p:val>
                                            <p:clrVal>
                                              <a:schemeClr val="hlink"/>
                                            </p:clrVal>
                                          </p:val>
                                        </p:tav>
                                      </p:tavLst>
                                    </p:anim>
                                    <p:set>
                                      <p:cBhvr>
                                        <p:cTn id="56" dur="80"/>
                                        <p:tgtEl>
                                          <p:spTgt spid="12"/>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13"/>
                                        </p:tgtEl>
                                        <p:attrNameLst>
                                          <p:attrName>style.visibility</p:attrName>
                                        </p:attrNameLst>
                                      </p:cBhvr>
                                      <p:to>
                                        <p:strVal val="visible"/>
                                      </p:to>
                                    </p:set>
                                    <p:anim calcmode="discrete" valueType="clr">
                                      <p:cBhvr override="childStyle">
                                        <p:cTn id="61"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3"/>
                                        </p:tgtEl>
                                        <p:attrNameLst>
                                          <p:attrName>fillcolor</p:attrName>
                                        </p:attrNameLst>
                                      </p:cBhvr>
                                      <p:tavLst>
                                        <p:tav tm="0">
                                          <p:val>
                                            <p:clrVal>
                                              <a:schemeClr val="accent2"/>
                                            </p:clrVal>
                                          </p:val>
                                        </p:tav>
                                        <p:tav tm="50000">
                                          <p:val>
                                            <p:clrVal>
                                              <a:schemeClr val="hlink"/>
                                            </p:clrVal>
                                          </p:val>
                                        </p:tav>
                                      </p:tavLst>
                                    </p:anim>
                                    <p:set>
                                      <p:cBhvr>
                                        <p:cTn id="63" dur="80"/>
                                        <p:tgtEl>
                                          <p:spTgt spid="13"/>
                                        </p:tgtEl>
                                        <p:attrNameLst>
                                          <p:attrName>fill.type</p:attrName>
                                        </p:attrNameLst>
                                      </p:cBhvr>
                                      <p:to>
                                        <p:strVal val="solid"/>
                                      </p:to>
                                    </p:set>
                                  </p:childTnLst>
                                </p:cTn>
                              </p:par>
                            </p:childTnLst>
                          </p:cTn>
                        </p:par>
                      </p:childTnLst>
                    </p:cTn>
                  </p:par>
                  <p:par>
                    <p:cTn id="64" fill="hold">
                      <p:stCondLst>
                        <p:cond delay="indefinite"/>
                      </p:stCondLst>
                      <p:childTnLst>
                        <p:par>
                          <p:cTn id="65" fill="hold">
                            <p:stCondLst>
                              <p:cond delay="0"/>
                            </p:stCondLst>
                            <p:childTnLst>
                              <p:par>
                                <p:cTn id="66" presetID="27" presetClass="entr" presetSubtype="0" fill="hold" grpId="0" nodeType="clickEffect">
                                  <p:stCondLst>
                                    <p:cond delay="0"/>
                                  </p:stCondLst>
                                  <p:iterate type="lt">
                                    <p:tmPct val="50000"/>
                                  </p:iterate>
                                  <p:childTnLst>
                                    <p:set>
                                      <p:cBhvr>
                                        <p:cTn id="67" dur="1" fill="hold">
                                          <p:stCondLst>
                                            <p:cond delay="0"/>
                                          </p:stCondLst>
                                        </p:cTn>
                                        <p:tgtEl>
                                          <p:spTgt spid="14"/>
                                        </p:tgtEl>
                                        <p:attrNameLst>
                                          <p:attrName>style.visibility</p:attrName>
                                        </p:attrNameLst>
                                      </p:cBhvr>
                                      <p:to>
                                        <p:strVal val="visible"/>
                                      </p:to>
                                    </p:set>
                                    <p:anim calcmode="discrete" valueType="clr">
                                      <p:cBhvr override="childStyle">
                                        <p:cTn id="68"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14"/>
                                        </p:tgtEl>
                                        <p:attrNameLst>
                                          <p:attrName>fillcolor</p:attrName>
                                        </p:attrNameLst>
                                      </p:cBhvr>
                                      <p:tavLst>
                                        <p:tav tm="0">
                                          <p:val>
                                            <p:clrVal>
                                              <a:schemeClr val="accent2"/>
                                            </p:clrVal>
                                          </p:val>
                                        </p:tav>
                                        <p:tav tm="50000">
                                          <p:val>
                                            <p:clrVal>
                                              <a:schemeClr val="hlink"/>
                                            </p:clrVal>
                                          </p:val>
                                        </p:tav>
                                      </p:tavLst>
                                    </p:anim>
                                    <p:set>
                                      <p:cBhvr>
                                        <p:cTn id="70"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785926"/>
            <a:ext cx="8572560" cy="4524315"/>
          </a:xfrm>
          <a:prstGeom prst="rect">
            <a:avLst/>
          </a:prstGeom>
          <a:ln>
            <a:solidFill>
              <a:srgbClr val="FF0000"/>
            </a:solidFill>
          </a:ln>
        </p:spPr>
        <p:txBody>
          <a:bodyPr wrap="square">
            <a:spAutoFit/>
          </a:bodyPr>
          <a:lstStyle/>
          <a:p>
            <a:r>
              <a:rPr lang="fr-FR" sz="3200" dirty="0" smtClean="0">
                <a:solidFill>
                  <a:srgbClr val="0033CC"/>
                </a:solidFill>
                <a:latin typeface="Poor Richard" pitchFamily="18" charset="0"/>
              </a:rPr>
              <a:t>La fin de la Première Guerre mondiale est traversée par un mouvement révolutionnaire en Europe, calqué sur le modèle russe  </a:t>
            </a:r>
            <a:r>
              <a:rPr lang="fr-FR" sz="3200" dirty="0" smtClean="0">
                <a:solidFill>
                  <a:srgbClr val="0033CC"/>
                </a:solidFill>
                <a:latin typeface="Poor Richard" pitchFamily="18" charset="0"/>
                <a:sym typeface="Symbol"/>
              </a:rPr>
              <a:t> </a:t>
            </a:r>
            <a:r>
              <a:rPr lang="fr-FR" sz="3200" u="sng" dirty="0" smtClean="0">
                <a:solidFill>
                  <a:srgbClr val="0033CC"/>
                </a:solidFill>
                <a:latin typeface="Poor Richard" pitchFamily="18" charset="0"/>
              </a:rPr>
              <a:t>révolutions de 1917 </a:t>
            </a:r>
            <a:r>
              <a:rPr lang="fr-FR" sz="3200" dirty="0" smtClean="0">
                <a:solidFill>
                  <a:srgbClr val="0033CC"/>
                </a:solidFill>
                <a:latin typeface="Poor Richard" pitchFamily="18" charset="0"/>
              </a:rPr>
              <a:t>mettant en place </a:t>
            </a:r>
            <a:r>
              <a:rPr lang="fr-FR" sz="3200" u="sng" dirty="0" smtClean="0">
                <a:solidFill>
                  <a:srgbClr val="0033CC"/>
                </a:solidFill>
                <a:latin typeface="Poor Richard" pitchFamily="18" charset="0"/>
              </a:rPr>
              <a:t>un régime bolchévique (= communiste) </a:t>
            </a:r>
            <a:r>
              <a:rPr lang="fr-FR" sz="3200" dirty="0" smtClean="0">
                <a:solidFill>
                  <a:srgbClr val="0033CC"/>
                </a:solidFill>
                <a:latin typeface="Poor Richard" pitchFamily="18" charset="0"/>
              </a:rPr>
              <a:t>avec comme leader </a:t>
            </a:r>
            <a:r>
              <a:rPr lang="fr-FR" sz="3200" u="sng" dirty="0" smtClean="0">
                <a:solidFill>
                  <a:srgbClr val="FF0000"/>
                </a:solidFill>
                <a:latin typeface="Poor Richard" pitchFamily="18" charset="0"/>
              </a:rPr>
              <a:t>Lénine</a:t>
            </a:r>
            <a:r>
              <a:rPr lang="fr-FR" sz="3200" u="sng" dirty="0" smtClean="0">
                <a:solidFill>
                  <a:srgbClr val="0033CC"/>
                </a:solidFill>
                <a:latin typeface="Poor Richard" pitchFamily="18" charset="0"/>
              </a:rPr>
              <a:t>.</a:t>
            </a:r>
            <a:endParaRPr lang="fr-FR" sz="3200" dirty="0" smtClean="0">
              <a:solidFill>
                <a:srgbClr val="0033CC"/>
              </a:solidFill>
              <a:latin typeface="Poor Richard" pitchFamily="18" charset="0"/>
            </a:endParaRPr>
          </a:p>
          <a:p>
            <a:endParaRPr lang="fr-FR" sz="3200" dirty="0" smtClean="0">
              <a:solidFill>
                <a:srgbClr val="0033CC"/>
              </a:solidFill>
              <a:latin typeface="Poor Richard" pitchFamily="18" charset="0"/>
            </a:endParaRPr>
          </a:p>
          <a:p>
            <a:r>
              <a:rPr lang="fr-FR" sz="3200" dirty="0" smtClean="0">
                <a:solidFill>
                  <a:srgbClr val="0033CC"/>
                </a:solidFill>
                <a:latin typeface="Poor Richard" pitchFamily="18" charset="0"/>
              </a:rPr>
              <a:t>Le soulèvement le plus vif a lieu en Allemagne autour du </a:t>
            </a:r>
            <a:r>
              <a:rPr lang="fr-FR" sz="3200" dirty="0" smtClean="0">
                <a:solidFill>
                  <a:srgbClr val="FF3300"/>
                </a:solidFill>
                <a:latin typeface="Poor Richard" pitchFamily="18" charset="0"/>
              </a:rPr>
              <a:t>mouvement spartakiste </a:t>
            </a:r>
            <a:r>
              <a:rPr lang="fr-FR" sz="3200" dirty="0" smtClean="0">
                <a:solidFill>
                  <a:srgbClr val="0033CC"/>
                </a:solidFill>
                <a:latin typeface="Poor Richard" pitchFamily="18" charset="0"/>
              </a:rPr>
              <a:t>mais il se termine alors dans un bain de sang. (« </a:t>
            </a:r>
            <a:r>
              <a:rPr lang="fr-FR" sz="3200" i="1" u="sng" dirty="0" smtClean="0">
                <a:solidFill>
                  <a:srgbClr val="0033CC"/>
                </a:solidFill>
                <a:latin typeface="Poor Richard" pitchFamily="18" charset="0"/>
              </a:rPr>
              <a:t>la semaine sanglante</a:t>
            </a:r>
            <a:r>
              <a:rPr lang="fr-FR" sz="3200" dirty="0" smtClean="0">
                <a:solidFill>
                  <a:srgbClr val="0033CC"/>
                </a:solidFill>
                <a:latin typeface="Poor Richard" pitchFamily="18" charset="0"/>
              </a:rPr>
              <a:t> »)</a:t>
            </a:r>
            <a:endParaRPr lang="fr-FR" sz="3200" dirty="0">
              <a:solidFill>
                <a:srgbClr val="0033CC"/>
              </a:solidFill>
              <a:latin typeface="Poor Richard" pitchFamily="18" charset="0"/>
            </a:endParaRPr>
          </a:p>
        </p:txBody>
      </p:sp>
      <p:pic>
        <p:nvPicPr>
          <p:cNvPr id="5" name="Image 4" descr="crayons-01.gif"/>
          <p:cNvPicPr>
            <a:picLocks noChangeAspect="1"/>
          </p:cNvPicPr>
          <p:nvPr/>
        </p:nvPicPr>
        <p:blipFill>
          <a:blip r:embed="rId2"/>
          <a:stretch>
            <a:fillRect/>
          </a:stretch>
        </p:blipFill>
        <p:spPr>
          <a:xfrm>
            <a:off x="3929058" y="785794"/>
            <a:ext cx="690566" cy="10358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trips(downRight)">
                                      <p:cBhvr>
                                        <p:cTn id="12" dur="3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596" y="2357430"/>
            <a:ext cx="8215370" cy="1938992"/>
          </a:xfrm>
          <a:prstGeom prst="rect">
            <a:avLst/>
          </a:prstGeom>
          <a:solidFill>
            <a:srgbClr val="FF0000">
              <a:alpha val="10196"/>
            </a:srgbClr>
          </a:solidFill>
          <a:ln>
            <a:solidFill>
              <a:srgbClr val="FF0000"/>
            </a:solidFill>
          </a:ln>
        </p:spPr>
        <p:txBody>
          <a:bodyPr wrap="square" rtlCol="0">
            <a:spAutoFit/>
          </a:bodyPr>
          <a:lstStyle/>
          <a:p>
            <a:pPr algn="ctr">
              <a:buFont typeface="Symbol" pitchFamily="18" charset="2"/>
              <a:buChar char="®"/>
            </a:pPr>
            <a:r>
              <a:rPr lang="fr-FR" sz="4000" dirty="0" smtClean="0">
                <a:solidFill>
                  <a:srgbClr val="FF0000"/>
                </a:solidFill>
                <a:latin typeface="Poor Richard" pitchFamily="18" charset="0"/>
              </a:rPr>
              <a:t>De quelle façon les militaires et les civils sont-ils impliqués dans la Première Guerre Mondiale?</a:t>
            </a:r>
            <a:endParaRPr lang="fr-FR" sz="4000" dirty="0">
              <a:solidFill>
                <a:srgbClr val="FF0000"/>
              </a:solidFill>
              <a:latin typeface="Poor Richard"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00166" y="2214554"/>
            <a:ext cx="6359507" cy="4449281"/>
          </a:xfrm>
          <a:prstGeom prst="rect">
            <a:avLst/>
          </a:prstGeom>
          <a:noFill/>
          <a:ln w="9525">
            <a:solidFill>
              <a:schemeClr val="tx1"/>
            </a:solidFill>
            <a:miter lim="800000"/>
            <a:headEnd/>
            <a:tailEnd/>
          </a:ln>
          <a:effectLst/>
        </p:spPr>
      </p:pic>
      <p:pic>
        <p:nvPicPr>
          <p:cNvPr id="3" name="Image 2" descr="tournage-14.gif">
            <a:hlinkClick r:id="rId3" action="ppaction://hlinkfile"/>
          </p:cNvPr>
          <p:cNvPicPr>
            <a:picLocks noChangeAspect="1"/>
          </p:cNvPicPr>
          <p:nvPr/>
        </p:nvPicPr>
        <p:blipFill>
          <a:blip r:embed="rId4"/>
          <a:stretch>
            <a:fillRect/>
          </a:stretch>
        </p:blipFill>
        <p:spPr>
          <a:xfrm>
            <a:off x="500034" y="428604"/>
            <a:ext cx="1144646" cy="1327789"/>
          </a:xfrm>
          <a:prstGeom prst="rect">
            <a:avLst/>
          </a:prstGeom>
        </p:spPr>
      </p:pic>
      <p:sp>
        <p:nvSpPr>
          <p:cNvPr id="4" name="ZoneTexte 3"/>
          <p:cNvSpPr txBox="1"/>
          <p:nvPr/>
        </p:nvSpPr>
        <p:spPr>
          <a:xfrm>
            <a:off x="2285984" y="500042"/>
            <a:ext cx="6429420" cy="1384995"/>
          </a:xfrm>
          <a:prstGeom prst="rect">
            <a:avLst/>
          </a:prstGeom>
          <a:solidFill>
            <a:srgbClr val="BFBFBF">
              <a:alpha val="50196"/>
            </a:srgbClr>
          </a:solidFill>
          <a:ln>
            <a:solidFill>
              <a:schemeClr val="tx1"/>
            </a:solidFill>
          </a:ln>
        </p:spPr>
        <p:txBody>
          <a:bodyPr wrap="square" rtlCol="0">
            <a:spAutoFit/>
          </a:bodyPr>
          <a:lstStyle/>
          <a:p>
            <a:pPr algn="ctr"/>
            <a:r>
              <a:rPr lang="fr-FR" sz="2800" dirty="0" smtClean="0">
                <a:latin typeface="Poor Richard" pitchFamily="18" charset="0"/>
              </a:rPr>
              <a:t>Visionnez avec attention le documentaire afin de pouvoir compléter la frise chronologique ci-dessous.</a:t>
            </a:r>
            <a:endParaRPr lang="fr-FR" sz="2800"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7" presetClass="entr" presetSubtype="0" fill="hold" grpId="0" nodeType="withEffect">
                                  <p:stCondLst>
                                    <p:cond delay="0"/>
                                  </p:stCondLst>
                                  <p:iterate type="lt">
                                    <p:tmPct val="50000"/>
                                  </p:iterate>
                                  <p:childTnLst>
                                    <p:set>
                                      <p:cBhvr>
                                        <p:cTn id="22" dur="1" fill="hold">
                                          <p:stCondLst>
                                            <p:cond delay="0"/>
                                          </p:stCondLst>
                                        </p:cTn>
                                        <p:tgtEl>
                                          <p:spTgt spid="4"/>
                                        </p:tgtEl>
                                        <p:attrNameLst>
                                          <p:attrName>style.visibility</p:attrName>
                                        </p:attrNameLst>
                                      </p:cBhvr>
                                      <p:to>
                                        <p:strVal val="visible"/>
                                      </p:to>
                                    </p:set>
                                    <p:anim calcmode="discrete" valueType="clr">
                                      <p:cBhvr override="childStyle">
                                        <p:cTn id="2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4"/>
                                        </p:tgtEl>
                                        <p:attrNameLst>
                                          <p:attrName>fillcolor</p:attrName>
                                        </p:attrNameLst>
                                      </p:cBhvr>
                                      <p:tavLst>
                                        <p:tav tm="0">
                                          <p:val>
                                            <p:clrVal>
                                              <a:schemeClr val="accent2"/>
                                            </p:clrVal>
                                          </p:val>
                                        </p:tav>
                                        <p:tav tm="50000">
                                          <p:val>
                                            <p:clrVal>
                                              <a:schemeClr val="hlink"/>
                                            </p:clrVal>
                                          </p:val>
                                        </p:tav>
                                      </p:tavLst>
                                    </p:anim>
                                    <p:set>
                                      <p:cBhvr>
                                        <p:cTn id="25" dur="80"/>
                                        <p:tgtEl>
                                          <p:spTgt spid="4"/>
                                        </p:tgtEl>
                                        <p:attrNameLst>
                                          <p:attrName>fill.type</p:attrName>
                                        </p:attrNameLst>
                                      </p:cBhvr>
                                      <p:to>
                                        <p:strVal val="solid"/>
                                      </p:to>
                                    </p:set>
                                  </p:childTnLst>
                                </p:cTn>
                              </p:par>
                              <p:par>
                                <p:cTn id="26" presetID="54" presetClass="entr" presetSubtype="0" accel="100000"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500" fill="hold"/>
                                        <p:tgtEl>
                                          <p:spTgt spid="1026"/>
                                        </p:tgtEl>
                                        <p:attrNameLst>
                                          <p:attrName>ppt_w</p:attrName>
                                        </p:attrNameLst>
                                      </p:cBhvr>
                                      <p:tavLst>
                                        <p:tav tm="0">
                                          <p:val>
                                            <p:strVal val="#ppt_w*0.05"/>
                                          </p:val>
                                        </p:tav>
                                        <p:tav tm="100000">
                                          <p:val>
                                            <p:strVal val="#ppt_w"/>
                                          </p:val>
                                        </p:tav>
                                      </p:tavLst>
                                    </p:anim>
                                    <p:anim calcmode="lin" valueType="num">
                                      <p:cBhvr>
                                        <p:cTn id="29" dur="500" fill="hold"/>
                                        <p:tgtEl>
                                          <p:spTgt spid="1026"/>
                                        </p:tgtEl>
                                        <p:attrNameLst>
                                          <p:attrName>ppt_h</p:attrName>
                                        </p:attrNameLst>
                                      </p:cBhvr>
                                      <p:tavLst>
                                        <p:tav tm="0">
                                          <p:val>
                                            <p:strVal val="#ppt_h"/>
                                          </p:val>
                                        </p:tav>
                                        <p:tav tm="100000">
                                          <p:val>
                                            <p:strVal val="#ppt_h"/>
                                          </p:val>
                                        </p:tav>
                                      </p:tavLst>
                                    </p:anim>
                                    <p:anim calcmode="lin" valueType="num">
                                      <p:cBhvr>
                                        <p:cTn id="30" dur="500" fill="hold"/>
                                        <p:tgtEl>
                                          <p:spTgt spid="1026"/>
                                        </p:tgtEl>
                                        <p:attrNameLst>
                                          <p:attrName>ppt_x</p:attrName>
                                        </p:attrNameLst>
                                      </p:cBhvr>
                                      <p:tavLst>
                                        <p:tav tm="0">
                                          <p:val>
                                            <p:strVal val="#ppt_x-.2"/>
                                          </p:val>
                                        </p:tav>
                                        <p:tav tm="100000">
                                          <p:val>
                                            <p:strVal val="#ppt_x"/>
                                          </p:val>
                                        </p:tav>
                                      </p:tavLst>
                                    </p:anim>
                                    <p:anim calcmode="lin" valueType="num">
                                      <p:cBhvr>
                                        <p:cTn id="31" dur="500" fill="hold"/>
                                        <p:tgtEl>
                                          <p:spTgt spid="1026"/>
                                        </p:tgtEl>
                                        <p:attrNameLst>
                                          <p:attrName>ppt_y</p:attrName>
                                        </p:attrNameLst>
                                      </p:cBhvr>
                                      <p:tavLst>
                                        <p:tav tm="0">
                                          <p:val>
                                            <p:strVal val="#ppt_y"/>
                                          </p:val>
                                        </p:tav>
                                        <p:tav tm="100000">
                                          <p:val>
                                            <p:strVal val="#ppt_y"/>
                                          </p:val>
                                        </p:tav>
                                      </p:tavLst>
                                    </p:anim>
                                    <p:animEffect transition="in" filter="fade">
                                      <p:cBhvr>
                                        <p:cTn id="3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p:nvPr/>
        </p:nvPicPr>
        <p:blipFill>
          <a:blip r:embed="rId3" cstate="print"/>
          <a:srcRect l="6565" t="17871" r="4221" b="56545"/>
          <a:stretch>
            <a:fillRect/>
          </a:stretch>
        </p:blipFill>
        <p:spPr bwMode="auto">
          <a:xfrm>
            <a:off x="785786" y="3571876"/>
            <a:ext cx="7500990" cy="2214578"/>
          </a:xfrm>
          <a:prstGeom prst="rect">
            <a:avLst/>
          </a:prstGeom>
          <a:noFill/>
          <a:ln w="9525">
            <a:noFill/>
            <a:miter lim="800000"/>
            <a:headEnd/>
            <a:tailEnd/>
          </a:ln>
        </p:spPr>
      </p:pic>
      <p:sp>
        <p:nvSpPr>
          <p:cNvPr id="3075" name="Text Box 3"/>
          <p:cNvSpPr txBox="1">
            <a:spLocks noChangeArrowheads="1"/>
          </p:cNvSpPr>
          <p:nvPr/>
        </p:nvSpPr>
        <p:spPr bwMode="auto">
          <a:xfrm>
            <a:off x="8172000" y="6205613"/>
            <a:ext cx="972000" cy="692712"/>
          </a:xfrm>
          <a:prstGeom prst="rect">
            <a:avLst/>
          </a:prstGeom>
          <a:noFill/>
          <a:ln w="9525">
            <a:noFill/>
            <a:round/>
            <a:headEnd/>
            <a:tailEnd/>
          </a:ln>
          <a:effectLst/>
        </p:spPr>
        <p:txBody>
          <a:bodyPr wrap="none" lIns="82945" tIns="41473" rIns="82945" bIns="41473" anchor="ctr"/>
          <a:lstStyle/>
          <a:p>
            <a:endParaRPr lang="fr-FR"/>
          </a:p>
        </p:txBody>
      </p:sp>
      <p:sp>
        <p:nvSpPr>
          <p:cNvPr id="5" name="ZoneTexte 4"/>
          <p:cNvSpPr txBox="1"/>
          <p:nvPr/>
        </p:nvSpPr>
        <p:spPr>
          <a:xfrm>
            <a:off x="0" y="260648"/>
            <a:ext cx="9144000" cy="461665"/>
          </a:xfrm>
          <a:prstGeom prst="rect">
            <a:avLst/>
          </a:prstGeom>
          <a:noFill/>
        </p:spPr>
        <p:txBody>
          <a:bodyPr wrap="square" rtlCol="0">
            <a:spAutoFit/>
          </a:bodyPr>
          <a:lstStyle/>
          <a:p>
            <a:pPr algn="ctr"/>
            <a:r>
              <a:rPr lang="fr-FR" sz="2400" dirty="0" smtClean="0">
                <a:latin typeface="Poor Richard" pitchFamily="18" charset="0"/>
              </a:rPr>
              <a:t>On divise la Première Guerre Mondiale en </a:t>
            </a:r>
            <a:r>
              <a:rPr lang="fr-FR" sz="2400" b="1" u="sng" dirty="0" smtClean="0">
                <a:effectLst>
                  <a:outerShdw blurRad="38100" dist="38100" dir="2700000" algn="tl">
                    <a:srgbClr val="000000">
                      <a:alpha val="43137"/>
                    </a:srgbClr>
                  </a:outerShdw>
                </a:effectLst>
                <a:latin typeface="Poor Richard" pitchFamily="18" charset="0"/>
              </a:rPr>
              <a:t>3 grandes phases</a:t>
            </a:r>
            <a:r>
              <a:rPr lang="fr-FR" sz="2400" dirty="0" smtClean="0">
                <a:latin typeface="Poor Richard" pitchFamily="18" charset="0"/>
              </a:rPr>
              <a:t>:</a:t>
            </a:r>
            <a:endParaRPr lang="fr-FR" sz="2400" dirty="0">
              <a:latin typeface="Poor Richard" pitchFamily="18" charset="0"/>
            </a:endParaRPr>
          </a:p>
        </p:txBody>
      </p:sp>
      <p:sp>
        <p:nvSpPr>
          <p:cNvPr id="6" name="AutoShape 3"/>
          <p:cNvSpPr>
            <a:spLocks noChangeArrowheads="1"/>
          </p:cNvSpPr>
          <p:nvPr/>
        </p:nvSpPr>
        <p:spPr bwMode="auto">
          <a:xfrm>
            <a:off x="755576" y="1196752"/>
            <a:ext cx="1008112" cy="236185"/>
          </a:xfrm>
          <a:prstGeom prst="roundRect">
            <a:avLst>
              <a:gd name="adj" fmla="val 875"/>
            </a:avLst>
          </a:prstGeom>
          <a:solidFill>
            <a:srgbClr val="FFFF00"/>
          </a:solidFill>
          <a:ln w="9525">
            <a:noFill/>
            <a:round/>
            <a:headEnd/>
            <a:tailEnd/>
          </a:ln>
          <a:effectLst/>
        </p:spPr>
        <p:txBody>
          <a:bodyPr wrap="none" lIns="82945" tIns="41473" rIns="82945" bIns="41473" anchor="ctr"/>
          <a:lstStyle/>
          <a:p>
            <a:endParaRPr lang="fr-FR"/>
          </a:p>
        </p:txBody>
      </p:sp>
      <p:sp>
        <p:nvSpPr>
          <p:cNvPr id="8" name="Rectangle 7"/>
          <p:cNvSpPr/>
          <p:nvPr/>
        </p:nvSpPr>
        <p:spPr>
          <a:xfrm>
            <a:off x="2051720" y="1071546"/>
            <a:ext cx="7092280" cy="461665"/>
          </a:xfrm>
          <a:prstGeom prst="rect">
            <a:avLst/>
          </a:prstGeom>
        </p:spPr>
        <p:txBody>
          <a:bodyPr wrap="square">
            <a:spAutoFit/>
          </a:bodyPr>
          <a:lstStyle/>
          <a:p>
            <a:r>
              <a:rPr lang="en-GB" sz="2400" dirty="0" err="1" smtClean="0">
                <a:latin typeface="Poor Richard" pitchFamily="18" charset="0"/>
              </a:rPr>
              <a:t>automne</a:t>
            </a:r>
            <a:r>
              <a:rPr lang="en-GB" sz="2400" dirty="0" smtClean="0">
                <a:latin typeface="Poor Richard" pitchFamily="18" charset="0"/>
              </a:rPr>
              <a:t>/hiver 1914 : la première Guerre de </a:t>
            </a:r>
            <a:r>
              <a:rPr lang="en-GB" sz="2400" dirty="0" err="1" smtClean="0">
                <a:latin typeface="Poor Richard" pitchFamily="18" charset="0"/>
              </a:rPr>
              <a:t>mouvement</a:t>
            </a:r>
            <a:endParaRPr lang="fr-FR" sz="2400" dirty="0">
              <a:latin typeface="Poor Richard" pitchFamily="18" charset="0"/>
            </a:endParaRPr>
          </a:p>
        </p:txBody>
      </p:sp>
      <p:sp>
        <p:nvSpPr>
          <p:cNvPr id="9" name="AutoShape 4"/>
          <p:cNvSpPr>
            <a:spLocks noChangeArrowheads="1"/>
          </p:cNvSpPr>
          <p:nvPr/>
        </p:nvSpPr>
        <p:spPr bwMode="auto">
          <a:xfrm>
            <a:off x="3059832" y="3789040"/>
            <a:ext cx="391680" cy="1854537"/>
          </a:xfrm>
          <a:prstGeom prst="roundRect">
            <a:avLst>
              <a:gd name="adj" fmla="val 255"/>
            </a:avLst>
          </a:prstGeom>
          <a:solidFill>
            <a:srgbClr val="FFFF00">
              <a:alpha val="50000"/>
            </a:srgbClr>
          </a:solidFill>
          <a:ln w="9525">
            <a:noFill/>
            <a:round/>
            <a:headEnd/>
            <a:tailEnd/>
          </a:ln>
          <a:effectLst/>
        </p:spPr>
        <p:txBody>
          <a:bodyPr wrap="none" lIns="82945" tIns="41473" rIns="82945" bIns="41473" anchor="ctr"/>
          <a:lstStyle/>
          <a:p>
            <a:endParaRPr lang="fr-FR"/>
          </a:p>
        </p:txBody>
      </p:sp>
      <p:sp>
        <p:nvSpPr>
          <p:cNvPr id="10" name="AutoShape 3"/>
          <p:cNvSpPr>
            <a:spLocks noChangeArrowheads="1"/>
          </p:cNvSpPr>
          <p:nvPr/>
        </p:nvSpPr>
        <p:spPr bwMode="auto">
          <a:xfrm>
            <a:off x="714348" y="1928802"/>
            <a:ext cx="1008112" cy="236185"/>
          </a:xfrm>
          <a:prstGeom prst="roundRect">
            <a:avLst>
              <a:gd name="adj" fmla="val 875"/>
            </a:avLst>
          </a:prstGeom>
          <a:solidFill>
            <a:srgbClr val="FF3300"/>
          </a:solidFill>
          <a:ln w="9525">
            <a:noFill/>
            <a:round/>
            <a:headEnd/>
            <a:tailEnd/>
          </a:ln>
          <a:effectLst/>
        </p:spPr>
        <p:txBody>
          <a:bodyPr wrap="none" lIns="82945" tIns="41473" rIns="82945" bIns="41473" anchor="ctr"/>
          <a:lstStyle/>
          <a:p>
            <a:endParaRPr lang="fr-FR"/>
          </a:p>
        </p:txBody>
      </p:sp>
      <p:sp>
        <p:nvSpPr>
          <p:cNvPr id="11" name="Rectangle 10"/>
          <p:cNvSpPr/>
          <p:nvPr/>
        </p:nvSpPr>
        <p:spPr>
          <a:xfrm>
            <a:off x="1907704" y="1772816"/>
            <a:ext cx="7236296" cy="461665"/>
          </a:xfrm>
          <a:prstGeom prst="rect">
            <a:avLst/>
          </a:prstGeom>
        </p:spPr>
        <p:txBody>
          <a:bodyPr wrap="square">
            <a:spAutoFit/>
          </a:bodyPr>
          <a:lstStyle/>
          <a:p>
            <a:r>
              <a:rPr lang="en-GB" sz="2400" dirty="0" smtClean="0">
                <a:latin typeface="Poor Richard" pitchFamily="18" charset="0"/>
              </a:rPr>
              <a:t>1915-1917 : la guerre de position </a:t>
            </a:r>
            <a:r>
              <a:rPr lang="en-GB" sz="2400" dirty="0" err="1" smtClean="0">
                <a:latin typeface="Poor Richard" pitchFamily="18" charset="0"/>
              </a:rPr>
              <a:t>ou</a:t>
            </a:r>
            <a:r>
              <a:rPr lang="en-GB" sz="2400" dirty="0" smtClean="0">
                <a:latin typeface="Poor Richard" pitchFamily="18" charset="0"/>
              </a:rPr>
              <a:t> guerre des </a:t>
            </a:r>
            <a:r>
              <a:rPr lang="en-GB" sz="2400" dirty="0" err="1" smtClean="0">
                <a:latin typeface="Poor Richard" pitchFamily="18" charset="0"/>
              </a:rPr>
              <a:t>tranchées</a:t>
            </a:r>
            <a:endParaRPr lang="fr-FR" sz="2400" dirty="0">
              <a:latin typeface="Poor Richard" pitchFamily="18" charset="0"/>
            </a:endParaRPr>
          </a:p>
        </p:txBody>
      </p:sp>
      <p:sp>
        <p:nvSpPr>
          <p:cNvPr id="12" name="AutoShape 4"/>
          <p:cNvSpPr>
            <a:spLocks noChangeArrowheads="1"/>
          </p:cNvSpPr>
          <p:nvPr/>
        </p:nvSpPr>
        <p:spPr bwMode="auto">
          <a:xfrm>
            <a:off x="3419872" y="3714752"/>
            <a:ext cx="3420000" cy="1936403"/>
          </a:xfrm>
          <a:prstGeom prst="roundRect">
            <a:avLst>
              <a:gd name="adj" fmla="val 74"/>
            </a:avLst>
          </a:prstGeom>
          <a:solidFill>
            <a:srgbClr val="FF0000">
              <a:alpha val="50000"/>
            </a:srgbClr>
          </a:solidFill>
          <a:ln w="9525">
            <a:noFill/>
            <a:round/>
            <a:headEnd/>
            <a:tailEnd/>
          </a:ln>
          <a:effectLst/>
        </p:spPr>
        <p:txBody>
          <a:bodyPr wrap="none" lIns="82945" tIns="41473" rIns="82945" bIns="41473" anchor="ctr"/>
          <a:lstStyle/>
          <a:p>
            <a:endParaRPr lang="fr-FR"/>
          </a:p>
        </p:txBody>
      </p:sp>
      <p:sp>
        <p:nvSpPr>
          <p:cNvPr id="13" name="AutoShape 3"/>
          <p:cNvSpPr>
            <a:spLocks noChangeArrowheads="1"/>
          </p:cNvSpPr>
          <p:nvPr/>
        </p:nvSpPr>
        <p:spPr bwMode="auto">
          <a:xfrm>
            <a:off x="714348" y="2643182"/>
            <a:ext cx="1008112" cy="236185"/>
          </a:xfrm>
          <a:prstGeom prst="roundRect">
            <a:avLst>
              <a:gd name="adj" fmla="val 875"/>
            </a:avLst>
          </a:prstGeom>
          <a:solidFill>
            <a:srgbClr val="0033CC"/>
          </a:solidFill>
          <a:ln w="9525">
            <a:noFill/>
            <a:round/>
            <a:headEnd/>
            <a:tailEnd/>
          </a:ln>
          <a:effectLst/>
        </p:spPr>
        <p:txBody>
          <a:bodyPr wrap="none" lIns="82945" tIns="41473" rIns="82945" bIns="41473" anchor="ctr"/>
          <a:lstStyle/>
          <a:p>
            <a:endParaRPr lang="fr-FR"/>
          </a:p>
        </p:txBody>
      </p:sp>
      <p:sp>
        <p:nvSpPr>
          <p:cNvPr id="14" name="Rectangle 13"/>
          <p:cNvSpPr/>
          <p:nvPr/>
        </p:nvSpPr>
        <p:spPr>
          <a:xfrm>
            <a:off x="2000232" y="2500306"/>
            <a:ext cx="4576894" cy="461665"/>
          </a:xfrm>
          <a:prstGeom prst="rect">
            <a:avLst/>
          </a:prstGeom>
        </p:spPr>
        <p:txBody>
          <a:bodyPr wrap="none">
            <a:spAutoFit/>
          </a:bodyPr>
          <a:lstStyle/>
          <a:p>
            <a:r>
              <a:rPr lang="en-GB" sz="2400" dirty="0" smtClean="0">
                <a:latin typeface="Poor Richard" pitchFamily="18" charset="0"/>
              </a:rPr>
              <a:t>1918 : la </a:t>
            </a:r>
            <a:r>
              <a:rPr lang="en-GB" sz="2400" dirty="0" err="1" smtClean="0">
                <a:latin typeface="Poor Richard" pitchFamily="18" charset="0"/>
              </a:rPr>
              <a:t>seconde</a:t>
            </a:r>
            <a:r>
              <a:rPr lang="en-GB" sz="2400" dirty="0" smtClean="0">
                <a:latin typeface="Poor Richard" pitchFamily="18" charset="0"/>
              </a:rPr>
              <a:t> guerre de </a:t>
            </a:r>
            <a:r>
              <a:rPr lang="en-GB" sz="2400" dirty="0" err="1" smtClean="0">
                <a:latin typeface="Poor Richard" pitchFamily="18" charset="0"/>
              </a:rPr>
              <a:t>mouvement</a:t>
            </a:r>
            <a:endParaRPr lang="fr-FR" sz="2400" dirty="0">
              <a:latin typeface="Poor Richard" pitchFamily="18" charset="0"/>
            </a:endParaRPr>
          </a:p>
        </p:txBody>
      </p:sp>
      <p:sp>
        <p:nvSpPr>
          <p:cNvPr id="15" name="AutoShape 5"/>
          <p:cNvSpPr>
            <a:spLocks noChangeArrowheads="1"/>
          </p:cNvSpPr>
          <p:nvPr/>
        </p:nvSpPr>
        <p:spPr bwMode="auto">
          <a:xfrm>
            <a:off x="6804248" y="3714752"/>
            <a:ext cx="980640" cy="1936403"/>
          </a:xfrm>
          <a:prstGeom prst="roundRect">
            <a:avLst>
              <a:gd name="adj" fmla="val 144"/>
            </a:avLst>
          </a:prstGeom>
          <a:solidFill>
            <a:srgbClr val="0033CC">
              <a:alpha val="50000"/>
            </a:srgbClr>
          </a:solidFill>
          <a:ln w="9525">
            <a:noFill/>
            <a:round/>
            <a:headEnd/>
            <a:tailEnd/>
          </a:ln>
          <a:effectLst/>
        </p:spPr>
        <p:txBody>
          <a:bodyPr wrap="none" lIns="82945" tIns="41473" rIns="82945" bIns="41473" anchor="ctr"/>
          <a:lstStyle/>
          <a:p>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par>
                          <p:cTn id="17" fill="hold">
                            <p:stCondLst>
                              <p:cond delay="1000"/>
                            </p:stCondLst>
                            <p:childTnLst>
                              <p:par>
                                <p:cTn id="18" presetID="40" presetClass="entr" presetSubtype="0" fill="hold" grpId="0" nodeType="after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1"/>
                                          </p:val>
                                        </p:tav>
                                        <p:tav tm="100000">
                                          <p:val>
                                            <p:strVal val="#ppt_x"/>
                                          </p:val>
                                        </p:tav>
                                      </p:tavLst>
                                    </p:anim>
                                    <p:anim calcmode="lin" valueType="num">
                                      <p:cBhvr>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3700"/>
                            </p:stCondLst>
                            <p:childTnLst>
                              <p:par>
                                <p:cTn id="24" presetID="21"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4)">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par>
                          <p:cTn id="32" fill="hold">
                            <p:stCondLst>
                              <p:cond delay="2000"/>
                            </p:stCondLst>
                            <p:childTnLst>
                              <p:par>
                                <p:cTn id="33" presetID="40" presetClass="entr" presetSubtype="0" fill="hold" grpId="0" nodeType="afterEffect">
                                  <p:stCondLst>
                                    <p:cond delay="0"/>
                                  </p:stCondLst>
                                  <p:iterate type="lt">
                                    <p:tmPct val="10000"/>
                                  </p:iterate>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1"/>
                                          </p:val>
                                        </p:tav>
                                        <p:tav tm="100000">
                                          <p:val>
                                            <p:strVal val="#ppt_x"/>
                                          </p:val>
                                        </p:tav>
                                      </p:tavLst>
                                    </p:anim>
                                    <p:anim calcmode="lin" valueType="num">
                                      <p:cBhvr>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4850"/>
                            </p:stCondLst>
                            <p:childTnLst>
                              <p:par>
                                <p:cTn id="39" presetID="21" presetClass="entr" presetSubtype="4"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heel(4)">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edge">
                                      <p:cBhvr>
                                        <p:cTn id="46" dur="2000"/>
                                        <p:tgtEl>
                                          <p:spTgt spid="13"/>
                                        </p:tgtEl>
                                      </p:cBhvr>
                                    </p:animEffect>
                                  </p:childTnLst>
                                </p:cTn>
                              </p:par>
                            </p:childTnLst>
                          </p:cTn>
                        </p:par>
                        <p:par>
                          <p:cTn id="47" fill="hold">
                            <p:stCondLst>
                              <p:cond delay="2000"/>
                            </p:stCondLst>
                            <p:childTnLst>
                              <p:par>
                                <p:cTn id="48" presetID="40" presetClass="entr" presetSubtype="0" fill="hold" grpId="0" nodeType="afterEffect">
                                  <p:stCondLst>
                                    <p:cond delay="0"/>
                                  </p:stCondLst>
                                  <p:iterate type="lt">
                                    <p:tmPct val="10000"/>
                                  </p:iterate>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anim calcmode="lin" valueType="num">
                                      <p:cBhvr>
                                        <p:cTn id="51" dur="500" fill="hold"/>
                                        <p:tgtEl>
                                          <p:spTgt spid="14"/>
                                        </p:tgtEl>
                                        <p:attrNameLst>
                                          <p:attrName>ppt_x</p:attrName>
                                        </p:attrNameLst>
                                      </p:cBhvr>
                                      <p:tavLst>
                                        <p:tav tm="0">
                                          <p:val>
                                            <p:strVal val="#ppt_x-.1"/>
                                          </p:val>
                                        </p:tav>
                                        <p:tav tm="100000">
                                          <p:val>
                                            <p:strVal val="#ppt_x"/>
                                          </p:val>
                                        </p:tav>
                                      </p:tavLst>
                                    </p:anim>
                                    <p:anim calcmode="lin" valueType="num">
                                      <p:cBhvr>
                                        <p:cTn id="52" dur="500" fill="hold"/>
                                        <p:tgtEl>
                                          <p:spTgt spid="14"/>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21"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heel(4)">
                                      <p:cBhvr>
                                        <p:cTn id="5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animBg="1"/>
      <p:bldP spid="10" grpId="0" animBg="1"/>
      <p:bldP spid="11" grpId="0"/>
      <p:bldP spid="12" grpId="0" animBg="1"/>
      <p:bldP spid="13" grpId="0" animBg="1"/>
      <p:bldP spid="14"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p:cNvPicPr/>
          <p:nvPr/>
        </p:nvPicPr>
        <p:blipFill>
          <a:blip r:embed="rId3" cstate="print"/>
          <a:srcRect l="6565" t="17871" r="4221" b="56545"/>
          <a:stretch>
            <a:fillRect/>
          </a:stretch>
        </p:blipFill>
        <p:spPr bwMode="auto">
          <a:xfrm>
            <a:off x="785786" y="2285992"/>
            <a:ext cx="7500990" cy="2214578"/>
          </a:xfrm>
          <a:prstGeom prst="rect">
            <a:avLst/>
          </a:prstGeom>
          <a:noFill/>
          <a:ln w="9525">
            <a:noFill/>
            <a:miter lim="800000"/>
            <a:headEnd/>
            <a:tailEnd/>
          </a:ln>
        </p:spPr>
      </p:pic>
      <p:sp>
        <p:nvSpPr>
          <p:cNvPr id="25603" name="AutoShape 3"/>
          <p:cNvSpPr>
            <a:spLocks noChangeArrowheads="1"/>
          </p:cNvSpPr>
          <p:nvPr/>
        </p:nvSpPr>
        <p:spPr bwMode="auto">
          <a:xfrm>
            <a:off x="3418561" y="2481381"/>
            <a:ext cx="3420000" cy="1862115"/>
          </a:xfrm>
          <a:prstGeom prst="roundRect">
            <a:avLst>
              <a:gd name="adj" fmla="val 74"/>
            </a:avLst>
          </a:prstGeom>
          <a:solidFill>
            <a:srgbClr val="FF0000">
              <a:alpha val="50000"/>
            </a:srgbClr>
          </a:solidFill>
          <a:ln w="9525">
            <a:noFill/>
            <a:round/>
            <a:headEnd/>
            <a:tailEnd/>
          </a:ln>
          <a:effectLst/>
        </p:spPr>
        <p:txBody>
          <a:bodyPr wrap="none" lIns="82945" tIns="41473" rIns="82945" bIns="41473" anchor="ctr"/>
          <a:lstStyle/>
          <a:p>
            <a:endParaRPr lang="fr-FR"/>
          </a:p>
        </p:txBody>
      </p:sp>
      <p:sp>
        <p:nvSpPr>
          <p:cNvPr id="25604" name="AutoShape 4"/>
          <p:cNvSpPr>
            <a:spLocks noChangeArrowheads="1"/>
          </p:cNvSpPr>
          <p:nvPr/>
        </p:nvSpPr>
        <p:spPr bwMode="auto">
          <a:xfrm>
            <a:off x="6838561" y="2481381"/>
            <a:ext cx="980640" cy="1862115"/>
          </a:xfrm>
          <a:prstGeom prst="roundRect">
            <a:avLst>
              <a:gd name="adj" fmla="val 144"/>
            </a:avLst>
          </a:prstGeom>
          <a:solidFill>
            <a:srgbClr val="0033CC">
              <a:alpha val="50000"/>
            </a:srgbClr>
          </a:solidFill>
          <a:ln w="9525">
            <a:noFill/>
            <a:round/>
            <a:headEnd/>
            <a:tailEnd/>
          </a:ln>
          <a:effectLst/>
        </p:spPr>
        <p:txBody>
          <a:bodyPr wrap="none" lIns="82945" tIns="41473" rIns="82945" bIns="41473" anchor="ctr"/>
          <a:lstStyle/>
          <a:p>
            <a:endParaRPr lang="fr-FR"/>
          </a:p>
        </p:txBody>
      </p:sp>
      <p:sp>
        <p:nvSpPr>
          <p:cNvPr id="25605" name="AutoShape 5"/>
          <p:cNvSpPr>
            <a:spLocks noChangeArrowheads="1"/>
          </p:cNvSpPr>
          <p:nvPr/>
        </p:nvSpPr>
        <p:spPr bwMode="auto">
          <a:xfrm>
            <a:off x="3021120" y="2481381"/>
            <a:ext cx="391680" cy="1862115"/>
          </a:xfrm>
          <a:prstGeom prst="roundRect">
            <a:avLst>
              <a:gd name="adj" fmla="val 255"/>
            </a:avLst>
          </a:prstGeom>
          <a:solidFill>
            <a:srgbClr val="FFFF00">
              <a:alpha val="50000"/>
            </a:srgbClr>
          </a:solidFill>
          <a:ln w="9525">
            <a:noFill/>
            <a:round/>
            <a:headEnd/>
            <a:tailEnd/>
          </a:ln>
          <a:effectLst/>
        </p:spPr>
        <p:txBody>
          <a:bodyPr wrap="none" lIns="82945" tIns="41473" rIns="82945" bIns="41473" anchor="ctr"/>
          <a:lstStyle/>
          <a:p>
            <a:endParaRPr lang="fr-FR"/>
          </a:p>
        </p:txBody>
      </p:sp>
      <p:sp>
        <p:nvSpPr>
          <p:cNvPr id="7" name="AutoShape 6"/>
          <p:cNvSpPr>
            <a:spLocks noChangeArrowheads="1"/>
          </p:cNvSpPr>
          <p:nvPr/>
        </p:nvSpPr>
        <p:spPr bwMode="auto">
          <a:xfrm rot="3318041" flipV="1">
            <a:off x="2189610" y="4056926"/>
            <a:ext cx="205200" cy="1315077"/>
          </a:xfrm>
          <a:prstGeom prst="downArrow">
            <a:avLst>
              <a:gd name="adj1" fmla="val 50000"/>
              <a:gd name="adj2" fmla="val 141494"/>
            </a:avLst>
          </a:prstGeom>
          <a:solidFill>
            <a:srgbClr val="FFFF00"/>
          </a:solidFill>
          <a:ln w="9360">
            <a:solidFill>
              <a:schemeClr val="tx1"/>
            </a:solidFill>
            <a:round/>
            <a:headEnd/>
            <a:tailEnd/>
          </a:ln>
          <a:effectLst/>
        </p:spPr>
        <p:txBody>
          <a:bodyPr wrap="none" lIns="82945" tIns="41473" rIns="82945" bIns="41473" anchor="ctr"/>
          <a:lstStyle/>
          <a:p>
            <a:endParaRPr lang="fr-FR"/>
          </a:p>
        </p:txBody>
      </p:sp>
      <p:sp>
        <p:nvSpPr>
          <p:cNvPr id="8" name="Text Box 7"/>
          <p:cNvSpPr txBox="1">
            <a:spLocks noChangeArrowheads="1"/>
          </p:cNvSpPr>
          <p:nvPr/>
        </p:nvSpPr>
        <p:spPr bwMode="auto">
          <a:xfrm>
            <a:off x="0" y="4941168"/>
            <a:ext cx="2411760" cy="845286"/>
          </a:xfrm>
          <a:prstGeom prst="rect">
            <a:avLst/>
          </a:prstGeom>
          <a:noFill/>
          <a:ln w="9525">
            <a:noFill/>
            <a:round/>
            <a:headEnd/>
            <a:tailEnd/>
          </a:ln>
          <a:effectLst/>
        </p:spPr>
        <p:txBody>
          <a:bodyPr lIns="81639" tIns="40820" rIns="81639" bIns="40820"/>
          <a:lstStyle/>
          <a:p>
            <a:pP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dirty="0" err="1">
                <a:latin typeface="Poor Richard" pitchFamily="18" charset="0"/>
              </a:rPr>
              <a:t>Assassinat</a:t>
            </a:r>
            <a:r>
              <a:rPr lang="en-GB" sz="2400" dirty="0">
                <a:latin typeface="Poor Richard" pitchFamily="18" charset="0"/>
              </a:rPr>
              <a:t> </a:t>
            </a:r>
            <a:r>
              <a:rPr lang="en-GB" sz="2400" dirty="0" smtClean="0">
                <a:latin typeface="Poor Richard" pitchFamily="18" charset="0"/>
              </a:rPr>
              <a:t>de Sarajevo</a:t>
            </a:r>
            <a:endParaRPr lang="en-GB" sz="2400" dirty="0">
              <a:latin typeface="Poor Richard" pitchFamily="18" charset="0"/>
            </a:endParaRPr>
          </a:p>
        </p:txBody>
      </p:sp>
      <p:sp>
        <p:nvSpPr>
          <p:cNvPr id="9" name="AutoShape 6"/>
          <p:cNvSpPr>
            <a:spLocks noChangeArrowheads="1"/>
          </p:cNvSpPr>
          <p:nvPr/>
        </p:nvSpPr>
        <p:spPr bwMode="auto">
          <a:xfrm>
            <a:off x="2928925" y="1500175"/>
            <a:ext cx="205200" cy="949524"/>
          </a:xfrm>
          <a:prstGeom prst="downArrow">
            <a:avLst>
              <a:gd name="adj1" fmla="val 50000"/>
              <a:gd name="adj2" fmla="val 100443"/>
            </a:avLst>
          </a:prstGeom>
          <a:solidFill>
            <a:srgbClr val="FFFF00"/>
          </a:solidFill>
          <a:ln w="9360">
            <a:solidFill>
              <a:schemeClr val="tx1"/>
            </a:solidFill>
            <a:round/>
            <a:headEnd/>
            <a:tailEnd/>
          </a:ln>
          <a:effectLst/>
        </p:spPr>
        <p:txBody>
          <a:bodyPr wrap="none" lIns="82945" tIns="41473" rIns="82945" bIns="41473" anchor="ctr"/>
          <a:lstStyle/>
          <a:p>
            <a:endParaRPr lang="fr-FR"/>
          </a:p>
        </p:txBody>
      </p:sp>
      <p:sp>
        <p:nvSpPr>
          <p:cNvPr id="10" name="Text Box 8"/>
          <p:cNvSpPr txBox="1">
            <a:spLocks noChangeArrowheads="1"/>
          </p:cNvSpPr>
          <p:nvPr/>
        </p:nvSpPr>
        <p:spPr bwMode="auto">
          <a:xfrm>
            <a:off x="214282" y="1000108"/>
            <a:ext cx="4105182" cy="591893"/>
          </a:xfrm>
          <a:prstGeom prst="rect">
            <a:avLst/>
          </a:prstGeom>
          <a:noFill/>
          <a:ln w="9525">
            <a:noFill/>
            <a:round/>
            <a:headEnd/>
            <a:tailEnd/>
          </a:ln>
          <a:effectLst/>
        </p:spPr>
        <p:txBody>
          <a:bodyPr lIns="81639" tIns="40820" rIns="81639" bIns="40820"/>
          <a:lstStyle/>
          <a:p>
            <a:pP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dirty="0">
                <a:latin typeface="Poor Richard" pitchFamily="18" charset="0"/>
              </a:rPr>
              <a:t>Début de la </a:t>
            </a:r>
            <a:r>
              <a:rPr lang="en-GB" sz="2400" dirty="0" smtClean="0">
                <a:latin typeface="Poor Richard" pitchFamily="18" charset="0"/>
              </a:rPr>
              <a:t>guerre (</a:t>
            </a:r>
            <a:r>
              <a:rPr lang="en-GB" sz="2400" dirty="0" err="1" smtClean="0">
                <a:latin typeface="Poor Richard" pitchFamily="18" charset="0"/>
              </a:rPr>
              <a:t>août</a:t>
            </a:r>
            <a:r>
              <a:rPr lang="en-GB" sz="2400" dirty="0" smtClean="0">
                <a:latin typeface="Poor Richard" pitchFamily="18" charset="0"/>
              </a:rPr>
              <a:t> 1914)</a:t>
            </a:r>
            <a:endParaRPr lang="en-GB" sz="2400" dirty="0">
              <a:latin typeface="Poor Richard" pitchFamily="18" charset="0"/>
            </a:endParaRPr>
          </a:p>
        </p:txBody>
      </p:sp>
      <p:sp>
        <p:nvSpPr>
          <p:cNvPr id="11" name="AutoShape 7"/>
          <p:cNvSpPr>
            <a:spLocks noChangeArrowheads="1"/>
          </p:cNvSpPr>
          <p:nvPr/>
        </p:nvSpPr>
        <p:spPr bwMode="auto">
          <a:xfrm flipV="1">
            <a:off x="3071800" y="4408302"/>
            <a:ext cx="205200" cy="1092399"/>
          </a:xfrm>
          <a:prstGeom prst="downArrow">
            <a:avLst>
              <a:gd name="adj1" fmla="val 50000"/>
              <a:gd name="adj2" fmla="val 124561"/>
            </a:avLst>
          </a:prstGeom>
          <a:solidFill>
            <a:srgbClr val="FFFF00"/>
          </a:solidFill>
          <a:ln w="9360">
            <a:solidFill>
              <a:schemeClr val="tx1"/>
            </a:solidFill>
            <a:round/>
            <a:headEnd/>
            <a:tailEnd/>
          </a:ln>
          <a:effectLst/>
        </p:spPr>
        <p:txBody>
          <a:bodyPr wrap="none" lIns="82945" tIns="41473" rIns="82945" bIns="41473" anchor="ctr"/>
          <a:lstStyle/>
          <a:p>
            <a:endParaRPr lang="fr-FR"/>
          </a:p>
        </p:txBody>
      </p:sp>
      <p:sp>
        <p:nvSpPr>
          <p:cNvPr id="12" name="Text Box 13"/>
          <p:cNvSpPr txBox="1">
            <a:spLocks noChangeArrowheads="1"/>
          </p:cNvSpPr>
          <p:nvPr/>
        </p:nvSpPr>
        <p:spPr bwMode="auto">
          <a:xfrm>
            <a:off x="1714480" y="5572140"/>
            <a:ext cx="2571768" cy="940435"/>
          </a:xfrm>
          <a:prstGeom prst="rect">
            <a:avLst/>
          </a:prstGeom>
          <a:noFill/>
          <a:ln w="9525">
            <a:noFill/>
            <a:round/>
            <a:headEnd/>
            <a:tailEnd/>
          </a:ln>
          <a:effectLst/>
        </p:spPr>
        <p:txBody>
          <a:bodyPr lIns="81639" tIns="40820" rIns="81639" bIns="40820"/>
          <a:lstStyle/>
          <a:p>
            <a:pPr algn="ct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dirty="0" err="1">
                <a:latin typeface="Poor Richard" pitchFamily="18" charset="0"/>
              </a:rPr>
              <a:t>Bataille</a:t>
            </a:r>
            <a:r>
              <a:rPr lang="en-GB" sz="2400" dirty="0">
                <a:latin typeface="Poor Richard" pitchFamily="18" charset="0"/>
              </a:rPr>
              <a:t> de la Marne</a:t>
            </a:r>
          </a:p>
          <a:p>
            <a:pPr algn="ct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dirty="0" smtClean="0">
                <a:latin typeface="Poor Richard" pitchFamily="18" charset="0"/>
              </a:rPr>
              <a:t>(</a:t>
            </a:r>
            <a:r>
              <a:rPr lang="en-GB" sz="2400" dirty="0" err="1" smtClean="0">
                <a:latin typeface="Poor Richard" pitchFamily="18" charset="0"/>
              </a:rPr>
              <a:t>sept</a:t>
            </a:r>
            <a:r>
              <a:rPr lang="en-GB" sz="2400" dirty="0" smtClean="0">
                <a:latin typeface="Poor Richard" pitchFamily="18" charset="0"/>
              </a:rPr>
              <a:t> 1914)</a:t>
            </a:r>
            <a:endParaRPr lang="en-GB" sz="2400" dirty="0">
              <a:latin typeface="Poor Richard" pitchFamily="18" charset="0"/>
            </a:endParaRPr>
          </a:p>
        </p:txBody>
      </p:sp>
      <p:sp>
        <p:nvSpPr>
          <p:cNvPr id="13" name="AutoShape 5"/>
          <p:cNvSpPr>
            <a:spLocks noChangeArrowheads="1"/>
          </p:cNvSpPr>
          <p:nvPr/>
        </p:nvSpPr>
        <p:spPr bwMode="auto">
          <a:xfrm>
            <a:off x="4857752" y="928670"/>
            <a:ext cx="205288" cy="1521027"/>
          </a:xfrm>
          <a:prstGeom prst="downArrow">
            <a:avLst>
              <a:gd name="adj1" fmla="val 50000"/>
              <a:gd name="adj2" fmla="val 149342"/>
            </a:avLst>
          </a:prstGeom>
          <a:solidFill>
            <a:srgbClr val="FFFF00"/>
          </a:solidFill>
          <a:ln w="9360">
            <a:solidFill>
              <a:schemeClr val="tx1"/>
            </a:solidFill>
            <a:round/>
            <a:headEnd/>
            <a:tailEnd/>
          </a:ln>
          <a:effectLst/>
        </p:spPr>
        <p:txBody>
          <a:bodyPr wrap="none" lIns="82945" tIns="41473" rIns="82945" bIns="41473" anchor="ctr"/>
          <a:lstStyle/>
          <a:p>
            <a:endParaRPr lang="fr-FR"/>
          </a:p>
        </p:txBody>
      </p:sp>
      <p:sp>
        <p:nvSpPr>
          <p:cNvPr id="14" name="Text Box 16"/>
          <p:cNvSpPr txBox="1">
            <a:spLocks noChangeArrowheads="1"/>
          </p:cNvSpPr>
          <p:nvPr/>
        </p:nvSpPr>
        <p:spPr bwMode="auto">
          <a:xfrm>
            <a:off x="3286116" y="142852"/>
            <a:ext cx="4429156" cy="857256"/>
          </a:xfrm>
          <a:prstGeom prst="rect">
            <a:avLst/>
          </a:prstGeom>
          <a:noFill/>
          <a:ln w="9525">
            <a:noFill/>
            <a:round/>
            <a:headEnd/>
            <a:tailEnd/>
          </a:ln>
          <a:effectLst/>
        </p:spPr>
        <p:txBody>
          <a:bodyPr lIns="81639" tIns="40820" rIns="81639" bIns="40820"/>
          <a:lstStyle/>
          <a:p>
            <a:pPr algn="ct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dirty="0" err="1">
                <a:latin typeface="Poor Richard" pitchFamily="18" charset="0"/>
              </a:rPr>
              <a:t>Bataille</a:t>
            </a:r>
            <a:r>
              <a:rPr lang="en-GB" sz="2400" dirty="0">
                <a:latin typeface="Poor Richard" pitchFamily="18" charset="0"/>
              </a:rPr>
              <a:t> de Verdun</a:t>
            </a:r>
          </a:p>
          <a:p>
            <a:pPr algn="ct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dirty="0" smtClean="0">
                <a:latin typeface="Poor Richard" pitchFamily="18" charset="0"/>
              </a:rPr>
              <a:t>(fév-déc.1916)</a:t>
            </a:r>
            <a:endParaRPr lang="en-GB" sz="2400" dirty="0">
              <a:latin typeface="Poor Richard" pitchFamily="18" charset="0"/>
            </a:endParaRPr>
          </a:p>
        </p:txBody>
      </p:sp>
      <p:sp>
        <p:nvSpPr>
          <p:cNvPr id="17" name="AutoShape 19"/>
          <p:cNvSpPr>
            <a:spLocks noChangeArrowheads="1"/>
          </p:cNvSpPr>
          <p:nvPr/>
        </p:nvSpPr>
        <p:spPr bwMode="auto">
          <a:xfrm flipV="1">
            <a:off x="6530401" y="4408304"/>
            <a:ext cx="201839" cy="1540976"/>
          </a:xfrm>
          <a:prstGeom prst="downArrow">
            <a:avLst>
              <a:gd name="adj1" fmla="val 50000"/>
              <a:gd name="adj2" fmla="val 174123"/>
            </a:avLst>
          </a:prstGeom>
          <a:solidFill>
            <a:srgbClr val="FFFF00"/>
          </a:solidFill>
          <a:ln w="9360">
            <a:solidFill>
              <a:schemeClr val="tx1"/>
            </a:solidFill>
            <a:round/>
            <a:headEnd/>
            <a:tailEnd/>
          </a:ln>
          <a:effectLst/>
        </p:spPr>
        <p:txBody>
          <a:bodyPr wrap="none" lIns="82945" tIns="41473" rIns="82945" bIns="41473" anchor="ctr"/>
          <a:lstStyle/>
          <a:p>
            <a:endParaRPr lang="fr-FR"/>
          </a:p>
        </p:txBody>
      </p:sp>
      <p:sp>
        <p:nvSpPr>
          <p:cNvPr id="18" name="Text Box 20"/>
          <p:cNvSpPr txBox="1">
            <a:spLocks noChangeArrowheads="1"/>
          </p:cNvSpPr>
          <p:nvPr/>
        </p:nvSpPr>
        <p:spPr bwMode="auto">
          <a:xfrm>
            <a:off x="4714876" y="5929330"/>
            <a:ext cx="3377536" cy="928670"/>
          </a:xfrm>
          <a:prstGeom prst="rect">
            <a:avLst/>
          </a:prstGeom>
          <a:noFill/>
          <a:ln w="9525">
            <a:noFill/>
            <a:round/>
            <a:headEnd/>
            <a:tailEnd/>
          </a:ln>
          <a:effectLst/>
        </p:spPr>
        <p:txBody>
          <a:bodyPr lIns="81639" tIns="40820" rIns="81639" bIns="40820"/>
          <a:lstStyle/>
          <a:p>
            <a:pPr algn="ct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dirty="0" err="1">
                <a:latin typeface="Poor Richard" pitchFamily="18" charset="0"/>
              </a:rPr>
              <a:t>Révolutions</a:t>
            </a:r>
            <a:r>
              <a:rPr lang="en-GB" sz="2400" dirty="0">
                <a:latin typeface="Poor Richard" pitchFamily="18" charset="0"/>
              </a:rPr>
              <a:t> </a:t>
            </a:r>
            <a:r>
              <a:rPr lang="en-GB" sz="2400" dirty="0" err="1" smtClean="0">
                <a:latin typeface="Poor Richard" pitchFamily="18" charset="0"/>
              </a:rPr>
              <a:t>russes</a:t>
            </a:r>
            <a:endParaRPr lang="en-GB" sz="2400" dirty="0">
              <a:latin typeface="Poor Richard" pitchFamily="18" charset="0"/>
            </a:endParaRPr>
          </a:p>
          <a:p>
            <a:pPr algn="ct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dirty="0" smtClean="0">
                <a:latin typeface="Poor Richard" pitchFamily="18" charset="0"/>
              </a:rPr>
              <a:t>(</a:t>
            </a:r>
            <a:r>
              <a:rPr lang="en-GB" sz="2400" dirty="0" err="1" smtClean="0">
                <a:latin typeface="Poor Richard" pitchFamily="18" charset="0"/>
              </a:rPr>
              <a:t>février</a:t>
            </a:r>
            <a:r>
              <a:rPr lang="en-GB" sz="2400" dirty="0" smtClean="0">
                <a:latin typeface="Poor Richard" pitchFamily="18" charset="0"/>
              </a:rPr>
              <a:t> et </a:t>
            </a:r>
            <a:r>
              <a:rPr lang="en-GB" sz="2400" dirty="0" err="1" smtClean="0">
                <a:latin typeface="Poor Richard" pitchFamily="18" charset="0"/>
              </a:rPr>
              <a:t>octobre</a:t>
            </a:r>
            <a:r>
              <a:rPr lang="en-GB" sz="2400" dirty="0" smtClean="0">
                <a:latin typeface="Poor Richard" pitchFamily="18" charset="0"/>
              </a:rPr>
              <a:t> 1917)</a:t>
            </a:r>
            <a:endParaRPr lang="en-GB" sz="2400" dirty="0">
              <a:latin typeface="Poor Richard" pitchFamily="18" charset="0"/>
            </a:endParaRPr>
          </a:p>
        </p:txBody>
      </p:sp>
      <p:sp>
        <p:nvSpPr>
          <p:cNvPr id="19" name="AutoShape 5"/>
          <p:cNvSpPr>
            <a:spLocks noChangeArrowheads="1"/>
          </p:cNvSpPr>
          <p:nvPr/>
        </p:nvSpPr>
        <p:spPr bwMode="auto">
          <a:xfrm flipV="1">
            <a:off x="5929322" y="4408302"/>
            <a:ext cx="218759" cy="520895"/>
          </a:xfrm>
          <a:prstGeom prst="downArrow">
            <a:avLst>
              <a:gd name="adj1" fmla="val 50000"/>
              <a:gd name="adj2" fmla="val 49781"/>
            </a:avLst>
          </a:prstGeom>
          <a:solidFill>
            <a:srgbClr val="FFFF00"/>
          </a:solidFill>
          <a:ln w="9360">
            <a:solidFill>
              <a:schemeClr val="tx1"/>
            </a:solidFill>
            <a:round/>
            <a:headEnd/>
            <a:tailEnd/>
          </a:ln>
          <a:effectLst/>
        </p:spPr>
        <p:txBody>
          <a:bodyPr wrap="none" lIns="82945" tIns="41473" rIns="82945" bIns="41473" anchor="ctr"/>
          <a:lstStyle/>
          <a:p>
            <a:endParaRPr lang="fr-FR"/>
          </a:p>
        </p:txBody>
      </p:sp>
      <p:sp>
        <p:nvSpPr>
          <p:cNvPr id="20" name="Text Box 21"/>
          <p:cNvSpPr txBox="1">
            <a:spLocks noChangeArrowheads="1"/>
          </p:cNvSpPr>
          <p:nvPr/>
        </p:nvSpPr>
        <p:spPr bwMode="auto">
          <a:xfrm>
            <a:off x="3214678" y="4797152"/>
            <a:ext cx="3369026" cy="1203616"/>
          </a:xfrm>
          <a:prstGeom prst="rect">
            <a:avLst/>
          </a:prstGeom>
          <a:noFill/>
          <a:ln w="9525">
            <a:noFill/>
            <a:round/>
            <a:headEnd/>
            <a:tailEnd/>
          </a:ln>
          <a:effectLst/>
        </p:spPr>
        <p:txBody>
          <a:bodyPr lIns="81639" tIns="40820" rIns="81639" bIns="40820"/>
          <a:lstStyle/>
          <a:p>
            <a:pPr algn="ct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dirty="0">
                <a:latin typeface="Poor Richard" pitchFamily="18" charset="0"/>
              </a:rPr>
              <a:t>Entrée </a:t>
            </a:r>
            <a:r>
              <a:rPr lang="en-GB" sz="2400" dirty="0" smtClean="0">
                <a:latin typeface="Poor Richard" pitchFamily="18" charset="0"/>
              </a:rPr>
              <a:t>en </a:t>
            </a:r>
            <a:r>
              <a:rPr lang="en-GB" sz="2400" dirty="0">
                <a:latin typeface="Poor Richard" pitchFamily="18" charset="0"/>
              </a:rPr>
              <a:t>guerre </a:t>
            </a:r>
            <a:r>
              <a:rPr lang="en-GB" sz="2400" dirty="0" smtClean="0">
                <a:latin typeface="Poor Richard" pitchFamily="18" charset="0"/>
              </a:rPr>
              <a:t> des </a:t>
            </a:r>
          </a:p>
          <a:p>
            <a:pPr algn="ct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dirty="0" err="1" smtClean="0">
                <a:latin typeface="Poor Richard" pitchFamily="18" charset="0"/>
              </a:rPr>
              <a:t>Etats-Unis</a:t>
            </a:r>
            <a:r>
              <a:rPr lang="en-GB" sz="2400" dirty="0">
                <a:latin typeface="Poor Richard" pitchFamily="18" charset="0"/>
              </a:rPr>
              <a:t> </a:t>
            </a:r>
            <a:r>
              <a:rPr lang="en-GB" sz="2400" dirty="0" smtClean="0">
                <a:latin typeface="Poor Richard" pitchFamily="18" charset="0"/>
              </a:rPr>
              <a:t>(</a:t>
            </a:r>
            <a:r>
              <a:rPr lang="en-GB" sz="2400" dirty="0" err="1" smtClean="0">
                <a:latin typeface="Poor Richard" pitchFamily="18" charset="0"/>
              </a:rPr>
              <a:t>avril</a:t>
            </a:r>
            <a:r>
              <a:rPr lang="en-GB" sz="2400" dirty="0" smtClean="0">
                <a:latin typeface="Poor Richard" pitchFamily="18" charset="0"/>
              </a:rPr>
              <a:t> 1917)</a:t>
            </a:r>
            <a:endParaRPr lang="en-GB" sz="2400" dirty="0">
              <a:latin typeface="Poor Richard" pitchFamily="18" charset="0"/>
            </a:endParaRPr>
          </a:p>
        </p:txBody>
      </p:sp>
      <p:sp>
        <p:nvSpPr>
          <p:cNvPr id="23" name="AutoShape 6"/>
          <p:cNvSpPr>
            <a:spLocks noChangeArrowheads="1"/>
          </p:cNvSpPr>
          <p:nvPr/>
        </p:nvSpPr>
        <p:spPr bwMode="auto">
          <a:xfrm flipV="1">
            <a:off x="7738560" y="4408303"/>
            <a:ext cx="205200" cy="326914"/>
          </a:xfrm>
          <a:prstGeom prst="downArrow">
            <a:avLst>
              <a:gd name="adj1" fmla="val 50000"/>
              <a:gd name="adj2" fmla="val 49781"/>
            </a:avLst>
          </a:prstGeom>
          <a:solidFill>
            <a:srgbClr val="FFFF00"/>
          </a:solidFill>
          <a:ln w="9360">
            <a:solidFill>
              <a:schemeClr val="tx1"/>
            </a:solidFill>
            <a:round/>
            <a:headEnd/>
            <a:tailEnd/>
          </a:ln>
          <a:effectLst/>
        </p:spPr>
        <p:txBody>
          <a:bodyPr wrap="none" lIns="82945" tIns="41473" rIns="82945" bIns="41473" anchor="ctr"/>
          <a:lstStyle/>
          <a:p>
            <a:endParaRPr lang="fr-FR"/>
          </a:p>
        </p:txBody>
      </p:sp>
      <p:sp>
        <p:nvSpPr>
          <p:cNvPr id="24" name="Text Box 7"/>
          <p:cNvSpPr txBox="1">
            <a:spLocks noChangeArrowheads="1"/>
          </p:cNvSpPr>
          <p:nvPr/>
        </p:nvSpPr>
        <p:spPr bwMode="auto">
          <a:xfrm>
            <a:off x="6876256" y="4725144"/>
            <a:ext cx="2267744" cy="989872"/>
          </a:xfrm>
          <a:prstGeom prst="rect">
            <a:avLst/>
          </a:prstGeom>
          <a:noFill/>
          <a:ln w="9525">
            <a:noFill/>
            <a:round/>
            <a:headEnd/>
            <a:tailEnd/>
          </a:ln>
          <a:effectLst/>
        </p:spPr>
        <p:txBody>
          <a:bodyPr lIns="81639" tIns="40820" rIns="81639" bIns="40820"/>
          <a:lstStyle/>
          <a:p>
            <a:pPr algn="ct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dirty="0" smtClean="0">
                <a:solidFill>
                  <a:srgbClr val="FF3300"/>
                </a:solidFill>
                <a:latin typeface="Poor Richard" pitchFamily="18" charset="0"/>
              </a:rPr>
              <a:t>Armistice</a:t>
            </a:r>
            <a:endParaRPr lang="en-GB" sz="2400" dirty="0">
              <a:solidFill>
                <a:srgbClr val="FF3300"/>
              </a:solidFill>
              <a:latin typeface="Poor Richard" pitchFamily="18" charset="0"/>
            </a:endParaRPr>
          </a:p>
          <a:p>
            <a:pPr algn="ct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dirty="0">
                <a:solidFill>
                  <a:srgbClr val="FF3300"/>
                </a:solidFill>
                <a:latin typeface="Poor Richard" pitchFamily="18" charset="0"/>
              </a:rPr>
              <a:t>11 </a:t>
            </a:r>
            <a:r>
              <a:rPr lang="en-GB" sz="2400" dirty="0" err="1" smtClean="0">
                <a:solidFill>
                  <a:srgbClr val="FF3300"/>
                </a:solidFill>
                <a:latin typeface="Poor Richard" pitchFamily="18" charset="0"/>
              </a:rPr>
              <a:t>novembre</a:t>
            </a:r>
            <a:r>
              <a:rPr lang="en-GB" sz="2400" dirty="0" smtClean="0">
                <a:solidFill>
                  <a:srgbClr val="FF3300"/>
                </a:solidFill>
                <a:latin typeface="Poor Richard" pitchFamily="18" charset="0"/>
              </a:rPr>
              <a:t> </a:t>
            </a:r>
            <a:r>
              <a:rPr lang="en-GB" sz="2400" dirty="0">
                <a:solidFill>
                  <a:srgbClr val="FF3300"/>
                </a:solidFill>
                <a:latin typeface="Poor Richard" pitchFamily="18" charset="0"/>
              </a:rPr>
              <a:t>1918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5"/>
                                        </p:tgtEl>
                                        <p:attrNameLst>
                                          <p:attrName>style.visibility</p:attrName>
                                        </p:attrNameLst>
                                      </p:cBhvr>
                                      <p:to>
                                        <p:strVal val="visible"/>
                                      </p:to>
                                    </p:set>
                                    <p:animEffect transition="in" filter="fade">
                                      <p:cBhvr>
                                        <p:cTn id="10" dur="2000"/>
                                        <p:tgtEl>
                                          <p:spTgt spid="2560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603"/>
                                        </p:tgtEl>
                                        <p:attrNameLst>
                                          <p:attrName>style.visibility</p:attrName>
                                        </p:attrNameLst>
                                      </p:cBhvr>
                                      <p:to>
                                        <p:strVal val="visible"/>
                                      </p:to>
                                    </p:set>
                                    <p:animEffect transition="in" filter="fade">
                                      <p:cBhvr>
                                        <p:cTn id="13" dur="2000"/>
                                        <p:tgtEl>
                                          <p:spTgt spid="2560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604"/>
                                        </p:tgtEl>
                                        <p:attrNameLst>
                                          <p:attrName>style.visibility</p:attrName>
                                        </p:attrNameLst>
                                      </p:cBhvr>
                                      <p:to>
                                        <p:strVal val="visible"/>
                                      </p:to>
                                    </p:set>
                                    <p:animEffect transition="in" filter="fade">
                                      <p:cBhvr>
                                        <p:cTn id="16" dur="2000"/>
                                        <p:tgtEl>
                                          <p:spTgt spid="25604"/>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edge">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8"/>
                                        </p:tgtEl>
                                        <p:attrNameLst>
                                          <p:attrName>style.visibility</p:attrName>
                                        </p:attrNameLst>
                                      </p:cBhvr>
                                      <p:to>
                                        <p:strVal val="visible"/>
                                      </p:to>
                                    </p:set>
                                    <p:anim calcmode="discrete" valueType="clr">
                                      <p:cBhvr override="childStyle">
                                        <p:cTn id="26"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
                                        </p:tgtEl>
                                        <p:attrNameLst>
                                          <p:attrName>fillcolor</p:attrName>
                                        </p:attrNameLst>
                                      </p:cBhvr>
                                      <p:tavLst>
                                        <p:tav tm="0">
                                          <p:val>
                                            <p:clrVal>
                                              <a:schemeClr val="accent2"/>
                                            </p:clrVal>
                                          </p:val>
                                        </p:tav>
                                        <p:tav tm="50000">
                                          <p:val>
                                            <p:clrVal>
                                              <a:schemeClr val="hlink"/>
                                            </p:clrVal>
                                          </p:val>
                                        </p:tav>
                                      </p:tavLst>
                                    </p:anim>
                                    <p:set>
                                      <p:cBhvr>
                                        <p:cTn id="28" dur="80"/>
                                        <p:tgtEl>
                                          <p:spTgt spid="8"/>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edge">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0"/>
                                        </p:tgtEl>
                                        <p:attrNameLst>
                                          <p:attrName>style.visibility</p:attrName>
                                        </p:attrNameLst>
                                      </p:cBhvr>
                                      <p:to>
                                        <p:strVal val="visible"/>
                                      </p:to>
                                    </p:set>
                                    <p:anim calcmode="discrete" valueType="clr">
                                      <p:cBhvr override="childStyle">
                                        <p:cTn id="38"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0"/>
                                        </p:tgtEl>
                                        <p:attrNameLst>
                                          <p:attrName>fillcolor</p:attrName>
                                        </p:attrNameLst>
                                      </p:cBhvr>
                                      <p:tavLst>
                                        <p:tav tm="0">
                                          <p:val>
                                            <p:clrVal>
                                              <a:schemeClr val="accent2"/>
                                            </p:clrVal>
                                          </p:val>
                                        </p:tav>
                                        <p:tav tm="50000">
                                          <p:val>
                                            <p:clrVal>
                                              <a:schemeClr val="hlink"/>
                                            </p:clrVal>
                                          </p:val>
                                        </p:tav>
                                      </p:tavLst>
                                    </p:anim>
                                    <p:set>
                                      <p:cBhvr>
                                        <p:cTn id="40" dur="80"/>
                                        <p:tgtEl>
                                          <p:spTgt spid="10"/>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edge">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12"/>
                                        </p:tgtEl>
                                        <p:attrNameLst>
                                          <p:attrName>style.visibility</p:attrName>
                                        </p:attrNameLst>
                                      </p:cBhvr>
                                      <p:to>
                                        <p:strVal val="visible"/>
                                      </p:to>
                                    </p:set>
                                    <p:anim calcmode="discrete" valueType="clr">
                                      <p:cBhvr override="childStyle">
                                        <p:cTn id="50"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2"/>
                                        </p:tgtEl>
                                        <p:attrNameLst>
                                          <p:attrName>fillcolor</p:attrName>
                                        </p:attrNameLst>
                                      </p:cBhvr>
                                      <p:tavLst>
                                        <p:tav tm="0">
                                          <p:val>
                                            <p:clrVal>
                                              <a:schemeClr val="accent2"/>
                                            </p:clrVal>
                                          </p:val>
                                        </p:tav>
                                        <p:tav tm="50000">
                                          <p:val>
                                            <p:clrVal>
                                              <a:schemeClr val="hlink"/>
                                            </p:clrVal>
                                          </p:val>
                                        </p:tav>
                                      </p:tavLst>
                                    </p:anim>
                                    <p:set>
                                      <p:cBhvr>
                                        <p:cTn id="52" dur="80"/>
                                        <p:tgtEl>
                                          <p:spTgt spid="12"/>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edge">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14"/>
                                        </p:tgtEl>
                                        <p:attrNameLst>
                                          <p:attrName>style.visibility</p:attrName>
                                        </p:attrNameLst>
                                      </p:cBhvr>
                                      <p:to>
                                        <p:strVal val="visible"/>
                                      </p:to>
                                    </p:set>
                                    <p:anim calcmode="discrete" valueType="clr">
                                      <p:cBhvr override="childStyle">
                                        <p:cTn id="62"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14"/>
                                        </p:tgtEl>
                                        <p:attrNameLst>
                                          <p:attrName>fillcolor</p:attrName>
                                        </p:attrNameLst>
                                      </p:cBhvr>
                                      <p:tavLst>
                                        <p:tav tm="0">
                                          <p:val>
                                            <p:clrVal>
                                              <a:schemeClr val="accent2"/>
                                            </p:clrVal>
                                          </p:val>
                                        </p:tav>
                                        <p:tav tm="50000">
                                          <p:val>
                                            <p:clrVal>
                                              <a:schemeClr val="hlink"/>
                                            </p:clrVal>
                                          </p:val>
                                        </p:tav>
                                      </p:tavLst>
                                    </p:anim>
                                    <p:set>
                                      <p:cBhvr>
                                        <p:cTn id="64" dur="80"/>
                                        <p:tgtEl>
                                          <p:spTgt spid="14"/>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0"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edge">
                                      <p:cBhvr>
                                        <p:cTn id="69" dur="20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7" presetClass="entr" presetSubtype="0" fill="hold" grpId="0" nodeType="clickEffect">
                                  <p:stCondLst>
                                    <p:cond delay="0"/>
                                  </p:stCondLst>
                                  <p:iterate type="lt">
                                    <p:tmPct val="50000"/>
                                  </p:iterate>
                                  <p:childTnLst>
                                    <p:set>
                                      <p:cBhvr>
                                        <p:cTn id="73" dur="1" fill="hold">
                                          <p:stCondLst>
                                            <p:cond delay="0"/>
                                          </p:stCondLst>
                                        </p:cTn>
                                        <p:tgtEl>
                                          <p:spTgt spid="20"/>
                                        </p:tgtEl>
                                        <p:attrNameLst>
                                          <p:attrName>style.visibility</p:attrName>
                                        </p:attrNameLst>
                                      </p:cBhvr>
                                      <p:to>
                                        <p:strVal val="visible"/>
                                      </p:to>
                                    </p:set>
                                    <p:anim calcmode="discrete" valueType="clr">
                                      <p:cBhvr override="childStyle">
                                        <p:cTn id="74"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75" dur="80"/>
                                        <p:tgtEl>
                                          <p:spTgt spid="20"/>
                                        </p:tgtEl>
                                        <p:attrNameLst>
                                          <p:attrName>fillcolor</p:attrName>
                                        </p:attrNameLst>
                                      </p:cBhvr>
                                      <p:tavLst>
                                        <p:tav tm="0">
                                          <p:val>
                                            <p:clrVal>
                                              <a:schemeClr val="accent2"/>
                                            </p:clrVal>
                                          </p:val>
                                        </p:tav>
                                        <p:tav tm="50000">
                                          <p:val>
                                            <p:clrVal>
                                              <a:schemeClr val="hlink"/>
                                            </p:clrVal>
                                          </p:val>
                                        </p:tav>
                                      </p:tavLst>
                                    </p:anim>
                                    <p:set>
                                      <p:cBhvr>
                                        <p:cTn id="76" dur="80"/>
                                        <p:tgtEl>
                                          <p:spTgt spid="20"/>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20" presetClass="entr" presetSubtype="0"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edge">
                                      <p:cBhvr>
                                        <p:cTn id="81" dur="200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27" presetClass="entr" presetSubtype="0" fill="hold" grpId="0" nodeType="clickEffect">
                                  <p:stCondLst>
                                    <p:cond delay="0"/>
                                  </p:stCondLst>
                                  <p:iterate type="lt">
                                    <p:tmPct val="50000"/>
                                  </p:iterate>
                                  <p:childTnLst>
                                    <p:set>
                                      <p:cBhvr>
                                        <p:cTn id="85" dur="1" fill="hold">
                                          <p:stCondLst>
                                            <p:cond delay="0"/>
                                          </p:stCondLst>
                                        </p:cTn>
                                        <p:tgtEl>
                                          <p:spTgt spid="18"/>
                                        </p:tgtEl>
                                        <p:attrNameLst>
                                          <p:attrName>style.visibility</p:attrName>
                                        </p:attrNameLst>
                                      </p:cBhvr>
                                      <p:to>
                                        <p:strVal val="visible"/>
                                      </p:to>
                                    </p:set>
                                    <p:anim calcmode="discrete" valueType="clr">
                                      <p:cBhvr override="childStyle">
                                        <p:cTn id="86"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87" dur="80"/>
                                        <p:tgtEl>
                                          <p:spTgt spid="18"/>
                                        </p:tgtEl>
                                        <p:attrNameLst>
                                          <p:attrName>fillcolor</p:attrName>
                                        </p:attrNameLst>
                                      </p:cBhvr>
                                      <p:tavLst>
                                        <p:tav tm="0">
                                          <p:val>
                                            <p:clrVal>
                                              <a:schemeClr val="accent2"/>
                                            </p:clrVal>
                                          </p:val>
                                        </p:tav>
                                        <p:tav tm="50000">
                                          <p:val>
                                            <p:clrVal>
                                              <a:schemeClr val="hlink"/>
                                            </p:clrVal>
                                          </p:val>
                                        </p:tav>
                                      </p:tavLst>
                                    </p:anim>
                                    <p:set>
                                      <p:cBhvr>
                                        <p:cTn id="88" dur="80"/>
                                        <p:tgtEl>
                                          <p:spTgt spid="18"/>
                                        </p:tgtEl>
                                        <p:attrNameLst>
                                          <p:attrName>fill.type</p:attrName>
                                        </p:attrNameLst>
                                      </p:cBhvr>
                                      <p:to>
                                        <p:strVal val="solid"/>
                                      </p:to>
                                    </p:set>
                                  </p:childTnLst>
                                </p:cTn>
                              </p:par>
                            </p:childTnLst>
                          </p:cTn>
                        </p:par>
                      </p:childTnLst>
                    </p:cTn>
                  </p:par>
                  <p:par>
                    <p:cTn id="89" fill="hold">
                      <p:stCondLst>
                        <p:cond delay="indefinite"/>
                      </p:stCondLst>
                      <p:childTnLst>
                        <p:par>
                          <p:cTn id="90" fill="hold">
                            <p:stCondLst>
                              <p:cond delay="0"/>
                            </p:stCondLst>
                            <p:childTnLst>
                              <p:par>
                                <p:cTn id="91" presetID="20" presetClass="entr" presetSubtype="0"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edge">
                                      <p:cBhvr>
                                        <p:cTn id="93" dur="2000"/>
                                        <p:tgtEl>
                                          <p:spTgt spid="23"/>
                                        </p:tgtEl>
                                      </p:cBhvr>
                                    </p:animEffect>
                                  </p:childTnLst>
                                </p:cTn>
                              </p:par>
                            </p:childTnLst>
                          </p:cTn>
                        </p:par>
                      </p:childTnLst>
                    </p:cTn>
                  </p:par>
                  <p:par>
                    <p:cTn id="94" fill="hold">
                      <p:stCondLst>
                        <p:cond delay="indefinite"/>
                      </p:stCondLst>
                      <p:childTnLst>
                        <p:par>
                          <p:cTn id="95" fill="hold">
                            <p:stCondLst>
                              <p:cond delay="0"/>
                            </p:stCondLst>
                            <p:childTnLst>
                              <p:par>
                                <p:cTn id="96" presetID="27" presetClass="entr" presetSubtype="0" fill="hold" grpId="0" nodeType="clickEffect">
                                  <p:stCondLst>
                                    <p:cond delay="0"/>
                                  </p:stCondLst>
                                  <p:iterate type="lt">
                                    <p:tmPct val="50000"/>
                                  </p:iterate>
                                  <p:childTnLst>
                                    <p:set>
                                      <p:cBhvr>
                                        <p:cTn id="97" dur="1" fill="hold">
                                          <p:stCondLst>
                                            <p:cond delay="0"/>
                                          </p:stCondLst>
                                        </p:cTn>
                                        <p:tgtEl>
                                          <p:spTgt spid="24"/>
                                        </p:tgtEl>
                                        <p:attrNameLst>
                                          <p:attrName>style.visibility</p:attrName>
                                        </p:attrNameLst>
                                      </p:cBhvr>
                                      <p:to>
                                        <p:strVal val="visible"/>
                                      </p:to>
                                    </p:set>
                                    <p:anim calcmode="discrete" valueType="clr">
                                      <p:cBhvr override="childStyle">
                                        <p:cTn id="98" dur="50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99" dur="500"/>
                                        <p:tgtEl>
                                          <p:spTgt spid="24"/>
                                        </p:tgtEl>
                                        <p:attrNameLst>
                                          <p:attrName>fillcolor</p:attrName>
                                        </p:attrNameLst>
                                      </p:cBhvr>
                                      <p:tavLst>
                                        <p:tav tm="0">
                                          <p:val>
                                            <p:clrVal>
                                              <a:schemeClr val="accent2"/>
                                            </p:clrVal>
                                          </p:val>
                                        </p:tav>
                                        <p:tav tm="50000">
                                          <p:val>
                                            <p:clrVal>
                                              <a:schemeClr val="hlink"/>
                                            </p:clrVal>
                                          </p:val>
                                        </p:tav>
                                      </p:tavLst>
                                    </p:anim>
                                    <p:set>
                                      <p:cBhvr>
                                        <p:cTn id="100" dur="500"/>
                                        <p:tgtEl>
                                          <p:spTgt spid="24"/>
                                        </p:tgtEl>
                                        <p:attrNameLst>
                                          <p:attrName>fill.type</p:attrName>
                                        </p:attrNameLst>
                                      </p:cBhvr>
                                      <p:to>
                                        <p:strVal val="solid"/>
                                      </p:to>
                                    </p:set>
                                  </p:childTnLst>
                                </p:cTn>
                              </p:par>
                            </p:childTnLst>
                          </p:cTn>
                        </p:par>
                        <p:par>
                          <p:cTn id="101" fill="hold">
                            <p:stCondLst>
                              <p:cond delay="6000"/>
                            </p:stCondLst>
                            <p:childTnLst>
                              <p:par>
                                <p:cTn id="102" presetID="35" presetClass="emph" presetSubtype="0" repeatCount="indefinite" fill="hold" grpId="1" nodeType="afterEffect">
                                  <p:stCondLst>
                                    <p:cond delay="0"/>
                                  </p:stCondLst>
                                  <p:iterate type="lt">
                                    <p:tmPct val="0"/>
                                  </p:iterate>
                                  <p:childTnLst>
                                    <p:anim calcmode="discrete" valueType="str">
                                      <p:cBhvr>
                                        <p:cTn id="103" dur="2000" fill="hold"/>
                                        <p:tgtEl>
                                          <p:spTgt spid="2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4" grpId="0" animBg="1"/>
      <p:bldP spid="25605" grpId="0" animBg="1"/>
      <p:bldP spid="7" grpId="0" animBg="1"/>
      <p:bldP spid="8" grpId="0"/>
      <p:bldP spid="9" grpId="0" animBg="1"/>
      <p:bldP spid="10" grpId="0"/>
      <p:bldP spid="11" grpId="0" animBg="1"/>
      <p:bldP spid="12" grpId="0"/>
      <p:bldP spid="13" grpId="0" animBg="1"/>
      <p:bldP spid="14" grpId="0"/>
      <p:bldP spid="17" grpId="0" animBg="1"/>
      <p:bldP spid="18" grpId="0"/>
      <p:bldP spid="19" grpId="0" animBg="1"/>
      <p:bldP spid="20" grpId="0"/>
      <p:bldP spid="23" grpId="0" animBg="1"/>
      <p:bldP spid="24" grpId="0"/>
      <p:bldP spid="2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2214554"/>
            <a:ext cx="8286808" cy="2123658"/>
          </a:xfrm>
          <a:prstGeom prst="rect">
            <a:avLst/>
          </a:prstGeom>
          <a:noFill/>
        </p:spPr>
        <p:txBody>
          <a:bodyPr wrap="square" rtlCol="0">
            <a:spAutoFit/>
          </a:bodyPr>
          <a:lstStyle/>
          <a:p>
            <a:pPr marL="400050" indent="-400050" algn="ctr">
              <a:buAutoNum type="romanUcPeriod"/>
            </a:pPr>
            <a:r>
              <a:rPr lang="fr-FR" sz="4400" u="sng" dirty="0" smtClean="0">
                <a:solidFill>
                  <a:srgbClr val="FF0000"/>
                </a:solidFill>
                <a:latin typeface="Poor Richard" pitchFamily="18" charset="0"/>
              </a:rPr>
              <a:t>La Première Guerre Mondiale : </a:t>
            </a:r>
          </a:p>
          <a:p>
            <a:pPr marL="400050" indent="-400050" algn="ctr"/>
            <a:r>
              <a:rPr lang="fr-FR" sz="4400" u="sng" dirty="0" smtClean="0">
                <a:solidFill>
                  <a:srgbClr val="FF0000"/>
                </a:solidFill>
                <a:latin typeface="Poor Richard" pitchFamily="18" charset="0"/>
              </a:rPr>
              <a:t>une guerre totale</a:t>
            </a:r>
          </a:p>
          <a:p>
            <a:pPr marL="400050" indent="-400050" algn="ctr"/>
            <a:endParaRPr lang="fr-FR" sz="4400" dirty="0">
              <a:solidFill>
                <a:srgbClr val="FF0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285720" y="3143248"/>
            <a:ext cx="5269456" cy="347496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5429256" y="1643050"/>
            <a:ext cx="3536402" cy="4943472"/>
          </a:xfrm>
          <a:prstGeom prst="rect">
            <a:avLst/>
          </a:prstGeom>
          <a:noFill/>
          <a:ln w="9525">
            <a:noFill/>
            <a:miter lim="800000"/>
            <a:headEnd/>
            <a:tailEnd/>
          </a:ln>
          <a:effectLst/>
        </p:spPr>
      </p:pic>
      <p:sp>
        <p:nvSpPr>
          <p:cNvPr id="5" name="ZoneTexte 4"/>
          <p:cNvSpPr txBox="1"/>
          <p:nvPr/>
        </p:nvSpPr>
        <p:spPr>
          <a:xfrm>
            <a:off x="214282" y="571480"/>
            <a:ext cx="5357818" cy="523220"/>
          </a:xfrm>
          <a:prstGeom prst="rect">
            <a:avLst/>
          </a:prstGeom>
          <a:solidFill>
            <a:srgbClr val="BFBFBF">
              <a:alpha val="50196"/>
            </a:srgbClr>
          </a:solidFill>
          <a:ln>
            <a:solidFill>
              <a:schemeClr val="tx1"/>
            </a:solidFill>
          </a:ln>
        </p:spPr>
        <p:txBody>
          <a:bodyPr wrap="square" rtlCol="0">
            <a:spAutoFit/>
          </a:bodyPr>
          <a:lstStyle/>
          <a:p>
            <a:r>
              <a:rPr lang="fr-FR" sz="2800" dirty="0" smtClean="0">
                <a:latin typeface="Poor Richard" pitchFamily="18" charset="0"/>
              </a:rPr>
              <a:t>- Associer un texte à une photographie.</a:t>
            </a:r>
          </a:p>
        </p:txBody>
      </p:sp>
      <p:cxnSp>
        <p:nvCxnSpPr>
          <p:cNvPr id="10" name="Connecteur droit 9"/>
          <p:cNvCxnSpPr/>
          <p:nvPr/>
        </p:nvCxnSpPr>
        <p:spPr>
          <a:xfrm rot="10800000">
            <a:off x="285720" y="6572272"/>
            <a:ext cx="864399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rot="5400000">
            <a:off x="6465107" y="4107661"/>
            <a:ext cx="4930016"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285720" y="3143248"/>
            <a:ext cx="507209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rot="5400000">
            <a:off x="-1427998" y="4856966"/>
            <a:ext cx="342902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5400000">
            <a:off x="4607719" y="2393149"/>
            <a:ext cx="150019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5357818" y="1643050"/>
            <a:ext cx="35703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14282" y="1214422"/>
            <a:ext cx="5000660" cy="1815882"/>
          </a:xfrm>
          <a:prstGeom prst="rect">
            <a:avLst/>
          </a:prstGeom>
          <a:solidFill>
            <a:srgbClr val="BFBFBF">
              <a:alpha val="50196"/>
            </a:srgbClr>
          </a:solidFill>
          <a:ln>
            <a:solidFill>
              <a:schemeClr val="tx1"/>
            </a:solidFill>
          </a:ln>
        </p:spPr>
        <p:txBody>
          <a:bodyPr wrap="square">
            <a:spAutoFit/>
          </a:bodyPr>
          <a:lstStyle/>
          <a:p>
            <a:pPr>
              <a:buFontTx/>
              <a:buChar char="-"/>
            </a:pPr>
            <a:r>
              <a:rPr lang="fr-FR" sz="2800" dirty="0" smtClean="0">
                <a:latin typeface="Poor Richard" pitchFamily="18" charset="0"/>
              </a:rPr>
              <a:t>Donner un titre à chaque  photographie en prélevant un </a:t>
            </a:r>
          </a:p>
          <a:p>
            <a:r>
              <a:rPr lang="fr-FR" sz="2800" dirty="0" smtClean="0">
                <a:latin typeface="Poor Richard" pitchFamily="18" charset="0"/>
              </a:rPr>
              <a:t>passage d’un texte qui y correspond  le mieux.</a:t>
            </a:r>
            <a:endParaRPr lang="fr-FR" sz="2800"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20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2000"/>
                                        <p:tgtEl>
                                          <p:spTgt spid="17"/>
                                        </p:tgtEl>
                                      </p:cBhvr>
                                    </p:animEffect>
                                  </p:childTnLst>
                                </p:cTn>
                              </p:par>
                              <p:par>
                                <p:cTn id="16" presetID="2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2000"/>
                                        <p:tgtEl>
                                          <p:spTgt spid="20"/>
                                        </p:tgtEl>
                                      </p:cBhvr>
                                    </p:animEffect>
                                  </p:childTnLst>
                                </p:cTn>
                              </p:par>
                              <p:par>
                                <p:cTn id="19" presetID="22" presetClass="entr" presetSubtype="4"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2000"/>
                                        <p:tgtEl>
                                          <p:spTgt spid="26"/>
                                        </p:tgtEl>
                                      </p:cBhvr>
                                    </p:animEffect>
                                  </p:childTnLst>
                                </p:cTn>
                              </p:par>
                              <p:par>
                                <p:cTn id="22" presetID="22" presetClass="entr" presetSubtype="8"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2000"/>
                                        <p:tgtEl>
                                          <p:spTgt spid="28"/>
                                        </p:tgtEl>
                                      </p:cBhvr>
                                    </p:animEffect>
                                  </p:childTnLst>
                                </p:cTn>
                              </p:par>
                              <p:par>
                                <p:cTn id="25" presetID="10" presetClass="entr" presetSubtype="0" fill="hold" nodeType="with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2000"/>
                                        <p:tgtEl>
                                          <p:spTgt spid="1027"/>
                                        </p:tgtEl>
                                      </p:cBhvr>
                                    </p:animEffect>
                                  </p:childTnLst>
                                </p:cTn>
                              </p:par>
                              <p:par>
                                <p:cTn id="28" presetID="10" presetClass="entr" presetSubtype="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2000"/>
                                        <p:tgtEl>
                                          <p:spTgt spid="1026"/>
                                        </p:tgtEl>
                                      </p:cBhvr>
                                    </p:animEffect>
                                  </p:childTnLst>
                                </p:cTn>
                              </p:par>
                              <p:par>
                                <p:cTn id="31" presetID="22" presetClass="entr" presetSubtype="4"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20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4282" y="2571744"/>
            <a:ext cx="8643998" cy="4093428"/>
          </a:xfrm>
          <a:prstGeom prst="rect">
            <a:avLst/>
          </a:prstGeom>
          <a:ln>
            <a:solidFill>
              <a:schemeClr val="tx1"/>
            </a:solidFill>
          </a:ln>
        </p:spPr>
        <p:txBody>
          <a:bodyPr wrap="square">
            <a:spAutoFit/>
          </a:bodyPr>
          <a:lstStyle/>
          <a:p>
            <a:pPr lvl="0" algn="ctr" fontAlgn="base">
              <a:spcBef>
                <a:spcPct val="0"/>
              </a:spcBef>
              <a:spcAft>
                <a:spcPct val="0"/>
              </a:spcAft>
            </a:pPr>
            <a:r>
              <a:rPr lang="fr-FR" b="1" dirty="0" smtClean="0">
                <a:latin typeface="Adobe Garamond Pro" pitchFamily="18" charset="0"/>
                <a:cs typeface="Arial" pitchFamily="34" charset="0"/>
              </a:rPr>
              <a:t>Un soldat français en première ligne le 25 février 1916 au matin, la bataille a débuté le 21 février</a:t>
            </a:r>
          </a:p>
          <a:p>
            <a:pPr lvl="0" fontAlgn="base">
              <a:spcBef>
                <a:spcPct val="0"/>
              </a:spcBef>
              <a:spcAft>
                <a:spcPct val="0"/>
              </a:spcAft>
            </a:pPr>
            <a:endParaRPr lang="fr-FR" b="1" dirty="0" smtClean="0">
              <a:latin typeface="Adobe Garamond Pro" pitchFamily="18" charset="0"/>
              <a:cs typeface="Arial" pitchFamily="34" charset="0"/>
            </a:endParaRPr>
          </a:p>
          <a:p>
            <a:pPr lvl="0" fontAlgn="base">
              <a:spcBef>
                <a:spcPct val="0"/>
              </a:spcBef>
              <a:spcAft>
                <a:spcPct val="0"/>
              </a:spcAft>
            </a:pPr>
            <a:r>
              <a:rPr lang="fr-FR" dirty="0" smtClean="0">
                <a:latin typeface="Adobe Garamond Pro" pitchFamily="18" charset="0"/>
                <a:cs typeface="Arial" pitchFamily="34" charset="0"/>
              </a:rPr>
              <a:t>« Sur toute l’étendue du secteur les explosions nous secouent jusqu’aux entrailles. Percutants, fusants semblent descendre du ciel en un bruit infernal, nous sommes bien repérés. Tout saute autour de nous. Un nuage de fumée sillonné d’éclairs nous environne. C’est un roulement continu, un vacarme  abominable : des mottes de terre, des cailloux nous martèlent le dos, les éclats d’obus sifflent sans arrêt. Stoïques nous attendons dans ce déluge d’acier. Je fume cigarette sur cigarette. À quoi bon me priver ! Ce seront peut-être les dernières. Mes nerfs sont à fleur de peau. Je voudrai me lever, courir n’importe où (…) ».</a:t>
            </a:r>
          </a:p>
          <a:p>
            <a:pPr lvl="0" fontAlgn="base">
              <a:spcBef>
                <a:spcPct val="0"/>
              </a:spcBef>
              <a:spcAft>
                <a:spcPct val="0"/>
              </a:spcAft>
            </a:pPr>
            <a:endParaRPr lang="fr-FR" dirty="0" smtClean="0">
              <a:latin typeface="Adobe Garamond Pro" pitchFamily="18" charset="0"/>
              <a:cs typeface="Arial" pitchFamily="34" charset="0"/>
            </a:endParaRPr>
          </a:p>
          <a:p>
            <a:pPr lvl="0" algn="r" fontAlgn="base">
              <a:spcBef>
                <a:spcPct val="0"/>
              </a:spcBef>
              <a:spcAft>
                <a:spcPts val="1000"/>
              </a:spcAft>
            </a:pPr>
            <a:r>
              <a:rPr lang="fr-FR" dirty="0" smtClean="0">
                <a:latin typeface="Adobe Garamond Pro" pitchFamily="18" charset="0"/>
                <a:cs typeface="Arial" pitchFamily="34" charset="0"/>
              </a:rPr>
              <a:t>D’après Charles </a:t>
            </a:r>
            <a:r>
              <a:rPr lang="fr-FR" dirty="0" err="1" smtClean="0">
                <a:latin typeface="Adobe Garamond Pro" pitchFamily="18" charset="0"/>
                <a:cs typeface="Arial" pitchFamily="34" charset="0"/>
              </a:rPr>
              <a:t>Cautain</a:t>
            </a:r>
            <a:r>
              <a:rPr lang="fr-FR" dirty="0" smtClean="0">
                <a:latin typeface="Adobe Garamond Pro" pitchFamily="18" charset="0"/>
                <a:cs typeface="Arial" pitchFamily="34" charset="0"/>
              </a:rPr>
              <a:t>, soldat français du 95e RI</a:t>
            </a:r>
            <a:endParaRPr lang="fr-FR" dirty="0" smtClean="0">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4860032" y="223154"/>
            <a:ext cx="3686741" cy="2283427"/>
          </a:xfrm>
          <a:prstGeom prst="rect">
            <a:avLst/>
          </a:prstGeom>
          <a:noFill/>
          <a:ln w="28575">
            <a:noFill/>
            <a:miter lim="800000"/>
            <a:headEnd/>
            <a:tailEnd/>
          </a:ln>
          <a:effectLst/>
        </p:spPr>
      </p:pic>
      <p:sp>
        <p:nvSpPr>
          <p:cNvPr id="3" name="Rectangle 2"/>
          <p:cNvSpPr/>
          <p:nvPr/>
        </p:nvSpPr>
        <p:spPr>
          <a:xfrm>
            <a:off x="285720" y="928670"/>
            <a:ext cx="4355976" cy="830997"/>
          </a:xfrm>
          <a:prstGeom prst="rect">
            <a:avLst/>
          </a:prstGeom>
        </p:spPr>
        <p:txBody>
          <a:bodyPr wrap="square">
            <a:spAutoFit/>
          </a:bodyPr>
          <a:lstStyle/>
          <a:p>
            <a:pPr algn="ctr"/>
            <a:r>
              <a:rPr lang="fr-FR" sz="2400" dirty="0" smtClean="0">
                <a:latin typeface="Poor Richard" pitchFamily="18" charset="0"/>
              </a:rPr>
              <a:t>Photo prise de la première ligne des tranchées françaises à Verdun</a:t>
            </a:r>
            <a:endParaRPr lang="fr-FR" sz="2400" dirty="0">
              <a:latin typeface="Poor Richard" pitchFamily="18" charset="0"/>
            </a:endParaRPr>
          </a:p>
        </p:txBody>
      </p:sp>
      <p:sp>
        <p:nvSpPr>
          <p:cNvPr id="6" name="Rectangle 5"/>
          <p:cNvSpPr/>
          <p:nvPr/>
        </p:nvSpPr>
        <p:spPr>
          <a:xfrm>
            <a:off x="7358082" y="4000504"/>
            <a:ext cx="1500198" cy="285752"/>
          </a:xfrm>
          <a:prstGeom prst="rect">
            <a:avLst/>
          </a:prstGeom>
          <a:solidFill>
            <a:srgbClr val="008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14282" y="4286256"/>
            <a:ext cx="4429156" cy="285752"/>
          </a:xfrm>
          <a:prstGeom prst="rect">
            <a:avLst/>
          </a:prstGeom>
          <a:solidFill>
            <a:srgbClr val="008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2000"/>
                                        <p:tgtEl>
                                          <p:spTgt spid="6"/>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6" grpId="0" animBg="1"/>
      <p:bldP spid="7"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2561</TotalTime>
  <Words>2482</Words>
  <Application>Microsoft Office PowerPoint</Application>
  <PresentationFormat>Affichage à l'écran (4:3)</PresentationFormat>
  <Paragraphs>174</Paragraphs>
  <Slides>29</Slides>
  <Notes>3</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domicile</dc:creator>
  <cp:lastModifiedBy>GCUENIN</cp:lastModifiedBy>
  <cp:revision>253</cp:revision>
  <dcterms:created xsi:type="dcterms:W3CDTF">2010-03-29T12:10:27Z</dcterms:created>
  <dcterms:modified xsi:type="dcterms:W3CDTF">2017-09-18T14:02:24Z</dcterms:modified>
</cp:coreProperties>
</file>