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257" r:id="rId11"/>
    <p:sldId id="259" r:id="rId12"/>
    <p:sldId id="303" r:id="rId13"/>
    <p:sldId id="260" r:id="rId14"/>
    <p:sldId id="304" r:id="rId15"/>
    <p:sldId id="261" r:id="rId16"/>
    <p:sldId id="262" r:id="rId17"/>
    <p:sldId id="276" r:id="rId18"/>
    <p:sldId id="264" r:id="rId19"/>
    <p:sldId id="265" r:id="rId20"/>
    <p:sldId id="329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69696"/>
    <a:srgbClr val="008000"/>
    <a:srgbClr val="006600"/>
    <a:srgbClr val="FF0000"/>
    <a:srgbClr val="CCFFFF"/>
    <a:srgbClr val="009900"/>
    <a:srgbClr val="0000FF"/>
    <a:srgbClr val="FFFF00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48" autoAdjust="0"/>
    <p:restoredTop sz="94660"/>
  </p:normalViewPr>
  <p:slideViewPr>
    <p:cSldViewPr>
      <p:cViewPr varScale="1">
        <p:scale>
          <a:sx n="68" d="100"/>
          <a:sy n="6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19D0-585F-402E-833E-631F60A57492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1C6-B21E-4B47-8346-1B5AFD68E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19D0-585F-402E-833E-631F60A57492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1C6-B21E-4B47-8346-1B5AFD68E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19D0-585F-402E-833E-631F60A57492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1C6-B21E-4B47-8346-1B5AFD68E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19D0-585F-402E-833E-631F60A57492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1C6-B21E-4B47-8346-1B5AFD68E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19D0-585F-402E-833E-631F60A57492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1C6-B21E-4B47-8346-1B5AFD68E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19D0-585F-402E-833E-631F60A57492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1C6-B21E-4B47-8346-1B5AFD68E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19D0-585F-402E-833E-631F60A57492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1C6-B21E-4B47-8346-1B5AFD68E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19D0-585F-402E-833E-631F60A57492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1C6-B21E-4B47-8346-1B5AFD68E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19D0-585F-402E-833E-631F60A57492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1C6-B21E-4B47-8346-1B5AFD68E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19D0-585F-402E-833E-631F60A57492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1C6-B21E-4B47-8346-1B5AFD68E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19D0-585F-402E-833E-631F60A57492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61C6-B21E-4B47-8346-1B5AFD68E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419D0-585F-402E-833E-631F60A57492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61C6-B21E-4B47-8346-1B5AFD68ED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fond-ecran-image.com/gif_anime_webmaster/crayon/crayon_22.gi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214414" y="285728"/>
            <a:ext cx="6715140" cy="646331"/>
          </a:xfrm>
          <a:prstGeom prst="rect">
            <a:avLst/>
          </a:prstGeom>
          <a:solidFill>
            <a:srgbClr val="006600">
              <a:alpha val="30196"/>
            </a:srgbClr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latin typeface="Poor Richard" pitchFamily="18" charset="0"/>
              </a:rPr>
              <a:t>THÈME N°1</a:t>
            </a:r>
            <a:endParaRPr lang="fr-FR" sz="3600" b="1" dirty="0">
              <a:latin typeface="Poor Richar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428868"/>
            <a:ext cx="9144000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8800" u="sng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Poor Richard" pitchFamily="18" charset="0"/>
              </a:rPr>
              <a:t>La  rentrée  en  6</a:t>
            </a:r>
            <a:r>
              <a:rPr lang="fr-FR" sz="8800" u="sng" baseline="3000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Poor Richard" pitchFamily="18" charset="0"/>
              </a:rPr>
              <a:t>e</a:t>
            </a:r>
            <a:r>
              <a:rPr lang="fr-FR" sz="8800" u="sng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Poor Richard" pitchFamily="18" charset="0"/>
              </a:rPr>
              <a:t> </a:t>
            </a:r>
          </a:p>
          <a:p>
            <a:pPr algn="ctr">
              <a:defRPr/>
            </a:pPr>
            <a:r>
              <a:rPr lang="fr-FR" sz="8800" u="sng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Poor Richard" pitchFamily="18" charset="0"/>
              </a:rPr>
              <a:t>au  collège</a:t>
            </a:r>
            <a:endParaRPr lang="fr-FR" sz="8800" u="sng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hrono871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71480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643438" y="235743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Poor Richard" pitchFamily="18" charset="0"/>
              </a:rPr>
              <a:t>Un petit exercice pour savoir s’orienter dans votre collège!!</a:t>
            </a:r>
            <a:endParaRPr lang="fr-FR" sz="3200" i="1" u="sng" dirty="0">
              <a:latin typeface="Poor Richar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72198" y="1643050"/>
            <a:ext cx="648072" cy="1440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 l="34559" t="11914" r="32904" b="7031"/>
          <a:stretch>
            <a:fillRect/>
          </a:stretch>
        </p:blipFill>
        <p:spPr bwMode="auto">
          <a:xfrm>
            <a:off x="357158" y="357166"/>
            <a:ext cx="4214842" cy="5929354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1643050"/>
            <a:ext cx="8501122" cy="47149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 rot="5400000">
            <a:off x="534959" y="2178835"/>
            <a:ext cx="78661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10800000">
            <a:off x="357158" y="257174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643042" y="2214554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6537339" y="3393281"/>
            <a:ext cx="235666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214414" y="4572008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714876" y="4572008"/>
            <a:ext cx="33575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465109" y="3393281"/>
            <a:ext cx="235666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4286248" y="3143248"/>
            <a:ext cx="50006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>
            <a:off x="357158" y="3571876"/>
            <a:ext cx="500066" cy="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178563" y="4250537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857224" y="514351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786314" y="5143512"/>
            <a:ext cx="31432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8429652" y="514351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5400000">
            <a:off x="7573190" y="5499908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10800000">
            <a:off x="4857752" y="5857892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rot="10800000">
            <a:off x="3428992" y="5857892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rot="10800000">
            <a:off x="857224" y="5857892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rot="5400000" flipH="1" flipV="1">
            <a:off x="6751653" y="560706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5400000" flipH="1" flipV="1">
            <a:off x="5822959" y="560706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rot="5400000" flipH="1" flipV="1">
            <a:off x="4286248" y="557214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rot="10800000">
            <a:off x="3714744" y="5143512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rot="5400000">
            <a:off x="3215472" y="542847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928794" y="357166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Poor Richard" pitchFamily="18" charset="0"/>
              </a:rPr>
              <a:t>Rez-de-chaussée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Poor Richard" pitchFamily="18" charset="0"/>
            </a:endParaRPr>
          </a:p>
        </p:txBody>
      </p:sp>
      <p:cxnSp>
        <p:nvCxnSpPr>
          <p:cNvPr id="88" name="Connecteur droit 87"/>
          <p:cNvCxnSpPr/>
          <p:nvPr/>
        </p:nvCxnSpPr>
        <p:spPr>
          <a:xfrm rot="16200000" flipH="1">
            <a:off x="4071934" y="2285992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4286248" y="250030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 rot="5400000" flipH="1" flipV="1">
            <a:off x="4643438" y="2285992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4857752" y="2214554"/>
            <a:ext cx="2857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57158" y="1643050"/>
            <a:ext cx="571504" cy="928694"/>
          </a:xfrm>
          <a:prstGeom prst="rect">
            <a:avLst/>
          </a:prstGeom>
          <a:solidFill>
            <a:srgbClr val="008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857224" y="535782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Palatino Linotype" pitchFamily="18" charset="0"/>
              </a:rPr>
              <a:t>Réfectoire</a:t>
            </a:r>
            <a:endParaRPr lang="fr-FR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hrono871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7158" y="2143116"/>
            <a:ext cx="642942" cy="1428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57148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latin typeface="Poor Richard" pitchFamily="18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effectLst/>
                <a:latin typeface="Poor Richard" pitchFamily="18" charset="0"/>
                <a:ea typeface="Times New Roman" pitchFamily="18" charset="0"/>
                <a:cs typeface="Arial" pitchFamily="34" charset="0"/>
              </a:rPr>
              <a:t>lan du collège :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effectLst/>
                <a:latin typeface="Poor Richar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effectLst/>
                <a:latin typeface="Poor Richard" pitchFamily="18" charset="0"/>
                <a:ea typeface="Times New Roman" pitchFamily="18" charset="0"/>
                <a:cs typeface="Arial" pitchFamily="34" charset="0"/>
              </a:rPr>
              <a:t>reconnaissance de plusieurs salles avec différents crayons de couleur :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1500174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endParaRPr lang="fr-FR" sz="2800" dirty="0">
              <a:latin typeface="Poor Richard" pitchFamily="18" charset="0"/>
            </a:endParaRPr>
          </a:p>
          <a:p>
            <a:pPr lvl="5">
              <a:buFont typeface="Wingdings" pitchFamily="2" charset="2"/>
              <a:buChar char="Ø"/>
            </a:pPr>
            <a:r>
              <a:rPr lang="fr-FR" sz="2800" dirty="0" smtClean="0">
                <a:latin typeface="Poor Richard" pitchFamily="18" charset="0"/>
              </a:rPr>
              <a:t>Colorier en </a:t>
            </a:r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rouge</a:t>
            </a:r>
            <a:r>
              <a:rPr lang="fr-FR" sz="2800" dirty="0" smtClean="0">
                <a:latin typeface="Poor Richard" pitchFamily="18" charset="0"/>
              </a:rPr>
              <a:t> les salles de classe</a:t>
            </a:r>
          </a:p>
          <a:p>
            <a:pPr lvl="5">
              <a:buFont typeface="Wingdings" pitchFamily="2" charset="2"/>
              <a:buChar char="Ø"/>
            </a:pPr>
            <a:r>
              <a:rPr lang="fr-FR" sz="2800" dirty="0" smtClean="0">
                <a:latin typeface="Poor Richard" pitchFamily="18" charset="0"/>
              </a:rPr>
              <a:t>Colorier en </a:t>
            </a:r>
            <a:r>
              <a:rPr lang="fr-FR" sz="2800" dirty="0" smtClean="0">
                <a:solidFill>
                  <a:srgbClr val="006600"/>
                </a:solidFill>
                <a:latin typeface="Poor Richard" pitchFamily="18" charset="0"/>
              </a:rPr>
              <a:t>vert</a:t>
            </a:r>
            <a:r>
              <a:rPr lang="fr-FR" sz="2800" dirty="0" smtClean="0">
                <a:latin typeface="Poor Richard" pitchFamily="18" charset="0"/>
              </a:rPr>
              <a:t> la salle d’E.P.S.</a:t>
            </a:r>
          </a:p>
          <a:p>
            <a:pPr lvl="5">
              <a:buFont typeface="Wingdings" pitchFamily="2" charset="2"/>
              <a:buChar char="Ø"/>
            </a:pPr>
            <a:r>
              <a:rPr lang="fr-FR" sz="2800" dirty="0" smtClean="0">
                <a:latin typeface="Poor Richard" pitchFamily="18" charset="0"/>
              </a:rPr>
              <a:t>Colorier en </a:t>
            </a:r>
            <a:r>
              <a:rPr lang="fr-FR" sz="2800" dirty="0" smtClean="0">
                <a:solidFill>
                  <a:schemeClr val="accent6"/>
                </a:solidFill>
                <a:latin typeface="Poor Richard" pitchFamily="18" charset="0"/>
              </a:rPr>
              <a:t>orange </a:t>
            </a:r>
            <a:r>
              <a:rPr lang="fr-FR" sz="2800" dirty="0" smtClean="0">
                <a:latin typeface="Poor Richard" pitchFamily="18" charset="0"/>
              </a:rPr>
              <a:t>la salle de Musique/Arts Plastiques</a:t>
            </a:r>
          </a:p>
          <a:p>
            <a:pPr lvl="5">
              <a:buFont typeface="Wingdings" pitchFamily="2" charset="2"/>
              <a:buChar char="Ø"/>
            </a:pPr>
            <a:r>
              <a:rPr lang="fr-FR" sz="2800" dirty="0" smtClean="0">
                <a:latin typeface="Poor Richard" pitchFamily="18" charset="0"/>
              </a:rPr>
              <a:t>Colorier en </a:t>
            </a:r>
            <a:r>
              <a:rPr lang="fr-FR" sz="2800" dirty="0" smtClean="0">
                <a:solidFill>
                  <a:srgbClr val="FFFF00"/>
                </a:solidFill>
                <a:latin typeface="Poor Richard" pitchFamily="18" charset="0"/>
              </a:rPr>
              <a:t>jaune</a:t>
            </a:r>
            <a:r>
              <a:rPr lang="fr-FR" sz="2800" dirty="0" smtClean="0">
                <a:latin typeface="Poor Richard" pitchFamily="18" charset="0"/>
              </a:rPr>
              <a:t> la salle des profs</a:t>
            </a:r>
          </a:p>
          <a:p>
            <a:pPr lvl="5">
              <a:buFont typeface="Wingdings" pitchFamily="2" charset="2"/>
              <a:buChar char="Ø"/>
            </a:pPr>
            <a:r>
              <a:rPr lang="fr-FR" sz="2800" dirty="0" smtClean="0">
                <a:latin typeface="Poor Richard" pitchFamily="18" charset="0"/>
              </a:rPr>
              <a:t>Colorier en </a:t>
            </a:r>
            <a:r>
              <a:rPr lang="fr-FR" sz="2800" dirty="0" smtClean="0">
                <a:solidFill>
                  <a:srgbClr val="002060"/>
                </a:solidFill>
                <a:latin typeface="Poor Richard" pitchFamily="18" charset="0"/>
              </a:rPr>
              <a:t>bleu</a:t>
            </a:r>
            <a:r>
              <a:rPr lang="fr-FR" sz="2800" dirty="0" smtClean="0">
                <a:latin typeface="Poor Richard" pitchFamily="18" charset="0"/>
              </a:rPr>
              <a:t> le bureau du directeur et le secrétariat</a:t>
            </a:r>
          </a:p>
          <a:p>
            <a:pPr lvl="5">
              <a:buFont typeface="Wingdings" pitchFamily="2" charset="2"/>
              <a:buChar char="Ø"/>
            </a:pPr>
            <a:r>
              <a:rPr lang="fr-FR" sz="2800" dirty="0" smtClean="0">
                <a:latin typeface="Poor Richard" pitchFamily="18" charset="0"/>
              </a:rPr>
              <a:t>Placer au bon endroit :</a:t>
            </a:r>
          </a:p>
          <a:p>
            <a:pPr lvl="5"/>
            <a:r>
              <a:rPr lang="fr-FR" sz="2800" dirty="0" smtClean="0">
                <a:latin typeface="Poor Richard" pitchFamily="18" charset="0"/>
              </a:rPr>
              <a:t>	- le réfectoire</a:t>
            </a:r>
          </a:p>
          <a:p>
            <a:pPr lvl="5"/>
            <a:r>
              <a:rPr lang="fr-FR" sz="2800" dirty="0" smtClean="0">
                <a:latin typeface="Poor Richard" pitchFamily="18" charset="0"/>
              </a:rPr>
              <a:t>	- le labo de sciences</a:t>
            </a:r>
          </a:p>
          <a:p>
            <a:pPr lvl="5"/>
            <a:r>
              <a:rPr lang="fr-FR" sz="2800" dirty="0" smtClean="0">
                <a:latin typeface="Poor Richard" pitchFamily="18" charset="0"/>
              </a:rPr>
              <a:t>	- le C.D.I.</a:t>
            </a:r>
          </a:p>
          <a:p>
            <a:pPr lvl="5"/>
            <a:r>
              <a:rPr lang="fr-FR" sz="2400" dirty="0" smtClean="0">
                <a:latin typeface="Papyrus" pitchFamily="66" charset="0"/>
              </a:rPr>
              <a:t>	</a:t>
            </a:r>
            <a:endParaRPr lang="fr-FR" sz="2400" dirty="0">
              <a:latin typeface="Papyru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1643050"/>
            <a:ext cx="8501122" cy="47149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786446" y="1643050"/>
            <a:ext cx="3071834" cy="25717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 rot="10800000">
            <a:off x="4429124" y="4214818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3001158" y="2928140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0800000">
            <a:off x="4572000" y="3000372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0800000">
            <a:off x="4429124" y="2214554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10800000">
            <a:off x="4572000" y="3786190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4214810" y="2571744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>
            <a:off x="4250529" y="3321843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643306" y="4214818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3643306" y="3929066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10800000">
            <a:off x="3643306" y="3714752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3643306" y="3357562"/>
            <a:ext cx="642942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10800000">
            <a:off x="3643306" y="3143248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3643306" y="2857496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10800000">
            <a:off x="3643306" y="2571744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3643306" y="2285992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10800000">
            <a:off x="3643306" y="2000240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3643306" y="1643050"/>
            <a:ext cx="642942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5400000">
            <a:off x="7500958" y="428625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5400000">
            <a:off x="6679421" y="5464983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7715272" y="5500702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rot="5400000" flipH="1" flipV="1">
            <a:off x="35687" y="5893611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500034" y="5429264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rot="5400000">
            <a:off x="1143770" y="564278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rot="5400000">
            <a:off x="1108051" y="6250801"/>
            <a:ext cx="21352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1214414" y="542926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1643042" y="5429264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rot="5400000">
            <a:off x="2286778" y="564278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rot="5400000">
            <a:off x="2393935" y="625000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2500298" y="542926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rot="5400000">
            <a:off x="2608249" y="5892817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3071802" y="5429264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2428860" y="5786454"/>
            <a:ext cx="642942" cy="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3929058" y="542926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4429124" y="542926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rot="16200000" flipH="1">
            <a:off x="4321968" y="5893611"/>
            <a:ext cx="92869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>
            <a:off x="5000628" y="5429264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rot="5400000">
            <a:off x="5536413" y="5893611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0" y="35716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1</a:t>
            </a:r>
            <a:r>
              <a:rPr lang="fr-FR" sz="5400" b="1" cap="none" spc="0" baseline="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er</a:t>
            </a:r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étage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71802" y="5429264"/>
            <a:ext cx="2928958" cy="92869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 rot="5400000">
            <a:off x="4393405" y="2393149"/>
            <a:ext cx="1571636" cy="121444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286248" y="1643050"/>
            <a:ext cx="1500198" cy="571504"/>
          </a:xfrm>
          <a:prstGeom prst="rect">
            <a:avLst/>
          </a:prstGeom>
          <a:solidFill>
            <a:srgbClr val="FF99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7572396" y="4214818"/>
            <a:ext cx="1285884" cy="2143140"/>
          </a:xfrm>
          <a:prstGeom prst="rect">
            <a:avLst/>
          </a:prstGeom>
          <a:solidFill>
            <a:srgbClr val="FFFF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500034" y="5429264"/>
            <a:ext cx="2000264" cy="928694"/>
          </a:xfrm>
          <a:prstGeom prst="rect">
            <a:avLst/>
          </a:prstGeom>
          <a:solidFill>
            <a:srgbClr val="0000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" name="Connecteur droit 52"/>
          <p:cNvCxnSpPr/>
          <p:nvPr/>
        </p:nvCxnSpPr>
        <p:spPr>
          <a:xfrm>
            <a:off x="1214414" y="585789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 54" descr="Escaliers.jpg"/>
          <p:cNvPicPr/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643306" y="1643050"/>
            <a:ext cx="642942" cy="25717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643050"/>
            <a:ext cx="3286148" cy="25717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2500298" y="5786454"/>
            <a:ext cx="571504" cy="571504"/>
          </a:xfrm>
          <a:prstGeom prst="rect">
            <a:avLst/>
          </a:prstGeom>
          <a:solidFill>
            <a:srgbClr val="0000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hrono871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7158" y="2143116"/>
            <a:ext cx="642942" cy="1428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1357298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endParaRPr lang="fr-FR" sz="2800" dirty="0">
              <a:latin typeface="Poor Richard" pitchFamily="18" charset="0"/>
            </a:endParaRPr>
          </a:p>
          <a:p>
            <a:pPr lvl="5">
              <a:buFont typeface="Wingdings" pitchFamily="2" charset="2"/>
              <a:buChar char="Ø"/>
            </a:pPr>
            <a:r>
              <a:rPr lang="fr-FR" sz="2800" dirty="0" smtClean="0">
                <a:latin typeface="Poor Richard" pitchFamily="18" charset="0"/>
              </a:rPr>
              <a:t>Colorier en </a:t>
            </a:r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rouge</a:t>
            </a:r>
            <a:r>
              <a:rPr lang="fr-FR" sz="2800" dirty="0" smtClean="0">
                <a:latin typeface="Poor Richard" pitchFamily="18" charset="0"/>
              </a:rPr>
              <a:t> les salles de classe</a:t>
            </a:r>
          </a:p>
          <a:p>
            <a:pPr lvl="5">
              <a:buFont typeface="Wingdings" pitchFamily="2" charset="2"/>
              <a:buChar char="Ø"/>
            </a:pPr>
            <a:r>
              <a:rPr lang="fr-FR" sz="2800" dirty="0" smtClean="0">
                <a:latin typeface="Poor Richard" pitchFamily="18" charset="0"/>
              </a:rPr>
              <a:t>Colorier en </a:t>
            </a:r>
            <a:r>
              <a:rPr lang="fr-FR" sz="2800" dirty="0" smtClean="0">
                <a:solidFill>
                  <a:srgbClr val="006600"/>
                </a:solidFill>
                <a:latin typeface="Poor Richard" pitchFamily="18" charset="0"/>
              </a:rPr>
              <a:t>vert</a:t>
            </a:r>
            <a:r>
              <a:rPr lang="fr-FR" sz="2800" dirty="0" smtClean="0">
                <a:latin typeface="Poor Richard" pitchFamily="18" charset="0"/>
              </a:rPr>
              <a:t> la salle d’E.P.S.</a:t>
            </a:r>
          </a:p>
          <a:p>
            <a:pPr lvl="5">
              <a:buFont typeface="Wingdings" pitchFamily="2" charset="2"/>
              <a:buChar char="Ø"/>
            </a:pPr>
            <a:r>
              <a:rPr lang="fr-FR" sz="2800" dirty="0" smtClean="0">
                <a:latin typeface="Poor Richard" pitchFamily="18" charset="0"/>
              </a:rPr>
              <a:t>Colorier en </a:t>
            </a:r>
            <a:r>
              <a:rPr lang="fr-FR" sz="2800" dirty="0" smtClean="0">
                <a:solidFill>
                  <a:schemeClr val="accent6"/>
                </a:solidFill>
                <a:latin typeface="Poor Richard" pitchFamily="18" charset="0"/>
              </a:rPr>
              <a:t>orange </a:t>
            </a:r>
            <a:r>
              <a:rPr lang="fr-FR" sz="2800" dirty="0" smtClean="0">
                <a:latin typeface="Poor Richard" pitchFamily="18" charset="0"/>
              </a:rPr>
              <a:t>la salle de Musique/Arts Plastiques</a:t>
            </a:r>
          </a:p>
          <a:p>
            <a:pPr lvl="5">
              <a:buFont typeface="Wingdings" pitchFamily="2" charset="2"/>
              <a:buChar char="Ø"/>
            </a:pPr>
            <a:r>
              <a:rPr lang="fr-FR" sz="2800" dirty="0" smtClean="0">
                <a:latin typeface="Poor Richard" pitchFamily="18" charset="0"/>
              </a:rPr>
              <a:t>Colorier en </a:t>
            </a:r>
            <a:r>
              <a:rPr lang="fr-FR" sz="2800" dirty="0" smtClean="0">
                <a:solidFill>
                  <a:srgbClr val="FFFF00"/>
                </a:solidFill>
                <a:latin typeface="Poor Richard" pitchFamily="18" charset="0"/>
              </a:rPr>
              <a:t>jaune</a:t>
            </a:r>
            <a:r>
              <a:rPr lang="fr-FR" sz="2800" dirty="0" smtClean="0">
                <a:latin typeface="Poor Richard" pitchFamily="18" charset="0"/>
              </a:rPr>
              <a:t> la salle des profs</a:t>
            </a:r>
          </a:p>
          <a:p>
            <a:pPr lvl="5">
              <a:buFont typeface="Wingdings" pitchFamily="2" charset="2"/>
              <a:buChar char="Ø"/>
            </a:pPr>
            <a:r>
              <a:rPr lang="fr-FR" sz="2800" dirty="0" smtClean="0">
                <a:latin typeface="Poor Richard" pitchFamily="18" charset="0"/>
              </a:rPr>
              <a:t>Colorier en </a:t>
            </a:r>
            <a:r>
              <a:rPr lang="fr-FR" sz="2800" dirty="0" smtClean="0">
                <a:solidFill>
                  <a:srgbClr val="002060"/>
                </a:solidFill>
                <a:latin typeface="Poor Richard" pitchFamily="18" charset="0"/>
              </a:rPr>
              <a:t>bleu</a:t>
            </a:r>
            <a:r>
              <a:rPr lang="fr-FR" sz="2800" dirty="0" smtClean="0">
                <a:latin typeface="Poor Richard" pitchFamily="18" charset="0"/>
              </a:rPr>
              <a:t> le bureau du directeur et le secrétariat</a:t>
            </a:r>
          </a:p>
          <a:p>
            <a:pPr lvl="5">
              <a:buFont typeface="Wingdings" pitchFamily="2" charset="2"/>
              <a:buChar char="Ø"/>
            </a:pPr>
            <a:r>
              <a:rPr lang="fr-FR" sz="2800" dirty="0" smtClean="0">
                <a:latin typeface="Poor Richard" pitchFamily="18" charset="0"/>
              </a:rPr>
              <a:t>Placer au bon endroit :</a:t>
            </a:r>
          </a:p>
          <a:p>
            <a:pPr lvl="5"/>
            <a:r>
              <a:rPr lang="fr-FR" sz="2800" dirty="0" smtClean="0">
                <a:latin typeface="Poor Richard" pitchFamily="18" charset="0"/>
              </a:rPr>
              <a:t>	- le réfectoire</a:t>
            </a:r>
          </a:p>
          <a:p>
            <a:pPr lvl="5"/>
            <a:r>
              <a:rPr lang="fr-FR" sz="2800" dirty="0" smtClean="0">
                <a:latin typeface="Poor Richard" pitchFamily="18" charset="0"/>
              </a:rPr>
              <a:t>	- le labo de sciences</a:t>
            </a:r>
          </a:p>
          <a:p>
            <a:pPr lvl="5"/>
            <a:r>
              <a:rPr lang="fr-FR" sz="2800" dirty="0" smtClean="0">
                <a:latin typeface="Poor Richard" pitchFamily="18" charset="0"/>
              </a:rPr>
              <a:t>	- le C.D.I.</a:t>
            </a:r>
          </a:p>
          <a:p>
            <a:pPr lvl="5"/>
            <a:r>
              <a:rPr lang="fr-FR" sz="2800" dirty="0" smtClean="0">
                <a:latin typeface="Poor Richard" pitchFamily="18" charset="0"/>
              </a:rPr>
              <a:t>	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57148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latin typeface="Poor Richard" pitchFamily="18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effectLst/>
                <a:latin typeface="Poor Richard" pitchFamily="18" charset="0"/>
                <a:ea typeface="Times New Roman" pitchFamily="18" charset="0"/>
                <a:cs typeface="Arial" pitchFamily="34" charset="0"/>
              </a:rPr>
              <a:t>lan du collège :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effectLst/>
                <a:latin typeface="Poor Richar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effectLst/>
                <a:latin typeface="Poor Richard" pitchFamily="18" charset="0"/>
                <a:ea typeface="Times New Roman" pitchFamily="18" charset="0"/>
                <a:cs typeface="Arial" pitchFamily="34" charset="0"/>
              </a:rPr>
              <a:t>reconnaissance de plusieurs salles avec différents crayons de couleur :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Poor Richar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1643050"/>
            <a:ext cx="8501122" cy="47149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786446" y="1643050"/>
            <a:ext cx="3071834" cy="25717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 rot="10800000">
            <a:off x="4429124" y="4214818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3001158" y="2928140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0800000">
            <a:off x="4429124" y="2214554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643306" y="4214818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3643306" y="3929066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10800000">
            <a:off x="3643306" y="3714752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3643306" y="3357562"/>
            <a:ext cx="642942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10800000">
            <a:off x="3643306" y="3143248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3643306" y="2857496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10800000">
            <a:off x="3643306" y="2571744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3643306" y="2285992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10800000">
            <a:off x="3643306" y="2000240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3643306" y="1643050"/>
            <a:ext cx="642942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5400000">
            <a:off x="7144562" y="428546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5400000">
            <a:off x="6323025" y="5464189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357158" y="5429264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rot="5400000">
            <a:off x="1108051" y="5892817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1714480" y="5429264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rot="5400000">
            <a:off x="2322497" y="5892817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2786050" y="542926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rot="5400000">
            <a:off x="3108315" y="5892817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3714744" y="5429264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5400000">
            <a:off x="3965571" y="5892817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4572000" y="542926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rot="16200000" flipH="1">
            <a:off x="4822034" y="5893611"/>
            <a:ext cx="92869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>
            <a:off x="5500694" y="5429264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rot="5400000">
            <a:off x="6108711" y="5892817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0" y="35716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Poor Richard" pitchFamily="18" charset="0"/>
              </a:rPr>
              <a:t>2</a:t>
            </a:r>
            <a:r>
              <a:rPr lang="fr-FR" sz="5400" b="1" cap="none" spc="0" baseline="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Poor Richard" pitchFamily="18" charset="0"/>
              </a:rPr>
              <a:t>ème</a:t>
            </a:r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Poor Richard" pitchFamily="18" charset="0"/>
              </a:rPr>
              <a:t> étage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latin typeface="Poor Richard" pitchFamily="18" charset="0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 rot="5400000">
            <a:off x="4286248" y="235743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4429124" y="2500306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5400000">
            <a:off x="6964379" y="5393545"/>
            <a:ext cx="192962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57158" y="5429264"/>
            <a:ext cx="6215106" cy="928694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357686" y="171448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Palatino Linotype" pitchFamily="18" charset="0"/>
              </a:rPr>
              <a:t>Labo </a:t>
            </a:r>
            <a:endParaRPr lang="fr-FR" b="1" dirty="0">
              <a:latin typeface="Palatino Linotype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215206" y="50006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Palatino Linotype" pitchFamily="18" charset="0"/>
              </a:rPr>
              <a:t>C.D.I.</a:t>
            </a:r>
            <a:endParaRPr lang="fr-FR" b="1" dirty="0">
              <a:latin typeface="Palatino Linotype" pitchFamily="18" charset="0"/>
            </a:endParaRPr>
          </a:p>
        </p:txBody>
      </p:sp>
      <p:pic>
        <p:nvPicPr>
          <p:cNvPr id="42" name="Image 41" descr="Escaliers.jpg"/>
          <p:cNvPicPr/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643306" y="1714488"/>
            <a:ext cx="642942" cy="25003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643050"/>
            <a:ext cx="3286148" cy="25717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hrono871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57364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57224" y="2928934"/>
            <a:ext cx="642942" cy="214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285749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fr-FR" sz="2800" dirty="0" smtClean="0">
                <a:latin typeface="Poor Richard" pitchFamily="18" charset="0"/>
              </a:rPr>
              <a:t>Il est 8h10…je suis en retard pour le cours d’E.M.C. avec M. </a:t>
            </a:r>
            <a:r>
              <a:rPr lang="fr-FR" sz="2800" dirty="0" err="1" smtClean="0">
                <a:latin typeface="Poor Richard" pitchFamily="18" charset="0"/>
              </a:rPr>
              <a:t>Cuenin</a:t>
            </a:r>
            <a:r>
              <a:rPr lang="fr-FR" sz="2800" dirty="0" smtClean="0">
                <a:latin typeface="Poor Richard" pitchFamily="18" charset="0"/>
              </a:rPr>
              <a:t> : je me trouve sous le péristyle. Je dois aller prévenir la secrétaire de mon retard avant d’aller en cours.</a:t>
            </a:r>
          </a:p>
          <a:p>
            <a:pPr lvl="5"/>
            <a:r>
              <a:rPr lang="fr-FR" sz="2800" dirty="0" smtClean="0">
                <a:latin typeface="Poor Richard" pitchFamily="18" charset="0"/>
              </a:rPr>
              <a:t>Quel chemin dois-je prendre pour me rendre au secrétariat?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571472" y="3786190"/>
            <a:ext cx="1500198" cy="3571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57148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dirty="0">
                <a:latin typeface="Poor Richard" pitchFamily="18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effectLst/>
                <a:latin typeface="Poor Richard" pitchFamily="18" charset="0"/>
                <a:ea typeface="Times New Roman" pitchFamily="18" charset="0"/>
                <a:cs typeface="Arial" pitchFamily="34" charset="0"/>
              </a:rPr>
              <a:t>lan du collège :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effectLst/>
                <a:latin typeface="Poor Richar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effectLst/>
                <a:latin typeface="Poor Richard" pitchFamily="18" charset="0"/>
                <a:ea typeface="Times New Roman" pitchFamily="18" charset="0"/>
                <a:cs typeface="Arial" pitchFamily="34" charset="0"/>
              </a:rPr>
              <a:t>reconnaissance de plusieurs salles avec différents crayons de couleur :</a:t>
            </a:r>
            <a:endParaRPr kumimoji="0" lang="fr-FR" sz="3200" b="0" i="0" u="none" strike="noStrike" cap="none" normalizeH="0" baseline="0" dirty="0" smtClean="0">
              <a:ln>
                <a:noFill/>
              </a:ln>
              <a:effectLst/>
              <a:latin typeface="Poor Richar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1643050"/>
            <a:ext cx="8501122" cy="47149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 rot="5400000">
            <a:off x="534959" y="2178835"/>
            <a:ext cx="78661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10800000">
            <a:off x="357158" y="257174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643042" y="2214554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6537339" y="3393281"/>
            <a:ext cx="235666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214414" y="4572008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714876" y="4572008"/>
            <a:ext cx="335758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465109" y="3393281"/>
            <a:ext cx="235666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4286248" y="3143248"/>
            <a:ext cx="500066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>
            <a:off x="357158" y="3571876"/>
            <a:ext cx="500066" cy="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5400000">
            <a:off x="178563" y="4250537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857224" y="514351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786314" y="5143512"/>
            <a:ext cx="31432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8429652" y="514351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5400000">
            <a:off x="7573190" y="5499908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10800000">
            <a:off x="4857752" y="5857892"/>
            <a:ext cx="307183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rot="10800000">
            <a:off x="3428992" y="5857892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rot="10800000">
            <a:off x="857224" y="5857892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rot="5400000" flipH="1" flipV="1">
            <a:off x="6751653" y="560706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5400000" flipH="1" flipV="1">
            <a:off x="5822959" y="5607065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rot="5400000" flipH="1" flipV="1">
            <a:off x="4286248" y="557214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rot="10800000">
            <a:off x="3714744" y="5143512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rot="5400000">
            <a:off x="3215472" y="5428470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1928794" y="357166"/>
            <a:ext cx="4946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Rez-de-chaussée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88" name="Connecteur droit 87"/>
          <p:cNvCxnSpPr/>
          <p:nvPr/>
        </p:nvCxnSpPr>
        <p:spPr>
          <a:xfrm rot="16200000" flipH="1">
            <a:off x="4071934" y="2285992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4286248" y="250030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 rot="5400000" flipH="1" flipV="1">
            <a:off x="4643438" y="2285992"/>
            <a:ext cx="28575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4857752" y="2214554"/>
            <a:ext cx="2857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01gif-anime.com/img/sport/course/course0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572008"/>
            <a:ext cx="501628" cy="50162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7521E-7 L 0.40955 2.77521E-7 " pathEditMode="relative" ptsTypes="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55 8.32562E-8 L 0.40955 0.1887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55 0.18871 L -0.42517 0.18871 " pathEditMode="relative" ptsTypes="AA">
                                      <p:cBhvr>
                                        <p:cTn id="1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1643050"/>
            <a:ext cx="8501122" cy="47149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57158" y="1643050"/>
            <a:ext cx="3286148" cy="25717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786446" y="1643050"/>
            <a:ext cx="3071834" cy="25717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 rot="10800000">
            <a:off x="4429124" y="4214818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5400000">
            <a:off x="3001158" y="2928140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0800000">
            <a:off x="4572000" y="3000372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0800000">
            <a:off x="4429124" y="2214554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10800000">
            <a:off x="4572000" y="3786190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4214810" y="2571744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>
            <a:off x="4250529" y="3321843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643306" y="4214818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3643306" y="3929066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10800000">
            <a:off x="3643306" y="3714752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3643306" y="3357562"/>
            <a:ext cx="642942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10800000">
            <a:off x="3643306" y="3143248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3643306" y="2857496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10800000">
            <a:off x="3643306" y="2571744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3643306" y="2285992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10800000">
            <a:off x="3643306" y="2000240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3643306" y="1643050"/>
            <a:ext cx="642942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rot="5400000">
            <a:off x="7500958" y="428625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5400000">
            <a:off x="6679421" y="5464983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7715272" y="5500702"/>
            <a:ext cx="11430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rot="5400000" flipH="1" flipV="1">
            <a:off x="35687" y="5893611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500034" y="5429264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rot="5400000">
            <a:off x="1000100" y="564357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rot="5400000">
            <a:off x="1108051" y="6250801"/>
            <a:ext cx="21352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1214414" y="542926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1643042" y="5429264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rot="5400000">
            <a:off x="2286778" y="564278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rot="5400000">
            <a:off x="2393935" y="6250007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>
            <a:off x="2500298" y="5429264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rot="5400000">
            <a:off x="2608249" y="5892817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3071802" y="5429264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rot="5400000">
            <a:off x="3465505" y="5892817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3428992" y="5429264"/>
            <a:ext cx="50006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3071802" y="5429264"/>
            <a:ext cx="857256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3071802" y="5715016"/>
            <a:ext cx="92869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rot="16200000" flipH="1">
            <a:off x="3071802" y="6215082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3929058" y="542926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4429124" y="542926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rot="16200000" flipH="1">
            <a:off x="4321968" y="5893611"/>
            <a:ext cx="92869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3071802" y="6000768"/>
            <a:ext cx="50006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>
            <a:off x="5000628" y="5429264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rot="5400000">
            <a:off x="5536413" y="5893611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0" y="35716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1</a:t>
            </a:r>
            <a:r>
              <a:rPr lang="fr-FR" sz="5400" b="1" cap="none" spc="0" baseline="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er</a:t>
            </a:r>
            <a:r>
              <a:rPr lang="fr-F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étage</a:t>
            </a:r>
            <a:endParaRPr lang="fr-F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3" name="Picture 2" descr="http://www.01gif-anime.com/img/sport/course/course0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643050"/>
            <a:ext cx="501628" cy="5016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92877E-6 L 3.88889E-6 0.36726 " pathEditMode="relative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36725 L -0.26441 0.4858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441 0.48589 L -0.26441 0.5698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8"/>
          <p:cNvSpPr/>
          <p:nvPr/>
        </p:nvSpPr>
        <p:spPr>
          <a:xfrm>
            <a:off x="571472" y="857232"/>
            <a:ext cx="1857388" cy="3571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571736" y="714356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Poor Richard" pitchFamily="18" charset="0"/>
              </a:rPr>
              <a:t>Complète le texte à trous</a:t>
            </a:r>
            <a:endParaRPr lang="fr-FR" sz="3200" dirty="0">
              <a:latin typeface="Poor Richard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214311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Notre collège se nomme collège </a:t>
            </a:r>
            <a:r>
              <a:rPr lang="fr-FR" sz="800" dirty="0" smtClean="0">
                <a:solidFill>
                  <a:srgbClr val="0033CC"/>
                </a:solidFill>
                <a:latin typeface="Poor Richard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..……………………</a:t>
            </a:r>
          </a:p>
          <a:p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et se situe en plein cœur de la ville.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371475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Il fait partie d’une ancienne </a:t>
            </a:r>
            <a:r>
              <a:rPr lang="fr-FR" sz="800" dirty="0" smtClean="0">
                <a:solidFill>
                  <a:srgbClr val="0033CC"/>
                </a:solidFill>
                <a:latin typeface="Poor Richard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……………………………………………………………………………………………………………………………………………………………………………………………….</a:t>
            </a:r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.</a:t>
            </a:r>
            <a:endParaRPr lang="fr-FR" sz="28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507207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Il est composé de </a:t>
            </a:r>
            <a:r>
              <a:rPr lang="fr-FR" sz="800" dirty="0" smtClean="0">
                <a:solidFill>
                  <a:srgbClr val="0033CC"/>
                </a:solidFill>
                <a:latin typeface="Poor Richard" pitchFamily="18" charset="0"/>
              </a:rPr>
              <a:t>…………………………………….</a:t>
            </a:r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niveaux : ma classe se situe au </a:t>
            </a:r>
            <a:r>
              <a:rPr lang="fr-FR" sz="800" dirty="0" smtClean="0">
                <a:solidFill>
                  <a:srgbClr val="0033CC"/>
                </a:solidFill>
                <a:latin typeface="Poor Richard" pitchFamily="18" charset="0"/>
              </a:rPr>
              <a:t>……………………………………………</a:t>
            </a:r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étage. </a:t>
            </a:r>
          </a:p>
          <a:p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	</a:t>
            </a:r>
          </a:p>
          <a:p>
            <a:endParaRPr lang="fr-FR" sz="28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29190" y="2071678"/>
            <a:ext cx="2662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Saint Colomban</a:t>
            </a:r>
            <a:endParaRPr lang="fr-FR" sz="28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071934" y="3643314"/>
            <a:ext cx="215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abbaye</a:t>
            </a:r>
            <a:endParaRPr lang="fr-FR" sz="28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928794" y="5000636"/>
            <a:ext cx="114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  4   </a:t>
            </a:r>
            <a:endParaRPr lang="fr-FR" sz="28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43702" y="5000636"/>
            <a:ext cx="114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2e     </a:t>
            </a:r>
            <a:endParaRPr lang="fr-FR" sz="28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3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3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/>
      <p:bldP spid="15" grpId="0"/>
      <p:bldP spid="16" grpId="0"/>
      <p:bldP spid="17" grpId="0"/>
      <p:bldP spid="1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496"/>
            <a:ext cx="9144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6000" u="sng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Poor Richard" pitchFamily="18" charset="0"/>
              </a:rPr>
              <a:t>Le collège, une nouvelle aventure.</a:t>
            </a:r>
            <a:endParaRPr lang="fr-FR" sz="6000" u="sng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43108" y="1142984"/>
            <a:ext cx="5072098" cy="92333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  <a:latin typeface="Poor Richard" pitchFamily="18" charset="0"/>
              </a:rPr>
              <a:t>- PARTIE   1 -</a:t>
            </a:r>
            <a:endParaRPr lang="fr-FR" sz="54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64134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/>
          </a:p>
          <a:p>
            <a:r>
              <a:rPr lang="fr-FR" sz="2800" dirty="0" smtClean="0">
                <a:latin typeface="Poor Richard" pitchFamily="18" charset="0"/>
              </a:rPr>
              <a:t>Par groupe de 4, vous devez écrire une petite scène autour d’une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émotion</a:t>
            </a:r>
            <a:r>
              <a:rPr lang="fr-FR" sz="2800" dirty="0" smtClean="0">
                <a:latin typeface="Poor Richard" pitchFamily="18" charset="0"/>
              </a:rPr>
              <a:t> vécue le jour de la rentrée au collège. Après avoir rédigé votre dialogue, vous jouerez cette scène devant vos camarades qui devront la reconnaître. Celle-ci ne doit pas dépasser les 3 minutes.</a:t>
            </a:r>
          </a:p>
          <a:p>
            <a:r>
              <a:rPr lang="fr-FR" sz="2800" dirty="0" smtClean="0">
                <a:latin typeface="Poor Richard" pitchFamily="18" charset="0"/>
              </a:rPr>
              <a:t>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Liste des émotions :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- Enthousiasme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- Terreur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- Indifférence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- Timidité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- Impressionné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- Perdu </a:t>
            </a:r>
          </a:p>
        </p:txBody>
      </p:sp>
      <p:pic>
        <p:nvPicPr>
          <p:cNvPr id="7" name="Image 6" descr="Rid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42852"/>
            <a:ext cx="1666860" cy="1250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496"/>
            <a:ext cx="9144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6000" u="sng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Poor Richard" pitchFamily="18" charset="0"/>
              </a:rPr>
              <a:t>Communiquer et s’exprimer en classe.</a:t>
            </a:r>
            <a:endParaRPr lang="fr-FR" sz="6000" u="sng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43108" y="1142984"/>
            <a:ext cx="5072098" cy="92333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  <a:latin typeface="Poor Richard" pitchFamily="18" charset="0"/>
              </a:rPr>
              <a:t>- PARTIE   2 -</a:t>
            </a:r>
            <a:endParaRPr lang="fr-FR" sz="5400" b="1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 l="34559" t="10937" r="32353" b="8008"/>
          <a:stretch>
            <a:fillRect/>
          </a:stretch>
        </p:blipFill>
        <p:spPr bwMode="auto">
          <a:xfrm>
            <a:off x="4500562" y="428604"/>
            <a:ext cx="4286280" cy="5929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Image 3" descr="chrono871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2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57290" y="1357298"/>
            <a:ext cx="648072" cy="1440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14282" y="2643182"/>
            <a:ext cx="40719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Poor Richard" pitchFamily="18" charset="0"/>
              </a:rPr>
              <a:t>Au collège, il y a des règles à respecter…notamment pour s’exprimer!!</a:t>
            </a:r>
            <a:endParaRPr lang="fr-FR" sz="3200" i="1" u="sng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oor Richard" pitchFamily="18" charset="0"/>
                <a:ea typeface="Calibri" pitchFamily="34" charset="0"/>
                <a:cs typeface="Microsoft Sans Serif" pitchFamily="34" charset="0"/>
              </a:rPr>
              <a:t>En dessous de chaque dessin, identifie le mauvais comportement de l’élève 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oor Richard" pitchFamily="18" charset="0"/>
                <a:ea typeface="Calibri" pitchFamily="34" charset="0"/>
                <a:cs typeface="Microsoft Sans Serif" pitchFamily="34" charset="0"/>
              </a:rPr>
              <a:t>élève grossier / élève bavard / élève rêveur /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oor Richard" pitchFamily="18" charset="0"/>
                <a:ea typeface="Calibri" pitchFamily="34" charset="0"/>
                <a:cs typeface="Microsoft Sans Serif" pitchFamily="34" charset="0"/>
              </a:rPr>
              <a:t>élève qui monopolise la parole.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7554" y="1071546"/>
            <a:ext cx="2143140" cy="500066"/>
          </a:xfrm>
          <a:prstGeom prst="rect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00034" y="5357826"/>
            <a:ext cx="8286808" cy="95410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Écoute car certaines connaissances sont données à l’oral : elles te manqueront peut-être pour le contrôle.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860" t="38086" r="65809" b="24804"/>
          <a:stretch>
            <a:fillRect/>
          </a:stretch>
        </p:blipFill>
        <p:spPr bwMode="auto">
          <a:xfrm>
            <a:off x="2714612" y="2143116"/>
            <a:ext cx="4214842" cy="2912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oor Richard" pitchFamily="18" charset="0"/>
                <a:ea typeface="Calibri" pitchFamily="34" charset="0"/>
                <a:cs typeface="Microsoft Sans Serif" pitchFamily="34" charset="0"/>
              </a:rPr>
              <a:t>En dessous de chaque dessin, identifie le mauvais comportement de l’élève 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oor Richard" pitchFamily="18" charset="0"/>
                <a:ea typeface="Calibri" pitchFamily="34" charset="0"/>
                <a:cs typeface="Microsoft Sans Serif" pitchFamily="34" charset="0"/>
              </a:rPr>
              <a:t>élève grossier / élève bavard / élève rêveur /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oor Richard" pitchFamily="18" charset="0"/>
                <a:ea typeface="Calibri" pitchFamily="34" charset="0"/>
                <a:cs typeface="Microsoft Sans Serif" pitchFamily="34" charset="0"/>
              </a:rPr>
              <a:t>élève qui monopolise la parole.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984" y="1571612"/>
            <a:ext cx="4572032" cy="500066"/>
          </a:xfrm>
          <a:prstGeom prst="rect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4554"/>
            <a:ext cx="5053035" cy="3000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00034" y="5357826"/>
            <a:ext cx="8286808" cy="95410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Tu devrais 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lever le doigt afin de laisser une chance aux autres de pouvoir s’exprimer.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oor Richard" pitchFamily="18" charset="0"/>
                <a:ea typeface="Calibri" pitchFamily="34" charset="0"/>
                <a:cs typeface="Microsoft Sans Serif" pitchFamily="34" charset="0"/>
              </a:rPr>
              <a:t>En dessous de chaque dessin, identifie le mauvais comportement de l’élève 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oor Richard" pitchFamily="18" charset="0"/>
                <a:ea typeface="Calibri" pitchFamily="34" charset="0"/>
                <a:cs typeface="Microsoft Sans Serif" pitchFamily="34" charset="0"/>
              </a:rPr>
              <a:t>élève grossier / élève bavard / élève rêveur /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oor Richard" pitchFamily="18" charset="0"/>
                <a:ea typeface="Calibri" pitchFamily="34" charset="0"/>
                <a:cs typeface="Microsoft Sans Serif" pitchFamily="34" charset="0"/>
              </a:rPr>
              <a:t>élève qui monopolise la parole.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7884" y="1142984"/>
            <a:ext cx="2000264" cy="357190"/>
          </a:xfrm>
          <a:prstGeom prst="rect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71678"/>
            <a:ext cx="4772046" cy="3286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00034" y="5643578"/>
            <a:ext cx="8286808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Sois attentif et écoute ton professeur et tes camarades.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oor Richard" pitchFamily="18" charset="0"/>
                <a:ea typeface="Calibri" pitchFamily="34" charset="0"/>
                <a:cs typeface="Microsoft Sans Serif" pitchFamily="34" charset="0"/>
              </a:rPr>
              <a:t>En dessous de chaque dessin, identifie le mauvais comportement de l’élève 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oor Richard" pitchFamily="18" charset="0"/>
                <a:ea typeface="Calibri" pitchFamily="34" charset="0"/>
                <a:cs typeface="Microsoft Sans Serif" pitchFamily="34" charset="0"/>
              </a:rPr>
              <a:t>élève grossier / élève bavard / élève rêveur /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oor Richard" pitchFamily="18" charset="0"/>
                <a:ea typeface="Calibri" pitchFamily="34" charset="0"/>
                <a:cs typeface="Microsoft Sans Serif" pitchFamily="34" charset="0"/>
              </a:rPr>
              <a:t>élève qui monopolise la parole.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1142984"/>
            <a:ext cx="2214578" cy="357190"/>
          </a:xfrm>
          <a:prstGeom prst="rect">
            <a:avLst/>
          </a:prstGeom>
          <a:solidFill>
            <a:srgbClr val="008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3116"/>
            <a:ext cx="4319605" cy="2940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00034" y="5357826"/>
            <a:ext cx="8286808" cy="954107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Change ton vocabulaire : les insultes ne sont pas acceptables en classe.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43042" y="285728"/>
            <a:ext cx="5857916" cy="646331"/>
          </a:xfrm>
          <a:prstGeom prst="rect">
            <a:avLst/>
          </a:prstGeom>
          <a:solidFill>
            <a:srgbClr val="969696">
              <a:alpha val="3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Poor Richard" pitchFamily="18" charset="0"/>
              </a:rPr>
              <a:t>Jeu de rôle</a:t>
            </a:r>
            <a:endParaRPr lang="fr-FR" sz="3600" dirty="0">
              <a:latin typeface="Poor Richar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1142984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  <a:sym typeface="Symbol"/>
              </a:rPr>
              <a:t> </a:t>
            </a:r>
            <a:r>
              <a:rPr lang="fr-FR" sz="2800" dirty="0" smtClean="0">
                <a:latin typeface="Poor Richard" pitchFamily="18" charset="0"/>
              </a:rPr>
              <a:t>Parler de soi, parler des autres et savoir faire preuve d’écoute en classe.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2551837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Poor Richard" pitchFamily="18" charset="0"/>
              </a:rPr>
              <a:t>Dans un premier temps, la classe est partagée en groupes de deux élèves. Dans chaque groupe, les deux élèves se présentent l’un à l’autre (nom, prénom, âge, loisirs, goûts culinaires…). </a:t>
            </a:r>
          </a:p>
          <a:p>
            <a:endParaRPr lang="fr-FR" sz="2800" dirty="0" smtClean="0">
              <a:latin typeface="Poor Richar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4572008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 smtClean="0">
                <a:latin typeface="Poor Richard" pitchFamily="18" charset="0"/>
              </a:rPr>
              <a:t>Dans un second temps, chaque élève présente le camarade qu’il vient d’écouter devant la classe. </a:t>
            </a:r>
          </a:p>
          <a:p>
            <a:endParaRPr lang="fr-FR" sz="2800" dirty="0" smtClean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1785926"/>
            <a:ext cx="8643998" cy="45243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Au collège, certaines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règles élémentaires de politesse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permettent à chacun de communiquer. </a:t>
            </a:r>
          </a:p>
          <a:p>
            <a:endParaRPr lang="fr-FR" sz="32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pPr>
              <a:buFontTx/>
              <a:buChar char="-"/>
            </a:pP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Le respect de ces règles permet de s’exprimer à l’oral, d’écouter, de contredire et d’argumenter. </a:t>
            </a:r>
          </a:p>
          <a:p>
            <a:endParaRPr lang="fr-FR" sz="32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- Communiquer est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un atout dans la société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, c’est pourquoi on doit apprendre à développer cette compétence au sein de la classe. </a:t>
            </a:r>
          </a:p>
        </p:txBody>
      </p:sp>
      <p:pic>
        <p:nvPicPr>
          <p:cNvPr id="3" name="Picture 14" descr="Crayon   crayon_22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14290"/>
            <a:ext cx="813614" cy="1627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rono871_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0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500826" y="1071546"/>
            <a:ext cx="648072" cy="14401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214942" y="1928802"/>
            <a:ext cx="36433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Poor Richard" pitchFamily="18" charset="0"/>
              </a:rPr>
              <a:t>Lisons les 4 témoignages et répondons ensemble aux 3 premières questions…vous répondrez ensuite seul(e) aux deux dernières questions!</a:t>
            </a:r>
            <a:endParaRPr lang="fr-FR" sz="3200" dirty="0">
              <a:latin typeface="Poor Richard" pitchFamily="18" charset="0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 l="33088" t="11719" r="31066" b="6250"/>
          <a:stretch>
            <a:fillRect/>
          </a:stretch>
        </p:blipFill>
        <p:spPr bwMode="auto">
          <a:xfrm>
            <a:off x="428596" y="428604"/>
            <a:ext cx="4643470" cy="600076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107154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FrutigerLTStd-Roman"/>
              </a:rPr>
              <a:t>1. (doc. 1 à 4) - Soulignez en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FrutigerLTStd-Bold"/>
              </a:rPr>
              <a:t>rouge 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FrutigerLTStd-Roman"/>
              </a:rPr>
              <a:t>ce qui a été difficile pour ces élèves.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FrutigerLTStd-Roman"/>
              </a:rPr>
              <a:t>2. (doc. 1 à 4) - Soulignez en </a:t>
            </a:r>
            <a:r>
              <a:rPr lang="fr-FR" sz="2600" b="1" dirty="0" smtClean="0">
                <a:latin typeface="Poor Richard" pitchFamily="18" charset="0"/>
                <a:ea typeface="Calibri" pitchFamily="34" charset="0"/>
                <a:cs typeface="FrutigerLTStd-Bold"/>
              </a:rPr>
              <a:t>bleu </a:t>
            </a:r>
            <a:r>
              <a:rPr lang="fr-FR" sz="2600" dirty="0" smtClean="0">
                <a:latin typeface="Poor Richard" pitchFamily="18" charset="0"/>
                <a:ea typeface="Calibri" pitchFamily="34" charset="0"/>
                <a:cs typeface="FrutigerLTStd-Roman"/>
              </a:rPr>
              <a:t>ce que ces élèves ont aimé au collège.</a:t>
            </a:r>
            <a:endParaRPr lang="fr-FR" sz="2600" dirty="0" smtClean="0">
              <a:latin typeface="Poor Richard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FrutigerLTStd-Roman"/>
              </a:rPr>
              <a:t>3. (doc. 1 à 4) - Soulignez en </a:t>
            </a:r>
            <a:r>
              <a:rPr lang="fr-FR" sz="2600" b="1" dirty="0" smtClean="0">
                <a:latin typeface="Poor Richard" pitchFamily="18" charset="0"/>
                <a:ea typeface="Calibri" pitchFamily="34" charset="0"/>
                <a:cs typeface="FrutigerLTStd-Bold"/>
              </a:rPr>
              <a:t>vert </a:t>
            </a:r>
            <a:r>
              <a:rPr lang="fr-FR" sz="2600" dirty="0" smtClean="0">
                <a:latin typeface="Poor Richard" pitchFamily="18" charset="0"/>
                <a:ea typeface="Calibri" pitchFamily="34" charset="0"/>
                <a:cs typeface="FrutigerLTStd-Roman"/>
              </a:rPr>
              <a:t>les étapes de leur rentrée au collège.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65539" name="Image 1" descr="j02545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14290"/>
            <a:ext cx="827056" cy="73342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r="16190"/>
          <a:stretch>
            <a:fillRect/>
          </a:stretch>
        </p:blipFill>
        <p:spPr bwMode="auto">
          <a:xfrm>
            <a:off x="0" y="3071810"/>
            <a:ext cx="91440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 l="85156" t="7860" r="3125" b="13536"/>
          <a:stretch>
            <a:fillRect/>
          </a:stretch>
        </p:blipFill>
        <p:spPr bwMode="auto">
          <a:xfrm>
            <a:off x="7858148" y="4929198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8"/>
          <p:cNvCxnSpPr/>
          <p:nvPr/>
        </p:nvCxnSpPr>
        <p:spPr>
          <a:xfrm>
            <a:off x="2714612" y="4143380"/>
            <a:ext cx="557216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357686" y="4500570"/>
            <a:ext cx="228601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7286644" y="4500570"/>
            <a:ext cx="164307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85720" y="4857760"/>
            <a:ext cx="407196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000232" y="5143512"/>
            <a:ext cx="407196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429124" y="4857760"/>
            <a:ext cx="4714876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57158" y="5143512"/>
            <a:ext cx="714380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l="2187" r="15412"/>
          <a:stretch>
            <a:fillRect/>
          </a:stretch>
        </p:blipFill>
        <p:spPr bwMode="auto">
          <a:xfrm>
            <a:off x="-1" y="3071810"/>
            <a:ext cx="914400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107154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FrutigerLTStd-Roman"/>
              </a:rPr>
              <a:t>1. (doc. 1 à 4) - Soulignez en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FrutigerLTStd-Bold"/>
              </a:rPr>
              <a:t>rouge 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FrutigerLTStd-Roman"/>
              </a:rPr>
              <a:t>ce qui a été difficile pour ces élèves.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FrutigerLTStd-Roman"/>
              </a:rPr>
              <a:t>2. (doc. 1 à 4) - Soulignez en </a:t>
            </a:r>
            <a:r>
              <a:rPr lang="fr-FR" sz="2600" b="1" dirty="0" smtClean="0">
                <a:latin typeface="Poor Richard" pitchFamily="18" charset="0"/>
                <a:ea typeface="Calibri" pitchFamily="34" charset="0"/>
                <a:cs typeface="FrutigerLTStd-Bold"/>
              </a:rPr>
              <a:t>bleu </a:t>
            </a:r>
            <a:r>
              <a:rPr lang="fr-FR" sz="2600" dirty="0" smtClean="0">
                <a:latin typeface="Poor Richard" pitchFamily="18" charset="0"/>
                <a:ea typeface="Calibri" pitchFamily="34" charset="0"/>
                <a:cs typeface="FrutigerLTStd-Roman"/>
              </a:rPr>
              <a:t>ce que ces élèves ont aimé au collège.</a:t>
            </a:r>
            <a:endParaRPr lang="fr-FR" sz="2600" dirty="0" smtClean="0">
              <a:latin typeface="Poor Richard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FrutigerLTStd-Roman"/>
              </a:rPr>
              <a:t>3. (doc. 1 à 4) - Soulignez en </a:t>
            </a:r>
            <a:r>
              <a:rPr lang="fr-FR" sz="2600" b="1" dirty="0" smtClean="0">
                <a:latin typeface="Poor Richard" pitchFamily="18" charset="0"/>
                <a:ea typeface="Calibri" pitchFamily="34" charset="0"/>
                <a:cs typeface="FrutigerLTStd-Bold"/>
              </a:rPr>
              <a:t>vert </a:t>
            </a:r>
            <a:r>
              <a:rPr lang="fr-FR" sz="2600" dirty="0" smtClean="0">
                <a:latin typeface="Poor Richard" pitchFamily="18" charset="0"/>
                <a:ea typeface="Calibri" pitchFamily="34" charset="0"/>
                <a:cs typeface="FrutigerLTStd-Roman"/>
              </a:rPr>
              <a:t>les étapes de leur rentrée au collège.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65539" name="Image 1" descr="j02545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290"/>
            <a:ext cx="827056" cy="733427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/>
        </p:nvCxnSpPr>
        <p:spPr>
          <a:xfrm>
            <a:off x="6572264" y="4000504"/>
            <a:ext cx="257173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0" y="4357694"/>
            <a:ext cx="178591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072198" y="4357694"/>
            <a:ext cx="257176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0" y="4786322"/>
            <a:ext cx="250029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500430" y="4000504"/>
            <a:ext cx="1428760" cy="1588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 l="86216" r="2340" b="12500"/>
          <a:stretch>
            <a:fillRect/>
          </a:stretch>
        </p:blipFill>
        <p:spPr bwMode="auto">
          <a:xfrm>
            <a:off x="7786710" y="4572008"/>
            <a:ext cx="1071538" cy="133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r="12290"/>
          <a:stretch>
            <a:fillRect/>
          </a:stretch>
        </p:blipFill>
        <p:spPr bwMode="auto">
          <a:xfrm>
            <a:off x="0" y="3214686"/>
            <a:ext cx="907731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107154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FrutigerLTStd-Roman"/>
              </a:rPr>
              <a:t>1. (doc. 1 à 4) - Soulignez en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FrutigerLTStd-Bold"/>
              </a:rPr>
              <a:t>rouge 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FrutigerLTStd-Roman"/>
              </a:rPr>
              <a:t>ce qui a été difficile pour ces élèves.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FrutigerLTStd-Roman"/>
              </a:rPr>
              <a:t>2. (doc. 1 à 4) - Soulignez en </a:t>
            </a:r>
            <a:r>
              <a:rPr lang="fr-FR" sz="2600" b="1" dirty="0" smtClean="0">
                <a:latin typeface="Poor Richard" pitchFamily="18" charset="0"/>
                <a:ea typeface="Calibri" pitchFamily="34" charset="0"/>
                <a:cs typeface="FrutigerLTStd-Bold"/>
              </a:rPr>
              <a:t>bleu </a:t>
            </a:r>
            <a:r>
              <a:rPr lang="fr-FR" sz="2600" dirty="0" smtClean="0">
                <a:latin typeface="Poor Richard" pitchFamily="18" charset="0"/>
                <a:ea typeface="Calibri" pitchFamily="34" charset="0"/>
                <a:cs typeface="FrutigerLTStd-Roman"/>
              </a:rPr>
              <a:t>ce que ces élèves ont aimé au collège.</a:t>
            </a:r>
            <a:endParaRPr lang="fr-FR" sz="2600" dirty="0" smtClean="0">
              <a:latin typeface="Poor Richard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FrutigerLTStd-Roman"/>
              </a:rPr>
              <a:t>3. (doc. 1 à 4) - Soulignez en </a:t>
            </a:r>
            <a:r>
              <a:rPr lang="fr-FR" sz="2600" b="1" dirty="0" smtClean="0">
                <a:latin typeface="Poor Richard" pitchFamily="18" charset="0"/>
                <a:ea typeface="Calibri" pitchFamily="34" charset="0"/>
                <a:cs typeface="FrutigerLTStd-Bold"/>
              </a:rPr>
              <a:t>vert </a:t>
            </a:r>
            <a:r>
              <a:rPr lang="fr-FR" sz="2600" dirty="0" smtClean="0">
                <a:latin typeface="Poor Richard" pitchFamily="18" charset="0"/>
                <a:ea typeface="Calibri" pitchFamily="34" charset="0"/>
                <a:cs typeface="FrutigerLTStd-Roman"/>
              </a:rPr>
              <a:t>les étapes de leur rentrée au collège.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65539" name="Image 1" descr="j02545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290"/>
            <a:ext cx="827056" cy="733427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/>
        </p:nvCxnSpPr>
        <p:spPr>
          <a:xfrm>
            <a:off x="1214414" y="4071942"/>
            <a:ext cx="128588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858016" y="4071942"/>
            <a:ext cx="121444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0" y="4429132"/>
            <a:ext cx="114297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429388" y="4429132"/>
            <a:ext cx="250029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786314" y="4071942"/>
            <a:ext cx="2071702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 l="87815" r="367"/>
          <a:stretch>
            <a:fillRect/>
          </a:stretch>
        </p:blipFill>
        <p:spPr bwMode="auto">
          <a:xfrm>
            <a:off x="7643834" y="4572008"/>
            <a:ext cx="1214446" cy="148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Connecteur droit 20"/>
          <p:cNvCxnSpPr/>
          <p:nvPr/>
        </p:nvCxnSpPr>
        <p:spPr>
          <a:xfrm>
            <a:off x="0" y="4786322"/>
            <a:ext cx="150016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 r="13223"/>
          <a:stretch>
            <a:fillRect/>
          </a:stretch>
        </p:blipFill>
        <p:spPr bwMode="auto">
          <a:xfrm>
            <a:off x="0" y="3286124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107154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FrutigerLTStd-Roman"/>
              </a:rPr>
              <a:t>1. (doc. 1 à 4) - Soulignez en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FrutigerLTStd-Bold"/>
              </a:rPr>
              <a:t>rouge 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FrutigerLTStd-Roman"/>
              </a:rPr>
              <a:t>ce qui a été difficile pour ces élèves.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FrutigerLTStd-Roman"/>
              </a:rPr>
              <a:t>2. (doc. 1 à 4) - Soulignez en </a:t>
            </a:r>
            <a:r>
              <a:rPr lang="fr-FR" sz="2600" b="1" dirty="0" smtClean="0">
                <a:latin typeface="Poor Richard" pitchFamily="18" charset="0"/>
                <a:ea typeface="Calibri" pitchFamily="34" charset="0"/>
                <a:cs typeface="FrutigerLTStd-Bold"/>
              </a:rPr>
              <a:t>bleu </a:t>
            </a:r>
            <a:r>
              <a:rPr lang="fr-FR" sz="2600" dirty="0" smtClean="0">
                <a:latin typeface="Poor Richard" pitchFamily="18" charset="0"/>
                <a:ea typeface="Calibri" pitchFamily="34" charset="0"/>
                <a:cs typeface="FrutigerLTStd-Roman"/>
              </a:rPr>
              <a:t>ce que ces élèves ont aimé au collège.</a:t>
            </a:r>
            <a:endParaRPr lang="fr-FR" sz="2600" dirty="0" smtClean="0">
              <a:latin typeface="Poor Richard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FrutigerLTStd-Roman"/>
              </a:rPr>
              <a:t>3. (doc. 1 à 4) - Soulignez en </a:t>
            </a:r>
            <a:r>
              <a:rPr lang="fr-FR" sz="2600" b="1" dirty="0" smtClean="0">
                <a:latin typeface="Poor Richard" pitchFamily="18" charset="0"/>
                <a:ea typeface="Calibri" pitchFamily="34" charset="0"/>
                <a:cs typeface="FrutigerLTStd-Bold"/>
              </a:rPr>
              <a:t>vert </a:t>
            </a:r>
            <a:r>
              <a:rPr lang="fr-FR" sz="2600" dirty="0" smtClean="0">
                <a:latin typeface="Poor Richard" pitchFamily="18" charset="0"/>
                <a:ea typeface="Calibri" pitchFamily="34" charset="0"/>
                <a:cs typeface="FrutigerLTStd-Roman"/>
              </a:rPr>
              <a:t>les étapes de leur rentrée au collège.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65539" name="Image 1" descr="j02545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290"/>
            <a:ext cx="827056" cy="733427"/>
          </a:xfrm>
          <a:prstGeom prst="rect">
            <a:avLst/>
          </a:prstGeom>
          <a:noFill/>
        </p:spPr>
      </p:pic>
      <p:cxnSp>
        <p:nvCxnSpPr>
          <p:cNvPr id="20" name="Connecteur droit 19"/>
          <p:cNvCxnSpPr/>
          <p:nvPr/>
        </p:nvCxnSpPr>
        <p:spPr>
          <a:xfrm>
            <a:off x="214282" y="4143380"/>
            <a:ext cx="8929718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87552" r="1601"/>
          <a:stretch>
            <a:fillRect/>
          </a:stretch>
        </p:blipFill>
        <p:spPr bwMode="auto">
          <a:xfrm>
            <a:off x="7582295" y="4714884"/>
            <a:ext cx="120454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Connecteur droit 17"/>
          <p:cNvCxnSpPr/>
          <p:nvPr/>
        </p:nvCxnSpPr>
        <p:spPr>
          <a:xfrm>
            <a:off x="714348" y="4500570"/>
            <a:ext cx="6858048" cy="158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2643182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FrutigerLTStd-Roman"/>
              </a:rPr>
              <a:t>4. (doc. 1 à 4) - Quels sont les adultes qui encadrent les nouveaux élèves de 6e le jour de la rentrée 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3" name="Image 1" descr="j02545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14488"/>
            <a:ext cx="827056" cy="733427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407194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>
                <a:solidFill>
                  <a:srgbClr val="006600"/>
                </a:solidFill>
                <a:latin typeface="Poor Richard" pitchFamily="18" charset="0"/>
              </a:rPr>
              <a:t>Ce sont le (ou la) principal(e) du collège et les professeurs principaux qui encadrent les nouveaux élèves de 6</a:t>
            </a:r>
            <a:r>
              <a:rPr lang="fr-FR" sz="2600" baseline="30000" dirty="0" smtClean="0">
                <a:solidFill>
                  <a:srgbClr val="006600"/>
                </a:solidFill>
                <a:latin typeface="Poor Richard" pitchFamily="18" charset="0"/>
              </a:rPr>
              <a:t>e</a:t>
            </a:r>
            <a:r>
              <a:rPr lang="fr-FR" sz="2600" dirty="0" smtClean="0">
                <a:solidFill>
                  <a:srgbClr val="006600"/>
                </a:solidFill>
                <a:latin typeface="Poor Richard" pitchFamily="18" charset="0"/>
              </a:rPr>
              <a:t> le jour de la rentrée.</a:t>
            </a:r>
            <a:endParaRPr lang="fr-FR" sz="2600" dirty="0">
              <a:solidFill>
                <a:srgbClr val="0066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0" cy="367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1142984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FrutigerLTStd-Roman"/>
              </a:rPr>
              <a:t>5. (doc. 1 à 4) - Complétez le tableau ci-dessous.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4" name="Image 1" descr="j025450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28604"/>
            <a:ext cx="827056" cy="733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1005</Words>
  <Application>Microsoft Office PowerPoint</Application>
  <PresentationFormat>Affichage à l'écran (4:3)</PresentationFormat>
  <Paragraphs>105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XP</dc:creator>
  <cp:lastModifiedBy>GCUENIN</cp:lastModifiedBy>
  <cp:revision>639</cp:revision>
  <dcterms:created xsi:type="dcterms:W3CDTF">2008-09-05T08:59:36Z</dcterms:created>
  <dcterms:modified xsi:type="dcterms:W3CDTF">2017-09-21T12:08:31Z</dcterms:modified>
</cp:coreProperties>
</file>