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4" r:id="rId23"/>
    <p:sldId id="265" r:id="rId24"/>
    <p:sldId id="271" r:id="rId25"/>
    <p:sldId id="28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FF0000"/>
    <a:srgbClr val="FF9900"/>
    <a:srgbClr val="CC9900"/>
    <a:srgbClr val="008000"/>
    <a:srgbClr val="FFC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FAAE7-67E3-4907-A929-FFB46C54AE2E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4875-91C6-4FC9-A597-8FF496C0AF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500174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La longue histoire de l’humanité et des migrations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3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Calibri" pitchFamily="34" charset="0"/>
                <a:cs typeface="Times New Roman" pitchFamily="18" charset="0"/>
              </a:rPr>
              <a:t>1.     </a:t>
            </a:r>
            <a:r>
              <a:rPr lang="fr-FR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Calibri" pitchFamily="34" charset="0"/>
                <a:cs typeface="Times New Roman" pitchFamily="18" charset="0"/>
              </a:rPr>
              <a:t>Où est apparu le Néolithique?</a:t>
            </a:r>
            <a:endParaRPr lang="fr-FR" sz="6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2050" name="Picture 2" descr="prehistoire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929066"/>
            <a:ext cx="1785950" cy="178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148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>
                <a:latin typeface="Poor Richard" pitchFamily="18" charset="0"/>
              </a:rPr>
              <a:t>CONSIGNES </a:t>
            </a:r>
          </a:p>
          <a:p>
            <a:pPr>
              <a:buFont typeface="Symbol"/>
              <a:buChar char="®"/>
            </a:pPr>
            <a:r>
              <a:rPr lang="fr-FR" sz="2400" dirty="0" smtClean="0">
                <a:latin typeface="Poor Richard" pitchFamily="18" charset="0"/>
              </a:rPr>
              <a:t> lis le texte. </a:t>
            </a:r>
          </a:p>
          <a:p>
            <a:pPr>
              <a:buFont typeface="Symbol"/>
              <a:buChar char="®"/>
            </a:pPr>
            <a:r>
              <a:rPr lang="fr-FR" sz="2400" dirty="0" smtClean="0">
                <a:latin typeface="Poor Richard" pitchFamily="18" charset="0"/>
              </a:rPr>
              <a:t> souligne les grandes régions du monde citées dans le texte </a:t>
            </a:r>
            <a:r>
              <a:rPr lang="fr-FR" sz="2400" i="1" dirty="0" smtClean="0">
                <a:latin typeface="Poor Richard" pitchFamily="18" charset="0"/>
              </a:rPr>
              <a:t>(ce sont les foyers du Néolithique.)</a:t>
            </a:r>
            <a:r>
              <a:rPr lang="fr-FR" sz="2400" dirty="0" smtClean="0">
                <a:latin typeface="Poor Richard" pitchFamily="18" charset="0"/>
              </a:rPr>
              <a:t>.</a:t>
            </a:r>
          </a:p>
          <a:p>
            <a:pPr>
              <a:buFont typeface="Symbol"/>
              <a:buChar char="®"/>
            </a:pPr>
            <a:r>
              <a:rPr lang="fr-FR" sz="2400" dirty="0" smtClean="0">
                <a:latin typeface="Poor Richard" pitchFamily="18" charset="0"/>
              </a:rPr>
              <a:t> complète le planisphère et sa légende.</a:t>
            </a:r>
          </a:p>
          <a:p>
            <a:endParaRPr lang="fr-FR" sz="2400" dirty="0" smtClean="0">
              <a:latin typeface="Poor Richard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3786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La naissance du Néolithique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"Dans les quelques laboratoires où s’opéra cette transition de la chasse à l’agriculture _ Proche et Moyen Orient, Chine, Mexique, Andes, Nouvelle Guinée, Afrique Sahélienne _, le processus semble avoir été lent, progressif (…). À terme, il déboucha sur ce qui fut l’un des tournants essentiels de l’humanité puisque cette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autotransformation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 des sociétés allait ouvrir toutes les portes de la ville, de l’écriture, de l’état."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GUILAINE Jean,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Les racines de la Méditerranée et de l’Europe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cs typeface="Arial" pitchFamily="34" charset="0"/>
              </a:rPr>
              <a:t>, Collège de France / Fayard, Paris 2008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714480" y="1500174"/>
            <a:ext cx="2786082" cy="158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572000" y="1500174"/>
            <a:ext cx="785818" cy="1588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286380" y="1500174"/>
            <a:ext cx="1928826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286644" y="1500174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0" y="1857364"/>
            <a:ext cx="10001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928662" y="1857364"/>
            <a:ext cx="2428892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338" cy="5574694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4553243" y="2616590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643306" y="3143248"/>
            <a:ext cx="1357322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00166" y="3929066"/>
            <a:ext cx="357190" cy="57150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00100" y="3071810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214414" y="2500306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rot="5400000" flipH="1" flipV="1">
            <a:off x="1410869" y="2196694"/>
            <a:ext cx="285752" cy="321473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1000099" y="2285993"/>
            <a:ext cx="285752" cy="28575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821504" y="2821778"/>
            <a:ext cx="357190" cy="14287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857356" y="4214818"/>
            <a:ext cx="428628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1643042" y="4572008"/>
            <a:ext cx="500066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3929058" y="3857628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H="1">
            <a:off x="4322761" y="3894141"/>
            <a:ext cx="785024" cy="14208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 flipV="1">
            <a:off x="4214810" y="2857496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4929190" y="3143248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4286248" y="2571744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7" idx="3"/>
          </p:cNvCxnSpPr>
          <p:nvPr/>
        </p:nvCxnSpPr>
        <p:spPr>
          <a:xfrm flipH="1" flipV="1">
            <a:off x="4143372" y="2285992"/>
            <a:ext cx="738117" cy="3868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16200000" flipV="1">
            <a:off x="6465107" y="2035959"/>
            <a:ext cx="428628" cy="71438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7143768" y="2428868"/>
            <a:ext cx="214314" cy="9524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786578" y="2928934"/>
            <a:ext cx="428628" cy="35719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0800000" flipV="1">
            <a:off x="7286644" y="4000504"/>
            <a:ext cx="28575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10" idx="4"/>
          </p:cNvCxnSpPr>
          <p:nvPr/>
        </p:nvCxnSpPr>
        <p:spPr>
          <a:xfrm rot="16200000" flipH="1">
            <a:off x="7643834" y="4286256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rme libre 61"/>
          <p:cNvSpPr/>
          <p:nvPr/>
        </p:nvSpPr>
        <p:spPr>
          <a:xfrm>
            <a:off x="4572000" y="264318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754" t="11404" r="17888" b="7624"/>
          <a:stretch>
            <a:fillRect/>
          </a:stretch>
        </p:blipFill>
        <p:spPr bwMode="auto">
          <a:xfrm>
            <a:off x="1571604" y="571480"/>
            <a:ext cx="5572132" cy="376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rme libre 2"/>
          <p:cNvSpPr/>
          <p:nvPr/>
        </p:nvSpPr>
        <p:spPr>
          <a:xfrm>
            <a:off x="857224" y="4500570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857760"/>
            <a:ext cx="235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Poor Richard" pitchFamily="18" charset="0"/>
              </a:rPr>
              <a:t>Proche et Moyen- Orient </a:t>
            </a:r>
          </a:p>
          <a:p>
            <a:pPr algn="ctr"/>
            <a:r>
              <a:rPr lang="fr-FR" dirty="0" smtClean="0">
                <a:latin typeface="Poor Richard" pitchFamily="18" charset="0"/>
              </a:rPr>
              <a:t>-10000 </a:t>
            </a:r>
          </a:p>
          <a:p>
            <a:pPr algn="ctr"/>
            <a:r>
              <a:rPr lang="fr-FR" dirty="0" smtClean="0">
                <a:latin typeface="Poor Richard" pitchFamily="18" charset="0"/>
              </a:rPr>
              <a:t>Blé, orge </a:t>
            </a:r>
          </a:p>
          <a:p>
            <a:pPr algn="ctr"/>
            <a:r>
              <a:rPr lang="fr-FR" dirty="0" smtClean="0">
                <a:latin typeface="Poor Richard" pitchFamily="18" charset="0"/>
              </a:rPr>
              <a:t>Chèvres, moutons, bœufs </a:t>
            </a:r>
            <a:endParaRPr lang="fr-FR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338" cy="5574694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4553243" y="2616590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643306" y="3143248"/>
            <a:ext cx="1357322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00166" y="3929066"/>
            <a:ext cx="357190" cy="57150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00100" y="3071810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214414" y="2500306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rot="5400000" flipH="1" flipV="1">
            <a:off x="1410869" y="2196694"/>
            <a:ext cx="285752" cy="321473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1000099" y="2285993"/>
            <a:ext cx="285752" cy="28575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821504" y="2821778"/>
            <a:ext cx="357190" cy="14287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857356" y="4214818"/>
            <a:ext cx="428628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1643042" y="4572008"/>
            <a:ext cx="500066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3929058" y="3857628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H="1">
            <a:off x="4322761" y="3894141"/>
            <a:ext cx="785024" cy="14208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 flipV="1">
            <a:off x="4214810" y="2857496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4929190" y="3143248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4286248" y="2571744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7" idx="3"/>
          </p:cNvCxnSpPr>
          <p:nvPr/>
        </p:nvCxnSpPr>
        <p:spPr>
          <a:xfrm flipH="1" flipV="1">
            <a:off x="4143372" y="2285992"/>
            <a:ext cx="738117" cy="3868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16200000" flipV="1">
            <a:off x="6465107" y="2035959"/>
            <a:ext cx="428628" cy="71438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7143768" y="2428868"/>
            <a:ext cx="214314" cy="9524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786578" y="2928934"/>
            <a:ext cx="428628" cy="35719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0800000" flipV="1">
            <a:off x="7286644" y="4000504"/>
            <a:ext cx="28575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10" idx="4"/>
          </p:cNvCxnSpPr>
          <p:nvPr/>
        </p:nvCxnSpPr>
        <p:spPr>
          <a:xfrm rot="16200000" flipH="1">
            <a:off x="7643834" y="4286256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rme libre 61"/>
          <p:cNvSpPr/>
          <p:nvPr/>
        </p:nvSpPr>
        <p:spPr>
          <a:xfrm>
            <a:off x="4572000" y="264318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571472" y="442913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929198"/>
            <a:ext cx="1857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Proche et Moyen- Orient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-10000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Blé, orge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Chèvres, moutons, bœufs </a:t>
            </a:r>
            <a:endParaRPr lang="fr-FR" sz="1400" dirty="0">
              <a:latin typeface="Poor Richar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844" t="11906" r="17968" b="8719"/>
          <a:stretch>
            <a:fillRect/>
          </a:stretch>
        </p:blipFill>
        <p:spPr bwMode="auto">
          <a:xfrm>
            <a:off x="1714480" y="285728"/>
            <a:ext cx="5585914" cy="37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2571736" y="4357694"/>
            <a:ext cx="500066" cy="500066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85918" y="4929198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Chine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-8000/-7000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Riz, millet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Porc, chien, poulet </a:t>
            </a:r>
            <a:endParaRPr lang="fr-FR" sz="1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338" cy="5574694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4553243" y="2616590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643306" y="3143248"/>
            <a:ext cx="1357322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00166" y="3929066"/>
            <a:ext cx="357190" cy="57150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00100" y="3071810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214414" y="2500306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rot="5400000" flipH="1" flipV="1">
            <a:off x="1410869" y="2196694"/>
            <a:ext cx="285752" cy="321473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1000099" y="2285993"/>
            <a:ext cx="285752" cy="28575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821504" y="2821778"/>
            <a:ext cx="357190" cy="14287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857356" y="4214818"/>
            <a:ext cx="428628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1643042" y="4572008"/>
            <a:ext cx="500066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3929058" y="3857628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H="1">
            <a:off x="4322761" y="3894141"/>
            <a:ext cx="785024" cy="14208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 flipV="1">
            <a:off x="4214810" y="2857496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4929190" y="3143248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4286248" y="2571744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7" idx="3"/>
          </p:cNvCxnSpPr>
          <p:nvPr/>
        </p:nvCxnSpPr>
        <p:spPr>
          <a:xfrm flipH="1" flipV="1">
            <a:off x="4143372" y="2285992"/>
            <a:ext cx="738117" cy="3868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16200000" flipV="1">
            <a:off x="6465107" y="2035959"/>
            <a:ext cx="428628" cy="71438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7143768" y="2428868"/>
            <a:ext cx="214314" cy="9524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786578" y="2928934"/>
            <a:ext cx="428628" cy="35719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0800000" flipV="1">
            <a:off x="7286644" y="4000504"/>
            <a:ext cx="28575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10" idx="4"/>
          </p:cNvCxnSpPr>
          <p:nvPr/>
        </p:nvCxnSpPr>
        <p:spPr>
          <a:xfrm rot="16200000" flipH="1">
            <a:off x="7643834" y="4286256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rme libre 61"/>
          <p:cNvSpPr/>
          <p:nvPr/>
        </p:nvSpPr>
        <p:spPr>
          <a:xfrm>
            <a:off x="4572000" y="264318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571472" y="442913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929198"/>
            <a:ext cx="1857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Proche et Moyen- Orient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-10000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Blé, orge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Chèvres, moutons, bœufs 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357422" y="4357694"/>
            <a:ext cx="500066" cy="500066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43042" y="4929198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Chine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-8000/-7000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Riz, millet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Porc, chien, poulet </a:t>
            </a:r>
            <a:endParaRPr lang="fr-FR" sz="1400" dirty="0">
              <a:latin typeface="Poor Richar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883" t="11575" r="17214" b="7396"/>
          <a:stretch>
            <a:fillRect/>
          </a:stretch>
        </p:blipFill>
        <p:spPr bwMode="auto">
          <a:xfrm>
            <a:off x="1714480" y="214290"/>
            <a:ext cx="574707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e 7"/>
          <p:cNvSpPr/>
          <p:nvPr/>
        </p:nvSpPr>
        <p:spPr>
          <a:xfrm>
            <a:off x="3786182" y="4500570"/>
            <a:ext cx="428628" cy="2857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57554" y="5000636"/>
            <a:ext cx="1428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Nouvelle-Guinée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-7000/-5000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Banane, taro </a:t>
            </a:r>
            <a:endParaRPr lang="fr-FR" sz="1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338" cy="5574694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4553243" y="2616590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643306" y="3143248"/>
            <a:ext cx="1357322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00166" y="3929066"/>
            <a:ext cx="357190" cy="57150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00100" y="3071810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214414" y="2500306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rot="5400000" flipH="1" flipV="1">
            <a:off x="1410869" y="2196694"/>
            <a:ext cx="285752" cy="321473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1000099" y="2285993"/>
            <a:ext cx="285752" cy="28575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821504" y="2821778"/>
            <a:ext cx="357190" cy="14287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857356" y="4214818"/>
            <a:ext cx="428628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1643042" y="4572008"/>
            <a:ext cx="500066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3929058" y="3857628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H="1">
            <a:off x="4322761" y="3894141"/>
            <a:ext cx="785024" cy="14208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 flipV="1">
            <a:off x="4214810" y="2857496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4929190" y="3143248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4286248" y="2571744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7" idx="3"/>
          </p:cNvCxnSpPr>
          <p:nvPr/>
        </p:nvCxnSpPr>
        <p:spPr>
          <a:xfrm flipH="1" flipV="1">
            <a:off x="4143372" y="2285992"/>
            <a:ext cx="738117" cy="3868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16200000" flipV="1">
            <a:off x="6465107" y="2035959"/>
            <a:ext cx="428628" cy="71438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7143768" y="2428868"/>
            <a:ext cx="214314" cy="9524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786578" y="2928934"/>
            <a:ext cx="428628" cy="35719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0800000" flipV="1">
            <a:off x="7286644" y="4000504"/>
            <a:ext cx="28575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10" idx="4"/>
          </p:cNvCxnSpPr>
          <p:nvPr/>
        </p:nvCxnSpPr>
        <p:spPr>
          <a:xfrm rot="16200000" flipH="1">
            <a:off x="7643834" y="4286256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3643306" y="3143248"/>
            <a:ext cx="1357322" cy="428628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4572000" y="264318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571472" y="442913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929198"/>
            <a:ext cx="1857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Proche et Moyen- Orient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-10000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Blé, orge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Chèvres, moutons, bœufs 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285984" y="4429132"/>
            <a:ext cx="500066" cy="500066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00166" y="4929198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Chine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-8000/-7000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Riz, millet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Porc, chien, poulet 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71868" y="4643446"/>
            <a:ext cx="428628" cy="2857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43240" y="5000636"/>
            <a:ext cx="1428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Nouvelle-Guinée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-7000/-5000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Banane, taro </a:t>
            </a:r>
            <a:endParaRPr lang="fr-FR" sz="1400" dirty="0">
              <a:latin typeface="Poor Richar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883" t="11575" r="17214" b="7396"/>
          <a:stretch>
            <a:fillRect/>
          </a:stretch>
        </p:blipFill>
        <p:spPr bwMode="auto">
          <a:xfrm>
            <a:off x="1500166" y="142852"/>
            <a:ext cx="5929354" cy="39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4714876" y="4643446"/>
            <a:ext cx="928694" cy="357190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429124" y="5000636"/>
            <a:ext cx="1571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Afrique sahélienne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-5000/-4000 </a:t>
            </a:r>
          </a:p>
          <a:p>
            <a:pPr algn="ctr"/>
            <a:r>
              <a:rPr lang="fr-FR" sz="1400" dirty="0" err="1" smtClean="0">
                <a:latin typeface="Poor Richard" pitchFamily="18" charset="0"/>
              </a:rPr>
              <a:t>Mil,sorgho</a:t>
            </a:r>
            <a:r>
              <a:rPr lang="fr-FR" sz="1400" dirty="0" smtClean="0">
                <a:latin typeface="Poor Richard" pitchFamily="18" charset="0"/>
              </a:rPr>
              <a:t> </a:t>
            </a:r>
          </a:p>
          <a:p>
            <a:pPr algn="ctr"/>
            <a:r>
              <a:rPr lang="fr-FR" sz="1400" dirty="0" err="1" smtClean="0">
                <a:latin typeface="Poor Richard" pitchFamily="18" charset="0"/>
              </a:rPr>
              <a:t>Boeufs</a:t>
            </a:r>
            <a:r>
              <a:rPr lang="fr-FR" sz="1400" dirty="0" smtClean="0">
                <a:latin typeface="Poor Richard" pitchFamily="18" charset="0"/>
              </a:rPr>
              <a:t> </a:t>
            </a:r>
            <a:endParaRPr lang="fr-FR" sz="1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575" y="4143380"/>
            <a:ext cx="2990901" cy="243839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4305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oor Richard" pitchFamily="18" charset="0"/>
              </a:rPr>
              <a:t>La Révolution néolithique</a:t>
            </a:r>
            <a:endParaRPr lang="fr-FR" sz="96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338" cy="5574694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4553243" y="2616590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643306" y="3143248"/>
            <a:ext cx="1357322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500166" y="3929066"/>
            <a:ext cx="357190" cy="57150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00100" y="3071810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214414" y="2500306"/>
            <a:ext cx="357190" cy="21431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rot="5400000" flipH="1" flipV="1">
            <a:off x="1410869" y="2196694"/>
            <a:ext cx="285752" cy="321473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1000099" y="2285993"/>
            <a:ext cx="285752" cy="28575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821504" y="2821778"/>
            <a:ext cx="357190" cy="14287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857356" y="4214818"/>
            <a:ext cx="428628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1643042" y="4572008"/>
            <a:ext cx="500066" cy="21431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3929058" y="3857628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16200000" flipH="1">
            <a:off x="4322761" y="3894141"/>
            <a:ext cx="785024" cy="14208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 flipV="1">
            <a:off x="4214810" y="2857496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4929190" y="3143248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4286248" y="2571744"/>
            <a:ext cx="357190" cy="7143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7" idx="3"/>
          </p:cNvCxnSpPr>
          <p:nvPr/>
        </p:nvCxnSpPr>
        <p:spPr>
          <a:xfrm flipH="1" flipV="1">
            <a:off x="4143372" y="2285992"/>
            <a:ext cx="738117" cy="3868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16200000" flipV="1">
            <a:off x="6465107" y="2035959"/>
            <a:ext cx="428628" cy="71438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7143768" y="2428868"/>
            <a:ext cx="214314" cy="9524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786578" y="2928934"/>
            <a:ext cx="428628" cy="35719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0800000" flipV="1">
            <a:off x="7286644" y="4000504"/>
            <a:ext cx="28575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10" idx="4"/>
          </p:cNvCxnSpPr>
          <p:nvPr/>
        </p:nvCxnSpPr>
        <p:spPr>
          <a:xfrm rot="16200000" flipH="1">
            <a:off x="7643834" y="4286256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1214414" y="2500306"/>
            <a:ext cx="357190" cy="214314"/>
          </a:xfrm>
          <a:prstGeom prst="ellipse">
            <a:avLst/>
          </a:prstGeom>
          <a:solidFill>
            <a:srgbClr val="0033CC">
              <a:alpha val="6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1000100" y="3071810"/>
            <a:ext cx="357190" cy="214314"/>
          </a:xfrm>
          <a:prstGeom prst="ellipse">
            <a:avLst/>
          </a:prstGeom>
          <a:solidFill>
            <a:srgbClr val="0033CC">
              <a:alpha val="6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1500166" y="3929066"/>
            <a:ext cx="357190" cy="571504"/>
          </a:xfrm>
          <a:prstGeom prst="ellipse">
            <a:avLst/>
          </a:prstGeom>
          <a:solidFill>
            <a:srgbClr val="0033CC">
              <a:alpha val="6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643306" y="3143248"/>
            <a:ext cx="1357322" cy="428628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4572000" y="264318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6500826" y="2285992"/>
            <a:ext cx="642942" cy="642942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7572396" y="3857628"/>
            <a:ext cx="428628" cy="2857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571472" y="4429132"/>
            <a:ext cx="590843" cy="384518"/>
          </a:xfrm>
          <a:custGeom>
            <a:avLst/>
            <a:gdLst>
              <a:gd name="connsiteX0" fmla="*/ 46892 w 590843"/>
              <a:gd name="connsiteY0" fmla="*/ 267287 h 384518"/>
              <a:gd name="connsiteX1" fmla="*/ 18757 w 590843"/>
              <a:gd name="connsiteY1" fmla="*/ 140678 h 384518"/>
              <a:gd name="connsiteX2" fmla="*/ 159434 w 590843"/>
              <a:gd name="connsiteY2" fmla="*/ 14068 h 384518"/>
              <a:gd name="connsiteX3" fmla="*/ 328246 w 590843"/>
              <a:gd name="connsiteY3" fmla="*/ 56272 h 384518"/>
              <a:gd name="connsiteX4" fmla="*/ 553329 w 590843"/>
              <a:gd name="connsiteY4" fmla="*/ 182881 h 384518"/>
              <a:gd name="connsiteX5" fmla="*/ 553329 w 590843"/>
              <a:gd name="connsiteY5" fmla="*/ 351693 h 384518"/>
              <a:gd name="connsiteX6" fmla="*/ 482991 w 590843"/>
              <a:gd name="connsiteY6" fmla="*/ 365761 h 384518"/>
              <a:gd name="connsiteX7" fmla="*/ 328246 w 590843"/>
              <a:gd name="connsiteY7" fmla="*/ 239152 h 384518"/>
              <a:gd name="connsiteX8" fmla="*/ 243840 w 590843"/>
              <a:gd name="connsiteY8" fmla="*/ 154745 h 384518"/>
              <a:gd name="connsiteX9" fmla="*/ 46892 w 590843"/>
              <a:gd name="connsiteY9" fmla="*/ 267287 h 3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843" h="384518">
                <a:moveTo>
                  <a:pt x="46892" y="267287"/>
                </a:moveTo>
                <a:cubicBezTo>
                  <a:pt x="9378" y="264943"/>
                  <a:pt x="0" y="182881"/>
                  <a:pt x="18757" y="140678"/>
                </a:cubicBezTo>
                <a:cubicBezTo>
                  <a:pt x="37514" y="98475"/>
                  <a:pt x="107853" y="28136"/>
                  <a:pt x="159434" y="14068"/>
                </a:cubicBezTo>
                <a:cubicBezTo>
                  <a:pt x="211016" y="0"/>
                  <a:pt x="262597" y="28136"/>
                  <a:pt x="328246" y="56272"/>
                </a:cubicBezTo>
                <a:cubicBezTo>
                  <a:pt x="393895" y="84408"/>
                  <a:pt x="515815" y="133644"/>
                  <a:pt x="553329" y="182881"/>
                </a:cubicBezTo>
                <a:cubicBezTo>
                  <a:pt x="590843" y="232118"/>
                  <a:pt x="565052" y="321213"/>
                  <a:pt x="553329" y="351693"/>
                </a:cubicBezTo>
                <a:cubicBezTo>
                  <a:pt x="541606" y="382173"/>
                  <a:pt x="520505" y="384518"/>
                  <a:pt x="482991" y="365761"/>
                </a:cubicBezTo>
                <a:cubicBezTo>
                  <a:pt x="445477" y="347004"/>
                  <a:pt x="368104" y="274321"/>
                  <a:pt x="328246" y="239152"/>
                </a:cubicBezTo>
                <a:cubicBezTo>
                  <a:pt x="288388" y="203983"/>
                  <a:pt x="293077" y="154745"/>
                  <a:pt x="243840" y="154745"/>
                </a:cubicBezTo>
                <a:cubicBezTo>
                  <a:pt x="194603" y="154745"/>
                  <a:pt x="84406" y="269631"/>
                  <a:pt x="46892" y="267287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929198"/>
            <a:ext cx="1857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Proche et Moyen- Orient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-10000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Blé, orge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Chèvres, moutons, bœufs 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285984" y="4429132"/>
            <a:ext cx="500066" cy="500066"/>
          </a:xfrm>
          <a:prstGeom prst="ellipse">
            <a:avLst/>
          </a:prstGeom>
          <a:solidFill>
            <a:srgbClr val="CC9900">
              <a:alpha val="60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00166" y="4929198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Chine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-8000/-7000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Riz, millet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Porc, chien, poulet 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71868" y="4643446"/>
            <a:ext cx="428628" cy="2857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43240" y="5000636"/>
            <a:ext cx="1428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Nouvelle-Guinée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-7000/-5000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Banane, taro 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14876" y="4643446"/>
            <a:ext cx="928694" cy="357190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429124" y="5000636"/>
            <a:ext cx="1571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Afrique sahélienne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-5000/-4000 </a:t>
            </a:r>
          </a:p>
          <a:p>
            <a:pPr algn="ctr"/>
            <a:r>
              <a:rPr lang="fr-FR" sz="1400" dirty="0" err="1" smtClean="0">
                <a:latin typeface="Poor Richard" pitchFamily="18" charset="0"/>
              </a:rPr>
              <a:t>Mil,sorgho</a:t>
            </a:r>
            <a:r>
              <a:rPr lang="fr-FR" sz="1400" dirty="0" smtClean="0">
                <a:latin typeface="Poor Richard" pitchFamily="18" charset="0"/>
              </a:rPr>
              <a:t> </a:t>
            </a:r>
          </a:p>
          <a:p>
            <a:pPr algn="ctr"/>
            <a:r>
              <a:rPr lang="fr-FR" sz="1400" dirty="0" err="1" smtClean="0">
                <a:latin typeface="Poor Richard" pitchFamily="18" charset="0"/>
              </a:rPr>
              <a:t>Boeufs</a:t>
            </a:r>
            <a:r>
              <a:rPr lang="fr-FR" sz="1400" dirty="0" smtClean="0">
                <a:latin typeface="Poor Richard" pitchFamily="18" charset="0"/>
              </a:rPr>
              <a:t> </a:t>
            </a:r>
            <a:endParaRPr lang="fr-FR" sz="1400" dirty="0">
              <a:latin typeface="Poor Richar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4883" t="11575" r="18144" b="7396"/>
          <a:stretch>
            <a:fillRect/>
          </a:stretch>
        </p:blipFill>
        <p:spPr bwMode="auto">
          <a:xfrm>
            <a:off x="1571604" y="214290"/>
            <a:ext cx="5643602" cy="384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>
            <a:off x="6286512" y="4714884"/>
            <a:ext cx="357190" cy="214314"/>
          </a:xfrm>
          <a:prstGeom prst="ellipse">
            <a:avLst/>
          </a:prstGeom>
          <a:solidFill>
            <a:srgbClr val="0033CC">
              <a:alpha val="6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857884" y="5000636"/>
            <a:ext cx="1285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Poor Richard" pitchFamily="18" charset="0"/>
              </a:rPr>
              <a:t>Amérique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-5000/-3000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Maïs, piment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Lama et alpaga, </a:t>
            </a:r>
          </a:p>
          <a:p>
            <a:pPr algn="ctr"/>
            <a:r>
              <a:rPr lang="fr-FR" sz="1400" dirty="0" smtClean="0">
                <a:latin typeface="Poor Richard" pitchFamily="18" charset="0"/>
              </a:rPr>
              <a:t>cobaye </a:t>
            </a:r>
            <a:endParaRPr lang="fr-FR" sz="1400" dirty="0">
              <a:latin typeface="Poor Richard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H="1">
            <a:off x="7965305" y="4893479"/>
            <a:ext cx="357190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7705748" y="4938722"/>
            <a:ext cx="366714" cy="2047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00958" y="5214950"/>
            <a:ext cx="1285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Poor Richard" pitchFamily="18" charset="0"/>
              </a:rPr>
              <a:t>Diffusion du néolithique: migrations </a:t>
            </a:r>
            <a:endParaRPr lang="fr-FR" sz="1400" dirty="0">
              <a:latin typeface="Poor Richard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28728" y="621508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  <a:latin typeface="Poor Richard" pitchFamily="18" charset="0"/>
              </a:rPr>
              <a:t>Les différents foyers du Néolithique dans le monde</a:t>
            </a:r>
            <a:endParaRPr lang="fr-FR" sz="24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15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0" dirty="0" smtClean="0">
                <a:solidFill>
                  <a:srgbClr val="FF0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2.     </a:t>
            </a:r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Comment vivait-on au Néolithique?</a:t>
            </a:r>
            <a:endParaRPr lang="fr-FR" sz="6000" u="sng" dirty="0" smtClean="0">
              <a:solidFill>
                <a:srgbClr val="FF0000"/>
              </a:solidFill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21506" name="Picture 2" descr="prehistoire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876"/>
            <a:ext cx="1857388" cy="185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85728"/>
            <a:ext cx="8215370" cy="584775"/>
          </a:xfrm>
          <a:prstGeom prst="rect">
            <a:avLst/>
          </a:prstGeom>
          <a:solidFill>
            <a:srgbClr val="008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Travail en groupes</a:t>
            </a:r>
            <a:endParaRPr lang="fr-FR" sz="32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367612" cy="55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285728"/>
          <a:ext cx="9144000" cy="645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934200"/>
              </a:tblGrid>
              <a:tr h="924903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Poor Richard" pitchFamily="18" charset="0"/>
                        </a:rPr>
                        <a:t>Exemples étudiés</a:t>
                      </a:r>
                      <a:endParaRPr lang="fr-FR" sz="28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Poor Richard" pitchFamily="18" charset="0"/>
                        </a:rPr>
                        <a:t>Que nous montre chaque document sur la vie des hommes et des femmes au Néolithique?</a:t>
                      </a:r>
                      <a:endParaRPr lang="fr-FR" sz="28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805561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Poor Richard" pitchFamily="18" charset="0"/>
                        </a:rPr>
                        <a:t>Un village au Proche-Orient</a:t>
                      </a:r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baseline="0" dirty="0" smtClean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805561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Poor Richard" pitchFamily="18" charset="0"/>
                        </a:rPr>
                        <a:t>Une hache polie en Europe</a:t>
                      </a:r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922417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Poor Richard" pitchFamily="18" charset="0"/>
                        </a:rPr>
                        <a:t>Un épi de maïs en Amérique centrale</a:t>
                      </a:r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805561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Poor Richard" pitchFamily="18" charset="0"/>
                        </a:rPr>
                        <a:t>Une amphore en Chine</a:t>
                      </a:r>
                    </a:p>
                    <a:p>
                      <a:pPr algn="ctr"/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1879641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Poor Richard" pitchFamily="18" charset="0"/>
                        </a:rPr>
                        <a:t>Une gravure d’un berger et de son troupeau en Afrique du Nord</a:t>
                      </a:r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714612" y="1428736"/>
            <a:ext cx="6143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Ils vivent dans des villages, devenant ainsi </a:t>
            </a:r>
            <a:r>
              <a:rPr lang="fr-FR" sz="2200" dirty="0" smtClean="0">
                <a:solidFill>
                  <a:srgbClr val="FF0000"/>
                </a:solidFill>
                <a:latin typeface="Poor Richard" pitchFamily="18" charset="0"/>
              </a:rPr>
              <a:t>sédentaires</a:t>
            </a:r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  <a:endParaRPr lang="fr-FR" sz="2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85984" y="2071679"/>
            <a:ext cx="6858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Grâce à  la hache polie, ils </a:t>
            </a:r>
            <a:r>
              <a:rPr lang="fr-FR" sz="2200" u="sng" dirty="0" smtClean="0">
                <a:solidFill>
                  <a:srgbClr val="0033CC"/>
                </a:solidFill>
                <a:latin typeface="Poor Richard" pitchFamily="18" charset="0"/>
              </a:rPr>
              <a:t>défrichen</a:t>
            </a:r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t la forêt pour construire des villages et pour cultiver de nouvelles terres.</a:t>
            </a:r>
            <a:endParaRPr lang="fr-FR" sz="2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84" y="2928934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Ils domestiquent petit à petit les </a:t>
            </a:r>
            <a:r>
              <a:rPr lang="fr-FR" sz="2200" u="sng" dirty="0" smtClean="0">
                <a:solidFill>
                  <a:srgbClr val="0033CC"/>
                </a:solidFill>
                <a:latin typeface="Poor Richard" pitchFamily="18" charset="0"/>
              </a:rPr>
              <a:t>céréales</a:t>
            </a:r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, comme l’épi de maïs,  donnant naissance à </a:t>
            </a:r>
            <a:r>
              <a:rPr lang="fr-FR" sz="2200" dirty="0" smtClean="0">
                <a:solidFill>
                  <a:srgbClr val="FF0000"/>
                </a:solidFill>
                <a:latin typeface="Poor Richard" pitchFamily="18" charset="0"/>
              </a:rPr>
              <a:t>l’agriculture</a:t>
            </a:r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  <a:endParaRPr lang="fr-FR" sz="2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14546" y="3714752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Ils maitrisent la poterie leur permettant ainsi de conserver ce qu’ils produisent ou ce dont ils ont besoin pour vivre (eau par exemple)</a:t>
            </a:r>
            <a:endParaRPr lang="fr-FR" sz="2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8860" y="5143512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Ils sélectionnent les animaux les plus dociles pour </a:t>
            </a:r>
            <a:r>
              <a:rPr lang="fr-FR" sz="2200" dirty="0" smtClean="0">
                <a:solidFill>
                  <a:srgbClr val="FF0000"/>
                </a:solidFill>
                <a:latin typeface="Poor Richard" pitchFamily="18" charset="0"/>
              </a:rPr>
              <a:t>l’élevage</a:t>
            </a:r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 : cela leur permet d’avoir des réserves  de nourriture (viande, lait)</a:t>
            </a:r>
            <a:endParaRPr lang="fr-FR" sz="2200" dirty="0">
              <a:solidFill>
                <a:srgbClr val="0033CC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64291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Bilan général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: 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254093" cy="481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1435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Photographie </a:t>
            </a:r>
            <a:r>
              <a:rPr lang="fr-FR" sz="2800" dirty="0">
                <a:latin typeface="Poor Richard" pitchFamily="18" charset="0"/>
              </a:rPr>
              <a:t>des fouilles de </a:t>
            </a:r>
            <a:r>
              <a:rPr lang="fr-FR" sz="2800" dirty="0" err="1">
                <a:latin typeface="Poor Richard" pitchFamily="18" charset="0"/>
              </a:rPr>
              <a:t>Çatal</a:t>
            </a:r>
            <a:r>
              <a:rPr lang="fr-FR" sz="2800" dirty="0">
                <a:latin typeface="Poor Richard" pitchFamily="18" charset="0"/>
              </a:rPr>
              <a:t> </a:t>
            </a:r>
            <a:r>
              <a:rPr lang="fr-FR" sz="2800" dirty="0" err="1">
                <a:latin typeface="Poor Richard" pitchFamily="18" charset="0"/>
              </a:rPr>
              <a:t>Höyük</a:t>
            </a:r>
            <a:r>
              <a:rPr lang="fr-FR" sz="2800" dirty="0">
                <a:latin typeface="Poor Richard" pitchFamily="18" charset="0"/>
              </a:rPr>
              <a:t>. Le site, datant du Néolithique, est occupé vers 7400 av J.-C. Il se situe dans la Turquie actuelle.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8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1- Où se situe le lieu de la photographie? </a:t>
            </a:r>
            <a:r>
              <a:rPr lang="fr-FR" sz="2800" i="1" dirty="0" smtClean="0">
                <a:latin typeface="Poor Richard" pitchFamily="18" charset="0"/>
              </a:rPr>
              <a:t>(site, pays, région du monde)</a:t>
            </a:r>
            <a:endParaRPr lang="fr-FR" sz="2800" i="1" dirty="0">
              <a:latin typeface="Poor Richard" pitchFamily="18" charset="0"/>
            </a:endParaRPr>
          </a:p>
          <a:p>
            <a:endParaRPr lang="fr-FR" sz="2800" dirty="0" smtClean="0">
              <a:latin typeface="Poor Richard" pitchFamily="18" charset="0"/>
            </a:endParaRPr>
          </a:p>
          <a:p>
            <a:r>
              <a:rPr lang="fr-FR" sz="2800" dirty="0" smtClean="0">
                <a:latin typeface="Poor Richard" pitchFamily="18" charset="0"/>
              </a:rPr>
              <a:t>2- Que font les personnes sur  ce site </a:t>
            </a:r>
            <a:r>
              <a:rPr lang="fr-FR" sz="2800" dirty="0">
                <a:latin typeface="Poor Richard" pitchFamily="18" charset="0"/>
              </a:rPr>
              <a:t>? Nomme ce métier. </a:t>
            </a:r>
            <a:endParaRPr lang="fr-FR" sz="2800" dirty="0" smtClean="0">
              <a:latin typeface="Poor Richard" pitchFamily="18" charset="0"/>
            </a:endParaRPr>
          </a:p>
          <a:p>
            <a:endParaRPr lang="fr-FR" sz="2800" dirty="0">
              <a:latin typeface="Poor Richard" pitchFamily="18" charset="0"/>
            </a:endParaRPr>
          </a:p>
          <a:p>
            <a:r>
              <a:rPr lang="fr-FR" sz="2800" dirty="0">
                <a:latin typeface="Poor Richard" pitchFamily="18" charset="0"/>
              </a:rPr>
              <a:t>3- Observe la photographie : qu’ont-elles découvert durant ces recherches ? </a:t>
            </a:r>
            <a:endParaRPr lang="fr-FR" sz="2800" dirty="0" smtClean="0">
              <a:latin typeface="Poor Richard" pitchFamily="18" charset="0"/>
            </a:endParaRPr>
          </a:p>
          <a:p>
            <a:endParaRPr lang="fr-FR" sz="2800" dirty="0">
              <a:latin typeface="Poor Richard" pitchFamily="18" charset="0"/>
            </a:endParaRPr>
          </a:p>
          <a:p>
            <a:r>
              <a:rPr lang="fr-FR" sz="2800" dirty="0">
                <a:latin typeface="Poor Richard" pitchFamily="18" charset="0"/>
              </a:rPr>
              <a:t>4- </a:t>
            </a:r>
            <a:r>
              <a:rPr lang="fr-FR" sz="2800" dirty="0" smtClean="0">
                <a:latin typeface="Poor Richard" pitchFamily="18" charset="0"/>
              </a:rPr>
              <a:t>De quand date ces constructions? À quelle période de la Préhistoire correspond-elle?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9" name="Image 8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85860"/>
            <a:ext cx="2292731" cy="1762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>
            <a:off x="3786182" y="2714620"/>
            <a:ext cx="24288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14290"/>
            <a:ext cx="952500" cy="952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2910" y="378619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i="1" dirty="0" smtClean="0">
                <a:solidFill>
                  <a:srgbClr val="008000"/>
                </a:solidFill>
                <a:latin typeface="Poor Richard" pitchFamily="18" charset="0"/>
              </a:rPr>
              <a:t>Le site de </a:t>
            </a:r>
            <a:r>
              <a:rPr lang="fr-FR" sz="3200" i="1" dirty="0" err="1" smtClean="0">
                <a:solidFill>
                  <a:srgbClr val="008000"/>
                </a:solidFill>
                <a:latin typeface="Poor Richard" pitchFamily="18" charset="0"/>
              </a:rPr>
              <a:t>Çatal</a:t>
            </a:r>
            <a:r>
              <a:rPr lang="fr-FR" sz="3200" i="1" dirty="0" smtClean="0">
                <a:solidFill>
                  <a:srgbClr val="008000"/>
                </a:solidFill>
                <a:latin typeface="Poor Richard" pitchFamily="18" charset="0"/>
              </a:rPr>
              <a:t> </a:t>
            </a:r>
            <a:r>
              <a:rPr lang="fr-FR" sz="3200" i="1" dirty="0" err="1" smtClean="0">
                <a:solidFill>
                  <a:srgbClr val="008000"/>
                </a:solidFill>
                <a:latin typeface="Poor Richard" pitchFamily="18" charset="0"/>
              </a:rPr>
              <a:t>Höyük</a:t>
            </a:r>
            <a:r>
              <a:rPr lang="fr-FR" sz="3200" i="1" dirty="0" smtClean="0">
                <a:solidFill>
                  <a:srgbClr val="008000"/>
                </a:solidFill>
                <a:latin typeface="Poor Richard" pitchFamily="18" charset="0"/>
              </a:rPr>
              <a:t> se situe au Proche-Orient, en Turquie actuelle.</a:t>
            </a:r>
            <a:endParaRPr lang="fr-FR" sz="3200" i="1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43050"/>
            <a:ext cx="6072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1- Où se situe le lieu de la photographie? </a:t>
            </a:r>
            <a:r>
              <a:rPr lang="fr-FR" sz="2800" i="1" dirty="0" smtClean="0">
                <a:latin typeface="Poor Richard" pitchFamily="18" charset="0"/>
              </a:rPr>
              <a:t>(site, pays, région du monde)</a:t>
            </a:r>
            <a:endParaRPr lang="fr-FR" sz="28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3200" dirty="0" smtClean="0">
              <a:latin typeface="Poor Richard" pitchFamily="18" charset="0"/>
            </a:endParaRPr>
          </a:p>
          <a:p>
            <a:pPr algn="ctr"/>
            <a:r>
              <a:rPr lang="fr-FR" sz="3200" dirty="0" smtClean="0">
                <a:latin typeface="Poor Richard" pitchFamily="18" charset="0"/>
              </a:rPr>
              <a:t>2- Que font les personnes sur  ce site </a:t>
            </a:r>
            <a:r>
              <a:rPr lang="fr-FR" sz="3200" dirty="0">
                <a:latin typeface="Poor Richard" pitchFamily="18" charset="0"/>
              </a:rPr>
              <a:t>? Nomme ce métier. </a:t>
            </a:r>
            <a:endParaRPr lang="fr-FR" sz="3200" dirty="0" smtClean="0">
              <a:latin typeface="Poor Richard" pitchFamily="18" charset="0"/>
            </a:endParaRPr>
          </a:p>
          <a:p>
            <a:pPr algn="ctr"/>
            <a:endParaRPr lang="fr-FR" sz="3200" dirty="0">
              <a:latin typeface="Poor Richard" pitchFamily="18" charset="0"/>
            </a:endParaRPr>
          </a:p>
        </p:txBody>
      </p:sp>
      <p:pic>
        <p:nvPicPr>
          <p:cNvPr id="9" name="Image 8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952500" cy="9525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3896507" cy="25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0" y="3143248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i="1" dirty="0" smtClean="0">
                <a:solidFill>
                  <a:srgbClr val="008000"/>
                </a:solidFill>
                <a:latin typeface="Poor Richard" pitchFamily="18" charset="0"/>
              </a:rPr>
              <a:t>Les personnes fouillent le site : ce sont de archéologues.</a:t>
            </a:r>
            <a:endParaRPr lang="fr-FR" sz="32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586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3- </a:t>
            </a:r>
            <a:r>
              <a:rPr lang="fr-FR" sz="3200" dirty="0">
                <a:latin typeface="Poor Richard" pitchFamily="18" charset="0"/>
              </a:rPr>
              <a:t>Observe la photographie : qu’ont-elles découvert durant ces recherches ? </a:t>
            </a:r>
            <a:endParaRPr lang="fr-FR" sz="3200" dirty="0" smtClean="0">
              <a:latin typeface="Poor Richard" pitchFamily="18" charset="0"/>
            </a:endParaRPr>
          </a:p>
        </p:txBody>
      </p:sp>
      <p:pic>
        <p:nvPicPr>
          <p:cNvPr id="9" name="Image 8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952500" cy="9525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3896507" cy="25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0" y="3143248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i="1" dirty="0" smtClean="0">
                <a:solidFill>
                  <a:srgbClr val="008000"/>
                </a:solidFill>
                <a:latin typeface="Poor Richard" pitchFamily="18" charset="0"/>
              </a:rPr>
              <a:t>Ils ont mis à jour (=découvert)  les vestiges d’une ancienne cité.</a:t>
            </a:r>
            <a:endParaRPr lang="fr-FR" sz="3200" i="1" dirty="0">
              <a:solidFill>
                <a:srgbClr val="008000"/>
              </a:solidFill>
            </a:endParaRPr>
          </a:p>
        </p:txBody>
      </p:sp>
      <p:pic>
        <p:nvPicPr>
          <p:cNvPr id="11" name="Image 10" descr="Catal-Hoyuk-restitution-dartis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856"/>
            <a:ext cx="9144000" cy="572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738218" cy="66674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rcRect l="3668" t="29555" r="11045" b="12753"/>
          <a:stretch>
            <a:fillRect/>
          </a:stretch>
        </p:blipFill>
        <p:spPr bwMode="auto">
          <a:xfrm>
            <a:off x="0" y="2500306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034" y="3429000"/>
            <a:ext cx="8001056" cy="7858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500034" y="5500702"/>
            <a:ext cx="642942" cy="28575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501090" y="3429000"/>
            <a:ext cx="108000" cy="785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0034" y="5857892"/>
            <a:ext cx="642942" cy="21431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13572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Ces constructions datent de7400 avant JC…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1538" y="28572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4- De quand date ces constructions? À quelle période de la Préhistoire correspond-elle?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8573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donc du Néolithique</a:t>
            </a:r>
            <a:endParaRPr lang="fr-FR" sz="2800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4480" y="5715016"/>
            <a:ext cx="1785950" cy="4286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643998" cy="61863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Les hommes et les femmes pratiquent depuis les débuts de l’humanité un mode de vie 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nomade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adapté à leurs activités principales : la chasse, la pêche et la cueillette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À </a:t>
            </a:r>
            <a:r>
              <a:rPr lang="fr-FR" sz="3200" dirty="0" err="1">
                <a:solidFill>
                  <a:srgbClr val="0033CC"/>
                </a:solidFill>
                <a:latin typeface="Poor Richard" pitchFamily="18" charset="0"/>
              </a:rPr>
              <a:t>Çatal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 </a:t>
            </a:r>
            <a:r>
              <a:rPr lang="fr-FR" sz="3200" dirty="0" err="1">
                <a:solidFill>
                  <a:srgbClr val="0033CC"/>
                </a:solidFill>
                <a:latin typeface="Poor Richard" pitchFamily="18" charset="0"/>
              </a:rPr>
              <a:t>Höyuk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 (en Turquie), à partir de -7400, des hommes et des femmes vivent dans des maisons construites en briques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crues : ils deviennent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sédentaires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notamment grâce à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l’agriculture et à l’élevage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</a:p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Il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y a donc des changements importants dans leur mode de vie. </a:t>
            </a:r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endParaRPr lang="fr-FR" sz="1200" dirty="0">
              <a:solidFill>
                <a:srgbClr val="0033CC"/>
              </a:solidFill>
              <a:latin typeface="Poor Richard" pitchFamily="18" charset="0"/>
            </a:endParaRPr>
          </a:p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C’est </a:t>
            </a:r>
            <a:r>
              <a:rPr lang="fr-FR" sz="3200" dirty="0">
                <a:solidFill>
                  <a:srgbClr val="FF0000"/>
                </a:solidFill>
                <a:latin typeface="Poor Richard" pitchFamily="18" charset="0"/>
              </a:rPr>
              <a:t>la « révolution » néolithique. </a:t>
            </a: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2" y="1928802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793</Words>
  <Application>Microsoft Office PowerPoint</Application>
  <PresentationFormat>Affichage à l'écran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</dc:creator>
  <cp:lastModifiedBy>gerome.cuenin</cp:lastModifiedBy>
  <cp:revision>48</cp:revision>
  <dcterms:created xsi:type="dcterms:W3CDTF">2016-07-12T08:25:41Z</dcterms:created>
  <dcterms:modified xsi:type="dcterms:W3CDTF">2019-10-18T10:02:51Z</dcterms:modified>
</cp:coreProperties>
</file>