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835"/>
    <p:restoredTop sz="92777"/>
  </p:normalViewPr>
  <p:slideViewPr>
    <p:cSldViewPr snapToGrid="0" snapToObjects="1">
      <p:cViewPr>
        <p:scale>
          <a:sx n="100" d="100"/>
          <a:sy n="100" d="100"/>
        </p:scale>
        <p:origin x="-2320" y="-4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93C41F-E396-DB46-B655-A12BEC584383}" type="datetimeFigureOut">
              <a:rPr lang="fr-FR" smtClean="0"/>
              <a:t>03/01/18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22F950-35C3-CD40-A680-2C3811485ECB}" type="slidenum">
              <a:rPr lang="fr-FR" smtClean="0"/>
              <a:t>‹#›</a:t>
            </a:fld>
            <a:endParaRPr lang="fr-FR"/>
          </a:p>
        </p:txBody>
      </p:sp>
    </p:spTree>
    <p:extLst>
      <p:ext uri="{BB962C8B-B14F-4D97-AF65-F5344CB8AC3E}">
        <p14:creationId xmlns:p14="http://schemas.microsoft.com/office/powerpoint/2010/main" val="1439499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Cliquez et modifiez le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D7F7F21-FA6B-6148-BAB5-4C8C611ED35C}" type="datetimeFigureOut">
              <a:rPr lang="fr-FR" smtClean="0"/>
              <a:t>03/01/18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057BA8-927C-1143-AEC6-39D59353B587}" type="slidenum">
              <a:rPr lang="fr-FR" smtClean="0"/>
              <a:t>‹#›</a:t>
            </a:fld>
            <a:endParaRPr lang="fr-FR"/>
          </a:p>
        </p:txBody>
      </p:sp>
    </p:spTree>
    <p:extLst>
      <p:ext uri="{BB962C8B-B14F-4D97-AF65-F5344CB8AC3E}">
        <p14:creationId xmlns:p14="http://schemas.microsoft.com/office/powerpoint/2010/main" val="1877877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D7F7F21-FA6B-6148-BAB5-4C8C611ED35C}" type="datetimeFigureOut">
              <a:rPr lang="fr-FR" smtClean="0"/>
              <a:t>03/01/18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057BA8-927C-1143-AEC6-39D59353B587}" type="slidenum">
              <a:rPr lang="fr-FR" smtClean="0"/>
              <a:t>‹#›</a:t>
            </a:fld>
            <a:endParaRPr lang="fr-FR"/>
          </a:p>
        </p:txBody>
      </p:sp>
    </p:spTree>
    <p:extLst>
      <p:ext uri="{BB962C8B-B14F-4D97-AF65-F5344CB8AC3E}">
        <p14:creationId xmlns:p14="http://schemas.microsoft.com/office/powerpoint/2010/main" val="1301008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D7F7F21-FA6B-6148-BAB5-4C8C611ED35C}" type="datetimeFigureOut">
              <a:rPr lang="fr-FR" smtClean="0"/>
              <a:t>03/01/18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057BA8-927C-1143-AEC6-39D59353B587}" type="slidenum">
              <a:rPr lang="fr-FR" smtClean="0"/>
              <a:t>‹#›</a:t>
            </a:fld>
            <a:endParaRPr lang="fr-FR"/>
          </a:p>
        </p:txBody>
      </p:sp>
    </p:spTree>
    <p:extLst>
      <p:ext uri="{BB962C8B-B14F-4D97-AF65-F5344CB8AC3E}">
        <p14:creationId xmlns:p14="http://schemas.microsoft.com/office/powerpoint/2010/main" val="366743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D7F7F21-FA6B-6148-BAB5-4C8C611ED35C}" type="datetimeFigureOut">
              <a:rPr lang="fr-FR" smtClean="0"/>
              <a:t>03/01/18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057BA8-927C-1143-AEC6-39D59353B587}" type="slidenum">
              <a:rPr lang="fr-FR" smtClean="0"/>
              <a:t>‹#›</a:t>
            </a:fld>
            <a:endParaRPr lang="fr-FR"/>
          </a:p>
        </p:txBody>
      </p:sp>
    </p:spTree>
    <p:extLst>
      <p:ext uri="{BB962C8B-B14F-4D97-AF65-F5344CB8AC3E}">
        <p14:creationId xmlns:p14="http://schemas.microsoft.com/office/powerpoint/2010/main" val="2064256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Cliquez et modifiez le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D7F7F21-FA6B-6148-BAB5-4C8C611ED35C}" type="datetimeFigureOut">
              <a:rPr lang="fr-FR" smtClean="0"/>
              <a:t>03/01/18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057BA8-927C-1143-AEC6-39D59353B587}" type="slidenum">
              <a:rPr lang="fr-FR" smtClean="0"/>
              <a:t>‹#›</a:t>
            </a:fld>
            <a:endParaRPr lang="fr-FR"/>
          </a:p>
        </p:txBody>
      </p:sp>
    </p:spTree>
    <p:extLst>
      <p:ext uri="{BB962C8B-B14F-4D97-AF65-F5344CB8AC3E}">
        <p14:creationId xmlns:p14="http://schemas.microsoft.com/office/powerpoint/2010/main" val="1353131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D7F7F21-FA6B-6148-BAB5-4C8C611ED35C}" type="datetimeFigureOut">
              <a:rPr lang="fr-FR" smtClean="0"/>
              <a:t>03/01/18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057BA8-927C-1143-AEC6-39D59353B587}" type="slidenum">
              <a:rPr lang="fr-FR" smtClean="0"/>
              <a:t>‹#›</a:t>
            </a:fld>
            <a:endParaRPr lang="fr-FR"/>
          </a:p>
        </p:txBody>
      </p:sp>
    </p:spTree>
    <p:extLst>
      <p:ext uri="{BB962C8B-B14F-4D97-AF65-F5344CB8AC3E}">
        <p14:creationId xmlns:p14="http://schemas.microsoft.com/office/powerpoint/2010/main" val="235550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Cliquez et modifiez le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D7F7F21-FA6B-6148-BAB5-4C8C611ED35C}" type="datetimeFigureOut">
              <a:rPr lang="fr-FR" smtClean="0"/>
              <a:t>03/01/18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4057BA8-927C-1143-AEC6-39D59353B587}" type="slidenum">
              <a:rPr lang="fr-FR" smtClean="0"/>
              <a:t>‹#›</a:t>
            </a:fld>
            <a:endParaRPr lang="fr-FR"/>
          </a:p>
        </p:txBody>
      </p:sp>
    </p:spTree>
    <p:extLst>
      <p:ext uri="{BB962C8B-B14F-4D97-AF65-F5344CB8AC3E}">
        <p14:creationId xmlns:p14="http://schemas.microsoft.com/office/powerpoint/2010/main" val="1092858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7D7F7F21-FA6B-6148-BAB5-4C8C611ED35C}" type="datetimeFigureOut">
              <a:rPr lang="fr-FR" smtClean="0"/>
              <a:t>03/01/18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4057BA8-927C-1143-AEC6-39D59353B587}" type="slidenum">
              <a:rPr lang="fr-FR" smtClean="0"/>
              <a:t>‹#›</a:t>
            </a:fld>
            <a:endParaRPr lang="fr-FR"/>
          </a:p>
        </p:txBody>
      </p:sp>
    </p:spTree>
    <p:extLst>
      <p:ext uri="{BB962C8B-B14F-4D97-AF65-F5344CB8AC3E}">
        <p14:creationId xmlns:p14="http://schemas.microsoft.com/office/powerpoint/2010/main" val="24680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D7F7F21-FA6B-6148-BAB5-4C8C611ED35C}" type="datetimeFigureOut">
              <a:rPr lang="fr-FR" smtClean="0"/>
              <a:t>03/01/18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4057BA8-927C-1143-AEC6-39D59353B587}" type="slidenum">
              <a:rPr lang="fr-FR" smtClean="0"/>
              <a:t>‹#›</a:t>
            </a:fld>
            <a:endParaRPr lang="fr-FR"/>
          </a:p>
        </p:txBody>
      </p:sp>
    </p:spTree>
    <p:extLst>
      <p:ext uri="{BB962C8B-B14F-4D97-AF65-F5344CB8AC3E}">
        <p14:creationId xmlns:p14="http://schemas.microsoft.com/office/powerpoint/2010/main" val="1294124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D7F7F21-FA6B-6148-BAB5-4C8C611ED35C}" type="datetimeFigureOut">
              <a:rPr lang="fr-FR" smtClean="0"/>
              <a:t>03/01/18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057BA8-927C-1143-AEC6-39D59353B587}" type="slidenum">
              <a:rPr lang="fr-FR" smtClean="0"/>
              <a:t>‹#›</a:t>
            </a:fld>
            <a:endParaRPr lang="fr-FR"/>
          </a:p>
        </p:txBody>
      </p:sp>
    </p:spTree>
    <p:extLst>
      <p:ext uri="{BB962C8B-B14F-4D97-AF65-F5344CB8AC3E}">
        <p14:creationId xmlns:p14="http://schemas.microsoft.com/office/powerpoint/2010/main" val="643809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D7F7F21-FA6B-6148-BAB5-4C8C611ED35C}" type="datetimeFigureOut">
              <a:rPr lang="fr-FR" smtClean="0"/>
              <a:t>03/01/18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057BA8-927C-1143-AEC6-39D59353B587}" type="slidenum">
              <a:rPr lang="fr-FR" smtClean="0"/>
              <a:t>‹#›</a:t>
            </a:fld>
            <a:endParaRPr lang="fr-FR"/>
          </a:p>
        </p:txBody>
      </p:sp>
    </p:spTree>
    <p:extLst>
      <p:ext uri="{BB962C8B-B14F-4D97-AF65-F5344CB8AC3E}">
        <p14:creationId xmlns:p14="http://schemas.microsoft.com/office/powerpoint/2010/main" val="14768796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F7F21-FA6B-6148-BAB5-4C8C611ED35C}" type="datetimeFigureOut">
              <a:rPr lang="fr-FR" smtClean="0"/>
              <a:t>03/01/18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057BA8-927C-1143-AEC6-39D59353B587}" type="slidenum">
              <a:rPr lang="fr-FR" smtClean="0"/>
              <a:t>‹#›</a:t>
            </a:fld>
            <a:endParaRPr lang="fr-FR"/>
          </a:p>
        </p:txBody>
      </p:sp>
    </p:spTree>
    <p:extLst>
      <p:ext uri="{BB962C8B-B14F-4D97-AF65-F5344CB8AC3E}">
        <p14:creationId xmlns:p14="http://schemas.microsoft.com/office/powerpoint/2010/main" val="2074253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jpg"/><Relationship Id="rId6" Type="http://schemas.openxmlformats.org/officeDocument/2006/relationships/image" Target="../media/image5.jpg"/><Relationship Id="rId7" Type="http://schemas.openxmlformats.org/officeDocument/2006/relationships/image" Target="../media/image6.jpg"/><Relationship Id="rId8" Type="http://schemas.openxmlformats.org/officeDocument/2006/relationships/image" Target="../media/image7.jpg"/><Relationship Id="rId9" Type="http://schemas.openxmlformats.org/officeDocument/2006/relationships/image" Target="../media/image8.jpg"/><Relationship Id="rId10" Type="http://schemas.openxmlformats.org/officeDocument/2006/relationships/image" Target="../media/image9.jpg"/><Relationship Id="rId11" Type="http://schemas.openxmlformats.org/officeDocument/2006/relationships/image" Target="../media/image10.jp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31.jp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image" Target="../media/image30.jpg"/></Relationships>
</file>

<file path=ppt/slides/_rels/slide11.xml.rels><?xml version="1.0" encoding="UTF-8" standalone="yes"?>
<Relationships xmlns="http://schemas.openxmlformats.org/package/2006/relationships"><Relationship Id="rId3" Type="http://schemas.openxmlformats.org/officeDocument/2006/relationships/image" Target="../media/image33.jpg"/><Relationship Id="rId4" Type="http://schemas.openxmlformats.org/officeDocument/2006/relationships/image" Target="../media/image34.png"/><Relationship Id="rId1" Type="http://schemas.openxmlformats.org/officeDocument/2006/relationships/slideLayout" Target="../slideLayouts/slideLayout2.xml"/><Relationship Id="rId2" Type="http://schemas.openxmlformats.org/officeDocument/2006/relationships/image" Target="../media/image3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5.pn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2.jpg"/><Relationship Id="rId4" Type="http://schemas.openxmlformats.org/officeDocument/2006/relationships/image" Target="../media/image13.jpg"/><Relationship Id="rId5"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image" Target="../media/image11.jpg"/></Relationships>
</file>

<file path=ppt/slides/_rels/slide3.xml.rels><?xml version="1.0" encoding="UTF-8" standalone="yes"?>
<Relationships xmlns="http://schemas.openxmlformats.org/package/2006/relationships"><Relationship Id="rId3" Type="http://schemas.openxmlformats.org/officeDocument/2006/relationships/image" Target="../media/image16.jp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image" Target="../media/image15.jpg"/></Relationships>
</file>

<file path=ppt/slides/_rels/slide4.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image" Target="../media/image19.jpg"/><Relationship Id="rId1" Type="http://schemas.openxmlformats.org/officeDocument/2006/relationships/slideLayout" Target="../slideLayouts/slideLayout2.xml"/><Relationship Id="rId2" Type="http://schemas.openxmlformats.org/officeDocument/2006/relationships/image" Target="../media/image17.jpg"/></Relationships>
</file>

<file path=ppt/slides/_rels/slide5.xml.rels><?xml version="1.0" encoding="UTF-8" standalone="yes"?>
<Relationships xmlns="http://schemas.openxmlformats.org/package/2006/relationships"><Relationship Id="rId3" Type="http://schemas.openxmlformats.org/officeDocument/2006/relationships/image" Target="../media/image21.jpg"/><Relationship Id="rId4" Type="http://schemas.openxmlformats.org/officeDocument/2006/relationships/image" Target="../media/image22.png"/><Relationship Id="rId1" Type="http://schemas.openxmlformats.org/officeDocument/2006/relationships/slideLayout" Target="../slideLayouts/slideLayout2.xml"/><Relationship Id="rId2" Type="http://schemas.openxmlformats.org/officeDocument/2006/relationships/image" Target="../media/image20.jpg"/></Relationships>
</file>

<file path=ppt/slides/_rels/slide6.xml.rels><?xml version="1.0" encoding="UTF-8" standalone="yes"?>
<Relationships xmlns="http://schemas.openxmlformats.org/package/2006/relationships"><Relationship Id="rId3" Type="http://schemas.openxmlformats.org/officeDocument/2006/relationships/image" Target="../media/image24.jp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image" Target="../media/image2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5.jpg"/><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7.jpg"/><Relationship Id="rId1" Type="http://schemas.openxmlformats.org/officeDocument/2006/relationships/slideLayout" Target="../slideLayouts/slideLayout2.xml"/><Relationship Id="rId2" Type="http://schemas.openxmlformats.org/officeDocument/2006/relationships/image" Target="../media/image26.jpg"/></Relationships>
</file>

<file path=ppt/slides/_rels/slide9.xml.rels><?xml version="1.0" encoding="UTF-8" standalone="yes"?>
<Relationships xmlns="http://schemas.openxmlformats.org/package/2006/relationships"><Relationship Id="rId3" Type="http://schemas.openxmlformats.org/officeDocument/2006/relationships/image" Target="../media/image29.jpg"/><Relationship Id="rId4" Type="http://schemas.openxmlformats.org/officeDocument/2006/relationships/image" Target="../media/image22.png"/><Relationship Id="rId1" Type="http://schemas.openxmlformats.org/officeDocument/2006/relationships/slideLayout" Target="../slideLayouts/slideLayout2.xml"/><Relationship Id="rId2" Type="http://schemas.openxmlformats.org/officeDocument/2006/relationships/image" Target="../media/image2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12663" y="677731"/>
            <a:ext cx="9144000" cy="1433737"/>
          </a:xfrm>
          <a:blipFill>
            <a:blip r:embed="rId2"/>
            <a:tile tx="0" ty="0" sx="100000" sy="100000" flip="none" algn="tl"/>
          </a:blipFill>
          <a:ln w="57150">
            <a:solidFill>
              <a:schemeClr val="tx1"/>
            </a:solidFill>
          </a:ln>
        </p:spPr>
        <p:txBody>
          <a:bodyPr/>
          <a:lstStyle/>
          <a:p>
            <a:r>
              <a:rPr lang="fr-FR" dirty="0" smtClean="0">
                <a:latin typeface="Big Caslon Medium" charset="0"/>
                <a:ea typeface="Big Caslon Medium" charset="0"/>
                <a:cs typeface="Big Caslon Medium" charset="0"/>
              </a:rPr>
              <a:t>-ABÉCÉDAIRE  LATIN-</a:t>
            </a:r>
            <a:br>
              <a:rPr lang="fr-FR" dirty="0" smtClean="0">
                <a:latin typeface="Big Caslon Medium" charset="0"/>
                <a:ea typeface="Big Caslon Medium" charset="0"/>
                <a:cs typeface="Big Caslon Medium" charset="0"/>
              </a:rPr>
            </a:br>
            <a:r>
              <a:rPr lang="fr-FR" sz="2800" u="sng" dirty="0" smtClean="0">
                <a:latin typeface="Big Caslon Medium" charset="0"/>
                <a:ea typeface="Big Caslon Medium" charset="0"/>
                <a:cs typeface="Big Caslon Medium" charset="0"/>
              </a:rPr>
              <a:t>LES VERTUES LATINES</a:t>
            </a:r>
            <a:endParaRPr lang="fr-FR" sz="2800" u="sng" dirty="0">
              <a:latin typeface="Big Caslon Medium" charset="0"/>
              <a:ea typeface="Big Caslon Medium" charset="0"/>
              <a:cs typeface="Big Caslon Medium" charset="0"/>
            </a:endParaRPr>
          </a:p>
        </p:txBody>
      </p:sp>
      <p:sp>
        <p:nvSpPr>
          <p:cNvPr id="3" name="Sous-titre 2"/>
          <p:cNvSpPr>
            <a:spLocks noGrp="1"/>
          </p:cNvSpPr>
          <p:nvPr>
            <p:ph type="subTitle" idx="1"/>
          </p:nvPr>
        </p:nvSpPr>
        <p:spPr>
          <a:xfrm>
            <a:off x="1957892" y="4163208"/>
            <a:ext cx="8853542" cy="1602891"/>
          </a:xfrm>
          <a:blipFill>
            <a:blip r:embed="rId3"/>
            <a:tile tx="0" ty="0" sx="100000" sy="100000" flip="none" algn="tl"/>
          </a:blipFill>
          <a:ln w="76200">
            <a:solidFill>
              <a:schemeClr val="tx1"/>
            </a:solidFill>
          </a:ln>
        </p:spPr>
        <p:txBody>
          <a:bodyPr>
            <a:normAutofit/>
          </a:bodyPr>
          <a:lstStyle/>
          <a:p>
            <a:r>
              <a:rPr lang="fr-FR" sz="3600" dirty="0" smtClean="0">
                <a:latin typeface="Big Caslon Medium" charset="0"/>
                <a:ea typeface="Big Caslon Medium" charset="0"/>
                <a:cs typeface="Big Caslon Medium" charset="0"/>
              </a:rPr>
              <a:t>LES  VERTUES  DES  GRANDS    HOMMES  ET  FEMMES DANS L’ANTIQUITÉ  ROMAINE </a:t>
            </a:r>
          </a:p>
          <a:p>
            <a:endParaRPr lang="fr-FR" sz="3600" dirty="0">
              <a:latin typeface="Big Caslon Medium" charset="0"/>
              <a:ea typeface="Big Caslon Medium" charset="0"/>
              <a:cs typeface="Big Caslon Medium" charset="0"/>
            </a:endParaRPr>
          </a:p>
        </p:txBody>
      </p:sp>
      <p:sp>
        <p:nvSpPr>
          <p:cNvPr id="4" name="ZoneTexte 3"/>
          <p:cNvSpPr txBox="1"/>
          <p:nvPr/>
        </p:nvSpPr>
        <p:spPr>
          <a:xfrm>
            <a:off x="5317953" y="6368527"/>
            <a:ext cx="2133419" cy="369332"/>
          </a:xfrm>
          <a:prstGeom prst="rect">
            <a:avLst/>
          </a:prstGeom>
          <a:blipFill>
            <a:blip r:embed="rId4"/>
            <a:tile tx="0" ty="0" sx="100000" sy="100000" flip="none" algn="tl"/>
          </a:blipFill>
          <a:ln w="38100">
            <a:solidFill>
              <a:schemeClr val="accent6">
                <a:lumMod val="50000"/>
              </a:schemeClr>
            </a:solidFill>
          </a:ln>
        </p:spPr>
        <p:txBody>
          <a:bodyPr wrap="square" rtlCol="0">
            <a:spAutoFit/>
          </a:bodyPr>
          <a:lstStyle/>
          <a:p>
            <a:r>
              <a:rPr lang="fr-FR" dirty="0" smtClean="0"/>
              <a:t>MELVIL SCHMITT 3°3</a:t>
            </a:r>
          </a:p>
        </p:txBody>
      </p:sp>
      <p:pic>
        <p:nvPicPr>
          <p:cNvPr id="5" name="Imag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34925" y="2346038"/>
            <a:ext cx="1111415" cy="1647072"/>
          </a:xfrm>
          <a:prstGeom prst="rect">
            <a:avLst/>
          </a:prstGeom>
        </p:spPr>
      </p:pic>
      <p:pic>
        <p:nvPicPr>
          <p:cNvPr id="6" name="Imag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46340" y="2346038"/>
            <a:ext cx="1196163" cy="1647072"/>
          </a:xfrm>
          <a:prstGeom prst="rect">
            <a:avLst/>
          </a:prstGeom>
        </p:spPr>
      </p:pic>
      <p:pic>
        <p:nvPicPr>
          <p:cNvPr id="7" name="Imag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47215" y="2346038"/>
            <a:ext cx="1141535" cy="1647072"/>
          </a:xfrm>
          <a:prstGeom prst="rect">
            <a:avLst/>
          </a:prstGeom>
        </p:spPr>
      </p:pic>
      <p:pic>
        <p:nvPicPr>
          <p:cNvPr id="8" name="Imag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888750" y="2346038"/>
            <a:ext cx="1155409" cy="1647072"/>
          </a:xfrm>
          <a:prstGeom prst="rect">
            <a:avLst/>
          </a:prstGeom>
        </p:spPr>
      </p:pic>
      <p:pic>
        <p:nvPicPr>
          <p:cNvPr id="9" name="Image 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030285" y="2346039"/>
            <a:ext cx="985790" cy="1647071"/>
          </a:xfrm>
          <a:prstGeom prst="rect">
            <a:avLst/>
          </a:prstGeom>
        </p:spPr>
      </p:pic>
      <p:pic>
        <p:nvPicPr>
          <p:cNvPr id="10" name="Image 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016075" y="2346038"/>
            <a:ext cx="1220465" cy="1627286"/>
          </a:xfrm>
          <a:prstGeom prst="rect">
            <a:avLst/>
          </a:prstGeom>
        </p:spPr>
      </p:pic>
      <p:pic>
        <p:nvPicPr>
          <p:cNvPr id="11" name="Image 1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236540" y="2346037"/>
            <a:ext cx="1114178" cy="1638142"/>
          </a:xfrm>
          <a:prstGeom prst="rect">
            <a:avLst/>
          </a:prstGeom>
        </p:spPr>
      </p:pic>
    </p:spTree>
    <p:extLst>
      <p:ext uri="{BB962C8B-B14F-4D97-AF65-F5344CB8AC3E}">
        <p14:creationId xmlns:p14="http://schemas.microsoft.com/office/powerpoint/2010/main" val="58533265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F64F6814-96D5-4463-898E-405CC0C4014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36883" y="321176"/>
            <a:ext cx="717424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age 4"/>
          <p:cNvPicPr>
            <a:picLocks noChangeAspect="1"/>
          </p:cNvPicPr>
          <p:nvPr/>
        </p:nvPicPr>
        <p:blipFill rotWithShape="1">
          <a:blip r:embed="rId2">
            <a:extLst>
              <a:ext uri="{28A0092B-C50C-407E-A947-70E740481C1C}">
                <a14:useLocalDpi xmlns:a14="http://schemas.microsoft.com/office/drawing/2010/main" val="0"/>
              </a:ext>
            </a:extLst>
          </a:blip>
          <a:srcRect r="-1" b="23150"/>
          <a:stretch/>
        </p:blipFill>
        <p:spPr>
          <a:xfrm>
            <a:off x="7829551" y="2828925"/>
            <a:ext cx="4042410" cy="3388994"/>
          </a:xfrm>
          <a:prstGeom prst="rect">
            <a:avLst/>
          </a:prstGeom>
        </p:spPr>
      </p:pic>
      <p:pic>
        <p:nvPicPr>
          <p:cNvPr id="4" name="Image 3"/>
          <p:cNvPicPr>
            <a:picLocks noChangeAspect="1"/>
          </p:cNvPicPr>
          <p:nvPr/>
        </p:nvPicPr>
        <p:blipFill rotWithShape="1">
          <a:blip r:embed="rId3">
            <a:extLst>
              <a:ext uri="{28A0092B-C50C-407E-A947-70E740481C1C}">
                <a14:useLocalDpi xmlns:a14="http://schemas.microsoft.com/office/drawing/2010/main" val="0"/>
              </a:ext>
            </a:extLst>
          </a:blip>
          <a:srcRect l="16" r="516"/>
          <a:stretch/>
        </p:blipFill>
        <p:spPr>
          <a:xfrm>
            <a:off x="7829551" y="306909"/>
            <a:ext cx="4042409" cy="2286000"/>
          </a:xfrm>
          <a:prstGeom prst="rect">
            <a:avLst/>
          </a:prstGeom>
        </p:spPr>
      </p:pic>
      <p:sp>
        <p:nvSpPr>
          <p:cNvPr id="2" name="Titre 1"/>
          <p:cNvSpPr>
            <a:spLocks noGrp="1"/>
          </p:cNvSpPr>
          <p:nvPr>
            <p:ph type="title"/>
          </p:nvPr>
        </p:nvSpPr>
        <p:spPr>
          <a:xfrm>
            <a:off x="552450" y="665663"/>
            <a:ext cx="6705599" cy="591637"/>
          </a:xfrm>
          <a:blipFill>
            <a:blip r:embed="rId4"/>
            <a:tile tx="0" ty="0" sx="100000" sy="100000" flip="none" algn="tl"/>
          </a:blipFill>
          <a:ln w="57150">
            <a:solidFill>
              <a:schemeClr val="tx1"/>
            </a:solidFill>
          </a:ln>
        </p:spPr>
        <p:txBody>
          <a:bodyPr>
            <a:normAutofit/>
          </a:bodyPr>
          <a:lstStyle/>
          <a:p>
            <a:r>
              <a:rPr lang="fr-FR" sz="3600" dirty="0">
                <a:latin typeface="Big Caslon Medium" charset="0"/>
                <a:ea typeface="Big Caslon Medium" charset="0"/>
                <a:cs typeface="Big Caslon Medium" charset="0"/>
              </a:rPr>
              <a:t>PIETAS, ATIS: </a:t>
            </a:r>
            <a:r>
              <a:rPr lang="fr-FR" sz="3600" i="1" u="sng" dirty="0">
                <a:latin typeface="Big Caslon Medium" charset="0"/>
                <a:ea typeface="Big Caslon Medium" charset="0"/>
                <a:cs typeface="Big Caslon Medium" charset="0"/>
              </a:rPr>
              <a:t>Numa Pompilius</a:t>
            </a:r>
          </a:p>
        </p:txBody>
      </p:sp>
      <p:sp>
        <p:nvSpPr>
          <p:cNvPr id="3" name="Espace réservé du contenu 2"/>
          <p:cNvSpPr>
            <a:spLocks noGrp="1"/>
          </p:cNvSpPr>
          <p:nvPr>
            <p:ph idx="1"/>
          </p:nvPr>
        </p:nvSpPr>
        <p:spPr>
          <a:xfrm>
            <a:off x="488656" y="1353604"/>
            <a:ext cx="6870700" cy="4768010"/>
          </a:xfrm>
        </p:spPr>
        <p:txBody>
          <a:bodyPr>
            <a:noAutofit/>
          </a:bodyPr>
          <a:lstStyle/>
          <a:p>
            <a:r>
              <a:rPr lang="fr-FR" sz="1300" dirty="0"/>
              <a:t>Numa Pompilius fut le deuxième roi de Rome après sa fondation, successeur du légendaire Romulus. Durant toute sa vie, il se consacra à la religion, à la piété et à instaurer une forme de pureté en accord avec les dieux. Durant toute sa vie, il n’eu qu’une fille et qu’une femme, qui mourut au bout de treize ans de mariage, ce qui poussa Numa à se retirer à la campagne. À 40 ans, il accéda au trône et commença à pacifier la ville de Rome, grâce à une organisation politique basée non plus sur l'instruction militaire, mais sur « le droit, la loi, les bonnes mœurs », et aussi sur la substitution du sentiment belliqueux de « la crainte de l'ennemi » par le sentiment pieux de « la crainte des dieux ». Il serait à l'origine des principales fonctions sacrées romaines et d’une hiérarchie dans le culte des différents dieux, et créa par exemple les Vestales, les Flamines et les Saliens. Il fit aussi bâtir le légendaire temple de Janus, dont les portes seraient fermées en temps de paix et ouvertes en temps de guerre. Il aurait aussi réformé le calendrier romain par le partage de l'année en douze mois lunaires et l'introduction de mois intercalaires pour correspondre avec la durée de l'année solaire. Il aurait créé le mois de Januarus (janvier) situé au début de l'année. Cet empereur fut donc le plus pieux de toute l’antiquité et certaines de ces réformes existent toujours aujourd’hui ou ont perdurées très longtemps dans tous l’Empire. </a:t>
            </a:r>
          </a:p>
          <a:p>
            <a:r>
              <a:rPr lang="fr-FR" sz="1300" dirty="0"/>
              <a:t>Ce personnage est comparable à un autre réformateur religieux, protestant cette fois et ayant vécu entre le 15</a:t>
            </a:r>
            <a:r>
              <a:rPr lang="fr-FR" sz="1300" baseline="30000" dirty="0"/>
              <a:t>ème</a:t>
            </a:r>
            <a:r>
              <a:rPr lang="fr-FR" sz="1300" dirty="0"/>
              <a:t>  et 16</a:t>
            </a:r>
            <a:r>
              <a:rPr lang="fr-FR" sz="1300" baseline="30000" dirty="0"/>
              <a:t>ème</a:t>
            </a:r>
            <a:r>
              <a:rPr lang="fr-FR" sz="1300" dirty="0"/>
              <a:t> siècle. Il s’agit bien sûr de Martin Luther, dont la foi et la piété marque encore les esprits aujourd’hui. Très préoccupé par son salut, il découvre la force libératrice de la foi en Jésus reçue à travers la Bible dans l’épitre de Paul aux Romains. Selon Luther, le salut de l’âme est un libre don de Dieu, reçu par la repentance sincère et la foi authentique en Jésus comme le Messie, sans intercession possible de l'Église. Il défie l'autorité papale en tenant la Bible pour seule source légitime d'autorité chrétienne ce qui lui vaut l’excommunication par le Pape le 3 janvier 1521. Il meurt le 18 février 1546 après avoir confirmé sa foi. Sa réforme et ses idées auront un impacte plus grand et prendront de l’ampleur surtout après sa mort. </a:t>
            </a:r>
            <a:br>
              <a:rPr lang="fr-FR" sz="1300" dirty="0"/>
            </a:br>
            <a:endParaRPr lang="fr-FR" sz="1300" dirty="0"/>
          </a:p>
        </p:txBody>
      </p:sp>
    </p:spTree>
    <p:extLst>
      <p:ext uri="{BB962C8B-B14F-4D97-AF65-F5344CB8AC3E}">
        <p14:creationId xmlns:p14="http://schemas.microsoft.com/office/powerpoint/2010/main" val="201687321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11313EAB-AFBD-44FC-B96C-9C9A7416E5D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096000" y="0"/>
            <a:ext cx="609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480C5C28-3276-4497-8BC1-366BAD074B8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946169" y="481265"/>
            <a:ext cx="2212848" cy="188050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 xmlns:a16="http://schemas.microsoft.com/office/drawing/2014/main" id="{5256CDE3-F9C5-4283-AD5F-6148D5AD83B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551051" y="3509435"/>
            <a:ext cx="2212848" cy="285707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 xmlns:a16="http://schemas.microsoft.com/office/drawing/2014/main" id="{EA279C60-B3AB-4994-BBA4-00CB99B2FD2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560677" y="485775"/>
            <a:ext cx="2203222" cy="286279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 xmlns:a16="http://schemas.microsoft.com/office/drawing/2014/main" id="{F79976EB-B5B0-40FD-ABF3-AD6041BA594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43561" y="2514599"/>
            <a:ext cx="2783884" cy="385191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 xmlns:a16="http://schemas.microsoft.com/office/drawing/2014/main" id="{B2D13A27-BA7B-4AC1-BAF1-72B1496204F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008782" y="1701532"/>
            <a:ext cx="457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28534" y="2655277"/>
            <a:ext cx="2413937" cy="3549140"/>
          </a:xfrm>
          <a:prstGeom prst="rect">
            <a:avLst/>
          </a:prstGeom>
        </p:spPr>
      </p:pic>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15643" y="691011"/>
            <a:ext cx="1883664" cy="2447807"/>
          </a:xfrm>
          <a:prstGeom prst="rect">
            <a:avLst/>
          </a:prstGeom>
        </p:spPr>
      </p:pic>
      <p:sp>
        <p:nvSpPr>
          <p:cNvPr id="2" name="Titre 1"/>
          <p:cNvSpPr>
            <a:spLocks noGrp="1"/>
          </p:cNvSpPr>
          <p:nvPr>
            <p:ph type="title"/>
          </p:nvPr>
        </p:nvSpPr>
        <p:spPr>
          <a:xfrm>
            <a:off x="578946" y="759722"/>
            <a:ext cx="4981734" cy="510640"/>
          </a:xfrm>
          <a:blipFill>
            <a:blip r:embed="rId4"/>
            <a:tile tx="0" ty="0" sx="100000" sy="100000" flip="none" algn="tl"/>
          </a:blipFill>
          <a:ln w="57150">
            <a:solidFill>
              <a:schemeClr val="tx1"/>
            </a:solidFill>
          </a:ln>
        </p:spPr>
        <p:txBody>
          <a:bodyPr anchor="b">
            <a:normAutofit/>
          </a:bodyPr>
          <a:lstStyle/>
          <a:p>
            <a:r>
              <a:rPr lang="fr-FR" sz="2800" dirty="0">
                <a:latin typeface="Big Caslon Medium" charset="0"/>
                <a:ea typeface="Big Caslon Medium" charset="0"/>
                <a:cs typeface="Big Caslon Medium" charset="0"/>
              </a:rPr>
              <a:t>HONOR, HONORIS: </a:t>
            </a:r>
            <a:r>
              <a:rPr lang="fr-FR" sz="2800" i="1" u="sng" dirty="0">
                <a:latin typeface="Big Caslon Medium" charset="0"/>
                <a:ea typeface="Big Caslon Medium" charset="0"/>
                <a:cs typeface="Big Caslon Medium" charset="0"/>
              </a:rPr>
              <a:t>Trajan </a:t>
            </a:r>
          </a:p>
        </p:txBody>
      </p:sp>
      <p:sp>
        <p:nvSpPr>
          <p:cNvPr id="3" name="Espace réservé du contenu 2"/>
          <p:cNvSpPr>
            <a:spLocks noGrp="1"/>
          </p:cNvSpPr>
          <p:nvPr>
            <p:ph idx="1"/>
          </p:nvPr>
        </p:nvSpPr>
        <p:spPr>
          <a:xfrm>
            <a:off x="228600" y="1863968"/>
            <a:ext cx="5682426" cy="4803531"/>
          </a:xfrm>
          <a:ln w="3175">
            <a:solidFill>
              <a:schemeClr val="tx1"/>
            </a:solidFill>
          </a:ln>
        </p:spPr>
        <p:txBody>
          <a:bodyPr>
            <a:noAutofit/>
          </a:bodyPr>
          <a:lstStyle/>
          <a:p>
            <a:r>
              <a:rPr lang="fr-FR" sz="1250" dirty="0"/>
              <a:t>Si dans la Rome antique, il y a bien un empereur qui mérite honneurs et louanges, c’est sans doute Trajan. Tout d’abord, il est le premier empereur issu d’une famille établie dans une province. Il est le successeur de Nerva, empereur fragile et dont le règne a été très court et contesté. Il entreprit diverses conquêtes et campagnes militaires, comme en Dacie, en Arménie ou en Mésopotamie ce qui fit que l’on considère que c’est sous son règne que l’empire fut le plus étendu. En parallèle de cette politique expansionniste, Trajan mène de grands travaux de construction et engage une politique de mesures sociales d'une ampleur inédite. Il est surtout connu pour son vaste programme de construction publique qui a remodelé la ville de Rome et laissé plusieurs monuments durables tels que les thermes, le forum et les marchés de Trajan, ainsi que la colonne de Trajan. Il renforce aussi le rôle premier de l’Italie dans l’Empire et poursuit la romanisation des provinces. Il reçut plusieurs titres honorifiques, tels qu’imperator, pater patriae ou Princeps. C’était un empereur conquérant mais aussi un homme assez simple, qui a consacré sa vie à guerroyer pour agrandir l’empire mais aussi à instaurer toutes sortes de choses pour le peuple romain. Il mérite donc tous les honneurs et est considéré par beaucoup comme le meilleur des empereurs de Rome de tous les temps. </a:t>
            </a:r>
          </a:p>
          <a:p>
            <a:r>
              <a:rPr lang="fr-FR" sz="1250" dirty="0"/>
              <a:t>On pourrait comparer cet illustre empereur à un autre empereur, plus récent, qui se nomme Charlemagne, roi des Francs puis couronné empereur par le Pape en 800. Il entreprit lui aussi plusieurs campagnes militaires, notamment contre les Saxons, les Lombards mais aussi contre les Sarrasins. Il adopta aussi plusieurs mesures sociales, surtout concernant l’école et l’éducation. Il fit lui aussi bâtir un certain nombre de monuments, surtout des cathédrales, car c’était un homme simple et très pieu. Il est donc le personnage le plus récent qui pourrait être à Trajan car ils présentent bon nombre de points communs.</a:t>
            </a:r>
          </a:p>
        </p:txBody>
      </p:sp>
    </p:spTree>
    <p:extLst>
      <p:ext uri="{BB962C8B-B14F-4D97-AF65-F5344CB8AC3E}">
        <p14:creationId xmlns:p14="http://schemas.microsoft.com/office/powerpoint/2010/main" val="260314319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blipFill>
            <a:blip r:embed="rId2"/>
            <a:tile tx="0" ty="0" sx="100000" sy="100000" flip="none" algn="tl"/>
          </a:blipFill>
          <a:ln w="76200">
            <a:solidFill>
              <a:schemeClr val="tx1"/>
            </a:solidFill>
          </a:ln>
        </p:spPr>
        <p:txBody>
          <a:bodyPr>
            <a:normAutofit/>
          </a:bodyPr>
          <a:lstStyle/>
          <a:p>
            <a:r>
              <a:rPr lang="fr-FR" sz="5400" dirty="0" smtClean="0">
                <a:latin typeface="Big Caslon Medium" charset="0"/>
                <a:ea typeface="Big Caslon Medium" charset="0"/>
                <a:cs typeface="Big Caslon Medium" charset="0"/>
              </a:rPr>
              <a:t>                              -FIN-</a:t>
            </a:r>
            <a:endParaRPr lang="fr-FR" sz="5400" dirty="0">
              <a:latin typeface="Big Caslon Medium" charset="0"/>
              <a:ea typeface="Big Caslon Medium" charset="0"/>
              <a:cs typeface="Big Caslon Medium" charset="0"/>
            </a:endParaRPr>
          </a:p>
        </p:txBody>
      </p:sp>
      <p:sp>
        <p:nvSpPr>
          <p:cNvPr id="3" name="Espace réservé du contenu 2"/>
          <p:cNvSpPr>
            <a:spLocks noGrp="1"/>
          </p:cNvSpPr>
          <p:nvPr>
            <p:ph idx="1"/>
          </p:nvPr>
        </p:nvSpPr>
        <p:spPr>
          <a:blipFill>
            <a:blip r:embed="rId3"/>
            <a:tile tx="0" ty="0" sx="100000" sy="100000" flip="none" algn="tl"/>
          </a:blipFill>
          <a:ln w="28575">
            <a:solidFill>
              <a:schemeClr val="tx1"/>
            </a:solidFill>
          </a:ln>
        </p:spPr>
        <p:txBody>
          <a:bodyPr/>
          <a:lstStyle/>
          <a:p>
            <a:r>
              <a:rPr lang="fr-FR" dirty="0" smtClean="0"/>
              <a:t>Merci d’avoir regardé ce diaporama sur les vertus latines dans l’antiquité. J’espère que vous aurez apprécié. </a:t>
            </a:r>
          </a:p>
          <a:p>
            <a:endParaRPr lang="fr-FR" dirty="0"/>
          </a:p>
          <a:p>
            <a:r>
              <a:rPr lang="fr-FR" u="sng" dirty="0" smtClean="0"/>
              <a:t>Melvil Schmitt 3°3</a:t>
            </a:r>
            <a:endParaRPr lang="fr-FR" u="sng" dirty="0"/>
          </a:p>
        </p:txBody>
      </p:sp>
    </p:spTree>
    <p:extLst>
      <p:ext uri="{BB962C8B-B14F-4D97-AF65-F5344CB8AC3E}">
        <p14:creationId xmlns:p14="http://schemas.microsoft.com/office/powerpoint/2010/main" val="6915467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Freeform 37">
            <a:extLst>
              <a:ext uri="{FF2B5EF4-FFF2-40B4-BE49-F238E27FC236}">
                <a16:creationId xmlns="" xmlns:a16="http://schemas.microsoft.com/office/drawing/2014/main" id="{7E6CA27E-BEE7-49F6-9FBE-99A7492AE1D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0" y="1691641"/>
            <a:ext cx="7571262" cy="5166360"/>
          </a:xfrm>
          <a:custGeom>
            <a:avLst/>
            <a:gdLst>
              <a:gd name="connsiteX0" fmla="*/ 0 w 7571262"/>
              <a:gd name="connsiteY0" fmla="*/ 5166360 h 5166360"/>
              <a:gd name="connsiteX1" fmla="*/ 7571262 w 7571262"/>
              <a:gd name="connsiteY1" fmla="*/ 5166360 h 5166360"/>
              <a:gd name="connsiteX2" fmla="*/ 5177382 w 7571262"/>
              <a:gd name="connsiteY2" fmla="*/ 0 h 5166360"/>
              <a:gd name="connsiteX3" fmla="*/ 5171159 w 7571262"/>
              <a:gd name="connsiteY3" fmla="*/ 0 h 5166360"/>
              <a:gd name="connsiteX4" fmla="*/ 3981368 w 7571262"/>
              <a:gd name="connsiteY4" fmla="*/ 0 h 5166360"/>
              <a:gd name="connsiteX5" fmla="*/ 2331323 w 7571262"/>
              <a:gd name="connsiteY5" fmla="*/ 0 h 5166360"/>
              <a:gd name="connsiteX6" fmla="*/ 0 w 7571262"/>
              <a:gd name="connsiteY6" fmla="*/ 0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71262" h="5166360">
                <a:moveTo>
                  <a:pt x="0" y="5166360"/>
                </a:moveTo>
                <a:lnTo>
                  <a:pt x="7571262" y="5166360"/>
                </a:lnTo>
                <a:lnTo>
                  <a:pt x="5177382" y="0"/>
                </a:lnTo>
                <a:lnTo>
                  <a:pt x="5171159" y="0"/>
                </a:lnTo>
                <a:lnTo>
                  <a:pt x="3981368" y="0"/>
                </a:lnTo>
                <a:lnTo>
                  <a:pt x="2331323" y="0"/>
                </a:lnTo>
                <a:lnTo>
                  <a:pt x="0" y="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3" name="Espace réservé du contenu 2"/>
          <p:cNvPicPr>
            <a:picLocks noChangeAspect="1"/>
          </p:cNvPicPr>
          <p:nvPr/>
        </p:nvPicPr>
        <p:blipFill rotWithShape="1">
          <a:blip r:embed="rId2">
            <a:extLst>
              <a:ext uri="{28A0092B-C50C-407E-A947-70E740481C1C}">
                <a14:useLocalDpi xmlns:a14="http://schemas.microsoft.com/office/drawing/2010/main" val="0"/>
              </a:ext>
            </a:extLst>
          </a:blip>
          <a:srcRect t="9067" r="2" b="18352"/>
          <a:stretch/>
        </p:blipFill>
        <p:spPr>
          <a:xfrm>
            <a:off x="6587330" y="1690689"/>
            <a:ext cx="5604670" cy="2501837"/>
          </a:xfrm>
          <a:custGeom>
            <a:avLst/>
            <a:gdLst>
              <a:gd name="connsiteX0" fmla="*/ 1159248 w 5604670"/>
              <a:gd name="connsiteY0" fmla="*/ 0 h 2501837"/>
              <a:gd name="connsiteX1" fmla="*/ 5604670 w 5604670"/>
              <a:gd name="connsiteY1" fmla="*/ 0 h 2501837"/>
              <a:gd name="connsiteX2" fmla="*/ 5604670 w 5604670"/>
              <a:gd name="connsiteY2" fmla="*/ 2501837 h 2501837"/>
              <a:gd name="connsiteX3" fmla="*/ 0 w 5604670"/>
              <a:gd name="connsiteY3" fmla="*/ 2501837 h 2501837"/>
            </a:gdLst>
            <a:ahLst/>
            <a:cxnLst>
              <a:cxn ang="0">
                <a:pos x="connsiteX0" y="connsiteY0"/>
              </a:cxn>
              <a:cxn ang="0">
                <a:pos x="connsiteX1" y="connsiteY1"/>
              </a:cxn>
              <a:cxn ang="0">
                <a:pos x="connsiteX2" y="connsiteY2"/>
              </a:cxn>
              <a:cxn ang="0">
                <a:pos x="connsiteX3" y="connsiteY3"/>
              </a:cxn>
            </a:cxnLst>
            <a:rect l="l" t="t" r="r" b="b"/>
            <a:pathLst>
              <a:path w="5604670" h="2501837">
                <a:moveTo>
                  <a:pt x="1159248" y="0"/>
                </a:moveTo>
                <a:lnTo>
                  <a:pt x="5604670" y="0"/>
                </a:lnTo>
                <a:lnTo>
                  <a:pt x="5604670" y="2501837"/>
                </a:lnTo>
                <a:lnTo>
                  <a:pt x="0" y="2501837"/>
                </a:lnTo>
                <a:close/>
              </a:path>
            </a:pathLst>
          </a:custGeom>
        </p:spPr>
      </p:pic>
      <p:pic>
        <p:nvPicPr>
          <p:cNvPr id="9" name="Espace réservé du contenu 5"/>
          <p:cNvPicPr>
            <a:picLocks noChangeAspect="1"/>
          </p:cNvPicPr>
          <p:nvPr/>
        </p:nvPicPr>
        <p:blipFill rotWithShape="1">
          <a:blip r:embed="rId3">
            <a:extLst>
              <a:ext uri="{28A0092B-C50C-407E-A947-70E740481C1C}">
                <a14:useLocalDpi xmlns:a14="http://schemas.microsoft.com/office/drawing/2010/main" val="0"/>
              </a:ext>
            </a:extLst>
          </a:blip>
          <a:srcRect b="16726"/>
          <a:stretch/>
        </p:blipFill>
        <p:spPr>
          <a:xfrm>
            <a:off x="4791075" y="4357117"/>
            <a:ext cx="4570758" cy="2500884"/>
          </a:xfrm>
          <a:custGeom>
            <a:avLst/>
            <a:gdLst>
              <a:gd name="connsiteX0" fmla="*/ 1717230 w 4570758"/>
              <a:gd name="connsiteY0" fmla="*/ 0 h 2500884"/>
              <a:gd name="connsiteX1" fmla="*/ 4570758 w 4570758"/>
              <a:gd name="connsiteY1" fmla="*/ 0 h 2500884"/>
              <a:gd name="connsiteX2" fmla="*/ 3411951 w 4570758"/>
              <a:gd name="connsiteY2" fmla="*/ 2500884 h 2500884"/>
              <a:gd name="connsiteX3" fmla="*/ 3405728 w 4570758"/>
              <a:gd name="connsiteY3" fmla="*/ 2500884 h 2500884"/>
              <a:gd name="connsiteX4" fmla="*/ 2215937 w 4570758"/>
              <a:gd name="connsiteY4" fmla="*/ 2500884 h 2500884"/>
              <a:gd name="connsiteX5" fmla="*/ 565892 w 4570758"/>
              <a:gd name="connsiteY5" fmla="*/ 2500884 h 2500884"/>
              <a:gd name="connsiteX6" fmla="*/ 0 w 4570758"/>
              <a:gd name="connsiteY6" fmla="*/ 2500884 h 2500884"/>
              <a:gd name="connsiteX7" fmla="*/ 0 w 4570758"/>
              <a:gd name="connsiteY7" fmla="*/ 2500883 h 2500884"/>
              <a:gd name="connsiteX8" fmla="*/ 552186 w 4570758"/>
              <a:gd name="connsiteY8" fmla="*/ 2500883 h 2500884"/>
              <a:gd name="connsiteX9" fmla="*/ 558423 w 4570758"/>
              <a:gd name="connsiteY9" fmla="*/ 2500883 h 2500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70758" h="2500884">
                <a:moveTo>
                  <a:pt x="1717230" y="0"/>
                </a:moveTo>
                <a:lnTo>
                  <a:pt x="4570758" y="0"/>
                </a:lnTo>
                <a:lnTo>
                  <a:pt x="3411951" y="2500884"/>
                </a:lnTo>
                <a:lnTo>
                  <a:pt x="3405728" y="2500884"/>
                </a:lnTo>
                <a:lnTo>
                  <a:pt x="2215937" y="2500884"/>
                </a:lnTo>
                <a:lnTo>
                  <a:pt x="565892" y="2500884"/>
                </a:lnTo>
                <a:lnTo>
                  <a:pt x="0" y="2500884"/>
                </a:lnTo>
                <a:lnTo>
                  <a:pt x="0" y="2500883"/>
                </a:lnTo>
                <a:lnTo>
                  <a:pt x="552186" y="2500883"/>
                </a:lnTo>
                <a:lnTo>
                  <a:pt x="558423" y="2500883"/>
                </a:lnTo>
                <a:close/>
              </a:path>
            </a:pathLst>
          </a:custGeom>
        </p:spPr>
      </p:pic>
      <p:pic>
        <p:nvPicPr>
          <p:cNvPr id="3" name="Image 2"/>
          <p:cNvPicPr>
            <a:picLocks noChangeAspect="1"/>
          </p:cNvPicPr>
          <p:nvPr/>
        </p:nvPicPr>
        <p:blipFill rotWithShape="1">
          <a:blip r:embed="rId4">
            <a:extLst>
              <a:ext uri="{28A0092B-C50C-407E-A947-70E740481C1C}">
                <a14:useLocalDpi xmlns:a14="http://schemas.microsoft.com/office/drawing/2010/main" val="0"/>
              </a:ext>
            </a:extLst>
          </a:blip>
          <a:srcRect t="15334" b="36763"/>
          <a:stretch/>
        </p:blipFill>
        <p:spPr>
          <a:xfrm>
            <a:off x="7823674" y="4357117"/>
            <a:ext cx="4368327" cy="2500884"/>
          </a:xfrm>
          <a:custGeom>
            <a:avLst/>
            <a:gdLst>
              <a:gd name="connsiteX0" fmla="*/ 1717230 w 4368327"/>
              <a:gd name="connsiteY0" fmla="*/ 0 h 2500884"/>
              <a:gd name="connsiteX1" fmla="*/ 4368327 w 4368327"/>
              <a:gd name="connsiteY1" fmla="*/ 0 h 2500884"/>
              <a:gd name="connsiteX2" fmla="*/ 4368327 w 4368327"/>
              <a:gd name="connsiteY2" fmla="*/ 2500884 h 2500884"/>
              <a:gd name="connsiteX3" fmla="*/ 0 w 4368327"/>
              <a:gd name="connsiteY3" fmla="*/ 2500884 h 2500884"/>
              <a:gd name="connsiteX4" fmla="*/ 0 w 4368327"/>
              <a:gd name="connsiteY4" fmla="*/ 2500883 h 2500884"/>
              <a:gd name="connsiteX5" fmla="*/ 552186 w 4368327"/>
              <a:gd name="connsiteY5" fmla="*/ 2500883 h 2500884"/>
              <a:gd name="connsiteX6" fmla="*/ 558423 w 4368327"/>
              <a:gd name="connsiteY6" fmla="*/ 2500883 h 2500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68327" h="2500884">
                <a:moveTo>
                  <a:pt x="1717230" y="0"/>
                </a:moveTo>
                <a:lnTo>
                  <a:pt x="4368327" y="0"/>
                </a:lnTo>
                <a:lnTo>
                  <a:pt x="4368327" y="2500884"/>
                </a:lnTo>
                <a:lnTo>
                  <a:pt x="0" y="2500884"/>
                </a:lnTo>
                <a:lnTo>
                  <a:pt x="0" y="2500883"/>
                </a:lnTo>
                <a:lnTo>
                  <a:pt x="552186" y="2500883"/>
                </a:lnTo>
                <a:lnTo>
                  <a:pt x="558423" y="2500883"/>
                </a:lnTo>
                <a:close/>
              </a:path>
            </a:pathLst>
          </a:custGeom>
        </p:spPr>
      </p:pic>
      <p:sp>
        <p:nvSpPr>
          <p:cNvPr id="2" name="Titre 1"/>
          <p:cNvSpPr>
            <a:spLocks noGrp="1"/>
          </p:cNvSpPr>
          <p:nvPr>
            <p:ph type="title"/>
          </p:nvPr>
        </p:nvSpPr>
        <p:spPr>
          <a:xfrm>
            <a:off x="925158" y="268306"/>
            <a:ext cx="10278035" cy="1158818"/>
          </a:xfrm>
          <a:blipFill>
            <a:blip r:embed="rId5"/>
            <a:tile tx="0" ty="0" sx="100000" sy="100000" flip="none" algn="tl"/>
          </a:blipFill>
          <a:ln w="57150">
            <a:solidFill>
              <a:schemeClr val="tx1"/>
            </a:solidFill>
          </a:ln>
        </p:spPr>
        <p:txBody>
          <a:bodyPr>
            <a:normAutofit/>
          </a:bodyPr>
          <a:lstStyle/>
          <a:p>
            <a:r>
              <a:rPr lang="fr-FR" dirty="0">
                <a:latin typeface="Big Caslon Medium" charset="0"/>
                <a:ea typeface="Big Caslon Medium" charset="0"/>
                <a:cs typeface="Big Caslon Medium" charset="0"/>
              </a:rPr>
              <a:t> </a:t>
            </a:r>
            <a:r>
              <a:rPr lang="fr-FR" dirty="0" smtClean="0">
                <a:latin typeface="Big Caslon Medium" charset="0"/>
                <a:ea typeface="Big Caslon Medium" charset="0"/>
                <a:cs typeface="Big Caslon Medium" charset="0"/>
              </a:rPr>
              <a:t>    GLORIA</a:t>
            </a:r>
            <a:r>
              <a:rPr lang="fr-FR" dirty="0">
                <a:latin typeface="Big Caslon Medium" charset="0"/>
                <a:ea typeface="Big Caslon Medium" charset="0"/>
                <a:cs typeface="Big Caslon Medium" charset="0"/>
              </a:rPr>
              <a:t>, AE : </a:t>
            </a:r>
            <a:r>
              <a:rPr lang="fr-FR" i="1" u="sng" dirty="0">
                <a:latin typeface="Big Caslon Medium" charset="0"/>
                <a:ea typeface="Big Caslon Medium" charset="0"/>
                <a:cs typeface="Big Caslon Medium" charset="0"/>
              </a:rPr>
              <a:t>Alexandre le Grand</a:t>
            </a:r>
          </a:p>
        </p:txBody>
      </p:sp>
      <p:sp>
        <p:nvSpPr>
          <p:cNvPr id="25" name="Content Placeholder 24"/>
          <p:cNvSpPr>
            <a:spLocks noGrp="1"/>
          </p:cNvSpPr>
          <p:nvPr>
            <p:ph idx="1"/>
          </p:nvPr>
        </p:nvSpPr>
        <p:spPr>
          <a:xfrm>
            <a:off x="96820" y="1690688"/>
            <a:ext cx="5808680" cy="5167312"/>
          </a:xfrm>
        </p:spPr>
        <p:txBody>
          <a:bodyPr anchor="t">
            <a:normAutofit fontScale="92500" lnSpcReduction="20000"/>
          </a:bodyPr>
          <a:lstStyle/>
          <a:p>
            <a:r>
              <a:rPr lang="fr-FR" sz="2000" u="sng" dirty="0" smtClean="0">
                <a:solidFill>
                  <a:schemeClr val="bg1"/>
                </a:solidFill>
              </a:rPr>
              <a:t>La GLOIRE:</a:t>
            </a:r>
          </a:p>
          <a:p>
            <a:r>
              <a:rPr lang="fr-FR" sz="2000" dirty="0" smtClean="0">
                <a:solidFill>
                  <a:schemeClr val="bg1"/>
                </a:solidFill>
              </a:rPr>
              <a:t>Alexandre </a:t>
            </a:r>
            <a:r>
              <a:rPr lang="fr-FR" sz="2000" dirty="0">
                <a:solidFill>
                  <a:schemeClr val="bg1"/>
                </a:solidFill>
              </a:rPr>
              <a:t>le Grand était un grand </a:t>
            </a:r>
            <a:r>
              <a:rPr lang="fr-FR" sz="2000" noProof="1">
                <a:solidFill>
                  <a:schemeClr val="bg1"/>
                </a:solidFill>
              </a:rPr>
              <a:t>conquérant</a:t>
            </a:r>
            <a:r>
              <a:rPr lang="fr-FR" sz="2000" dirty="0">
                <a:solidFill>
                  <a:schemeClr val="bg1"/>
                </a:solidFill>
              </a:rPr>
              <a:t> macédonien, né le 21 juillet 356av. J-C, fils du roi Philippe 2 et d’Olympias. Il était l’élève et le protégé d’Aristote. Avec l’aide de son fidèle destrier Bucéphale, il devient roi de Macédoine et de Grèce, Pharaon d’Egypte  maître de l’Asie Mineure et bien d’autre choses encore, tout cela avant 30 ans. Il décède d’une fièvre violente le 11 juin 323 av. J-C. Le territoire qu’il a conquit s’étend de la Grèce à l’Inde, tout en passant par l’Egypte et la Perse. L’emplacement de son tombeau reste un mystère pour les historiens toujours aujourd’hui mais fait l’objet de nombreuses légendes. Alexandre le Grand reste un modèle de dirigeant et de grand guerrier et a inspiré beaucoup de grand dirigeants, comme Jules César. </a:t>
            </a:r>
            <a:endParaRPr lang="fr-FR" sz="2000" dirty="0" smtClean="0">
              <a:solidFill>
                <a:schemeClr val="bg1"/>
              </a:solidFill>
            </a:endParaRPr>
          </a:p>
          <a:p>
            <a:r>
              <a:rPr lang="fr-FR" sz="2000" dirty="0" smtClean="0">
                <a:solidFill>
                  <a:schemeClr val="bg1"/>
                </a:solidFill>
              </a:rPr>
              <a:t>On </a:t>
            </a:r>
            <a:r>
              <a:rPr lang="fr-FR" sz="2000" dirty="0">
                <a:solidFill>
                  <a:schemeClr val="bg1"/>
                </a:solidFill>
              </a:rPr>
              <a:t>pourrait rattacher ce personnage à un autre conquérant plus moderne, l’empereur Napoléon Bonaparte, qui lui aussi fut un grand stratège et  un  combattant hors pair</a:t>
            </a:r>
            <a:r>
              <a:rPr lang="fr-FR" sz="1600" dirty="0" smtClean="0">
                <a:solidFill>
                  <a:schemeClr val="bg1"/>
                </a:solidFill>
              </a:rPr>
              <a:t>. </a:t>
            </a:r>
            <a:r>
              <a:rPr lang="fr-FR" sz="2000" dirty="0" smtClean="0">
                <a:solidFill>
                  <a:schemeClr val="bg1"/>
                </a:solidFill>
              </a:rPr>
              <a:t>Ces deux personnages étaient des maîtres dans l’art de la guerre et conquirent beaucoup de territoires dans toute l’Europe.</a:t>
            </a:r>
            <a:r>
              <a:rPr lang="fr-FR" sz="1600" dirty="0" smtClean="0">
                <a:solidFill>
                  <a:schemeClr val="bg1"/>
                </a:solidFill>
              </a:rPr>
              <a:t>                                                                                                                             </a:t>
            </a:r>
            <a:endParaRPr lang="fr-FR" sz="1600" dirty="0">
              <a:solidFill>
                <a:schemeClr val="bg1"/>
              </a:solidFill>
            </a:endParaRPr>
          </a:p>
          <a:p>
            <a:endParaRPr lang="fr-FR" sz="1600" dirty="0">
              <a:solidFill>
                <a:schemeClr val="bg1"/>
              </a:solidFill>
            </a:endParaRPr>
          </a:p>
          <a:p>
            <a:endParaRPr lang="fr-FR" sz="1600" dirty="0">
              <a:solidFill>
                <a:schemeClr val="bg1"/>
              </a:solidFill>
            </a:endParaRPr>
          </a:p>
        </p:txBody>
      </p:sp>
    </p:spTree>
    <p:extLst>
      <p:ext uri="{BB962C8B-B14F-4D97-AF65-F5344CB8AC3E}">
        <p14:creationId xmlns:p14="http://schemas.microsoft.com/office/powerpoint/2010/main" val="300710737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Freeform 34">
            <a:extLst>
              <a:ext uri="{FF2B5EF4-FFF2-40B4-BE49-F238E27FC236}">
                <a16:creationId xmlns="" xmlns:a16="http://schemas.microsoft.com/office/drawing/2014/main" id="{B0992639-1CDA-4FE6-BB95-E1322149074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7716860" y="4682362"/>
            <a:ext cx="4475140" cy="2174680"/>
          </a:xfrm>
          <a:custGeom>
            <a:avLst/>
            <a:gdLst>
              <a:gd name="connsiteX0" fmla="*/ 3468199 w 4475140"/>
              <a:gd name="connsiteY0" fmla="*/ 2174680 h 2174680"/>
              <a:gd name="connsiteX1" fmla="*/ 0 w 4475140"/>
              <a:gd name="connsiteY1" fmla="*/ 2174680 h 2174680"/>
              <a:gd name="connsiteX2" fmla="*/ 0 w 4475140"/>
              <a:gd name="connsiteY2" fmla="*/ 0 h 2174680"/>
              <a:gd name="connsiteX3" fmla="*/ 1074821 w 4475140"/>
              <a:gd name="connsiteY3" fmla="*/ 0 h 2174680"/>
              <a:gd name="connsiteX4" fmla="*/ 1074821 w 4475140"/>
              <a:gd name="connsiteY4" fmla="*/ 478 h 2174680"/>
              <a:gd name="connsiteX5" fmla="*/ 4475140 w 4475140"/>
              <a:gd name="connsiteY5" fmla="*/ 478 h 217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5140" h="2174680">
                <a:moveTo>
                  <a:pt x="3468199" y="2174680"/>
                </a:moveTo>
                <a:lnTo>
                  <a:pt x="0" y="2174680"/>
                </a:lnTo>
                <a:lnTo>
                  <a:pt x="0" y="0"/>
                </a:lnTo>
                <a:lnTo>
                  <a:pt x="1074821" y="0"/>
                </a:lnTo>
                <a:lnTo>
                  <a:pt x="1074821" y="478"/>
                </a:lnTo>
                <a:lnTo>
                  <a:pt x="4475140" y="478"/>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31">
            <a:extLst>
              <a:ext uri="{FF2B5EF4-FFF2-40B4-BE49-F238E27FC236}">
                <a16:creationId xmlns="" xmlns:a16="http://schemas.microsoft.com/office/drawing/2014/main" id="{A2AEA782-0EA4-42E9-871D-7401D6A0973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475140" cy="2130951"/>
          </a:xfrm>
          <a:custGeom>
            <a:avLst/>
            <a:gdLst>
              <a:gd name="connsiteX0" fmla="*/ 0 w 4475140"/>
              <a:gd name="connsiteY0" fmla="*/ 0 h 2130951"/>
              <a:gd name="connsiteX1" fmla="*/ 1074821 w 4475140"/>
              <a:gd name="connsiteY1" fmla="*/ 0 h 2130951"/>
              <a:gd name="connsiteX2" fmla="*/ 1074821 w 4475140"/>
              <a:gd name="connsiteY2" fmla="*/ 478 h 2130951"/>
              <a:gd name="connsiteX3" fmla="*/ 4475140 w 4475140"/>
              <a:gd name="connsiteY3" fmla="*/ 478 h 2130951"/>
              <a:gd name="connsiteX4" fmla="*/ 3488452 w 4475140"/>
              <a:gd name="connsiteY4" fmla="*/ 2130951 h 2130951"/>
              <a:gd name="connsiteX5" fmla="*/ 0 w 4475140"/>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5140" h="2130951">
                <a:moveTo>
                  <a:pt x="0" y="0"/>
                </a:moveTo>
                <a:lnTo>
                  <a:pt x="1074821" y="0"/>
                </a:lnTo>
                <a:lnTo>
                  <a:pt x="1074821" y="478"/>
                </a:lnTo>
                <a:lnTo>
                  <a:pt x="4475140" y="478"/>
                </a:lnTo>
                <a:lnTo>
                  <a:pt x="3488452" y="2130951"/>
                </a:lnTo>
                <a:lnTo>
                  <a:pt x="0" y="2130951"/>
                </a:lnTo>
                <a:close/>
              </a:path>
            </a:pathLst>
          </a:custGeom>
          <a:solidFill>
            <a:srgbClr val="62523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22" name="Espace réservé du contenu 3"/>
          <p:cNvPicPr>
            <a:picLocks noChangeAspect="1"/>
          </p:cNvPicPr>
          <p:nvPr/>
        </p:nvPicPr>
        <p:blipFill rotWithShape="1">
          <a:blip r:embed="rId2">
            <a:extLst>
              <a:ext uri="{28A0092B-C50C-407E-A947-70E740481C1C}">
                <a14:useLocalDpi xmlns:a14="http://schemas.microsoft.com/office/drawing/2010/main" val="0"/>
              </a:ext>
            </a:extLst>
          </a:blip>
          <a:srcRect t="29461" r="2" b="13248"/>
          <a:stretch/>
        </p:blipFill>
        <p:spPr>
          <a:xfrm>
            <a:off x="3649318" y="10"/>
            <a:ext cx="8542682" cy="2130463"/>
          </a:xfrm>
          <a:custGeom>
            <a:avLst/>
            <a:gdLst>
              <a:gd name="connsiteX0" fmla="*/ 986689 w 8542682"/>
              <a:gd name="connsiteY0" fmla="*/ 0 h 2130473"/>
              <a:gd name="connsiteX1" fmla="*/ 8542682 w 8542682"/>
              <a:gd name="connsiteY1" fmla="*/ 0 h 2130473"/>
              <a:gd name="connsiteX2" fmla="*/ 8542682 w 8542682"/>
              <a:gd name="connsiteY2" fmla="*/ 2130473 h 2130473"/>
              <a:gd name="connsiteX3" fmla="*/ 0 w 8542682"/>
              <a:gd name="connsiteY3" fmla="*/ 2130473 h 2130473"/>
            </a:gdLst>
            <a:ahLst/>
            <a:cxnLst>
              <a:cxn ang="0">
                <a:pos x="connsiteX0" y="connsiteY0"/>
              </a:cxn>
              <a:cxn ang="0">
                <a:pos x="connsiteX1" y="connsiteY1"/>
              </a:cxn>
              <a:cxn ang="0">
                <a:pos x="connsiteX2" y="connsiteY2"/>
              </a:cxn>
              <a:cxn ang="0">
                <a:pos x="connsiteX3" y="connsiteY3"/>
              </a:cxn>
            </a:cxnLst>
            <a:rect l="l" t="t" r="r" b="b"/>
            <a:pathLst>
              <a:path w="8542682" h="2130473">
                <a:moveTo>
                  <a:pt x="986689" y="0"/>
                </a:moveTo>
                <a:lnTo>
                  <a:pt x="8542682" y="0"/>
                </a:lnTo>
                <a:lnTo>
                  <a:pt x="8542682" y="2130473"/>
                </a:lnTo>
                <a:lnTo>
                  <a:pt x="0" y="2130473"/>
                </a:lnTo>
                <a:close/>
              </a:path>
            </a:pathLst>
          </a:custGeom>
        </p:spPr>
      </p:pic>
      <p:pic>
        <p:nvPicPr>
          <p:cNvPr id="5" name="Image 4"/>
          <p:cNvPicPr>
            <a:picLocks noChangeAspect="1"/>
          </p:cNvPicPr>
          <p:nvPr/>
        </p:nvPicPr>
        <p:blipFill rotWithShape="1">
          <a:blip r:embed="rId3">
            <a:extLst>
              <a:ext uri="{28A0092B-C50C-407E-A947-70E740481C1C}">
                <a14:useLocalDpi xmlns:a14="http://schemas.microsoft.com/office/drawing/2010/main" val="0"/>
              </a:ext>
            </a:extLst>
          </a:blip>
          <a:srcRect t="17699" b="40112"/>
          <a:stretch/>
        </p:blipFill>
        <p:spPr>
          <a:xfrm>
            <a:off x="20" y="4682840"/>
            <a:ext cx="8563356" cy="2175160"/>
          </a:xfrm>
          <a:custGeom>
            <a:avLst/>
            <a:gdLst>
              <a:gd name="connsiteX0" fmla="*/ 0 w 8563376"/>
              <a:gd name="connsiteY0" fmla="*/ 0 h 2175160"/>
              <a:gd name="connsiteX1" fmla="*/ 8563376 w 8563376"/>
              <a:gd name="connsiteY1" fmla="*/ 0 h 2175160"/>
              <a:gd name="connsiteX2" fmla="*/ 7555992 w 8563376"/>
              <a:gd name="connsiteY2" fmla="*/ 2175160 h 2175160"/>
              <a:gd name="connsiteX3" fmla="*/ 0 w 8563376"/>
              <a:gd name="connsiteY3" fmla="*/ 2175160 h 2175160"/>
            </a:gdLst>
            <a:ahLst/>
            <a:cxnLst>
              <a:cxn ang="0">
                <a:pos x="connsiteX0" y="connsiteY0"/>
              </a:cxn>
              <a:cxn ang="0">
                <a:pos x="connsiteX1" y="connsiteY1"/>
              </a:cxn>
              <a:cxn ang="0">
                <a:pos x="connsiteX2" y="connsiteY2"/>
              </a:cxn>
              <a:cxn ang="0">
                <a:pos x="connsiteX3" y="connsiteY3"/>
              </a:cxn>
            </a:cxnLst>
            <a:rect l="l" t="t" r="r" b="b"/>
            <a:pathLst>
              <a:path w="8563376" h="2175160">
                <a:moveTo>
                  <a:pt x="0" y="0"/>
                </a:moveTo>
                <a:lnTo>
                  <a:pt x="8563376" y="0"/>
                </a:lnTo>
                <a:lnTo>
                  <a:pt x="7555992" y="2175160"/>
                </a:lnTo>
                <a:lnTo>
                  <a:pt x="0" y="2175160"/>
                </a:lnTo>
                <a:close/>
              </a:path>
            </a:pathLst>
          </a:custGeom>
        </p:spPr>
      </p:pic>
      <p:sp>
        <p:nvSpPr>
          <p:cNvPr id="2" name="Titre 1"/>
          <p:cNvSpPr>
            <a:spLocks noGrp="1"/>
          </p:cNvSpPr>
          <p:nvPr>
            <p:ph type="title"/>
          </p:nvPr>
        </p:nvSpPr>
        <p:spPr>
          <a:xfrm>
            <a:off x="3162300" y="2175894"/>
            <a:ext cx="5667776" cy="511127"/>
          </a:xfrm>
          <a:blipFill>
            <a:blip r:embed="rId4"/>
            <a:tile tx="0" ty="0" sx="100000" sy="100000" flip="none" algn="tl"/>
          </a:blipFill>
          <a:ln w="28575">
            <a:solidFill>
              <a:schemeClr val="tx1"/>
            </a:solidFill>
          </a:ln>
        </p:spPr>
        <p:txBody>
          <a:bodyPr vert="horz" lIns="91440" tIns="45720" rIns="91440" bIns="45720" rtlCol="0" anchor="b">
            <a:normAutofit fontScale="90000"/>
          </a:bodyPr>
          <a:lstStyle/>
          <a:p>
            <a:r>
              <a:rPr lang="en-US" sz="3600" kern="1200" dirty="0" smtClean="0">
                <a:solidFill>
                  <a:schemeClr val="tx1"/>
                </a:solidFill>
                <a:latin typeface="Big Caslon Medium" charset="0"/>
                <a:ea typeface="Big Caslon Medium" charset="0"/>
                <a:cs typeface="Big Caslon Medium" charset="0"/>
              </a:rPr>
              <a:t>   </a:t>
            </a:r>
            <a:r>
              <a:rPr lang="en-US" sz="3100" kern="1200" dirty="0" smtClean="0">
                <a:solidFill>
                  <a:schemeClr val="tx1"/>
                </a:solidFill>
                <a:latin typeface="Big Caslon Medium" charset="0"/>
                <a:ea typeface="Big Caslon Medium" charset="0"/>
                <a:cs typeface="Big Caslon Medium" charset="0"/>
              </a:rPr>
              <a:t>MODESTIA</a:t>
            </a:r>
            <a:r>
              <a:rPr lang="en-US" sz="3100" kern="1200" dirty="0">
                <a:solidFill>
                  <a:schemeClr val="tx1"/>
                </a:solidFill>
                <a:latin typeface="Big Caslon Medium" charset="0"/>
                <a:ea typeface="Big Caslon Medium" charset="0"/>
                <a:cs typeface="Big Caslon Medium" charset="0"/>
              </a:rPr>
              <a:t>, AE : </a:t>
            </a:r>
            <a:r>
              <a:rPr lang="en-US" sz="3100" i="1" u="sng" kern="1200" noProof="1" smtClean="0">
                <a:latin typeface="Big Caslon Medium" charset="0"/>
                <a:ea typeface="Big Caslon Medium" charset="0"/>
                <a:cs typeface="Big Caslon Medium" charset="0"/>
              </a:rPr>
              <a:t>Marc-Aurèle</a:t>
            </a:r>
            <a:endParaRPr lang="en-US" sz="3100" i="1" u="sng" kern="1200" noProof="1">
              <a:latin typeface="Big Caslon Medium" charset="0"/>
              <a:ea typeface="Big Caslon Medium" charset="0"/>
              <a:cs typeface="Big Caslon Medium" charset="0"/>
            </a:endParaRPr>
          </a:p>
        </p:txBody>
      </p:sp>
      <p:sp>
        <p:nvSpPr>
          <p:cNvPr id="24" name="Content Placeholder 23"/>
          <p:cNvSpPr>
            <a:spLocks noGrp="1"/>
          </p:cNvSpPr>
          <p:nvPr>
            <p:ph idx="1"/>
          </p:nvPr>
        </p:nvSpPr>
        <p:spPr>
          <a:xfrm>
            <a:off x="0" y="2732442"/>
            <a:ext cx="12192000" cy="1948962"/>
          </a:xfrm>
        </p:spPr>
        <p:txBody>
          <a:bodyPr vert="horz" lIns="91440" tIns="45720" rIns="91440" bIns="45720" rtlCol="0">
            <a:noAutofit/>
          </a:bodyPr>
          <a:lstStyle/>
          <a:p>
            <a:pPr>
              <a:lnSpc>
                <a:spcPct val="100000"/>
              </a:lnSpc>
              <a:spcBef>
                <a:spcPts val="0"/>
              </a:spcBef>
            </a:pPr>
            <a:r>
              <a:rPr lang="en-US" sz="1300" u="sng" dirty="0" smtClean="0"/>
              <a:t>La MODÉRATION</a:t>
            </a:r>
            <a:r>
              <a:rPr lang="en-US" sz="1300" dirty="0" smtClean="0"/>
              <a:t>: Lorsque de nos jours, on évoque la modestie et la modération chez les grands hommes de l’antiquité romaine, on pense immédiatement à Marc Aurèle, don</a:t>
            </a:r>
            <a:r>
              <a:rPr lang="fr-FR" sz="1300" dirty="0"/>
              <a:t>t</a:t>
            </a:r>
            <a:r>
              <a:rPr lang="fr-FR" sz="1300" dirty="0" smtClean="0"/>
              <a:t> les « </a:t>
            </a:r>
            <a:r>
              <a:rPr lang="fr-FR" sz="1300" i="1" dirty="0" smtClean="0"/>
              <a:t>Pensées pour moi-même » </a:t>
            </a:r>
            <a:r>
              <a:rPr lang="fr-FR" sz="1300" dirty="0" smtClean="0"/>
              <a:t>(12 volumes) sont un chef d’œuvre de philosophie et de réflexion et sont probablement un des legs les plus importants qu’il a fait au peuple romain après sa mort, le 17 mars 180, lors d’une campagne militaire aux alentours du Danube. Ce grand empereur, philosophe, stoïcien, malgré l’importance de son poste et les difficultés qu’il a du surmonter, a su rester un homme simple et s’imposer une rigueur morale qui a fait de lui un dirigeant hors du commun. Il consacrait presque tout son temps libre à étudier et à se plonger dans des livres, toujours à la recherche du savoir et de la culture. Il a su gérer les difficultés que rencontrait l’empire romain</a:t>
            </a:r>
            <a:r>
              <a:rPr lang="fr-FR" sz="1300" dirty="0"/>
              <a:t> </a:t>
            </a:r>
            <a:r>
              <a:rPr lang="fr-FR" sz="1300" dirty="0" smtClean="0"/>
              <a:t>haut la main mais resta un homme instruit et intègre. Il écrivait ainsi: « prend garde à ne pas te césariser, de déteindre ; cela arrive. Conserve-toi simple, bon, pur, grave, ennemi du faste, ami de la justice</a:t>
            </a:r>
            <a:r>
              <a:rPr lang="mr-IN" sz="1300" dirty="0" smtClean="0"/>
              <a:t>…</a:t>
            </a:r>
            <a:r>
              <a:rPr lang="fr-FR" sz="1300" dirty="0" smtClean="0"/>
              <a:t> ». Ce personnage, par la fonction mais aussi par les responsabilités et par la pensée pourrait être rattaché à Barack Obama, ancien président des Etats-Unis, homme simple et progressiste possédant un grand esprit et un sens de l’honneur et du devoir remarquable. Ce personnage aussi fit face au problèmes et aux difficultés présents dans son pays mais ne devint pas prétentieux ou ami du luxe et resta intègre et fidèle à lui-même</a:t>
            </a:r>
            <a:endParaRPr lang="en-US" sz="1300" i="1" u="sng" kern="1200" dirty="0">
              <a:solidFill>
                <a:schemeClr val="tx1"/>
              </a:solidFill>
            </a:endParaRPr>
          </a:p>
        </p:txBody>
      </p:sp>
    </p:spTree>
    <p:extLst>
      <p:ext uri="{BB962C8B-B14F-4D97-AF65-F5344CB8AC3E}">
        <p14:creationId xmlns:p14="http://schemas.microsoft.com/office/powerpoint/2010/main" val="185082938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400384" y="331376"/>
            <a:ext cx="2721935" cy="5242246"/>
          </a:xfrm>
          <a:prstGeom prst="rect">
            <a:avLst/>
          </a:prstGeom>
        </p:spPr>
      </p:pic>
      <p:sp>
        <p:nvSpPr>
          <p:cNvPr id="9" name="Freeform 3">
            <a:extLst>
              <a:ext uri="{FF2B5EF4-FFF2-40B4-BE49-F238E27FC236}">
                <a16:creationId xmlns="" xmlns:a16="http://schemas.microsoft.com/office/drawing/2014/main" id="{97FCB4AC-74E0-4CC3-95D6-E6158D6ECE7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
            <a:extLst>
              <a:ext uri="{FF2B5EF4-FFF2-40B4-BE49-F238E27FC236}">
                <a16:creationId xmlns="" xmlns:a16="http://schemas.microsoft.com/office/drawing/2014/main" id="{5C4527E1-0008-421A-B31C-AEA4C2A6A7A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479"/>
            <a:ext cx="8078052"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title"/>
          </p:nvPr>
        </p:nvSpPr>
        <p:spPr>
          <a:xfrm>
            <a:off x="266697" y="43347"/>
            <a:ext cx="7264403" cy="541388"/>
          </a:xfrm>
          <a:blipFill>
            <a:blip r:embed="rId3"/>
            <a:tile tx="0" ty="0" sx="100000" sy="100000" flip="none" algn="tl"/>
          </a:blipFill>
          <a:ln w="57150">
            <a:solidFill>
              <a:schemeClr val="tx1"/>
            </a:solidFill>
          </a:ln>
        </p:spPr>
        <p:txBody>
          <a:bodyPr vert="horz" lIns="91440" tIns="45720" rIns="91440" bIns="45720" rtlCol="0" anchor="t">
            <a:normAutofit fontScale="90000"/>
          </a:bodyPr>
          <a:lstStyle/>
          <a:p>
            <a:r>
              <a:rPr lang="en-US" sz="4000" kern="1200" dirty="0">
                <a:latin typeface="Big Caslon Medium" charset="0"/>
                <a:ea typeface="Big Caslon Medium" charset="0"/>
                <a:cs typeface="Big Caslon Medium" charset="0"/>
              </a:rPr>
              <a:t>MAJESTAS, ATIS: </a:t>
            </a:r>
            <a:r>
              <a:rPr lang="en-US" sz="4000" i="1" u="sng" kern="1200" dirty="0" smtClean="0">
                <a:latin typeface="Big Caslon Medium" charset="0"/>
                <a:ea typeface="Big Caslon Medium" charset="0"/>
                <a:cs typeface="Big Caslon Medium" charset="0"/>
              </a:rPr>
              <a:t>Octave A</a:t>
            </a:r>
            <a:r>
              <a:rPr lang="en-US" sz="4000" i="1" u="sng" dirty="0" smtClean="0">
                <a:latin typeface="Big Caslon Medium" charset="0"/>
                <a:ea typeface="Big Caslon Medium" charset="0"/>
                <a:cs typeface="Big Caslon Medium" charset="0"/>
              </a:rPr>
              <a:t>u</a:t>
            </a:r>
            <a:r>
              <a:rPr lang="en-US" sz="4000" i="1" u="sng" kern="1200" dirty="0" smtClean="0">
                <a:latin typeface="Big Caslon Medium" charset="0"/>
                <a:ea typeface="Big Caslon Medium" charset="0"/>
                <a:cs typeface="Big Caslon Medium" charset="0"/>
              </a:rPr>
              <a:t>guste</a:t>
            </a:r>
            <a:endParaRPr lang="en-US" sz="4000" i="1" u="sng" kern="1200" dirty="0">
              <a:latin typeface="Big Caslon Medium" charset="0"/>
              <a:ea typeface="Big Caslon Medium" charset="0"/>
              <a:cs typeface="Big Caslon Medium" charset="0"/>
            </a:endParaRPr>
          </a:p>
        </p:txBody>
      </p:sp>
      <p:sp>
        <p:nvSpPr>
          <p:cNvPr id="7" name="ZoneTexte 6"/>
          <p:cNvSpPr txBox="1"/>
          <p:nvPr/>
        </p:nvSpPr>
        <p:spPr>
          <a:xfrm>
            <a:off x="139697" y="628561"/>
            <a:ext cx="6756403" cy="6247864"/>
          </a:xfrm>
          <a:prstGeom prst="rect">
            <a:avLst/>
          </a:prstGeom>
          <a:noFill/>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fr-FR" sz="1600" u="sng" dirty="0" smtClean="0">
                <a:solidFill>
                  <a:schemeClr val="bg1"/>
                </a:solidFill>
              </a:rPr>
              <a:t>LA MAJESTÉ</a:t>
            </a:r>
            <a:r>
              <a:rPr lang="fr-FR" sz="1600" dirty="0" smtClean="0">
                <a:solidFill>
                  <a:schemeClr val="bg1"/>
                </a:solidFill>
              </a:rPr>
              <a:t>: Octave Auguste ( 63 av. J-C, 14 ap. J-C ) fut le premier empereur du Principat  de la Rome Antique. Ce personnage aussi puissant que charismatique fut un des plus mémorables de cette période et se distingue des autres par, non seulement son œuvre, mais aussi par l’image qu’on a gardé de lui,</a:t>
            </a:r>
            <a:r>
              <a:rPr lang="fr-FR" sz="1600" dirty="0">
                <a:solidFill>
                  <a:schemeClr val="bg1"/>
                </a:solidFill>
              </a:rPr>
              <a:t> </a:t>
            </a:r>
            <a:r>
              <a:rPr lang="fr-FR" sz="1600" dirty="0" smtClean="0">
                <a:solidFill>
                  <a:schemeClr val="bg1"/>
                </a:solidFill>
              </a:rPr>
              <a:t>tant il a œuvré pour se faire considérer comme un dieu par le peuple et ses semblables, en construisant des mythes quant à ses origines qui seraient divines ( il prétendait descendre de Vénus ) mais aussi en faisant ériger des statues et des monuments colossaux à son honneur. Il a pratiqué une politique de propagande durant tout son règne pour entretenir son image de dieu vivant, d’homme providentiel, d’Empereur bâtisseur, de protecteur  des arts et de restaurateur des valeurs morales. Il entretint le culte de la personnalité et celui de l’Empereurs et fit bâtir et un nombre incroyable de bâtiments affectés aux fonctions religieuses, de divertissement et politiques. Il contribuait à son culte en se faisant représenter avec tous les attributs des dieux (</a:t>
            </a:r>
            <a:r>
              <a:rPr lang="fr-FR" sz="1600" dirty="0">
                <a:solidFill>
                  <a:schemeClr val="bg1"/>
                </a:solidFill>
              </a:rPr>
              <a:t> </a:t>
            </a:r>
            <a:r>
              <a:rPr lang="fr-FR" sz="1600" dirty="0" smtClean="0">
                <a:solidFill>
                  <a:schemeClr val="bg1"/>
                </a:solidFill>
              </a:rPr>
              <a:t>torse nu, couronne de lauriers</a:t>
            </a:r>
            <a:r>
              <a:rPr lang="mr-IN" sz="1600" dirty="0" smtClean="0">
                <a:solidFill>
                  <a:schemeClr val="bg1"/>
                </a:solidFill>
              </a:rPr>
              <a:t>…</a:t>
            </a:r>
            <a:r>
              <a:rPr lang="fr-FR" sz="1600" dirty="0" smtClean="0">
                <a:solidFill>
                  <a:schemeClr val="bg1"/>
                </a:solidFill>
              </a:rPr>
              <a:t> ) sur des statues colossales ( théâtre antique d’Arles ) ou sur des bijoux de tous types. Voilà pourquoi cet empereur est si connu et qu’il a autant marqué son époque, et influencé de futurs empereurs. </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fr-FR" sz="1600" dirty="0" smtClean="0">
                <a:solidFill>
                  <a:schemeClr val="bg1"/>
                </a:solidFill>
              </a:rPr>
              <a:t>On pourrait rattacher ce personnage à un autre plus moderne, qui n’est autre que Emmanuel Macron. Ces deux personnages sont dynamiques, ont de grands projets pour leur pays et entretiennent une image de souverain novateur. Ils entretiennent aussi une certaine célébrité médiatique et une image d’hommes actifs et énergiques. Même si Auguste utilisait ces procédés de manière plus fréquente et importante, ces deux personnages restent assez similaires et ont plusieurs points communs.</a:t>
            </a:r>
          </a:p>
        </p:txBody>
      </p:sp>
      <p:sp>
        <p:nvSpPr>
          <p:cNvPr id="13" name="ZoneTexte 12"/>
          <p:cNvSpPr txBox="1"/>
          <p:nvPr/>
        </p:nvSpPr>
        <p:spPr>
          <a:xfrm>
            <a:off x="9639300" y="5638800"/>
            <a:ext cx="184731" cy="369332"/>
          </a:xfrm>
          <a:prstGeom prst="rect">
            <a:avLst/>
          </a:prstGeom>
          <a:noFill/>
        </p:spPr>
        <p:txBody>
          <a:bodyPr wrap="none" rtlCol="0">
            <a:spAutoFit/>
          </a:bodyPr>
          <a:lstStyle/>
          <a:p>
            <a:endParaRPr lang="fr-FR" dirty="0"/>
          </a:p>
        </p:txBody>
      </p:sp>
      <p:pic>
        <p:nvPicPr>
          <p:cNvPr id="15" name="Imag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67904" y="2522627"/>
            <a:ext cx="1961491" cy="2832100"/>
          </a:xfrm>
          <a:prstGeom prst="rect">
            <a:avLst/>
          </a:prstGeom>
        </p:spPr>
      </p:pic>
    </p:spTree>
    <p:extLst>
      <p:ext uri="{BB962C8B-B14F-4D97-AF65-F5344CB8AC3E}">
        <p14:creationId xmlns:p14="http://schemas.microsoft.com/office/powerpoint/2010/main" val="89205317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 xmlns:a16="http://schemas.microsoft.com/office/drawing/2014/main" id="{1B2AF202-99CD-4D7D-B75F-9C9E5FCB35D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776091" y="481264"/>
            <a:ext cx="2212848" cy="185787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 xmlns:a16="http://schemas.microsoft.com/office/drawing/2014/main" id="{E7D0293F-4714-4ED3-9B3D-2009BAD3054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398651" y="3497931"/>
            <a:ext cx="2212848" cy="288915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 xmlns:a16="http://schemas.microsoft.com/office/drawing/2014/main" id="{0EDAB602-A0DB-4325-8907-4F988F911003}"/>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973614" y="1701532"/>
            <a:ext cx="48463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3" name="Image 2"/>
          <p:cNvPicPr>
            <a:picLocks noChangeAspect="1"/>
          </p:cNvPicPr>
          <p:nvPr/>
        </p:nvPicPr>
        <p:blipFill rotWithShape="1">
          <a:blip r:embed="rId2">
            <a:extLst>
              <a:ext uri="{28A0092B-C50C-407E-A947-70E740481C1C}">
                <a14:useLocalDpi xmlns:a14="http://schemas.microsoft.com/office/drawing/2010/main" val="0"/>
              </a:ext>
            </a:extLst>
          </a:blip>
          <a:srcRect l="597" r="10744" b="2"/>
          <a:stretch/>
        </p:blipFill>
        <p:spPr>
          <a:xfrm>
            <a:off x="8776091" y="2503727"/>
            <a:ext cx="2931277" cy="3897073"/>
          </a:xfrm>
          <a:prstGeom prst="rect">
            <a:avLst/>
          </a:prstGeom>
        </p:spPr>
      </p:pic>
      <p:pic>
        <p:nvPicPr>
          <p:cNvPr id="9" name="Espace réservé du contenu 5"/>
          <p:cNvPicPr>
            <a:picLocks noChangeAspect="1"/>
          </p:cNvPicPr>
          <p:nvPr/>
        </p:nvPicPr>
        <p:blipFill rotWithShape="1">
          <a:blip r:embed="rId3">
            <a:extLst>
              <a:ext uri="{28A0092B-C50C-407E-A947-70E740481C1C}">
                <a14:useLocalDpi xmlns:a14="http://schemas.microsoft.com/office/drawing/2010/main" val="0"/>
              </a:ext>
            </a:extLst>
          </a:blip>
          <a:srcRect l="6568" r="5372" b="4"/>
          <a:stretch/>
        </p:blipFill>
        <p:spPr>
          <a:xfrm>
            <a:off x="6408277" y="481264"/>
            <a:ext cx="2213811" cy="2855799"/>
          </a:xfrm>
          <a:prstGeom prst="rect">
            <a:avLst/>
          </a:prstGeom>
        </p:spPr>
      </p:pic>
      <p:sp>
        <p:nvSpPr>
          <p:cNvPr id="2" name="Titre 1"/>
          <p:cNvSpPr>
            <a:spLocks noGrp="1"/>
          </p:cNvSpPr>
          <p:nvPr>
            <p:ph type="title"/>
          </p:nvPr>
        </p:nvSpPr>
        <p:spPr>
          <a:xfrm>
            <a:off x="157806" y="481264"/>
            <a:ext cx="5956300" cy="751940"/>
          </a:xfrm>
          <a:blipFill>
            <a:blip r:embed="rId4"/>
            <a:tile tx="0" ty="0" sx="100000" sy="100000" flip="none" algn="tl"/>
          </a:blipFill>
          <a:ln w="57150">
            <a:solidFill>
              <a:schemeClr val="tx1"/>
            </a:solidFill>
          </a:ln>
        </p:spPr>
        <p:txBody>
          <a:bodyPr anchor="b">
            <a:normAutofit/>
          </a:bodyPr>
          <a:lstStyle/>
          <a:p>
            <a:r>
              <a:rPr lang="fr-FR" sz="4000">
                <a:latin typeface="Big Caslon Medium" charset="0"/>
                <a:ea typeface="Big Caslon Medium" charset="0"/>
                <a:cs typeface="Big Caslon Medium" charset="0"/>
              </a:rPr>
              <a:t>VIRTUS,UTIS: </a:t>
            </a:r>
            <a:r>
              <a:rPr lang="fr-FR" sz="4000" i="1" u="sng">
                <a:latin typeface="Big Caslon Medium" charset="0"/>
                <a:ea typeface="Big Caslon Medium" charset="0"/>
                <a:cs typeface="Big Caslon Medium" charset="0"/>
              </a:rPr>
              <a:t>Vespasien</a:t>
            </a:r>
          </a:p>
        </p:txBody>
      </p:sp>
      <p:sp>
        <p:nvSpPr>
          <p:cNvPr id="11" name="Content Placeholder 10"/>
          <p:cNvSpPr>
            <a:spLocks noGrp="1"/>
          </p:cNvSpPr>
          <p:nvPr>
            <p:ph idx="1"/>
          </p:nvPr>
        </p:nvSpPr>
        <p:spPr>
          <a:xfrm>
            <a:off x="406400" y="1866900"/>
            <a:ext cx="5413534" cy="4991100"/>
          </a:xfrm>
        </p:spPr>
        <p:txBody>
          <a:bodyPr>
            <a:noAutofit/>
          </a:bodyPr>
          <a:lstStyle/>
          <a:p>
            <a:r>
              <a:rPr lang="fr-FR" sz="1200" u="sng" dirty="0"/>
              <a:t>LA VIRTUOSITÉ</a:t>
            </a:r>
            <a:r>
              <a:rPr lang="fr-FR" sz="1200" dirty="0"/>
              <a:t>: Vespasien fut empereur de l’Empire de</a:t>
            </a:r>
            <a:r>
              <a:rPr lang="en-US" sz="1200" dirty="0"/>
              <a:t> -</a:t>
            </a:r>
            <a:r>
              <a:rPr lang="fr-FR" sz="1200" dirty="0"/>
              <a:t>69 à -79 av. J-C. Après une guerre civile d’ampleur contre trois autres prétendants au trône qu’il finit par vaincre en -69, l’Empire avait besoin de quatre milliards de sesterces pour survivre. Vespasien fit alors preuve d’une extrême virtuosité pou renflouer les caisses de l’état. C’était un homme cynique, qui avait horreur des dépenses somptuaires et inutiles. Il utilisait tous les moyens possibles et imaginables pour rapporter le plus d’argent possible, comme donner les postes les plus importants à ses agents les plus cupides pour qu’ils rapportent un maximum, et après les condamner lorsqu’ils se seraient enrichis, ou vendre les postes de magistrats au candidats. IL fit même établir un impôt sur l’urine ce qui choqua son fils, qui alla protester devant lui. Vespasien lui mit sous le nez l’argent collecté avec la première taxe. Il lui demanda si l’argent avait une odeur particulière. Son fils lui répondit que non. Il en conclut que la provenance de l’argent n’a pas d’importance. Cette anecdote est aujourd’hui très connue et a même donnée jour à un dicton: « l’argent n’a pas d’odeur ». Bien qu’il ait un côté rapiat et cupide, il ne se servait de l’argent collecté que pour la ville de Rome, et jamais à des fins personnelles. Vespasien entreprit aussi la rénovation de la ville de Rome, après le grand incendie lors du règne de Néron. Il fit construire le Colisée, le forum de la paix mais aussi la bibliothèque de la paix, pour abriter les trésors récupérés lors de la destruction du second temple de Jérusalem.</a:t>
            </a:r>
          </a:p>
          <a:p>
            <a:r>
              <a:rPr lang="fr-FR" sz="1200" dirty="0" smtClean="0"/>
              <a:t>Ce personnage pourrait être associé à Franklin Roosevelt, 32</a:t>
            </a:r>
            <a:r>
              <a:rPr lang="fr-FR" sz="1200" baseline="30000" dirty="0" smtClean="0"/>
              <a:t>ème</a:t>
            </a:r>
            <a:r>
              <a:rPr lang="fr-FR" sz="1200" dirty="0" smtClean="0"/>
              <a:t> président des Etats-Unis et le seul a avoir été réélu 4 fois. Alors que l'Amérique était en proie à une crise économique après la première puis la seconde guerre mondiale, il mit en place plusieurs </a:t>
            </a:r>
            <a:r>
              <a:rPr lang="fr-FR" sz="1200" i="1" dirty="0" smtClean="0"/>
              <a:t>New Deal</a:t>
            </a:r>
            <a:r>
              <a:rPr lang="fr-FR" sz="1200" dirty="0" smtClean="0"/>
              <a:t>, des programmes visant à renflouer l’économie du pays. Il fit lui aussi preuve de courage et de virtuosité pour redresser l’économie de son pays. Il réforma le système bancaire américain, fonda une sécurité sociale et créa de nombreuses agences gouvernementales. Dans les temps modernes, c’est bien lui qu’on peut qualifier de digne successeur de Vespasien.</a:t>
            </a:r>
            <a:endParaRPr lang="fr-FR" sz="1200" dirty="0"/>
          </a:p>
        </p:txBody>
      </p:sp>
    </p:spTree>
    <p:extLst>
      <p:ext uri="{BB962C8B-B14F-4D97-AF65-F5344CB8AC3E}">
        <p14:creationId xmlns:p14="http://schemas.microsoft.com/office/powerpoint/2010/main" val="254822655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 xmlns:a16="http://schemas.microsoft.com/office/drawing/2014/main" id="{A6792F05-2FD4-4F18-815E-15391E8B4A0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Image 2"/>
          <p:cNvPicPr>
            <a:picLocks noChangeAspect="1"/>
          </p:cNvPicPr>
          <p:nvPr/>
        </p:nvPicPr>
        <p:blipFill rotWithShape="1">
          <a:blip r:embed="rId2">
            <a:extLst>
              <a:ext uri="{28A0092B-C50C-407E-A947-70E740481C1C}">
                <a14:useLocalDpi xmlns:a14="http://schemas.microsoft.com/office/drawing/2010/main" val="0"/>
              </a:ext>
            </a:extLst>
          </a:blip>
          <a:srcRect t="25030" r="-1" b="6211"/>
          <a:stretch/>
        </p:blipFill>
        <p:spPr>
          <a:xfrm>
            <a:off x="6716922" y="1700078"/>
            <a:ext cx="5475077" cy="2583792"/>
          </a:xfrm>
          <a:custGeom>
            <a:avLst/>
            <a:gdLst>
              <a:gd name="connsiteX0" fmla="*/ 0 w 5475077"/>
              <a:gd name="connsiteY0" fmla="*/ 0 h 2583792"/>
              <a:gd name="connsiteX1" fmla="*/ 5475077 w 5475077"/>
              <a:gd name="connsiteY1" fmla="*/ 0 h 2583792"/>
              <a:gd name="connsiteX2" fmla="*/ 5475077 w 5475077"/>
              <a:gd name="connsiteY2" fmla="*/ 2583792 h 2583792"/>
              <a:gd name="connsiteX3" fmla="*/ 1197192 w 5475077"/>
              <a:gd name="connsiteY3" fmla="*/ 2583792 h 2583792"/>
            </a:gdLst>
            <a:ahLst/>
            <a:cxnLst>
              <a:cxn ang="0">
                <a:pos x="connsiteX0" y="connsiteY0"/>
              </a:cxn>
              <a:cxn ang="0">
                <a:pos x="connsiteX1" y="connsiteY1"/>
              </a:cxn>
              <a:cxn ang="0">
                <a:pos x="connsiteX2" y="connsiteY2"/>
              </a:cxn>
              <a:cxn ang="0">
                <a:pos x="connsiteX3" y="connsiteY3"/>
              </a:cxn>
            </a:cxnLst>
            <a:rect l="l" t="t" r="r" b="b"/>
            <a:pathLst>
              <a:path w="5475077" h="2583792">
                <a:moveTo>
                  <a:pt x="0" y="0"/>
                </a:moveTo>
                <a:lnTo>
                  <a:pt x="5475077" y="0"/>
                </a:lnTo>
                <a:lnTo>
                  <a:pt x="5475077" y="2583792"/>
                </a:lnTo>
                <a:lnTo>
                  <a:pt x="1197192" y="2583792"/>
                </a:lnTo>
                <a:close/>
              </a:path>
            </a:pathLst>
          </a:custGeom>
        </p:spPr>
      </p:pic>
      <p:pic>
        <p:nvPicPr>
          <p:cNvPr id="10" name="Espace réservé du contenu 6"/>
          <p:cNvPicPr>
            <a:picLocks noChangeAspect="1"/>
          </p:cNvPicPr>
          <p:nvPr/>
        </p:nvPicPr>
        <p:blipFill rotWithShape="1">
          <a:blip r:embed="rId3">
            <a:extLst>
              <a:ext uri="{28A0092B-C50C-407E-A947-70E740481C1C}">
                <a14:useLocalDpi xmlns:a14="http://schemas.microsoft.com/office/drawing/2010/main" val="0"/>
              </a:ext>
            </a:extLst>
          </a:blip>
          <a:srcRect t="19027" r="-1" b="12566"/>
          <a:stretch/>
        </p:blipFill>
        <p:spPr>
          <a:xfrm>
            <a:off x="7914115" y="4283870"/>
            <a:ext cx="4277884" cy="2583520"/>
          </a:xfrm>
          <a:custGeom>
            <a:avLst/>
            <a:gdLst>
              <a:gd name="connsiteX0" fmla="*/ 0 w 4277884"/>
              <a:gd name="connsiteY0" fmla="*/ 0 h 2583520"/>
              <a:gd name="connsiteX1" fmla="*/ 4277884 w 4277884"/>
              <a:gd name="connsiteY1" fmla="*/ 0 h 2583520"/>
              <a:gd name="connsiteX2" fmla="*/ 4277884 w 4277884"/>
              <a:gd name="connsiteY2" fmla="*/ 2583520 h 2583520"/>
              <a:gd name="connsiteX3" fmla="*/ 1192437 w 4277884"/>
              <a:gd name="connsiteY3" fmla="*/ 2583520 h 2583520"/>
              <a:gd name="connsiteX4" fmla="*/ 1188085 w 4277884"/>
              <a:gd name="connsiteY4" fmla="*/ 2574129 h 2583520"/>
              <a:gd name="connsiteX5" fmla="*/ 1192715 w 4277884"/>
              <a:gd name="connsiteY5" fmla="*/ 2574129 h 2583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7884" h="2583520">
                <a:moveTo>
                  <a:pt x="0" y="0"/>
                </a:moveTo>
                <a:lnTo>
                  <a:pt x="4277884" y="0"/>
                </a:lnTo>
                <a:lnTo>
                  <a:pt x="4277884" y="2583520"/>
                </a:lnTo>
                <a:lnTo>
                  <a:pt x="1192437" y="2583520"/>
                </a:lnTo>
                <a:lnTo>
                  <a:pt x="1188085" y="2574129"/>
                </a:lnTo>
                <a:lnTo>
                  <a:pt x="1192715" y="2574129"/>
                </a:lnTo>
                <a:close/>
              </a:path>
            </a:pathLst>
          </a:custGeom>
        </p:spPr>
      </p:pic>
      <p:sp>
        <p:nvSpPr>
          <p:cNvPr id="2" name="Titre 1"/>
          <p:cNvSpPr>
            <a:spLocks noGrp="1"/>
          </p:cNvSpPr>
          <p:nvPr>
            <p:ph type="title"/>
          </p:nvPr>
        </p:nvSpPr>
        <p:spPr>
          <a:xfrm>
            <a:off x="838200" y="365126"/>
            <a:ext cx="6642100" cy="975086"/>
          </a:xfrm>
          <a:blipFill>
            <a:blip r:embed="rId4"/>
            <a:tile tx="0" ty="0" sx="100000" sy="100000" flip="none" algn="tl"/>
          </a:blipFill>
          <a:ln w="57150">
            <a:solidFill>
              <a:schemeClr val="bg1"/>
            </a:solidFill>
          </a:ln>
        </p:spPr>
        <p:txBody>
          <a:bodyPr>
            <a:normAutofit/>
          </a:bodyPr>
          <a:lstStyle/>
          <a:p>
            <a:r>
              <a:rPr lang="fr-FR" dirty="0">
                <a:solidFill>
                  <a:schemeClr val="bg1"/>
                </a:solidFill>
                <a:latin typeface="Big Caslon Medium" charset="0"/>
                <a:ea typeface="Big Caslon Medium" charset="0"/>
                <a:cs typeface="Big Caslon Medium" charset="0"/>
              </a:rPr>
              <a:t>SPES, EI: </a:t>
            </a:r>
            <a:r>
              <a:rPr lang="fr-FR" i="1" u="sng" dirty="0">
                <a:solidFill>
                  <a:schemeClr val="bg1"/>
                </a:solidFill>
                <a:latin typeface="Big Caslon Medium" charset="0"/>
                <a:ea typeface="Big Caslon Medium" charset="0"/>
                <a:cs typeface="Big Caslon Medium" charset="0"/>
              </a:rPr>
              <a:t>Ulysse d’Ithaque</a:t>
            </a:r>
          </a:p>
        </p:txBody>
      </p:sp>
      <p:sp>
        <p:nvSpPr>
          <p:cNvPr id="12" name="Content Placeholder 11"/>
          <p:cNvSpPr>
            <a:spLocks noGrp="1"/>
          </p:cNvSpPr>
          <p:nvPr>
            <p:ph idx="1"/>
          </p:nvPr>
        </p:nvSpPr>
        <p:spPr>
          <a:xfrm>
            <a:off x="101600" y="1511300"/>
            <a:ext cx="6807200" cy="5346699"/>
          </a:xfrm>
        </p:spPr>
        <p:txBody>
          <a:bodyPr>
            <a:normAutofit/>
          </a:bodyPr>
          <a:lstStyle/>
          <a:p>
            <a:pPr>
              <a:spcBef>
                <a:spcPts val="0"/>
              </a:spcBef>
              <a:spcAft>
                <a:spcPts val="600"/>
              </a:spcAft>
            </a:pPr>
            <a:r>
              <a:rPr lang="en-US" sz="2000" u="sng" dirty="0"/>
              <a:t>L’ESPOIR</a:t>
            </a:r>
            <a:r>
              <a:rPr lang="en-US" sz="2000" dirty="0"/>
              <a:t>: </a:t>
            </a:r>
            <a:r>
              <a:rPr lang="fr-FR" sz="2000" dirty="0"/>
              <a:t>Ulysse est l’un des héros de la mythologie grec les plus connus, notamment grâce au chef d’œuvre d’Homère, </a:t>
            </a:r>
            <a:r>
              <a:rPr lang="fr-FR" sz="2000" i="1" dirty="0"/>
              <a:t>L’odyssée, </a:t>
            </a:r>
            <a:r>
              <a:rPr lang="fr-FR" sz="2000" dirty="0"/>
              <a:t>qui retrace le périple de ce dernier, après l’épopée </a:t>
            </a:r>
            <a:r>
              <a:rPr lang="fr-FR" sz="2000" i="1" dirty="0"/>
              <a:t>l’Iliade, </a:t>
            </a:r>
            <a:r>
              <a:rPr lang="fr-FR" sz="2000" dirty="0"/>
              <a:t>pour rentrer chez lui, de Troie à Ithaque, son île natale, tout en affrontant mille dangers et monstres, tels Charybde et Scylla, ou le cyclope Polyphème, fils de Poséidon. Ulysse incarne donc l’espoir dans l’antiquité, car malgré tous les périples à qui il a du faire face et aux dangers qu’il a affronté, Il n’a pas perdu la foi et a fini par retourner à Ithaque où il a retrouvé sa femme Pénélope et son fils Télémaque.  </a:t>
            </a:r>
          </a:p>
          <a:p>
            <a:pPr>
              <a:spcBef>
                <a:spcPts val="0"/>
              </a:spcBef>
              <a:spcAft>
                <a:spcPts val="600"/>
              </a:spcAft>
            </a:pPr>
            <a:r>
              <a:rPr lang="fr-FR" sz="2000" dirty="0"/>
              <a:t>Ce héros est comparable à Antoine de Saint- </a:t>
            </a:r>
            <a:r>
              <a:rPr lang="fr-FR" sz="2000" dirty="0" smtClean="0"/>
              <a:t>Exupéry</a:t>
            </a:r>
            <a:r>
              <a:rPr lang="fr-FR" sz="2000" dirty="0"/>
              <a:t>, qui lui aussi, lors de la guerre s’est </a:t>
            </a:r>
            <a:r>
              <a:rPr lang="fr-FR" sz="2000" dirty="0" smtClean="0"/>
              <a:t>retrouvé </a:t>
            </a:r>
            <a:r>
              <a:rPr lang="fr-FR" sz="2000" dirty="0"/>
              <a:t>en territoire inconnu et a affronté </a:t>
            </a:r>
            <a:r>
              <a:rPr lang="fr-FR" sz="2000" dirty="0" smtClean="0"/>
              <a:t>des </a:t>
            </a:r>
            <a:r>
              <a:rPr lang="fr-FR" sz="2000" dirty="0"/>
              <a:t>dangers mais n’a pas perdu espoir </a:t>
            </a:r>
            <a:r>
              <a:rPr lang="fr-FR" sz="2000" dirty="0" smtClean="0"/>
              <a:t>et s’est </a:t>
            </a:r>
            <a:r>
              <a:rPr lang="fr-FR" sz="2000" dirty="0"/>
              <a:t>finalement tiré d’affaire et n’a pas succombé à la peur et au désespoir. Ces deux personnages sont </a:t>
            </a:r>
            <a:r>
              <a:rPr lang="fr-FR" sz="2000" dirty="0" smtClean="0"/>
              <a:t>assez </a:t>
            </a:r>
            <a:r>
              <a:rPr lang="fr-FR" sz="2000" dirty="0"/>
              <a:t>similaires et se sont retrouvé tous </a:t>
            </a:r>
            <a:r>
              <a:rPr lang="fr-FR" sz="2000" dirty="0" smtClean="0"/>
              <a:t>les </a:t>
            </a:r>
            <a:r>
              <a:rPr lang="fr-FR" sz="2000" dirty="0"/>
              <a:t>deux dans une situation assez proche.</a:t>
            </a:r>
          </a:p>
        </p:txBody>
      </p:sp>
    </p:spTree>
    <p:extLst>
      <p:ext uri="{BB962C8B-B14F-4D97-AF65-F5344CB8AC3E}">
        <p14:creationId xmlns:p14="http://schemas.microsoft.com/office/powerpoint/2010/main" val="4277057358"/>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xmlns="" id="{E4F9F79B-A093-478E-96B5-EE02BC93A85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xmlns="" id="{D4C22394-EBC2-4FAF-A555-6C02D589EED7}"/>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xmlns="" id="{F7194F93-1F71-4A70-9DF1-28F18377111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701147" y="5004581"/>
            <a:ext cx="962395" cy="962395"/>
          </a:xfrm>
          <a:prstGeom prst="ellipse">
            <a:avLst/>
          </a:prstGeom>
          <a:solidFill>
            <a:srgbClr val="926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xmlns="" id="{9BBC0C84-DC2A-43AE-9576-0A44295E8B9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463725" y="4865965"/>
            <a:ext cx="293695" cy="293695"/>
          </a:xfrm>
          <a:prstGeom prst="ellipse">
            <a:avLst/>
          </a:prstGeom>
          <a:solidFill>
            <a:srgbClr val="FCD0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Espace réservé du contenu 3"/>
          <p:cNvPicPr>
            <a:picLocks noChangeAspect="1"/>
          </p:cNvPicPr>
          <p:nvPr/>
        </p:nvPicPr>
        <p:blipFill rotWithShape="1">
          <a:blip r:embed="rId2">
            <a:extLst>
              <a:ext uri="{28A0092B-C50C-407E-A947-70E740481C1C}">
                <a14:useLocalDpi xmlns:a14="http://schemas.microsoft.com/office/drawing/2010/main" val="0"/>
              </a:ext>
            </a:extLst>
          </a:blip>
          <a:srcRect r="2" b="4557"/>
          <a:stretch/>
        </p:blipFill>
        <p:spPr>
          <a:xfrm>
            <a:off x="6492114" y="10"/>
            <a:ext cx="5699887" cy="405923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p:spPr>
      </p:pic>
      <p:sp>
        <p:nvSpPr>
          <p:cNvPr id="2" name="Titre 1"/>
          <p:cNvSpPr>
            <a:spLocks noGrp="1"/>
          </p:cNvSpPr>
          <p:nvPr>
            <p:ph type="title"/>
          </p:nvPr>
        </p:nvSpPr>
        <p:spPr>
          <a:xfrm>
            <a:off x="6593840" y="4059244"/>
            <a:ext cx="3197861" cy="561343"/>
          </a:xfrm>
          <a:blipFill>
            <a:blip r:embed="rId3"/>
            <a:tile tx="0" ty="0" sx="100000" sy="100000" flip="none" algn="tl"/>
          </a:blipFill>
          <a:ln w="57150">
            <a:solidFill>
              <a:schemeClr val="tx1"/>
            </a:solidFill>
          </a:ln>
        </p:spPr>
        <p:txBody>
          <a:bodyPr>
            <a:normAutofit/>
          </a:bodyPr>
          <a:lstStyle/>
          <a:p>
            <a:r>
              <a:rPr lang="fr-FR" sz="3200" dirty="0" smtClean="0">
                <a:latin typeface="Big Caslon Medium" charset="0"/>
                <a:ea typeface="Big Caslon Medium" charset="0"/>
                <a:cs typeface="Big Caslon Medium" charset="0"/>
              </a:rPr>
              <a:t>FIDES,EI: </a:t>
            </a:r>
            <a:r>
              <a:rPr lang="fr-FR" sz="3200" i="1" u="sng" dirty="0">
                <a:latin typeface="Big Caslon Medium" charset="0"/>
                <a:ea typeface="Big Caslon Medium" charset="0"/>
                <a:cs typeface="Big Caslon Medium" charset="0"/>
              </a:rPr>
              <a:t>Énée</a:t>
            </a:r>
            <a:r>
              <a:rPr lang="fr-FR" sz="3200" dirty="0">
                <a:latin typeface="Big Caslon Medium" charset="0"/>
                <a:ea typeface="Big Caslon Medium" charset="0"/>
                <a:cs typeface="Big Caslon Medium" charset="0"/>
              </a:rPr>
              <a:t> </a:t>
            </a:r>
          </a:p>
        </p:txBody>
      </p:sp>
      <p:sp>
        <p:nvSpPr>
          <p:cNvPr id="3" name="Espace réservé du contenu 2"/>
          <p:cNvSpPr>
            <a:spLocks noGrp="1"/>
          </p:cNvSpPr>
          <p:nvPr>
            <p:ph idx="1"/>
          </p:nvPr>
        </p:nvSpPr>
        <p:spPr>
          <a:xfrm>
            <a:off x="0" y="11982"/>
            <a:ext cx="6337300" cy="6731718"/>
          </a:xfrm>
          <a:ln>
            <a:solidFill>
              <a:schemeClr val="tx1"/>
            </a:solidFill>
          </a:ln>
        </p:spPr>
        <p:txBody>
          <a:bodyPr>
            <a:normAutofit fontScale="92500" lnSpcReduction="10000"/>
          </a:bodyPr>
          <a:lstStyle/>
          <a:p>
            <a:pPr marL="0" indent="0">
              <a:buNone/>
            </a:pPr>
            <a:r>
              <a:rPr lang="fr-FR" sz="1800" u="sng" dirty="0" smtClean="0"/>
              <a:t>LA FIDÉLITÉ</a:t>
            </a:r>
            <a:r>
              <a:rPr lang="fr-FR" sz="1800" dirty="0" smtClean="0"/>
              <a:t>: Énée fut l’un des grands héros de la guerre de Troie, bien qu’il soit dans le camp des troyens. Cet illustre personnage , fils d’Anchise et d’Aphrodite, combattit durant toute la guerre pour défendre sa ville natale. Après la mort d’Hector, fils du roi Priam, tué par Achille, il fut l’un des principaux héros et guerriers de son camp, et combattit avec honneur, loyauté et fidélité. Ce n’est que lorsqu’il vit que la guerre était perdue et que la situation était désespérée qu’il s’échappa en portant son père, Anchise, sur son dos, ainsi que son fils Ascagne (ou Iule), sa femme Créuse</a:t>
            </a:r>
            <a:r>
              <a:rPr lang="fr-FR" sz="1800" dirty="0"/>
              <a:t> </a:t>
            </a:r>
            <a:r>
              <a:rPr lang="fr-FR" sz="1800" dirty="0" smtClean="0"/>
              <a:t>(mais il fut obliger de l’abandonner selon le vœu des dieux) et d’autres amis dans le but de fonder une nouvelle Troie en Italie (ce pays se nommait Hespérie à l’époque). Son histoire fait l’objet du plus long poème de l’Antiquité, </a:t>
            </a:r>
            <a:r>
              <a:rPr lang="fr-FR" sz="1800" i="1" dirty="0" smtClean="0"/>
              <a:t>l’Énéide</a:t>
            </a:r>
            <a:r>
              <a:rPr lang="fr-FR" sz="1800" dirty="0" smtClean="0"/>
              <a:t>, de Virgile, mais qui resta malheureusement inachevé car ce dernier mourut avant d’avoir pu l’achever. Selon les légendes, Énée serait un parent de Romulus et Remus, les légendaires fondateurs de la ville de Rome.</a:t>
            </a:r>
            <a:endParaRPr lang="fr-FR" sz="1800" i="1" dirty="0"/>
          </a:p>
          <a:p>
            <a:pPr marL="0" indent="0">
              <a:buNone/>
            </a:pPr>
            <a:endParaRPr lang="fr-FR" sz="1800" i="1" dirty="0" smtClean="0"/>
          </a:p>
          <a:p>
            <a:pPr marL="0" indent="0">
              <a:buNone/>
            </a:pPr>
            <a:endParaRPr lang="fr-FR" sz="1800" i="1" dirty="0" smtClean="0"/>
          </a:p>
          <a:p>
            <a:pPr marL="0" indent="0">
              <a:buNone/>
            </a:pPr>
            <a:endParaRPr lang="fr-FR" sz="1800" i="1" dirty="0"/>
          </a:p>
          <a:p>
            <a:pPr marL="0" indent="0">
              <a:buNone/>
            </a:pPr>
            <a:r>
              <a:rPr lang="fr-FR" sz="1800" dirty="0" smtClean="0"/>
              <a:t>On pourrait comparer ce personnage à Moïse, prophète juif de légende, qui a sauvé son peuple des griffes du pharaon d’Egypte et qui les a emmenés vers la terre promise. Il s’est même sacrifié pour son peuple car il n’était pas autorisé à pénétrer en terre promise, mais avant, il a récupéré les tables des dix commandements et apporté la parole de dieu à son peuple. Il est donc assez similaire à Énée car ils auraient tous deux fait n’importe quoi pour leur peuple et sont fidèles à lui et à leurs amis et leur famille. </a:t>
            </a:r>
            <a:endParaRPr lang="fr-FR" sz="1800" dirty="0"/>
          </a:p>
        </p:txBody>
      </p:sp>
    </p:spTree>
    <p:extLst>
      <p:ext uri="{BB962C8B-B14F-4D97-AF65-F5344CB8AC3E}">
        <p14:creationId xmlns:p14="http://schemas.microsoft.com/office/powerpoint/2010/main" val="381178368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5">
            <a:extLst>
              <a:ext uri="{FF2B5EF4-FFF2-40B4-BE49-F238E27FC236}">
                <a16:creationId xmlns:a16="http://schemas.microsoft.com/office/drawing/2014/main" xmlns="" id="{00372701-83B9-478A-9B29-7A50C8310B9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5448626"/>
            <a:ext cx="6738450" cy="1409374"/>
          </a:xfrm>
          <a:custGeom>
            <a:avLst/>
            <a:gdLst>
              <a:gd name="connsiteX0" fmla="*/ 0 w 6738450"/>
              <a:gd name="connsiteY0" fmla="*/ 0 h 1409374"/>
              <a:gd name="connsiteX1" fmla="*/ 6738450 w 6738450"/>
              <a:gd name="connsiteY1" fmla="*/ 0 h 1409374"/>
              <a:gd name="connsiteX2" fmla="*/ 6085725 w 6738450"/>
              <a:gd name="connsiteY2" fmla="*/ 1409374 h 1409374"/>
              <a:gd name="connsiteX3" fmla="*/ 1524000 w 6738450"/>
              <a:gd name="connsiteY3" fmla="*/ 1409374 h 1409374"/>
              <a:gd name="connsiteX4" fmla="*/ 1200418 w 6738450"/>
              <a:gd name="connsiteY4" fmla="*/ 1409374 h 1409374"/>
              <a:gd name="connsiteX5" fmla="*/ 0 w 6738450"/>
              <a:gd name="connsiteY5" fmla="*/ 1409374 h 140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38450" h="1409374">
                <a:moveTo>
                  <a:pt x="0" y="0"/>
                </a:moveTo>
                <a:lnTo>
                  <a:pt x="6738450" y="0"/>
                </a:lnTo>
                <a:lnTo>
                  <a:pt x="6085725" y="1409374"/>
                </a:lnTo>
                <a:lnTo>
                  <a:pt x="1524000" y="1409374"/>
                </a:lnTo>
                <a:lnTo>
                  <a:pt x="1200418" y="1409374"/>
                </a:lnTo>
                <a:lnTo>
                  <a:pt x="0" y="1409374"/>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6">
            <a:extLst>
              <a:ext uri="{FF2B5EF4-FFF2-40B4-BE49-F238E27FC236}">
                <a16:creationId xmlns:a16="http://schemas.microsoft.com/office/drawing/2014/main" xmlns="" id="{9EDA5044-3268-4753-AEE8-20199924E26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266810" y="5448626"/>
            <a:ext cx="5925190" cy="1409374"/>
          </a:xfrm>
          <a:custGeom>
            <a:avLst/>
            <a:gdLst>
              <a:gd name="connsiteX0" fmla="*/ 652725 w 5925190"/>
              <a:gd name="connsiteY0" fmla="*/ 0 h 1409374"/>
              <a:gd name="connsiteX1" fmla="*/ 5925190 w 5925190"/>
              <a:gd name="connsiteY1" fmla="*/ 0 h 1409374"/>
              <a:gd name="connsiteX2" fmla="*/ 5925190 w 5925190"/>
              <a:gd name="connsiteY2" fmla="*/ 1409374 h 1409374"/>
              <a:gd name="connsiteX3" fmla="*/ 0 w 5925190"/>
              <a:gd name="connsiteY3" fmla="*/ 1409374 h 1409374"/>
            </a:gdLst>
            <a:ahLst/>
            <a:cxnLst>
              <a:cxn ang="0">
                <a:pos x="connsiteX0" y="connsiteY0"/>
              </a:cxn>
              <a:cxn ang="0">
                <a:pos x="connsiteX1" y="connsiteY1"/>
              </a:cxn>
              <a:cxn ang="0">
                <a:pos x="connsiteX2" y="connsiteY2"/>
              </a:cxn>
              <a:cxn ang="0">
                <a:pos x="connsiteX3" y="connsiteY3"/>
              </a:cxn>
            </a:cxnLst>
            <a:rect l="l" t="t" r="r" b="b"/>
            <a:pathLst>
              <a:path w="5925190" h="1409374">
                <a:moveTo>
                  <a:pt x="652725" y="0"/>
                </a:moveTo>
                <a:lnTo>
                  <a:pt x="5925190" y="0"/>
                </a:lnTo>
                <a:lnTo>
                  <a:pt x="5925190" y="1409374"/>
                </a:lnTo>
                <a:lnTo>
                  <a:pt x="0" y="1409374"/>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7">
            <a:extLst>
              <a:ext uri="{FF2B5EF4-FFF2-40B4-BE49-F238E27FC236}">
                <a16:creationId xmlns:a16="http://schemas.microsoft.com/office/drawing/2014/main" xmlns="" id="{111A83C6-3159-48A2-95E0-D9A872D3EF4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5920618" cy="2896258"/>
          </a:xfrm>
          <a:custGeom>
            <a:avLst/>
            <a:gdLst>
              <a:gd name="connsiteX0" fmla="*/ 0 w 5920618"/>
              <a:gd name="connsiteY0" fmla="*/ 0 h 2896258"/>
              <a:gd name="connsiteX1" fmla="*/ 3191370 w 5920618"/>
              <a:gd name="connsiteY1" fmla="*/ 0 h 2896258"/>
              <a:gd name="connsiteX2" fmla="*/ 3346315 w 5920618"/>
              <a:gd name="connsiteY2" fmla="*/ 0 h 2896258"/>
              <a:gd name="connsiteX3" fmla="*/ 5920618 w 5920618"/>
              <a:gd name="connsiteY3" fmla="*/ 0 h 2896258"/>
              <a:gd name="connsiteX4" fmla="*/ 4583705 w 5920618"/>
              <a:gd name="connsiteY4" fmla="*/ 2896258 h 2896258"/>
              <a:gd name="connsiteX5" fmla="*/ 3346315 w 5920618"/>
              <a:gd name="connsiteY5" fmla="*/ 2896258 h 2896258"/>
              <a:gd name="connsiteX6" fmla="*/ 1854457 w 5920618"/>
              <a:gd name="connsiteY6" fmla="*/ 2896258 h 2896258"/>
              <a:gd name="connsiteX7" fmla="*/ 0 w 5920618"/>
              <a:gd name="connsiteY7" fmla="*/ 2896258 h 2896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0618" h="2896258">
                <a:moveTo>
                  <a:pt x="0" y="0"/>
                </a:moveTo>
                <a:lnTo>
                  <a:pt x="3191370" y="0"/>
                </a:lnTo>
                <a:lnTo>
                  <a:pt x="3346315" y="0"/>
                </a:lnTo>
                <a:lnTo>
                  <a:pt x="5920618" y="0"/>
                </a:lnTo>
                <a:lnTo>
                  <a:pt x="4583705" y="2896258"/>
                </a:lnTo>
                <a:lnTo>
                  <a:pt x="3346315" y="2896258"/>
                </a:lnTo>
                <a:lnTo>
                  <a:pt x="1854457" y="2896258"/>
                </a:lnTo>
                <a:lnTo>
                  <a:pt x="0" y="289625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34593" y="533400"/>
            <a:ext cx="4661263" cy="2701952"/>
          </a:xfrm>
          <a:prstGeom prst="rect">
            <a:avLst/>
          </a:prstGeom>
        </p:spPr>
      </p:pic>
      <p:sp>
        <p:nvSpPr>
          <p:cNvPr id="2" name="Titre 1"/>
          <p:cNvSpPr>
            <a:spLocks noGrp="1"/>
          </p:cNvSpPr>
          <p:nvPr>
            <p:ph type="title"/>
          </p:nvPr>
        </p:nvSpPr>
        <p:spPr>
          <a:xfrm>
            <a:off x="190501" y="190500"/>
            <a:ext cx="5587999" cy="685800"/>
          </a:xfrm>
          <a:blipFill>
            <a:blip r:embed="rId3"/>
            <a:tile tx="0" ty="0" sx="100000" sy="100000" flip="none" algn="tl"/>
          </a:blipFill>
          <a:ln w="57150">
            <a:solidFill>
              <a:schemeClr val="tx1"/>
            </a:solidFill>
          </a:ln>
        </p:spPr>
        <p:txBody>
          <a:bodyPr vert="horz" lIns="91440" tIns="45720" rIns="91440" bIns="45720" rtlCol="0" anchor="ctr">
            <a:normAutofit fontScale="90000"/>
          </a:bodyPr>
          <a:lstStyle/>
          <a:p>
            <a:r>
              <a:rPr lang="en-US" kern="1200" dirty="0" smtClean="0">
                <a:solidFill>
                  <a:schemeClr val="tx1"/>
                </a:solidFill>
                <a:latin typeface="Big Caslon Medium" charset="0"/>
                <a:ea typeface="Big Caslon Medium" charset="0"/>
                <a:cs typeface="Big Caslon Medium" charset="0"/>
              </a:rPr>
              <a:t>JUSTITIA, AE: </a:t>
            </a:r>
            <a:r>
              <a:rPr lang="en-US" i="1" u="sng" kern="1200" dirty="0" smtClean="0">
                <a:solidFill>
                  <a:schemeClr val="tx1"/>
                </a:solidFill>
                <a:latin typeface="Big Caslon Medium" charset="0"/>
                <a:ea typeface="Big Caslon Medium" charset="0"/>
                <a:cs typeface="Big Caslon Medium" charset="0"/>
              </a:rPr>
              <a:t>Cicéron</a:t>
            </a:r>
            <a:endParaRPr lang="en-US" i="1" u="sng" kern="1200" dirty="0">
              <a:solidFill>
                <a:schemeClr val="tx1"/>
              </a:solidFill>
              <a:latin typeface="Big Caslon Medium" charset="0"/>
              <a:ea typeface="Big Caslon Medium" charset="0"/>
              <a:cs typeface="Big Caslon Medium" charset="0"/>
            </a:endParaRPr>
          </a:p>
        </p:txBody>
      </p:sp>
      <p:sp>
        <p:nvSpPr>
          <p:cNvPr id="3" name="ZoneTexte 2"/>
          <p:cNvSpPr txBox="1"/>
          <p:nvPr/>
        </p:nvSpPr>
        <p:spPr>
          <a:xfrm>
            <a:off x="190500" y="970856"/>
            <a:ext cx="5730118" cy="5670783"/>
          </a:xfrm>
          <a:prstGeom prst="rect">
            <a:avLst/>
          </a:prstGeom>
          <a:noFill/>
          <a:ln w="6350">
            <a:solidFill>
              <a:schemeClr val="tx1"/>
            </a:solidFill>
          </a:ln>
        </p:spPr>
        <p:txBody>
          <a:bodyPr wrap="square" rtlCol="0">
            <a:spAutoFit/>
          </a:bodyPr>
          <a:lstStyle/>
          <a:p>
            <a:pPr marL="285750" indent="-285750">
              <a:buFont typeface="Arial" charset="0"/>
              <a:buChar char="•"/>
            </a:pPr>
            <a:r>
              <a:rPr lang="fr-FR" sz="1450" dirty="0" smtClean="0"/>
              <a:t>Cicéron fut un des grands modèles et hommes politiques de l’Antiquité. Son éloquence, ses discours et son sens de la justice sont restés gravés dans la mémoire de chacun et furent des modèles pour d’autres grands hommes de loi. Né le 3 janvier 106 av. J-C, il ne faisait pas parti de la noblesse romaine, ce qui ne le prédestinait pas du tout à un rôle majeur comme celui qu’il a occupé. Préférant les études de rhétorique et de droit à une carrière militaire, il réussi à devenir avocat et à se créer des relations pour finalement devenir consul en 63 av. J-C. Il réussit à déjouer la conjuration de Catilina, homme politique de l’époque rival de Cicéron aspirant à devenir dictateur, par la seule force de ses discours, les célèbres </a:t>
            </a:r>
            <a:r>
              <a:rPr lang="fr-FR" sz="1450" i="1" dirty="0" smtClean="0"/>
              <a:t>Catilinaires</a:t>
            </a:r>
            <a:r>
              <a:rPr lang="fr-FR" sz="1450" dirty="0" smtClean="0"/>
              <a:t>, ce qui fit sa gloire et finit de forger sa réputation d’expert en rhétorique et d’homme politique engagé. Mais il s’éclipse peu à peu pour laisser d’autres grandes figures de l’époque, telles que César ou Pompée. Au début de la guerre civile, il se rallie à Octave (futur Auguste) ce qui lui vaut d’être assassiné par les disciples d’Antoine. Il restera quand même une figure historique de la justice et son éloquence aura inspiré bien d’autres personnes. </a:t>
            </a:r>
          </a:p>
          <a:p>
            <a:pPr marL="285750" indent="-285750">
              <a:buFont typeface="Arial" charset="0"/>
              <a:buChar char="•"/>
            </a:pPr>
            <a:r>
              <a:rPr lang="fr-FR" sz="1450" dirty="0" smtClean="0"/>
              <a:t>On pourrait assimiler ce personnage à Robert Badinter, célèbre homme politique du début des années 80, qui est notamment responsable de l’abolition de la peine de mort en France. C’était lui aussi un homme politique possédant une remarquable éloquence et dont rendre la justice était la priorité. Il était lui aussi issu d’une famille du peuple et a su se hisser au premier plan de la scène politique. </a:t>
            </a:r>
          </a:p>
        </p:txBody>
      </p:sp>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07875" y="3861074"/>
            <a:ext cx="3314700" cy="2451100"/>
          </a:xfrm>
          <a:prstGeom prst="rect">
            <a:avLst/>
          </a:prstGeom>
        </p:spPr>
      </p:pic>
    </p:spTree>
    <p:extLst>
      <p:ext uri="{BB962C8B-B14F-4D97-AF65-F5344CB8AC3E}">
        <p14:creationId xmlns:p14="http://schemas.microsoft.com/office/powerpoint/2010/main" val="9694780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EB181E26-89C4-4A14-92DE-0F4C4B0E948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37">
            <a:extLst>
              <a:ext uri="{FF2B5EF4-FFF2-40B4-BE49-F238E27FC236}">
                <a16:creationId xmlns:a16="http://schemas.microsoft.com/office/drawing/2014/main" xmlns="" id="{13958066-7CBD-4B89-8F46-614C4F28BCF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0" y="1691641"/>
            <a:ext cx="7571262" cy="5166360"/>
          </a:xfrm>
          <a:custGeom>
            <a:avLst/>
            <a:gdLst>
              <a:gd name="connsiteX0" fmla="*/ 0 w 7571262"/>
              <a:gd name="connsiteY0" fmla="*/ 5166360 h 5166360"/>
              <a:gd name="connsiteX1" fmla="*/ 7571262 w 7571262"/>
              <a:gd name="connsiteY1" fmla="*/ 5166360 h 5166360"/>
              <a:gd name="connsiteX2" fmla="*/ 5177382 w 7571262"/>
              <a:gd name="connsiteY2" fmla="*/ 0 h 5166360"/>
              <a:gd name="connsiteX3" fmla="*/ 5171159 w 7571262"/>
              <a:gd name="connsiteY3" fmla="*/ 0 h 5166360"/>
              <a:gd name="connsiteX4" fmla="*/ 3981368 w 7571262"/>
              <a:gd name="connsiteY4" fmla="*/ 0 h 5166360"/>
              <a:gd name="connsiteX5" fmla="*/ 2331323 w 7571262"/>
              <a:gd name="connsiteY5" fmla="*/ 0 h 5166360"/>
              <a:gd name="connsiteX6" fmla="*/ 0 w 7571262"/>
              <a:gd name="connsiteY6" fmla="*/ 0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71262" h="5166360">
                <a:moveTo>
                  <a:pt x="0" y="5166360"/>
                </a:moveTo>
                <a:lnTo>
                  <a:pt x="7571262" y="5166360"/>
                </a:lnTo>
                <a:lnTo>
                  <a:pt x="5177382" y="0"/>
                </a:lnTo>
                <a:lnTo>
                  <a:pt x="5171159" y="0"/>
                </a:lnTo>
                <a:lnTo>
                  <a:pt x="3981368" y="0"/>
                </a:lnTo>
                <a:lnTo>
                  <a:pt x="2331323" y="0"/>
                </a:lnTo>
                <a:lnTo>
                  <a:pt x="0" y="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Image 5"/>
          <p:cNvPicPr>
            <a:picLocks noChangeAspect="1"/>
          </p:cNvPicPr>
          <p:nvPr/>
        </p:nvPicPr>
        <p:blipFill rotWithShape="1">
          <a:blip r:embed="rId2">
            <a:extLst>
              <a:ext uri="{28A0092B-C50C-407E-A947-70E740481C1C}">
                <a14:useLocalDpi xmlns:a14="http://schemas.microsoft.com/office/drawing/2010/main" val="0"/>
              </a:ext>
            </a:extLst>
          </a:blip>
          <a:srcRect t="10707" r="1" b="17"/>
          <a:stretch/>
        </p:blipFill>
        <p:spPr>
          <a:xfrm>
            <a:off x="6587330" y="1690689"/>
            <a:ext cx="5604670" cy="2501837"/>
          </a:xfrm>
          <a:custGeom>
            <a:avLst/>
            <a:gdLst>
              <a:gd name="connsiteX0" fmla="*/ 1159248 w 5604670"/>
              <a:gd name="connsiteY0" fmla="*/ 0 h 2501837"/>
              <a:gd name="connsiteX1" fmla="*/ 5604670 w 5604670"/>
              <a:gd name="connsiteY1" fmla="*/ 0 h 2501837"/>
              <a:gd name="connsiteX2" fmla="*/ 5604670 w 5604670"/>
              <a:gd name="connsiteY2" fmla="*/ 2501837 h 2501837"/>
              <a:gd name="connsiteX3" fmla="*/ 0 w 5604670"/>
              <a:gd name="connsiteY3" fmla="*/ 2501837 h 2501837"/>
            </a:gdLst>
            <a:ahLst/>
            <a:cxnLst>
              <a:cxn ang="0">
                <a:pos x="connsiteX0" y="connsiteY0"/>
              </a:cxn>
              <a:cxn ang="0">
                <a:pos x="connsiteX1" y="connsiteY1"/>
              </a:cxn>
              <a:cxn ang="0">
                <a:pos x="connsiteX2" y="connsiteY2"/>
              </a:cxn>
              <a:cxn ang="0">
                <a:pos x="connsiteX3" y="connsiteY3"/>
              </a:cxn>
            </a:cxnLst>
            <a:rect l="l" t="t" r="r" b="b"/>
            <a:pathLst>
              <a:path w="5604670" h="2501837">
                <a:moveTo>
                  <a:pt x="1159248" y="0"/>
                </a:moveTo>
                <a:lnTo>
                  <a:pt x="5604670" y="0"/>
                </a:lnTo>
                <a:lnTo>
                  <a:pt x="5604670" y="2501837"/>
                </a:lnTo>
                <a:lnTo>
                  <a:pt x="0" y="2501837"/>
                </a:lnTo>
                <a:close/>
              </a:path>
            </a:pathLst>
          </a:custGeom>
        </p:spPr>
      </p:pic>
      <p:pic>
        <p:nvPicPr>
          <p:cNvPr id="4" name="Image 3"/>
          <p:cNvPicPr>
            <a:picLocks noChangeAspect="1"/>
          </p:cNvPicPr>
          <p:nvPr/>
        </p:nvPicPr>
        <p:blipFill rotWithShape="1">
          <a:blip r:embed="rId3">
            <a:extLst>
              <a:ext uri="{28A0092B-C50C-407E-A947-70E740481C1C}">
                <a14:useLocalDpi xmlns:a14="http://schemas.microsoft.com/office/drawing/2010/main" val="0"/>
              </a:ext>
            </a:extLst>
          </a:blip>
          <a:srcRect t="26250" r="-2" b="22970"/>
          <a:stretch/>
        </p:blipFill>
        <p:spPr>
          <a:xfrm>
            <a:off x="4791075" y="4357117"/>
            <a:ext cx="7400925" cy="2500884"/>
          </a:xfrm>
          <a:custGeom>
            <a:avLst/>
            <a:gdLst>
              <a:gd name="connsiteX0" fmla="*/ 1717230 w 7400925"/>
              <a:gd name="connsiteY0" fmla="*/ 0 h 2500884"/>
              <a:gd name="connsiteX1" fmla="*/ 7400925 w 7400925"/>
              <a:gd name="connsiteY1" fmla="*/ 0 h 2500884"/>
              <a:gd name="connsiteX2" fmla="*/ 7400925 w 7400925"/>
              <a:gd name="connsiteY2" fmla="*/ 2500884 h 2500884"/>
              <a:gd name="connsiteX3" fmla="*/ 0 w 7400925"/>
              <a:gd name="connsiteY3" fmla="*/ 2500884 h 2500884"/>
              <a:gd name="connsiteX4" fmla="*/ 0 w 7400925"/>
              <a:gd name="connsiteY4" fmla="*/ 2500883 h 2500884"/>
              <a:gd name="connsiteX5" fmla="*/ 552186 w 7400925"/>
              <a:gd name="connsiteY5" fmla="*/ 2500883 h 2500884"/>
              <a:gd name="connsiteX6" fmla="*/ 558423 w 7400925"/>
              <a:gd name="connsiteY6" fmla="*/ 2500883 h 2500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00925" h="2500884">
                <a:moveTo>
                  <a:pt x="1717230" y="0"/>
                </a:moveTo>
                <a:lnTo>
                  <a:pt x="7400925" y="0"/>
                </a:lnTo>
                <a:lnTo>
                  <a:pt x="7400925" y="2500884"/>
                </a:lnTo>
                <a:lnTo>
                  <a:pt x="0" y="2500884"/>
                </a:lnTo>
                <a:lnTo>
                  <a:pt x="0" y="2500883"/>
                </a:lnTo>
                <a:lnTo>
                  <a:pt x="552186" y="2500883"/>
                </a:lnTo>
                <a:lnTo>
                  <a:pt x="558423" y="2500883"/>
                </a:lnTo>
                <a:close/>
              </a:path>
            </a:pathLst>
          </a:custGeom>
        </p:spPr>
      </p:pic>
      <p:sp>
        <p:nvSpPr>
          <p:cNvPr id="2" name="Titre 1"/>
          <p:cNvSpPr>
            <a:spLocks noGrp="1"/>
          </p:cNvSpPr>
          <p:nvPr>
            <p:ph type="title"/>
          </p:nvPr>
        </p:nvSpPr>
        <p:spPr>
          <a:xfrm>
            <a:off x="3221435" y="379704"/>
            <a:ext cx="5749130" cy="873673"/>
          </a:xfrm>
          <a:blipFill>
            <a:blip r:embed="rId4"/>
            <a:tile tx="0" ty="0" sx="100000" sy="100000" flip="none" algn="tl"/>
          </a:blipFill>
          <a:ln w="57150">
            <a:solidFill>
              <a:schemeClr val="tx1"/>
            </a:solidFill>
          </a:ln>
        </p:spPr>
        <p:txBody>
          <a:bodyPr>
            <a:normAutofit/>
          </a:bodyPr>
          <a:lstStyle/>
          <a:p>
            <a:r>
              <a:rPr lang="fr-FR" dirty="0">
                <a:latin typeface="Big Caslon Medium" charset="0"/>
                <a:ea typeface="Big Caslon Medium" charset="0"/>
                <a:cs typeface="Big Caslon Medium" charset="0"/>
              </a:rPr>
              <a:t>PAX, PACIS: </a:t>
            </a:r>
            <a:r>
              <a:rPr lang="fr-FR" i="1" u="sng" dirty="0">
                <a:latin typeface="Big Caslon Medium" charset="0"/>
                <a:ea typeface="Big Caslon Medium" charset="0"/>
                <a:cs typeface="Big Caslon Medium" charset="0"/>
              </a:rPr>
              <a:t>Hadrien</a:t>
            </a:r>
          </a:p>
        </p:txBody>
      </p:sp>
      <p:sp>
        <p:nvSpPr>
          <p:cNvPr id="5" name="Espace réservé du contenu 4"/>
          <p:cNvSpPr>
            <a:spLocks noGrp="1"/>
          </p:cNvSpPr>
          <p:nvPr>
            <p:ph idx="1"/>
          </p:nvPr>
        </p:nvSpPr>
        <p:spPr>
          <a:xfrm>
            <a:off x="0" y="1690689"/>
            <a:ext cx="5397500" cy="5307011"/>
          </a:xfrm>
        </p:spPr>
        <p:txBody>
          <a:bodyPr anchor="t">
            <a:noAutofit/>
          </a:bodyPr>
          <a:lstStyle/>
          <a:p>
            <a:r>
              <a:rPr lang="fr-FR" sz="1200" dirty="0">
                <a:solidFill>
                  <a:schemeClr val="bg1"/>
                </a:solidFill>
              </a:rPr>
              <a:t>Hadrien fut le successeur (et neveu) de l’empereur Trajan. À la mort de ce dernier, qui légua un empire immense et une ville de Rome florissante et prospère, Hadrien fit le choix de ne pas continuer les conquêtes de ce dernier et préféra se concentrer sur le maintien de la paix et des bonnes relations avec les royaumes voisins, ainsi que ses relations avec le peuple. Il préféra pacifier l’empire et consolider les frontières plutôt que se concentrer sur une politique d’expansion. Il fit le tour des régions de l’Empire et se comporta en despote éclairé et en gouverneur autoritaire pour le consolider et adopta plusieurs mesures, ou fit des cadeaux ou proposa son aide, pour entretenir et favoriser la paix. Il fit bâtir le célèbre mur d’Hadrien pour protéger le sud de l’Angleterre, territoire conquis, des invasions bretonnes venant du Nord. Il fit la même choses pour d’autres frontières sensibles en faisant bâtir ce que l’on nomme des </a:t>
            </a:r>
            <a:r>
              <a:rPr lang="fr-FR" sz="1200" i="1" dirty="0">
                <a:solidFill>
                  <a:schemeClr val="bg1"/>
                </a:solidFill>
              </a:rPr>
              <a:t>limes</a:t>
            </a:r>
            <a:r>
              <a:rPr lang="fr-FR" sz="1200" dirty="0">
                <a:solidFill>
                  <a:schemeClr val="bg1"/>
                </a:solidFill>
              </a:rPr>
              <a:t>, un système de fortifications utilisé par les romains. Il va même jusqu’à effacer la dette de Rome, pour s’attirer la sympathie du peuple. Il renforça l’armée romaine, n’hésitant pas à recruter des soldats étrangers pour constituer les troupes auxiliaires. Les révoltes sont vites et fortement réprimées pour qu’elles ne prennent pas d’ampleur. On pourrait citer la révolte juive en Israël, à la suite duquel le temple de Jérusalem fut rasé et la ville interdite à ce peuple. Bien que ce soit de temps en temps assez violent, Hadrien a pris toutes les mesures nécessaires au maintien de la paix à l’intérieur de l’Empire, ce qui est honorable, et ce qui fait de lui l’incarnation de la paix dans le monde antique. </a:t>
            </a:r>
          </a:p>
          <a:p>
            <a:r>
              <a:rPr lang="fr-FR" sz="1200" dirty="0">
                <a:solidFill>
                  <a:schemeClr val="bg1"/>
                </a:solidFill>
              </a:rPr>
              <a:t>Ce personnage est comparable à un autre homme politique, Nelson Mandela, président de l’Afrique du Sud de 1994 à 1999, et prix Nobel de la paix 1993, qui a lui aussi œuvré toute sa vie à préserver la paix et à améliorer les relations entre les blancs et les noirs, ainsi qu’à abolir la ségrégation dans son pays. Cet homme aussi a essayé la manière pacifique mais a aussi dû de temps en temps avoir recours à la manière forte, mais toujours avec un but honorable. Le prix Nobel de la paix qu’il a reçu est le symbole de ce dont il a voulu préserver toute sa vie, et cela fait aussi de lui le digne successeur d’Hadrien de nos jours.</a:t>
            </a:r>
          </a:p>
        </p:txBody>
      </p:sp>
    </p:spTree>
    <p:extLst>
      <p:ext uri="{BB962C8B-B14F-4D97-AF65-F5344CB8AC3E}">
        <p14:creationId xmlns:p14="http://schemas.microsoft.com/office/powerpoint/2010/main" val="236198202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3630</TotalTime>
  <Words>2059</Words>
  <Application>Microsoft Macintosh PowerPoint</Application>
  <PresentationFormat>Personnalisé</PresentationFormat>
  <Paragraphs>40</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-ABÉCÉDAIRE  LATIN- LES VERTUES LATINES</vt:lpstr>
      <vt:lpstr>     GLORIA, AE : Alexandre le Grand</vt:lpstr>
      <vt:lpstr>   MODESTIA, AE : Marc-Aurèle</vt:lpstr>
      <vt:lpstr>MAJESTAS, ATIS: Octave Auguste</vt:lpstr>
      <vt:lpstr>VIRTUS,UTIS: Vespasien</vt:lpstr>
      <vt:lpstr>SPES, EI: Ulysse d’Ithaque</vt:lpstr>
      <vt:lpstr>FIDES,EI: Énée </vt:lpstr>
      <vt:lpstr>JUSTITIA, AE: Cicéron</vt:lpstr>
      <vt:lpstr>PAX, PACIS: Hadrien</vt:lpstr>
      <vt:lpstr>PIETAS, ATIS: Numa Pompilius</vt:lpstr>
      <vt:lpstr>HONOR, HONORIS: Trajan </vt:lpstr>
      <vt:lpstr>                              -FIN-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-ABÉCÉDAIRE  LATIN- LES VERTUES LATINES</dc:title>
  <dc:creator>Arnaud Schmitt</dc:creator>
  <cp:lastModifiedBy>Caroline ODIN</cp:lastModifiedBy>
  <cp:revision>73</cp:revision>
  <dcterms:created xsi:type="dcterms:W3CDTF">2017-12-09T14:51:27Z</dcterms:created>
  <dcterms:modified xsi:type="dcterms:W3CDTF">2018-01-03T09:08:57Z</dcterms:modified>
</cp:coreProperties>
</file>