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308" r:id="rId3"/>
    <p:sldId id="300" r:id="rId4"/>
    <p:sldId id="309" r:id="rId5"/>
    <p:sldId id="301"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4" r:id="rId20"/>
    <p:sldId id="323" r:id="rId21"/>
    <p:sldId id="296" r:id="rId22"/>
    <p:sldId id="325" r:id="rId23"/>
    <p:sldId id="326" r:id="rId24"/>
    <p:sldId id="261" r:id="rId25"/>
    <p:sldId id="327" r:id="rId26"/>
    <p:sldId id="272" r:id="rId27"/>
    <p:sldId id="273" r:id="rId28"/>
    <p:sldId id="304" r:id="rId29"/>
    <p:sldId id="280" r:id="rId30"/>
    <p:sldId id="274" r:id="rId31"/>
    <p:sldId id="328" r:id="rId32"/>
    <p:sldId id="330" r:id="rId3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a:srgbClr val="0033CC"/>
    <a:srgbClr val="008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21387ECC-1682-478C-B27A-A15A4780D4A7}" type="datetimeFigureOut">
              <a:rPr lang="fr-FR"/>
              <a:pPr>
                <a:defRPr/>
              </a:pPr>
              <a:t>09/04/2019</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FB467A5-1D65-49A8-9621-A797A061EC36}" type="slidenum">
              <a:rPr lang="fr-FR"/>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F2BAE35-34BE-4203-ADB8-24D485F63E7B}" type="datetimeFigureOut">
              <a:rPr lang="fr-FR"/>
              <a:pPr>
                <a:defRPr/>
              </a:pPr>
              <a:t>09/04/2019</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FCEE455-E0F1-4470-AAB0-C0E50BB6E3C8}" type="slidenum">
              <a:rPr lang="fr-FR"/>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A5C7AF8-188F-4A3B-B612-624E19E7929F}" type="datetimeFigureOut">
              <a:rPr lang="fr-FR"/>
              <a:pPr>
                <a:defRPr/>
              </a:pPr>
              <a:t>09/04/2019</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278EDE7-DA63-47CE-9BB1-5109A3BF9E2F}"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AE1AF78-3179-415F-A14A-93F161E1C012}" type="datetimeFigureOut">
              <a:rPr lang="fr-FR"/>
              <a:pPr>
                <a:defRPr/>
              </a:pPr>
              <a:t>09/04/2019</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DB8D778-075F-47AC-AD8A-42D7F16D06DF}" type="slidenum">
              <a:rPr lang="fr-FR"/>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EBDE6D8-831A-4BFA-9994-993CAFE05B43}" type="datetimeFigureOut">
              <a:rPr lang="fr-FR"/>
              <a:pPr>
                <a:defRPr/>
              </a:pPr>
              <a:t>09/04/2019</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F229203-C477-48EC-9109-A55250954407}"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5AC0EC8D-BD55-447C-912A-FE99068E1C22}" type="datetimeFigureOut">
              <a:rPr lang="fr-FR"/>
              <a:pPr>
                <a:defRPr/>
              </a:pPr>
              <a:t>09/04/2019</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388341F-7533-4A8D-9C58-48D8C3DF070A}"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5D4DDAF6-9820-492F-8D8A-F4F7EAE6D5FF}" type="datetimeFigureOut">
              <a:rPr lang="fr-FR"/>
              <a:pPr>
                <a:defRPr/>
              </a:pPr>
              <a:t>09/04/2019</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F9958F72-E976-4AC3-945D-11E873524AD6}"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D742137-3393-4318-857E-FA1A91D890AB}" type="datetimeFigureOut">
              <a:rPr lang="fr-FR"/>
              <a:pPr>
                <a:defRPr/>
              </a:pPr>
              <a:t>09/04/2019</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2CB7AECE-14FB-473D-ABC4-436393FB907A}"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360EB5-7836-4705-B311-5E9E35561019}" type="datetimeFigureOut">
              <a:rPr lang="fr-FR"/>
              <a:pPr>
                <a:defRPr/>
              </a:pPr>
              <a:t>09/04/2019</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D89083EE-0CE9-428D-A472-E0A87B11C7FE}" type="slidenum">
              <a:rPr lang="fr-FR"/>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0B4B3A4-CB2C-452E-824A-8568F6F3589B}" type="datetimeFigureOut">
              <a:rPr lang="fr-FR"/>
              <a:pPr>
                <a:defRPr/>
              </a:pPr>
              <a:t>09/04/2019</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2403876-F2B6-479C-A0E2-E655580A8783}" type="slidenum">
              <a:rPr lang="fr-FR"/>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67A8E9A-F6D8-4022-B4B5-4DC6E6C67563}" type="datetimeFigureOut">
              <a:rPr lang="fr-FR"/>
              <a:pPr>
                <a:defRPr/>
              </a:pPr>
              <a:t>09/04/2019</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71E41B2-D243-4EA7-898A-79AB7350762A}"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05C54FD-BC17-4199-81ED-902EA5B6857F}" type="datetimeFigureOut">
              <a:rPr lang="fr-FR"/>
              <a:pPr>
                <a:defRPr/>
              </a:pPr>
              <a:t>09/04/2019</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4A3A643-AD0C-42E9-9470-CD02E3FB6BB3}"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gif"/><Relationship Id="rId4" Type="http://schemas.openxmlformats.org/officeDocument/2006/relationships/image" Target="../media/image19.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571480"/>
            <a:ext cx="8715436" cy="5078313"/>
          </a:xfrm>
          <a:prstGeom prst="rect">
            <a:avLst/>
          </a:prstGeom>
          <a:solidFill>
            <a:srgbClr val="B2B2B2">
              <a:alpha val="20000"/>
            </a:srgbClr>
          </a:solidFill>
          <a:ln>
            <a:solidFill>
              <a:srgbClr val="FF0000"/>
            </a:solidFill>
          </a:ln>
        </p:spPr>
        <p:txBody>
          <a:bodyPr wrap="square" rtlCol="0">
            <a:spAutoFit/>
          </a:bodyPr>
          <a:lstStyle/>
          <a:p>
            <a:pPr algn="ctr"/>
            <a:r>
              <a:rPr lang="fr-FR" sz="5400" dirty="0" smtClean="0">
                <a:solidFill>
                  <a:srgbClr val="FF0000"/>
                </a:solidFill>
                <a:latin typeface="Poor Richard" pitchFamily="18" charset="0"/>
              </a:rPr>
              <a:t>HISTOIRE  - Thème n°2 </a:t>
            </a:r>
          </a:p>
          <a:p>
            <a:pPr algn="ctr"/>
            <a:endParaRPr lang="fr-FR" sz="5400" dirty="0" smtClean="0">
              <a:solidFill>
                <a:srgbClr val="FF0000"/>
              </a:solidFill>
              <a:latin typeface="Poor Richard" pitchFamily="18" charset="0"/>
            </a:endParaRPr>
          </a:p>
          <a:p>
            <a:pPr algn="ctr"/>
            <a:r>
              <a:rPr lang="fr-FR" sz="5400" dirty="0" smtClean="0">
                <a:solidFill>
                  <a:srgbClr val="FF0000"/>
                </a:solidFill>
                <a:latin typeface="Poor Richard" pitchFamily="18" charset="0"/>
              </a:rPr>
              <a:t>Récits fondateurs, croyances et  citoyenneté dans  la Méditerranée antique </a:t>
            </a:r>
          </a:p>
          <a:p>
            <a:pPr algn="ctr"/>
            <a:r>
              <a:rPr lang="fr-FR" sz="5400" dirty="0" smtClean="0">
                <a:solidFill>
                  <a:srgbClr val="FF0000"/>
                </a:solidFill>
                <a:latin typeface="Poor Richard" pitchFamily="18" charset="0"/>
              </a:rPr>
              <a:t>du I</a:t>
            </a:r>
            <a:r>
              <a:rPr lang="fr-FR" sz="5400" baseline="30000" dirty="0" smtClean="0">
                <a:solidFill>
                  <a:srgbClr val="FF0000"/>
                </a:solidFill>
                <a:latin typeface="Poor Richard" pitchFamily="18" charset="0"/>
              </a:rPr>
              <a:t>er</a:t>
            </a:r>
            <a:r>
              <a:rPr lang="fr-FR" sz="5400" dirty="0" smtClean="0">
                <a:solidFill>
                  <a:srgbClr val="FF0000"/>
                </a:solidFill>
                <a:latin typeface="Poor Richard" pitchFamily="18" charset="0"/>
              </a:rPr>
              <a:t> Millénaire avant J.C.</a:t>
            </a:r>
            <a:endParaRPr lang="fr-FR" sz="5400" dirty="0">
              <a:solidFill>
                <a:srgbClr val="FF0000"/>
              </a:solidFill>
              <a:latin typeface="Poor Richar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college.belrem.free.fr/courslatin/4_2010_11/panorama/img8.jpg"/>
          <p:cNvPicPr>
            <a:picLocks noChangeAspect="1" noChangeArrowheads="1"/>
          </p:cNvPicPr>
          <p:nvPr/>
        </p:nvPicPr>
        <p:blipFill>
          <a:blip r:embed="rId2" cstate="print"/>
          <a:srcRect/>
          <a:stretch>
            <a:fillRect/>
          </a:stretch>
        </p:blipFill>
        <p:spPr bwMode="auto">
          <a:xfrm>
            <a:off x="0" y="500042"/>
            <a:ext cx="9144000" cy="5615841"/>
          </a:xfrm>
          <a:prstGeom prst="rect">
            <a:avLst/>
          </a:prstGeom>
          <a:noFill/>
          <a:ln w="9525">
            <a:noFill/>
            <a:miter lim="800000"/>
            <a:headEnd/>
            <a:tailEnd/>
          </a:ln>
        </p:spPr>
      </p:pic>
      <p:sp>
        <p:nvSpPr>
          <p:cNvPr id="3" name="ZoneTexte 2"/>
          <p:cNvSpPr txBox="1"/>
          <p:nvPr/>
        </p:nvSpPr>
        <p:spPr>
          <a:xfrm>
            <a:off x="7786710" y="2357431"/>
            <a:ext cx="1143008" cy="430887"/>
          </a:xfrm>
          <a:prstGeom prst="rect">
            <a:avLst/>
          </a:prstGeom>
          <a:noFill/>
          <a:ln>
            <a:noFill/>
          </a:ln>
        </p:spPr>
        <p:txBody>
          <a:bodyPr wrap="square" rtlCol="0">
            <a:spAutoFit/>
          </a:bodyPr>
          <a:lstStyle/>
          <a:p>
            <a:pPr algn="ctr"/>
            <a:r>
              <a:rPr lang="fr-FR" sz="2200" b="1" dirty="0" smtClean="0">
                <a:solidFill>
                  <a:srgbClr val="008000"/>
                </a:solidFill>
                <a:latin typeface="Poor Richard" pitchFamily="18" charset="0"/>
              </a:rPr>
              <a:t>Troie</a:t>
            </a:r>
            <a:endParaRPr lang="fr-FR" sz="2200" b="1"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714356"/>
            <a:ext cx="8715436" cy="53578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Palatino Linotype" pitchFamily="18" charset="0"/>
                <a:cs typeface="Arial" pitchFamily="34" charset="0"/>
              </a:rPr>
              <a:t>D’après le poète Virgile, Enée, fils d’Anchise et de la déesse Vénus, s’enfuit de Troie incendiée par les Grecs. Après que son navire ait longé les côtes de la Crète, de la Grèce, du sud de l’Italie et de la Sicile, il s’arrête à Carthage, royaume africain de la reine Didon. Mais, il s’attarde peu car les Dieux lui ont promis une terre en Italie. Après, un long voyage, il débarque enfin sur les rives du Tibre, dans le Latium. Le dieu Jupiter rassure alors Vénus, sur le sort de son fils et de ses descendants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Palatino Linotype" pitchFamily="18" charset="0"/>
                <a:cs typeface="Arial" pitchFamily="34" charset="0"/>
              </a:rPr>
              <a:t>« Rassure-toi, Vénus, le destin de ton fils Enée reste immuable. Son fils Ascagne, (Iule) régnera pendant trente années sur Albe-la-Longue qu’il munira de puissants remparts. Là, règneront durant trois fois cent longue années les descendants d’Ascagne jusqu’au jour où une prêtresse de sang royal, Rhéa Sylvia, enceinte du dieu Mars, donnera naissance à des jumeaux, Romulus et Remus.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Palatino Linotype" pitchFamily="18" charset="0"/>
                <a:cs typeface="Arial" pitchFamily="34" charset="0"/>
              </a:rPr>
              <a:t>Romulus bâtira Rome et donnera son nom aux Romains. Telle est ma volonté à moi, Jupiter, père des dieux et des hommes.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Palatino Linotype" pitchFamily="18" charset="0"/>
                <a:cs typeface="Arial" pitchFamily="34" charset="0"/>
              </a:rPr>
              <a:t>D’après VIRGILE. </a:t>
            </a:r>
            <a:r>
              <a:rPr kumimoji="0" lang="fr-FR" sz="2000" b="1" i="1" u="none" strike="noStrike" cap="none" normalizeH="0" baseline="0" dirty="0" smtClean="0">
                <a:ln>
                  <a:noFill/>
                </a:ln>
                <a:solidFill>
                  <a:srgbClr val="000000"/>
                </a:solidFill>
                <a:effectLst/>
                <a:latin typeface="Palatino Linotype" pitchFamily="18" charset="0"/>
                <a:cs typeface="Arial" pitchFamily="34" charset="0"/>
              </a:rPr>
              <a:t>L’Enéide</a:t>
            </a:r>
            <a:r>
              <a:rPr kumimoji="0" lang="fr-FR" sz="2000" b="1" i="0" u="none" strike="noStrike" cap="none" normalizeH="0" baseline="0" dirty="0" smtClean="0">
                <a:ln>
                  <a:noFill/>
                </a:ln>
                <a:solidFill>
                  <a:srgbClr val="000000"/>
                </a:solidFill>
                <a:effectLst/>
                <a:latin typeface="Palatino Linotype" pitchFamily="18" charset="0"/>
                <a:cs typeface="Arial" pitchFamily="34" charset="0"/>
              </a:rPr>
              <a:t>. Livre 1,  I</a:t>
            </a:r>
            <a:r>
              <a:rPr kumimoji="0" lang="fr-FR" sz="2000" b="1" i="0" u="none" strike="noStrike" cap="none" normalizeH="0" baseline="30000" dirty="0" smtClean="0">
                <a:ln>
                  <a:noFill/>
                </a:ln>
                <a:solidFill>
                  <a:srgbClr val="000000"/>
                </a:solidFill>
                <a:effectLst/>
                <a:latin typeface="Palatino Linotype" pitchFamily="18" charset="0"/>
                <a:cs typeface="Arial" pitchFamily="34" charset="0"/>
              </a:rPr>
              <a:t>er</a:t>
            </a:r>
            <a:r>
              <a:rPr kumimoji="0" lang="fr-FR" sz="2000" b="1" i="0" u="none" strike="noStrike" cap="none" normalizeH="0" baseline="0" dirty="0" smtClean="0">
                <a:ln>
                  <a:noFill/>
                </a:ln>
                <a:solidFill>
                  <a:srgbClr val="000000"/>
                </a:solidFill>
                <a:effectLst/>
                <a:latin typeface="Palatino Linotype" pitchFamily="18" charset="0"/>
                <a:cs typeface="Arial" pitchFamily="34" charset="0"/>
              </a:rPr>
              <a:t> siècle av. J.-C. </a:t>
            </a:r>
            <a:endParaRPr kumimoji="0" lang="fr-FR" sz="2000"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642910" y="1071546"/>
            <a:ext cx="571504" cy="357190"/>
          </a:xfrm>
          <a:prstGeom prst="rect">
            <a:avLst/>
          </a:prstGeom>
          <a:solidFill>
            <a:srgbClr val="008000">
              <a:alpha val="4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5500694" y="1357298"/>
            <a:ext cx="642942" cy="357190"/>
          </a:xfrm>
          <a:prstGeom prst="rect">
            <a:avLst/>
          </a:prstGeom>
          <a:solidFill>
            <a:srgbClr val="0033CC">
              <a:alpha val="40000"/>
            </a:srgb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college.belrem.free.fr/courslatin/4_2010_11/panorama/img8.jpg"/>
          <p:cNvPicPr>
            <a:picLocks noChangeAspect="1" noChangeArrowheads="1"/>
          </p:cNvPicPr>
          <p:nvPr/>
        </p:nvPicPr>
        <p:blipFill>
          <a:blip r:embed="rId2" cstate="print"/>
          <a:srcRect/>
          <a:stretch>
            <a:fillRect/>
          </a:stretch>
        </p:blipFill>
        <p:spPr bwMode="auto">
          <a:xfrm>
            <a:off x="0" y="500042"/>
            <a:ext cx="9144000" cy="5615841"/>
          </a:xfrm>
          <a:prstGeom prst="rect">
            <a:avLst/>
          </a:prstGeom>
          <a:noFill/>
          <a:ln w="9525">
            <a:noFill/>
            <a:miter lim="800000"/>
            <a:headEnd/>
            <a:tailEnd/>
          </a:ln>
        </p:spPr>
      </p:pic>
      <p:sp>
        <p:nvSpPr>
          <p:cNvPr id="3" name="ZoneTexte 2"/>
          <p:cNvSpPr txBox="1"/>
          <p:nvPr/>
        </p:nvSpPr>
        <p:spPr>
          <a:xfrm>
            <a:off x="7786710" y="2357431"/>
            <a:ext cx="1143008" cy="430887"/>
          </a:xfrm>
          <a:prstGeom prst="rect">
            <a:avLst/>
          </a:prstGeom>
          <a:noFill/>
          <a:ln>
            <a:noFill/>
          </a:ln>
        </p:spPr>
        <p:txBody>
          <a:bodyPr wrap="square" rtlCol="0">
            <a:spAutoFit/>
          </a:bodyPr>
          <a:lstStyle/>
          <a:p>
            <a:pPr algn="ctr"/>
            <a:r>
              <a:rPr lang="fr-FR" sz="2200" b="1" dirty="0" smtClean="0">
                <a:solidFill>
                  <a:srgbClr val="008000"/>
                </a:solidFill>
                <a:latin typeface="Poor Richard" pitchFamily="18" charset="0"/>
              </a:rPr>
              <a:t>Troie</a:t>
            </a:r>
            <a:endParaRPr lang="fr-FR" sz="2200" b="1" dirty="0">
              <a:solidFill>
                <a:srgbClr val="008000"/>
              </a:solidFill>
              <a:latin typeface="Poor Richard" pitchFamily="18" charset="0"/>
            </a:endParaRPr>
          </a:p>
        </p:txBody>
      </p:sp>
      <p:sp>
        <p:nvSpPr>
          <p:cNvPr id="4" name="ZoneTexte 3"/>
          <p:cNvSpPr txBox="1"/>
          <p:nvPr/>
        </p:nvSpPr>
        <p:spPr>
          <a:xfrm>
            <a:off x="2000232" y="3714752"/>
            <a:ext cx="1214446" cy="430887"/>
          </a:xfrm>
          <a:prstGeom prst="rect">
            <a:avLst/>
          </a:prstGeom>
          <a:noFill/>
          <a:ln>
            <a:noFill/>
          </a:ln>
        </p:spPr>
        <p:txBody>
          <a:bodyPr wrap="square" rtlCol="0">
            <a:spAutoFit/>
          </a:bodyPr>
          <a:lstStyle/>
          <a:p>
            <a:pPr algn="ctr"/>
            <a:r>
              <a:rPr lang="fr-FR" sz="2200" b="1" dirty="0" smtClean="0">
                <a:solidFill>
                  <a:srgbClr val="0033CC"/>
                </a:solidFill>
                <a:latin typeface="Poor Richard" pitchFamily="18" charset="0"/>
              </a:rPr>
              <a:t>Sicile</a:t>
            </a:r>
            <a:endParaRPr lang="fr-FR" sz="2200" b="1" dirty="0">
              <a:solidFill>
                <a:srgbClr val="0033CC"/>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785794"/>
            <a:ext cx="8715436" cy="53578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Palatino Linotype" pitchFamily="18" charset="0"/>
                <a:cs typeface="Arial" pitchFamily="34" charset="0"/>
              </a:rPr>
              <a:t>D’après le poète Virgile, Enée, fils d’Anchise et de la déesse Vénus, s’enfuit de Troie incendiée par les Grecs. Après que son navire ait longé les côtes de la Crète, de la Grèce, du sud de l’Italie et de la Sicile, il s’arrête à Carthage, royaume africain de la reine Didon. Mais, il s’attarde peu car les Dieux lui ont promis une terre en Italie. Après, un long voyage, il débarque enfin sur les rives du Tibre, dans le Latium. Le dieu Jupiter rassure alors Vénus, sur le sort de son fils et de ses descendants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Palatino Linotype" pitchFamily="18" charset="0"/>
                <a:cs typeface="Arial" pitchFamily="34" charset="0"/>
              </a:rPr>
              <a:t>« Rassure-toi, Vénus, le destin de ton fils Enée reste immuable. Son fils Ascagne, (Iule) régnera pendant trente années sur Albe-la-Longue qu’il munira de puissants remparts. Là, règneront durant trois fois cent longue années les descendants d’Ascagne jusqu’au jour où une prêtresse de sang royal, Rhéa Sylvia, enceinte du dieu Mars, donnera naissance à des jumeaux, Romulus et Remus.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Palatino Linotype" pitchFamily="18" charset="0"/>
                <a:cs typeface="Arial" pitchFamily="34" charset="0"/>
              </a:rPr>
              <a:t>Romulus bâtira Rome et donnera son nom aux Romains. Telle est ma volonté à moi, Jupiter, père des dieux et des hommes.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Palatino Linotype" pitchFamily="18" charset="0"/>
                <a:cs typeface="Arial" pitchFamily="34" charset="0"/>
              </a:rPr>
              <a:t>D’après VIRGILE. </a:t>
            </a:r>
            <a:r>
              <a:rPr kumimoji="0" lang="fr-FR" sz="2000" b="1" i="1" u="none" strike="noStrike" cap="none" normalizeH="0" baseline="0" dirty="0" smtClean="0">
                <a:ln>
                  <a:noFill/>
                </a:ln>
                <a:solidFill>
                  <a:srgbClr val="000000"/>
                </a:solidFill>
                <a:effectLst/>
                <a:latin typeface="Palatino Linotype" pitchFamily="18" charset="0"/>
                <a:cs typeface="Arial" pitchFamily="34" charset="0"/>
              </a:rPr>
              <a:t>L’Enéide</a:t>
            </a:r>
            <a:r>
              <a:rPr kumimoji="0" lang="fr-FR" sz="2000" b="1" i="0" u="none" strike="noStrike" cap="none" normalizeH="0" baseline="0" dirty="0" smtClean="0">
                <a:ln>
                  <a:noFill/>
                </a:ln>
                <a:solidFill>
                  <a:srgbClr val="000000"/>
                </a:solidFill>
                <a:effectLst/>
                <a:latin typeface="Palatino Linotype" pitchFamily="18" charset="0"/>
                <a:cs typeface="Arial" pitchFamily="34" charset="0"/>
              </a:rPr>
              <a:t>. Livre 1,  I</a:t>
            </a:r>
            <a:r>
              <a:rPr kumimoji="0" lang="fr-FR" sz="2000" b="1" i="0" u="none" strike="noStrike" cap="none" normalizeH="0" baseline="30000" dirty="0" smtClean="0">
                <a:ln>
                  <a:noFill/>
                </a:ln>
                <a:solidFill>
                  <a:srgbClr val="000000"/>
                </a:solidFill>
                <a:effectLst/>
                <a:latin typeface="Palatino Linotype" pitchFamily="18" charset="0"/>
                <a:cs typeface="Arial" pitchFamily="34" charset="0"/>
              </a:rPr>
              <a:t>er</a:t>
            </a:r>
            <a:r>
              <a:rPr kumimoji="0" lang="fr-FR" sz="2000" b="1" i="0" u="none" strike="noStrike" cap="none" normalizeH="0" baseline="0" dirty="0" smtClean="0">
                <a:ln>
                  <a:noFill/>
                </a:ln>
                <a:solidFill>
                  <a:srgbClr val="000000"/>
                </a:solidFill>
                <a:effectLst/>
                <a:latin typeface="Palatino Linotype" pitchFamily="18" charset="0"/>
                <a:cs typeface="Arial" pitchFamily="34" charset="0"/>
              </a:rPr>
              <a:t> siècle av. J.-C. </a:t>
            </a:r>
            <a:endParaRPr kumimoji="0" lang="fr-FR" sz="2000"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642910" y="1071546"/>
            <a:ext cx="571504" cy="357190"/>
          </a:xfrm>
          <a:prstGeom prst="rect">
            <a:avLst/>
          </a:prstGeom>
          <a:solidFill>
            <a:srgbClr val="008000">
              <a:alpha val="4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5500694" y="1357298"/>
            <a:ext cx="642942" cy="357190"/>
          </a:xfrm>
          <a:prstGeom prst="rect">
            <a:avLst/>
          </a:prstGeom>
          <a:solidFill>
            <a:srgbClr val="0033CC">
              <a:alpha val="40000"/>
            </a:srgb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500958" y="1428736"/>
            <a:ext cx="1071570" cy="285752"/>
          </a:xfrm>
          <a:prstGeom prst="rect">
            <a:avLst/>
          </a:prstGeom>
          <a:solidFill>
            <a:schemeClr val="bg1">
              <a:lumMod val="65000"/>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college.belrem.free.fr/courslatin/4_2010_11/panorama/img8.jpg"/>
          <p:cNvPicPr>
            <a:picLocks noChangeAspect="1" noChangeArrowheads="1"/>
          </p:cNvPicPr>
          <p:nvPr/>
        </p:nvPicPr>
        <p:blipFill>
          <a:blip r:embed="rId2" cstate="print"/>
          <a:srcRect/>
          <a:stretch>
            <a:fillRect/>
          </a:stretch>
        </p:blipFill>
        <p:spPr bwMode="auto">
          <a:xfrm>
            <a:off x="0" y="500042"/>
            <a:ext cx="9144000" cy="5615841"/>
          </a:xfrm>
          <a:prstGeom prst="rect">
            <a:avLst/>
          </a:prstGeom>
          <a:noFill/>
          <a:ln w="9525">
            <a:noFill/>
            <a:miter lim="800000"/>
            <a:headEnd/>
            <a:tailEnd/>
          </a:ln>
        </p:spPr>
      </p:pic>
      <p:sp>
        <p:nvSpPr>
          <p:cNvPr id="3" name="ZoneTexte 2"/>
          <p:cNvSpPr txBox="1"/>
          <p:nvPr/>
        </p:nvSpPr>
        <p:spPr>
          <a:xfrm>
            <a:off x="7786710" y="2357431"/>
            <a:ext cx="1143008" cy="430887"/>
          </a:xfrm>
          <a:prstGeom prst="rect">
            <a:avLst/>
          </a:prstGeom>
          <a:noFill/>
          <a:ln>
            <a:noFill/>
          </a:ln>
        </p:spPr>
        <p:txBody>
          <a:bodyPr wrap="square" rtlCol="0">
            <a:spAutoFit/>
          </a:bodyPr>
          <a:lstStyle/>
          <a:p>
            <a:pPr algn="ctr"/>
            <a:r>
              <a:rPr lang="fr-FR" sz="2200" b="1" dirty="0" smtClean="0">
                <a:solidFill>
                  <a:srgbClr val="008000"/>
                </a:solidFill>
                <a:latin typeface="Poor Richard" pitchFamily="18" charset="0"/>
              </a:rPr>
              <a:t>Troie</a:t>
            </a:r>
            <a:endParaRPr lang="fr-FR" sz="2200" b="1" dirty="0">
              <a:solidFill>
                <a:srgbClr val="008000"/>
              </a:solidFill>
              <a:latin typeface="Poor Richard" pitchFamily="18" charset="0"/>
            </a:endParaRPr>
          </a:p>
        </p:txBody>
      </p:sp>
      <p:sp>
        <p:nvSpPr>
          <p:cNvPr id="4" name="ZoneTexte 3"/>
          <p:cNvSpPr txBox="1"/>
          <p:nvPr/>
        </p:nvSpPr>
        <p:spPr>
          <a:xfrm>
            <a:off x="2000232" y="3714752"/>
            <a:ext cx="1214446" cy="430887"/>
          </a:xfrm>
          <a:prstGeom prst="rect">
            <a:avLst/>
          </a:prstGeom>
          <a:noFill/>
          <a:ln>
            <a:noFill/>
          </a:ln>
        </p:spPr>
        <p:txBody>
          <a:bodyPr wrap="square" rtlCol="0">
            <a:spAutoFit/>
          </a:bodyPr>
          <a:lstStyle/>
          <a:p>
            <a:pPr algn="ctr"/>
            <a:r>
              <a:rPr lang="fr-FR" sz="2200" b="1" dirty="0" smtClean="0">
                <a:solidFill>
                  <a:srgbClr val="0033CC"/>
                </a:solidFill>
                <a:latin typeface="Poor Richard" pitchFamily="18" charset="0"/>
              </a:rPr>
              <a:t>Sicile</a:t>
            </a:r>
            <a:endParaRPr lang="fr-FR" sz="2200" b="1" dirty="0">
              <a:solidFill>
                <a:srgbClr val="0033CC"/>
              </a:solidFill>
              <a:latin typeface="Poor Richard" pitchFamily="18" charset="0"/>
            </a:endParaRPr>
          </a:p>
        </p:txBody>
      </p:sp>
      <p:sp>
        <p:nvSpPr>
          <p:cNvPr id="5" name="ZoneTexte 4"/>
          <p:cNvSpPr txBox="1"/>
          <p:nvPr/>
        </p:nvSpPr>
        <p:spPr>
          <a:xfrm>
            <a:off x="357158" y="4143380"/>
            <a:ext cx="1285884" cy="430887"/>
          </a:xfrm>
          <a:prstGeom prst="rect">
            <a:avLst/>
          </a:prstGeom>
          <a:noFill/>
          <a:ln>
            <a:noFill/>
          </a:ln>
        </p:spPr>
        <p:txBody>
          <a:bodyPr wrap="square" rtlCol="0">
            <a:spAutoFit/>
          </a:bodyPr>
          <a:lstStyle/>
          <a:p>
            <a:pPr algn="ctr"/>
            <a:r>
              <a:rPr lang="fr-FR" sz="2200" b="1" dirty="0" smtClean="0">
                <a:latin typeface="Poor Richard" pitchFamily="18" charset="0"/>
              </a:rPr>
              <a:t>Carthage</a:t>
            </a:r>
            <a:endParaRPr lang="fr-FR" sz="2200" b="1"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714356"/>
            <a:ext cx="8715436" cy="53578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Palatino Linotype" pitchFamily="18" charset="0"/>
                <a:cs typeface="Arial" pitchFamily="34" charset="0"/>
              </a:rPr>
              <a:t>D’après le poète Virgile, Enée, fils d’Anchise et de la déesse Vénus, s’enfuit de Troie incendiée par les Grecs. Après que son navire ait longé les côtes de la Crète, de la Grèce, du sud de l’Italie et de la Sicile, il s’arrête à Carthage, royaume africain de la reine Didon. Mais, il s’attarde peu car les Dieux lui ont promis une terre en Italie. Après, un long voyage, il débarque enfin sur les rives du Tibre, dans le Latium. Le dieu Jupiter rassure alors Vénus, sur le sort de son fils et de ses descendants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Palatino Linotype" pitchFamily="18" charset="0"/>
                <a:cs typeface="Arial" pitchFamily="34" charset="0"/>
              </a:rPr>
              <a:t>« Rassure-toi, Vénus, le destin de ton fils Enée reste immuable. Son fils Ascagne, (Iule) régnera pendant trente années sur Albe-la-Longue qu’il munira de puissants remparts. Là, règneront durant trois fois cent longue années les descendants d’Ascagne jusqu’au jour où une prêtresse de sang royal, Rhéa Sylvia, enceinte du dieu Mars, donnera naissance à des jumeaux, Romulus et Remus.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Palatino Linotype" pitchFamily="18" charset="0"/>
                <a:cs typeface="Arial" pitchFamily="34" charset="0"/>
              </a:rPr>
              <a:t>Romulus bâtira Rome et donnera son nom aux Romains. Telle est ma volonté à moi, Jupiter, père des dieux et des hommes.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Palatino Linotype" pitchFamily="18" charset="0"/>
                <a:cs typeface="Arial" pitchFamily="34" charset="0"/>
              </a:rPr>
              <a:t>D’après VIRGILE. </a:t>
            </a:r>
            <a:r>
              <a:rPr kumimoji="0" lang="fr-FR" sz="2000" b="1" i="1" u="none" strike="noStrike" cap="none" normalizeH="0" baseline="0" dirty="0" smtClean="0">
                <a:ln>
                  <a:noFill/>
                </a:ln>
                <a:solidFill>
                  <a:srgbClr val="000000"/>
                </a:solidFill>
                <a:effectLst/>
                <a:latin typeface="Palatino Linotype" pitchFamily="18" charset="0"/>
                <a:cs typeface="Arial" pitchFamily="34" charset="0"/>
              </a:rPr>
              <a:t>L’Enéide</a:t>
            </a:r>
            <a:r>
              <a:rPr kumimoji="0" lang="fr-FR" sz="2000" b="1" i="0" u="none" strike="noStrike" cap="none" normalizeH="0" baseline="0" dirty="0" smtClean="0">
                <a:ln>
                  <a:noFill/>
                </a:ln>
                <a:solidFill>
                  <a:srgbClr val="000000"/>
                </a:solidFill>
                <a:effectLst/>
                <a:latin typeface="Palatino Linotype" pitchFamily="18" charset="0"/>
                <a:cs typeface="Arial" pitchFamily="34" charset="0"/>
              </a:rPr>
              <a:t>. Livre 1,  I</a:t>
            </a:r>
            <a:r>
              <a:rPr kumimoji="0" lang="fr-FR" sz="2000" b="1" i="0" u="none" strike="noStrike" cap="none" normalizeH="0" baseline="30000" dirty="0" smtClean="0">
                <a:ln>
                  <a:noFill/>
                </a:ln>
                <a:solidFill>
                  <a:srgbClr val="000000"/>
                </a:solidFill>
                <a:effectLst/>
                <a:latin typeface="Palatino Linotype" pitchFamily="18" charset="0"/>
                <a:cs typeface="Arial" pitchFamily="34" charset="0"/>
              </a:rPr>
              <a:t>er</a:t>
            </a:r>
            <a:r>
              <a:rPr kumimoji="0" lang="fr-FR" sz="2000" b="1" i="0" u="none" strike="noStrike" cap="none" normalizeH="0" baseline="0" dirty="0" smtClean="0">
                <a:ln>
                  <a:noFill/>
                </a:ln>
                <a:solidFill>
                  <a:srgbClr val="000000"/>
                </a:solidFill>
                <a:effectLst/>
                <a:latin typeface="Palatino Linotype" pitchFamily="18" charset="0"/>
                <a:cs typeface="Arial" pitchFamily="34" charset="0"/>
              </a:rPr>
              <a:t> siècle av. J.-C. </a:t>
            </a:r>
            <a:endParaRPr kumimoji="0" lang="fr-FR" sz="2000"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642910" y="1071546"/>
            <a:ext cx="571504" cy="357190"/>
          </a:xfrm>
          <a:prstGeom prst="rect">
            <a:avLst/>
          </a:prstGeom>
          <a:solidFill>
            <a:srgbClr val="008000">
              <a:alpha val="4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5500694" y="1357298"/>
            <a:ext cx="642942" cy="357190"/>
          </a:xfrm>
          <a:prstGeom prst="rect">
            <a:avLst/>
          </a:prstGeom>
          <a:solidFill>
            <a:srgbClr val="0033CC">
              <a:alpha val="40000"/>
            </a:srgb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500958" y="1428736"/>
            <a:ext cx="1071570" cy="285752"/>
          </a:xfrm>
          <a:prstGeom prst="rect">
            <a:avLst/>
          </a:prstGeom>
          <a:solidFill>
            <a:schemeClr val="bg1">
              <a:lumMod val="65000"/>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214678" y="2285992"/>
            <a:ext cx="928694" cy="357190"/>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college.belrem.free.fr/courslatin/4_2010_11/panorama/img8.jpg"/>
          <p:cNvPicPr>
            <a:picLocks noChangeAspect="1" noChangeArrowheads="1"/>
          </p:cNvPicPr>
          <p:nvPr/>
        </p:nvPicPr>
        <p:blipFill>
          <a:blip r:embed="rId2" cstate="print"/>
          <a:srcRect/>
          <a:stretch>
            <a:fillRect/>
          </a:stretch>
        </p:blipFill>
        <p:spPr bwMode="auto">
          <a:xfrm>
            <a:off x="0" y="500042"/>
            <a:ext cx="9144000" cy="5615841"/>
          </a:xfrm>
          <a:prstGeom prst="rect">
            <a:avLst/>
          </a:prstGeom>
          <a:noFill/>
          <a:ln w="9525">
            <a:noFill/>
            <a:miter lim="800000"/>
            <a:headEnd/>
            <a:tailEnd/>
          </a:ln>
        </p:spPr>
      </p:pic>
      <p:sp>
        <p:nvSpPr>
          <p:cNvPr id="3" name="ZoneTexte 2"/>
          <p:cNvSpPr txBox="1"/>
          <p:nvPr/>
        </p:nvSpPr>
        <p:spPr>
          <a:xfrm>
            <a:off x="7786710" y="2357431"/>
            <a:ext cx="1143008" cy="430887"/>
          </a:xfrm>
          <a:prstGeom prst="rect">
            <a:avLst/>
          </a:prstGeom>
          <a:noFill/>
          <a:ln>
            <a:noFill/>
          </a:ln>
        </p:spPr>
        <p:txBody>
          <a:bodyPr wrap="square" rtlCol="0">
            <a:spAutoFit/>
          </a:bodyPr>
          <a:lstStyle/>
          <a:p>
            <a:pPr algn="ctr"/>
            <a:r>
              <a:rPr lang="fr-FR" sz="2200" b="1" dirty="0" smtClean="0">
                <a:solidFill>
                  <a:srgbClr val="008000"/>
                </a:solidFill>
                <a:latin typeface="Poor Richard" pitchFamily="18" charset="0"/>
              </a:rPr>
              <a:t>Troie</a:t>
            </a:r>
            <a:endParaRPr lang="fr-FR" sz="2200" b="1" dirty="0">
              <a:solidFill>
                <a:srgbClr val="008000"/>
              </a:solidFill>
              <a:latin typeface="Poor Richard" pitchFamily="18" charset="0"/>
            </a:endParaRPr>
          </a:p>
        </p:txBody>
      </p:sp>
      <p:sp>
        <p:nvSpPr>
          <p:cNvPr id="4" name="ZoneTexte 3"/>
          <p:cNvSpPr txBox="1"/>
          <p:nvPr/>
        </p:nvSpPr>
        <p:spPr>
          <a:xfrm>
            <a:off x="2000232" y="3714752"/>
            <a:ext cx="1214446" cy="430887"/>
          </a:xfrm>
          <a:prstGeom prst="rect">
            <a:avLst/>
          </a:prstGeom>
          <a:noFill/>
          <a:ln>
            <a:noFill/>
          </a:ln>
        </p:spPr>
        <p:txBody>
          <a:bodyPr wrap="square" rtlCol="0">
            <a:spAutoFit/>
          </a:bodyPr>
          <a:lstStyle/>
          <a:p>
            <a:pPr algn="ctr"/>
            <a:r>
              <a:rPr lang="fr-FR" sz="2200" b="1" dirty="0" smtClean="0">
                <a:solidFill>
                  <a:srgbClr val="0033CC"/>
                </a:solidFill>
                <a:latin typeface="Poor Richard" pitchFamily="18" charset="0"/>
              </a:rPr>
              <a:t>Sicile</a:t>
            </a:r>
            <a:endParaRPr lang="fr-FR" sz="2200" b="1" dirty="0">
              <a:solidFill>
                <a:srgbClr val="0033CC"/>
              </a:solidFill>
              <a:latin typeface="Poor Richard" pitchFamily="18" charset="0"/>
            </a:endParaRPr>
          </a:p>
        </p:txBody>
      </p:sp>
      <p:sp>
        <p:nvSpPr>
          <p:cNvPr id="5" name="ZoneTexte 4"/>
          <p:cNvSpPr txBox="1"/>
          <p:nvPr/>
        </p:nvSpPr>
        <p:spPr>
          <a:xfrm>
            <a:off x="357158" y="4143380"/>
            <a:ext cx="1285884" cy="430887"/>
          </a:xfrm>
          <a:prstGeom prst="rect">
            <a:avLst/>
          </a:prstGeom>
          <a:noFill/>
          <a:ln>
            <a:noFill/>
          </a:ln>
        </p:spPr>
        <p:txBody>
          <a:bodyPr wrap="square" rtlCol="0">
            <a:spAutoFit/>
          </a:bodyPr>
          <a:lstStyle/>
          <a:p>
            <a:pPr algn="ctr"/>
            <a:r>
              <a:rPr lang="fr-FR" sz="2200" b="1" dirty="0" smtClean="0">
                <a:latin typeface="Poor Richard" pitchFamily="18" charset="0"/>
              </a:rPr>
              <a:t>Carthage</a:t>
            </a:r>
            <a:endParaRPr lang="fr-FR" sz="2200" b="1" dirty="0">
              <a:latin typeface="Poor Richard" pitchFamily="18" charset="0"/>
            </a:endParaRPr>
          </a:p>
        </p:txBody>
      </p:sp>
      <p:sp>
        <p:nvSpPr>
          <p:cNvPr id="6" name="ZoneTexte 5"/>
          <p:cNvSpPr txBox="1"/>
          <p:nvPr/>
        </p:nvSpPr>
        <p:spPr>
          <a:xfrm>
            <a:off x="2357422" y="1500174"/>
            <a:ext cx="1285884" cy="430887"/>
          </a:xfrm>
          <a:prstGeom prst="rect">
            <a:avLst/>
          </a:prstGeom>
          <a:noFill/>
          <a:ln>
            <a:noFill/>
          </a:ln>
        </p:spPr>
        <p:txBody>
          <a:bodyPr wrap="square" rtlCol="0">
            <a:spAutoFit/>
          </a:bodyPr>
          <a:lstStyle/>
          <a:p>
            <a:pPr algn="ctr"/>
            <a:r>
              <a:rPr lang="fr-FR" sz="2200" b="1" dirty="0" smtClean="0">
                <a:solidFill>
                  <a:srgbClr val="FF0000"/>
                </a:solidFill>
                <a:latin typeface="Poor Richard" pitchFamily="18" charset="0"/>
              </a:rPr>
              <a:t>Latium</a:t>
            </a:r>
            <a:endParaRPr lang="fr-FR" sz="2200" b="1" dirty="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785794"/>
            <a:ext cx="8715436" cy="53578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Palatino Linotype" pitchFamily="18" charset="0"/>
                <a:cs typeface="Arial" pitchFamily="34" charset="0"/>
              </a:rPr>
              <a:t>D’après le poète Virgile, Enée, fils d’Anchise et de la déesse Vénus, s’enfuit de Troie incendiée par les Grecs. Après que son navire ait longé les côtes de la Crète, de la Grèce, du sud de l’Italie et de la Sicile, il s’arrête à Carthage, royaume africain de la reine Didon. Mais, il s’attarde peu car les Dieux lui ont promis une terre en Italie. Après, un long voyage, il débarque enfin sur les rives du Tibre, dans le Latium. Le dieu Jupiter rassure alors Vénus, sur le sort de son fils et de ses descendants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Palatino Linotype" pitchFamily="18" charset="0"/>
                <a:cs typeface="Arial" pitchFamily="34" charset="0"/>
              </a:rPr>
              <a:t>« Rassure-toi, Vénus, le destin de ton fils Enée reste immuable. Son fils Ascagne, (Iule) régnera pendant trente années sur Albe-la-Longue qu’il munira de puissants remparts. Là, règneront durant trois fois cent longue années les descendants d’Ascagne jusqu’au jour où une prêtresse de sang royal, Rhéa Sylvia, enceinte du dieu Mars, donnera naissance à des jumeaux, Romulus et Remus.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Palatino Linotype" pitchFamily="18" charset="0"/>
                <a:cs typeface="Arial" pitchFamily="34" charset="0"/>
              </a:rPr>
              <a:t>Romulus bâtira Rome et donnera son nom aux Romains. Telle est ma volonté à moi, Jupiter, père des dieux et des hommes.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Palatino Linotype" pitchFamily="18" charset="0"/>
                <a:cs typeface="Arial" pitchFamily="34" charset="0"/>
              </a:rPr>
              <a:t>D’après VIRGILE. </a:t>
            </a:r>
            <a:r>
              <a:rPr kumimoji="0" lang="fr-FR" sz="2000" b="1" i="1" u="none" strike="noStrike" cap="none" normalizeH="0" baseline="0" dirty="0" smtClean="0">
                <a:ln>
                  <a:noFill/>
                </a:ln>
                <a:solidFill>
                  <a:srgbClr val="000000"/>
                </a:solidFill>
                <a:effectLst/>
                <a:latin typeface="Palatino Linotype" pitchFamily="18" charset="0"/>
                <a:cs typeface="Arial" pitchFamily="34" charset="0"/>
              </a:rPr>
              <a:t>L’Enéide</a:t>
            </a:r>
            <a:r>
              <a:rPr kumimoji="0" lang="fr-FR" sz="2000" b="1" i="0" u="none" strike="noStrike" cap="none" normalizeH="0" baseline="0" dirty="0" smtClean="0">
                <a:ln>
                  <a:noFill/>
                </a:ln>
                <a:solidFill>
                  <a:srgbClr val="000000"/>
                </a:solidFill>
                <a:effectLst/>
                <a:latin typeface="Palatino Linotype" pitchFamily="18" charset="0"/>
                <a:cs typeface="Arial" pitchFamily="34" charset="0"/>
              </a:rPr>
              <a:t>. Livre 1,  I</a:t>
            </a:r>
            <a:r>
              <a:rPr kumimoji="0" lang="fr-FR" sz="2000" b="1" i="0" u="none" strike="noStrike" cap="none" normalizeH="0" baseline="30000" dirty="0" smtClean="0">
                <a:ln>
                  <a:noFill/>
                </a:ln>
                <a:solidFill>
                  <a:srgbClr val="000000"/>
                </a:solidFill>
                <a:effectLst/>
                <a:latin typeface="Palatino Linotype" pitchFamily="18" charset="0"/>
                <a:cs typeface="Arial" pitchFamily="34" charset="0"/>
              </a:rPr>
              <a:t>er</a:t>
            </a:r>
            <a:r>
              <a:rPr kumimoji="0" lang="fr-FR" sz="2000" b="1" i="0" u="none" strike="noStrike" cap="none" normalizeH="0" baseline="0" dirty="0" smtClean="0">
                <a:ln>
                  <a:noFill/>
                </a:ln>
                <a:solidFill>
                  <a:srgbClr val="000000"/>
                </a:solidFill>
                <a:effectLst/>
                <a:latin typeface="Palatino Linotype" pitchFamily="18" charset="0"/>
                <a:cs typeface="Arial" pitchFamily="34" charset="0"/>
              </a:rPr>
              <a:t> siècle av. J.-C. </a:t>
            </a:r>
            <a:endParaRPr kumimoji="0" lang="fr-FR" sz="2000"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642910" y="1071546"/>
            <a:ext cx="571504" cy="357190"/>
          </a:xfrm>
          <a:prstGeom prst="rect">
            <a:avLst/>
          </a:prstGeom>
          <a:solidFill>
            <a:srgbClr val="008000">
              <a:alpha val="4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5500694" y="1357298"/>
            <a:ext cx="642942" cy="357190"/>
          </a:xfrm>
          <a:prstGeom prst="rect">
            <a:avLst/>
          </a:prstGeom>
          <a:solidFill>
            <a:srgbClr val="0033CC">
              <a:alpha val="40000"/>
            </a:srgb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500958" y="1428736"/>
            <a:ext cx="1071570" cy="285752"/>
          </a:xfrm>
          <a:prstGeom prst="rect">
            <a:avLst/>
          </a:prstGeom>
          <a:solidFill>
            <a:schemeClr val="bg1">
              <a:lumMod val="65000"/>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214678" y="2285992"/>
            <a:ext cx="928694" cy="357190"/>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929322" y="3214686"/>
            <a:ext cx="1857388" cy="357190"/>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college.belrem.free.fr/courslatin/4_2010_11/panorama/img8.jpg"/>
          <p:cNvPicPr>
            <a:picLocks noChangeAspect="1" noChangeArrowheads="1"/>
          </p:cNvPicPr>
          <p:nvPr/>
        </p:nvPicPr>
        <p:blipFill>
          <a:blip r:embed="rId2" cstate="print"/>
          <a:srcRect/>
          <a:stretch>
            <a:fillRect/>
          </a:stretch>
        </p:blipFill>
        <p:spPr bwMode="auto">
          <a:xfrm>
            <a:off x="0" y="500042"/>
            <a:ext cx="9144000" cy="5615841"/>
          </a:xfrm>
          <a:prstGeom prst="rect">
            <a:avLst/>
          </a:prstGeom>
          <a:noFill/>
          <a:ln w="9525">
            <a:noFill/>
            <a:miter lim="800000"/>
            <a:headEnd/>
            <a:tailEnd/>
          </a:ln>
        </p:spPr>
      </p:pic>
      <p:sp>
        <p:nvSpPr>
          <p:cNvPr id="3" name="ZoneTexte 2"/>
          <p:cNvSpPr txBox="1"/>
          <p:nvPr/>
        </p:nvSpPr>
        <p:spPr>
          <a:xfrm>
            <a:off x="7786710" y="2357431"/>
            <a:ext cx="1143008" cy="430887"/>
          </a:xfrm>
          <a:prstGeom prst="rect">
            <a:avLst/>
          </a:prstGeom>
          <a:noFill/>
          <a:ln>
            <a:noFill/>
          </a:ln>
        </p:spPr>
        <p:txBody>
          <a:bodyPr wrap="square" rtlCol="0">
            <a:spAutoFit/>
          </a:bodyPr>
          <a:lstStyle/>
          <a:p>
            <a:pPr algn="ctr"/>
            <a:r>
              <a:rPr lang="fr-FR" sz="2200" b="1" dirty="0" smtClean="0">
                <a:solidFill>
                  <a:srgbClr val="008000"/>
                </a:solidFill>
                <a:latin typeface="Poor Richard" pitchFamily="18" charset="0"/>
              </a:rPr>
              <a:t>Troie</a:t>
            </a:r>
            <a:endParaRPr lang="fr-FR" sz="2200" b="1" dirty="0">
              <a:solidFill>
                <a:srgbClr val="008000"/>
              </a:solidFill>
              <a:latin typeface="Poor Richard" pitchFamily="18" charset="0"/>
            </a:endParaRPr>
          </a:p>
        </p:txBody>
      </p:sp>
      <p:sp>
        <p:nvSpPr>
          <p:cNvPr id="4" name="ZoneTexte 3"/>
          <p:cNvSpPr txBox="1"/>
          <p:nvPr/>
        </p:nvSpPr>
        <p:spPr>
          <a:xfrm>
            <a:off x="2000232" y="3714752"/>
            <a:ext cx="1214446" cy="430887"/>
          </a:xfrm>
          <a:prstGeom prst="rect">
            <a:avLst/>
          </a:prstGeom>
          <a:noFill/>
          <a:ln>
            <a:noFill/>
          </a:ln>
        </p:spPr>
        <p:txBody>
          <a:bodyPr wrap="square" rtlCol="0">
            <a:spAutoFit/>
          </a:bodyPr>
          <a:lstStyle/>
          <a:p>
            <a:pPr algn="ctr"/>
            <a:r>
              <a:rPr lang="fr-FR" sz="2200" b="1" dirty="0" smtClean="0">
                <a:solidFill>
                  <a:srgbClr val="0033CC"/>
                </a:solidFill>
                <a:latin typeface="Poor Richard" pitchFamily="18" charset="0"/>
              </a:rPr>
              <a:t>Sicile</a:t>
            </a:r>
            <a:endParaRPr lang="fr-FR" sz="2200" b="1" dirty="0">
              <a:solidFill>
                <a:srgbClr val="0033CC"/>
              </a:solidFill>
              <a:latin typeface="Poor Richard" pitchFamily="18" charset="0"/>
            </a:endParaRPr>
          </a:p>
        </p:txBody>
      </p:sp>
      <p:sp>
        <p:nvSpPr>
          <p:cNvPr id="5" name="ZoneTexte 4"/>
          <p:cNvSpPr txBox="1"/>
          <p:nvPr/>
        </p:nvSpPr>
        <p:spPr>
          <a:xfrm>
            <a:off x="357158" y="4143380"/>
            <a:ext cx="1285884" cy="430887"/>
          </a:xfrm>
          <a:prstGeom prst="rect">
            <a:avLst/>
          </a:prstGeom>
          <a:noFill/>
          <a:ln>
            <a:noFill/>
          </a:ln>
        </p:spPr>
        <p:txBody>
          <a:bodyPr wrap="square" rtlCol="0">
            <a:spAutoFit/>
          </a:bodyPr>
          <a:lstStyle/>
          <a:p>
            <a:pPr algn="ctr"/>
            <a:r>
              <a:rPr lang="fr-FR" sz="2200" b="1" dirty="0" smtClean="0">
                <a:latin typeface="Poor Richard" pitchFamily="18" charset="0"/>
              </a:rPr>
              <a:t>Carthage</a:t>
            </a:r>
            <a:endParaRPr lang="fr-FR" sz="2200" b="1" dirty="0">
              <a:latin typeface="Poor Richard" pitchFamily="18" charset="0"/>
            </a:endParaRPr>
          </a:p>
        </p:txBody>
      </p:sp>
      <p:sp>
        <p:nvSpPr>
          <p:cNvPr id="6" name="ZoneTexte 5"/>
          <p:cNvSpPr txBox="1"/>
          <p:nvPr/>
        </p:nvSpPr>
        <p:spPr>
          <a:xfrm>
            <a:off x="2357422" y="1500174"/>
            <a:ext cx="1285884" cy="430887"/>
          </a:xfrm>
          <a:prstGeom prst="rect">
            <a:avLst/>
          </a:prstGeom>
          <a:noFill/>
          <a:ln>
            <a:noFill/>
          </a:ln>
        </p:spPr>
        <p:txBody>
          <a:bodyPr wrap="square" rtlCol="0">
            <a:spAutoFit/>
          </a:bodyPr>
          <a:lstStyle/>
          <a:p>
            <a:pPr algn="ctr"/>
            <a:r>
              <a:rPr lang="fr-FR" sz="2200" b="1" dirty="0" smtClean="0">
                <a:solidFill>
                  <a:srgbClr val="FF0000"/>
                </a:solidFill>
                <a:latin typeface="Poor Richard" pitchFamily="18" charset="0"/>
              </a:rPr>
              <a:t>Latium</a:t>
            </a:r>
            <a:endParaRPr lang="fr-FR" sz="2200" b="1" dirty="0">
              <a:solidFill>
                <a:srgbClr val="FF0000"/>
              </a:solidFill>
              <a:latin typeface="Poor Richard" pitchFamily="18" charset="0"/>
            </a:endParaRPr>
          </a:p>
        </p:txBody>
      </p:sp>
      <p:sp>
        <p:nvSpPr>
          <p:cNvPr id="7" name="ZoneTexte 6"/>
          <p:cNvSpPr txBox="1"/>
          <p:nvPr/>
        </p:nvSpPr>
        <p:spPr>
          <a:xfrm>
            <a:off x="2143108" y="1000108"/>
            <a:ext cx="1143008" cy="430887"/>
          </a:xfrm>
          <a:prstGeom prst="rect">
            <a:avLst/>
          </a:prstGeom>
          <a:noFill/>
          <a:ln>
            <a:noFill/>
          </a:ln>
        </p:spPr>
        <p:txBody>
          <a:bodyPr wrap="square" rtlCol="0">
            <a:spAutoFit/>
          </a:bodyPr>
          <a:lstStyle/>
          <a:p>
            <a:pPr algn="ctr"/>
            <a:r>
              <a:rPr lang="fr-FR" sz="2200" b="1" dirty="0" smtClean="0">
                <a:solidFill>
                  <a:srgbClr val="FF0000"/>
                </a:solidFill>
                <a:latin typeface="Poor Richard" pitchFamily="18" charset="0"/>
              </a:rPr>
              <a:t>Albe</a:t>
            </a:r>
            <a:endParaRPr lang="fr-FR" sz="2200" b="1" dirty="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14282" y="1214422"/>
            <a:ext cx="4572032" cy="51435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Palatino Linotype" pitchFamily="18" charset="0"/>
                <a:cs typeface="Arial" pitchFamily="34" charset="0"/>
              </a:rPr>
              <a:t>D’après le poète Virgile, Enée, fils d’Anchise et de la déesse Vénus, s’enfuit de Troie incendiée par les Grecs. Après que son navire ait longé les côtes de la Crète, de la Grèce, du sud de l’Italie et de la Sicile, il s’arrête à Carthage, royaume africain de la reine Didon. Mais, il s’attarde peu car les Dieux lui ont promis une terre en Italie. Après, un long voyage, il débarque enfin sur les rives du Tibre, dans le Latium. Le dieu Jupiter rassure alors Vénus, sur le sort de son fils et de ses descendants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Palatino Linotype" pitchFamily="18" charset="0"/>
                <a:cs typeface="Arial" pitchFamily="34" charset="0"/>
              </a:rPr>
              <a:t>« Rassure-toi, Vénus, le destin de ton fils Enée reste immuable. Son fils Ascagne, (Iule) régnera pendant trente années sur Albe-la-Longue qu’il munira de puissants remparts. Là, règneront durant trois fois cent longue années les descendants d’Ascagne jusqu’au jour où une prêtresse de sang royal, Rhéa Sylvia, enceinte du dieu Mars, donnera naissance à des jumeaux, Romulus et Remus.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Palatino Linotype" pitchFamily="18" charset="0"/>
                <a:cs typeface="Arial" pitchFamily="34" charset="0"/>
              </a:rPr>
              <a:t>Romulus bâtira Rome et donnera son nom aux Romains. Telle est ma volonté à moi, Jupiter, père des dieux et des hommes.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Palatino Linotype" pitchFamily="18" charset="0"/>
                <a:cs typeface="Arial" pitchFamily="34" charset="0"/>
              </a:rPr>
              <a:t>D’après VIRGILE. </a:t>
            </a:r>
            <a:r>
              <a:rPr kumimoji="0" lang="fr-FR" sz="1400" b="1" i="1" u="none" strike="noStrike" cap="none" normalizeH="0" baseline="0" dirty="0" smtClean="0">
                <a:ln>
                  <a:noFill/>
                </a:ln>
                <a:solidFill>
                  <a:srgbClr val="000000"/>
                </a:solidFill>
                <a:effectLst/>
                <a:latin typeface="Palatino Linotype" pitchFamily="18" charset="0"/>
                <a:cs typeface="Arial" pitchFamily="34" charset="0"/>
              </a:rPr>
              <a:t>L’Enéide</a:t>
            </a:r>
            <a:r>
              <a:rPr kumimoji="0" lang="fr-FR" sz="1400" b="1" i="0" u="none" strike="noStrike" cap="none" normalizeH="0" baseline="0" dirty="0" smtClean="0">
                <a:ln>
                  <a:noFill/>
                </a:ln>
                <a:solidFill>
                  <a:srgbClr val="000000"/>
                </a:solidFill>
                <a:effectLst/>
                <a:latin typeface="Palatino Linotype" pitchFamily="18" charset="0"/>
                <a:cs typeface="Arial" pitchFamily="34" charset="0"/>
              </a:rPr>
              <a:t>. Livre 1,  I</a:t>
            </a:r>
            <a:r>
              <a:rPr kumimoji="0" lang="fr-FR" sz="1400" b="1" i="0" u="none" strike="noStrike" cap="none" normalizeH="0" baseline="30000" dirty="0" smtClean="0">
                <a:ln>
                  <a:noFill/>
                </a:ln>
                <a:solidFill>
                  <a:srgbClr val="000000"/>
                </a:solidFill>
                <a:effectLst/>
                <a:latin typeface="Palatino Linotype" pitchFamily="18" charset="0"/>
                <a:cs typeface="Arial" pitchFamily="34" charset="0"/>
              </a:rPr>
              <a:t>er</a:t>
            </a:r>
            <a:r>
              <a:rPr kumimoji="0" lang="fr-FR" sz="1400" b="1" i="0" u="none" strike="noStrike" cap="none" normalizeH="0" baseline="0" dirty="0" smtClean="0">
                <a:ln>
                  <a:noFill/>
                </a:ln>
                <a:solidFill>
                  <a:srgbClr val="000000"/>
                </a:solidFill>
                <a:effectLst/>
                <a:latin typeface="Palatino Linotype" pitchFamily="18" charset="0"/>
                <a:cs typeface="Arial" pitchFamily="34" charset="0"/>
              </a:rPr>
              <a:t> siècle av. J.-C. </a:t>
            </a:r>
            <a:endParaRPr kumimoji="0" lang="fr-FR" sz="1400"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descr="j0254500.gif"/>
          <p:cNvPicPr>
            <a:picLocks noChangeAspect="1"/>
          </p:cNvPicPr>
          <p:nvPr/>
        </p:nvPicPr>
        <p:blipFill>
          <a:blip r:embed="rId2" cstate="print"/>
          <a:srcRect/>
          <a:stretch>
            <a:fillRect/>
          </a:stretch>
        </p:blipFill>
        <p:spPr bwMode="auto">
          <a:xfrm>
            <a:off x="428596" y="357166"/>
            <a:ext cx="666748" cy="666748"/>
          </a:xfrm>
          <a:prstGeom prst="rect">
            <a:avLst/>
          </a:prstGeom>
          <a:noFill/>
          <a:ln w="9525">
            <a:noFill/>
            <a:miter lim="800000"/>
            <a:headEnd/>
            <a:tailEnd/>
          </a:ln>
        </p:spPr>
      </p:pic>
      <p:sp>
        <p:nvSpPr>
          <p:cNvPr id="6" name="Rectangle 5"/>
          <p:cNvSpPr/>
          <p:nvPr/>
        </p:nvSpPr>
        <p:spPr>
          <a:xfrm>
            <a:off x="1142944" y="428604"/>
            <a:ext cx="8001056" cy="523220"/>
          </a:xfrm>
          <a:prstGeom prst="rect">
            <a:avLst/>
          </a:prstGeom>
        </p:spPr>
        <p:txBody>
          <a:bodyPr wrap="square">
            <a:spAutoFit/>
          </a:bodyPr>
          <a:lstStyle/>
          <a:p>
            <a:pPr algn="ctr"/>
            <a:r>
              <a:rPr lang="fr-FR" sz="2800" dirty="0" smtClean="0">
                <a:latin typeface="Poor Richard" pitchFamily="18" charset="0"/>
              </a:rPr>
              <a:t>4.   Complétez l’arbre généalogique en vous aidant du texte. </a:t>
            </a:r>
            <a:endParaRPr lang="fr-FR" sz="2800" dirty="0">
              <a:latin typeface="Poor Richard" pitchFamily="18" charset="0"/>
            </a:endParaRPr>
          </a:p>
        </p:txBody>
      </p:sp>
      <p:pic>
        <p:nvPicPr>
          <p:cNvPr id="2049" name="Picture 1"/>
          <p:cNvPicPr>
            <a:picLocks noChangeAspect="1" noChangeArrowheads="1"/>
          </p:cNvPicPr>
          <p:nvPr/>
        </p:nvPicPr>
        <p:blipFill>
          <a:blip r:embed="rId3" cstate="print"/>
          <a:srcRect/>
          <a:stretch>
            <a:fillRect/>
          </a:stretch>
        </p:blipFill>
        <p:spPr bwMode="auto">
          <a:xfrm>
            <a:off x="4857752" y="2285992"/>
            <a:ext cx="4067222" cy="307183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par>
                                <p:cTn id="16" presetID="10" presetClass="entr" presetSubtype="0" fill="hold" nodeType="withEffect">
                                  <p:stCondLst>
                                    <p:cond delay="0"/>
                                  </p:stCondLst>
                                  <p:childTnLst>
                                    <p:set>
                                      <p:cBhvr>
                                        <p:cTn id="17" dur="1" fill="hold">
                                          <p:stCondLst>
                                            <p:cond delay="0"/>
                                          </p:stCondLst>
                                        </p:cTn>
                                        <p:tgtEl>
                                          <p:spTgt spid="2049"/>
                                        </p:tgtEl>
                                        <p:attrNameLst>
                                          <p:attrName>style.visibility</p:attrName>
                                        </p:attrNameLst>
                                      </p:cBhvr>
                                      <p:to>
                                        <p:strVal val="visible"/>
                                      </p:to>
                                    </p:set>
                                    <p:animEffect transition="in" filter="fade">
                                      <p:cBhvr>
                                        <p:cTn id="18" dur="2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571480"/>
            <a:ext cx="8715436" cy="584775"/>
          </a:xfrm>
          <a:prstGeom prst="rect">
            <a:avLst/>
          </a:prstGeom>
          <a:solidFill>
            <a:srgbClr val="B2B2B2">
              <a:alpha val="20000"/>
            </a:srgbClr>
          </a:solidFill>
          <a:ln>
            <a:solidFill>
              <a:srgbClr val="FF0000"/>
            </a:solidFill>
          </a:ln>
        </p:spPr>
        <p:txBody>
          <a:bodyPr wrap="square" rtlCol="0">
            <a:spAutoFit/>
          </a:bodyPr>
          <a:lstStyle/>
          <a:p>
            <a:pPr algn="ctr"/>
            <a:r>
              <a:rPr lang="fr-FR" sz="3200" dirty="0" smtClean="0">
                <a:solidFill>
                  <a:srgbClr val="FF0000"/>
                </a:solidFill>
                <a:latin typeface="Poor Richard" pitchFamily="18" charset="0"/>
              </a:rPr>
              <a:t>Chapitre 2</a:t>
            </a:r>
            <a:endParaRPr lang="fr-FR" sz="3200" dirty="0">
              <a:solidFill>
                <a:srgbClr val="FF0000"/>
              </a:solidFill>
              <a:latin typeface="Poor Richard" pitchFamily="18" charset="0"/>
            </a:endParaRPr>
          </a:p>
        </p:txBody>
      </p:sp>
      <p:sp>
        <p:nvSpPr>
          <p:cNvPr id="3" name="Rectangle 2"/>
          <p:cNvSpPr/>
          <p:nvPr/>
        </p:nvSpPr>
        <p:spPr>
          <a:xfrm>
            <a:off x="0" y="2214554"/>
            <a:ext cx="9144000" cy="280076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8800"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oor Richard" pitchFamily="18" charset="0"/>
              </a:rPr>
              <a:t>Rome, du mythe à l’Histoire.</a:t>
            </a:r>
            <a:endParaRPr lang="fr-FR" sz="8800"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2000"/>
                                        <p:tgtEl>
                                          <p:spTgt spid="2"/>
                                        </p:tgtEl>
                                      </p:cBhvr>
                                    </p:animEffect>
                                  </p:childTnLst>
                                </p:cTn>
                              </p:par>
                            </p:childTnLst>
                          </p:cTn>
                        </p:par>
                        <p:par>
                          <p:cTn id="8" fill="hold">
                            <p:stCondLst>
                              <p:cond delay="2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cteur droit avec flèche 15"/>
          <p:cNvCxnSpPr/>
          <p:nvPr/>
        </p:nvCxnSpPr>
        <p:spPr>
          <a:xfrm>
            <a:off x="2285984" y="500042"/>
            <a:ext cx="1964545"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5400000">
            <a:off x="3001158" y="785000"/>
            <a:ext cx="57150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357422" y="1071546"/>
            <a:ext cx="2000264"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4214810" y="285728"/>
            <a:ext cx="2000264"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285720" y="214290"/>
            <a:ext cx="2000264"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latin typeface="Poor Richard" pitchFamily="18" charset="0"/>
              </a:rPr>
              <a:t>Anchise</a:t>
            </a:r>
            <a:endParaRPr lang="fr-FR" sz="2400" dirty="0">
              <a:solidFill>
                <a:schemeClr val="tx1"/>
              </a:solidFill>
              <a:latin typeface="Poor Richard" pitchFamily="18" charset="0"/>
            </a:endParaRPr>
          </a:p>
        </p:txBody>
      </p:sp>
      <p:cxnSp>
        <p:nvCxnSpPr>
          <p:cNvPr id="31" name="Connecteur droit avec flèche 30"/>
          <p:cNvCxnSpPr/>
          <p:nvPr/>
        </p:nvCxnSpPr>
        <p:spPr>
          <a:xfrm rot="5400000">
            <a:off x="3036877" y="1820851"/>
            <a:ext cx="500066"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42910" y="2071678"/>
            <a:ext cx="5286412"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i="1" dirty="0" smtClean="0">
                <a:solidFill>
                  <a:schemeClr val="tx1"/>
                </a:solidFill>
                <a:latin typeface="Poor Richard" pitchFamily="18" charset="0"/>
              </a:rPr>
              <a:t>(fondateur de la ville d’Albe) </a:t>
            </a:r>
            <a:endParaRPr lang="fr-FR" i="1" dirty="0">
              <a:solidFill>
                <a:schemeClr val="tx1"/>
              </a:solidFill>
              <a:latin typeface="Poor Richard" pitchFamily="18" charset="0"/>
            </a:endParaRPr>
          </a:p>
        </p:txBody>
      </p:sp>
      <p:cxnSp>
        <p:nvCxnSpPr>
          <p:cNvPr id="33" name="Connecteur droit avec flèche 32"/>
          <p:cNvCxnSpPr/>
          <p:nvPr/>
        </p:nvCxnSpPr>
        <p:spPr>
          <a:xfrm rot="5400000">
            <a:off x="3036877" y="2892421"/>
            <a:ext cx="64294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42910" y="3214686"/>
            <a:ext cx="5286412"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latin typeface="Poor Richard" pitchFamily="18" charset="0"/>
              </a:rPr>
              <a:t>Numitor </a:t>
            </a:r>
            <a:r>
              <a:rPr lang="fr-FR" i="1" dirty="0" smtClean="0">
                <a:solidFill>
                  <a:schemeClr val="tx1"/>
                </a:solidFill>
                <a:latin typeface="Poor Richard" pitchFamily="18" charset="0"/>
              </a:rPr>
              <a:t>(roi d’Albe, détrôné par son frère </a:t>
            </a:r>
            <a:r>
              <a:rPr lang="fr-FR" i="1" dirty="0" err="1" smtClean="0">
                <a:solidFill>
                  <a:schemeClr val="tx1"/>
                </a:solidFill>
                <a:latin typeface="Poor Richard" pitchFamily="18" charset="0"/>
              </a:rPr>
              <a:t>Amulius</a:t>
            </a:r>
            <a:r>
              <a:rPr lang="fr-FR" i="1" dirty="0" smtClean="0">
                <a:solidFill>
                  <a:schemeClr val="tx1"/>
                </a:solidFill>
                <a:latin typeface="Poor Richard" pitchFamily="18" charset="0"/>
              </a:rPr>
              <a:t>)</a:t>
            </a:r>
            <a:endParaRPr lang="fr-FR" i="1" dirty="0">
              <a:solidFill>
                <a:schemeClr val="tx1"/>
              </a:solidFill>
              <a:latin typeface="Poor Richard" pitchFamily="18" charset="0"/>
            </a:endParaRPr>
          </a:p>
        </p:txBody>
      </p:sp>
      <p:cxnSp>
        <p:nvCxnSpPr>
          <p:cNvPr id="43" name="Connecteur droit avec flèche 42"/>
          <p:cNvCxnSpPr/>
          <p:nvPr/>
        </p:nvCxnSpPr>
        <p:spPr>
          <a:xfrm rot="5400000">
            <a:off x="3036877" y="4035429"/>
            <a:ext cx="64294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857356" y="4357694"/>
            <a:ext cx="3143272"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err="1" smtClean="0">
                <a:solidFill>
                  <a:schemeClr val="tx1"/>
                </a:solidFill>
                <a:latin typeface="Poor Richard" pitchFamily="18" charset="0"/>
              </a:rPr>
              <a:t>Rhea</a:t>
            </a:r>
            <a:r>
              <a:rPr lang="fr-FR" sz="2400" dirty="0" smtClean="0">
                <a:solidFill>
                  <a:schemeClr val="tx1"/>
                </a:solidFill>
                <a:latin typeface="Poor Richard" pitchFamily="18" charset="0"/>
              </a:rPr>
              <a:t> Silvia </a:t>
            </a:r>
            <a:r>
              <a:rPr lang="fr-FR" i="1" dirty="0" smtClean="0">
                <a:solidFill>
                  <a:schemeClr val="tx1"/>
                </a:solidFill>
                <a:latin typeface="Poor Richard" pitchFamily="18" charset="0"/>
              </a:rPr>
              <a:t>(fille de Numitor)</a:t>
            </a:r>
            <a:endParaRPr lang="fr-FR" i="1" dirty="0">
              <a:solidFill>
                <a:schemeClr val="tx1"/>
              </a:solidFill>
              <a:latin typeface="Poor Richard" pitchFamily="18" charset="0"/>
            </a:endParaRPr>
          </a:p>
        </p:txBody>
      </p:sp>
      <p:cxnSp>
        <p:nvCxnSpPr>
          <p:cNvPr id="50" name="Connecteur droit avec flèche 49"/>
          <p:cNvCxnSpPr/>
          <p:nvPr/>
        </p:nvCxnSpPr>
        <p:spPr>
          <a:xfrm>
            <a:off x="5000628" y="4643446"/>
            <a:ext cx="1285884" cy="1588"/>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286512" y="4357694"/>
            <a:ext cx="2500330" cy="571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4" name="Connecteur droit avec flèche 53"/>
          <p:cNvCxnSpPr/>
          <p:nvPr/>
        </p:nvCxnSpPr>
        <p:spPr>
          <a:xfrm rot="5400000">
            <a:off x="5287174" y="4928404"/>
            <a:ext cx="57150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500298" y="5214950"/>
            <a:ext cx="5143536"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i="1" dirty="0" smtClean="0">
                <a:solidFill>
                  <a:schemeClr val="tx1"/>
                </a:solidFill>
                <a:latin typeface="Poor Richard" pitchFamily="18" charset="0"/>
              </a:rPr>
              <a:t>(jetés dans le Tibre par </a:t>
            </a:r>
            <a:r>
              <a:rPr lang="fr-FR" i="1" dirty="0" err="1" smtClean="0">
                <a:solidFill>
                  <a:schemeClr val="tx1"/>
                </a:solidFill>
                <a:latin typeface="Poor Richard" pitchFamily="18" charset="0"/>
              </a:rPr>
              <a:t>Amulius</a:t>
            </a:r>
            <a:r>
              <a:rPr lang="fr-FR" i="1" dirty="0" smtClean="0">
                <a:solidFill>
                  <a:schemeClr val="tx1"/>
                </a:solidFill>
                <a:latin typeface="Poor Richard" pitchFamily="18" charset="0"/>
              </a:rPr>
              <a:t>)</a:t>
            </a:r>
            <a:endParaRPr lang="fr-FR" i="1" dirty="0">
              <a:solidFill>
                <a:schemeClr val="tx1"/>
              </a:solidFill>
              <a:latin typeface="Poor Richard" pitchFamily="18" charset="0"/>
            </a:endParaRPr>
          </a:p>
        </p:txBody>
      </p:sp>
      <p:cxnSp>
        <p:nvCxnSpPr>
          <p:cNvPr id="62" name="Connecteur droit avec flèche 61"/>
          <p:cNvCxnSpPr/>
          <p:nvPr/>
        </p:nvCxnSpPr>
        <p:spPr>
          <a:xfrm rot="5400000">
            <a:off x="4572794" y="5999974"/>
            <a:ext cx="57150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071802" y="6286520"/>
            <a:ext cx="3714776" cy="42862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400" dirty="0" smtClean="0">
                <a:solidFill>
                  <a:schemeClr val="tx1"/>
                </a:solidFill>
                <a:latin typeface="Poor Richard" pitchFamily="18" charset="0"/>
              </a:rPr>
              <a:t>fonde Rome</a:t>
            </a:r>
            <a:endParaRPr lang="fr-FR" sz="2400" dirty="0">
              <a:solidFill>
                <a:schemeClr val="tx1"/>
              </a:solidFill>
              <a:latin typeface="Poor Richard" pitchFamily="18" charset="0"/>
            </a:endParaRPr>
          </a:p>
        </p:txBody>
      </p:sp>
      <p:pic>
        <p:nvPicPr>
          <p:cNvPr id="3076" name="Picture 4" descr="Résultat de recherche d'images pour &quot;louve romaine&quot;"/>
          <p:cNvPicPr>
            <a:picLocks noChangeAspect="1" noChangeArrowheads="1"/>
          </p:cNvPicPr>
          <p:nvPr/>
        </p:nvPicPr>
        <p:blipFill>
          <a:blip r:embed="rId2" cstate="print"/>
          <a:srcRect/>
          <a:stretch>
            <a:fillRect/>
          </a:stretch>
        </p:blipFill>
        <p:spPr bwMode="auto">
          <a:xfrm>
            <a:off x="1071538" y="5000636"/>
            <a:ext cx="1262080" cy="872638"/>
          </a:xfrm>
          <a:prstGeom prst="rect">
            <a:avLst/>
          </a:prstGeom>
          <a:noFill/>
        </p:spPr>
      </p:pic>
      <p:pic>
        <p:nvPicPr>
          <p:cNvPr id="3078" name="Picture 6" descr="Résultat de recherche d'images pour &quot;énée&quot;"/>
          <p:cNvPicPr>
            <a:picLocks noChangeAspect="1" noChangeArrowheads="1"/>
          </p:cNvPicPr>
          <p:nvPr/>
        </p:nvPicPr>
        <p:blipFill>
          <a:blip r:embed="rId3" cstate="print"/>
          <a:srcRect t="4286"/>
          <a:stretch>
            <a:fillRect/>
          </a:stretch>
        </p:blipFill>
        <p:spPr bwMode="auto">
          <a:xfrm>
            <a:off x="4643438" y="857232"/>
            <a:ext cx="835060" cy="1047734"/>
          </a:xfrm>
          <a:prstGeom prst="rect">
            <a:avLst/>
          </a:prstGeom>
          <a:noFill/>
        </p:spPr>
      </p:pic>
      <p:sp>
        <p:nvSpPr>
          <p:cNvPr id="68" name="ZoneTexte 67"/>
          <p:cNvSpPr txBox="1"/>
          <p:nvPr/>
        </p:nvSpPr>
        <p:spPr>
          <a:xfrm>
            <a:off x="4214810" y="285728"/>
            <a:ext cx="2000264" cy="461665"/>
          </a:xfrm>
          <a:prstGeom prst="rect">
            <a:avLst/>
          </a:prstGeom>
          <a:noFill/>
        </p:spPr>
        <p:txBody>
          <a:bodyPr wrap="square" rtlCol="0">
            <a:spAutoFit/>
          </a:bodyPr>
          <a:lstStyle/>
          <a:p>
            <a:pPr algn="ctr"/>
            <a:r>
              <a:rPr lang="fr-FR" sz="2400" dirty="0" smtClean="0">
                <a:solidFill>
                  <a:srgbClr val="008000"/>
                </a:solidFill>
                <a:latin typeface="Poor Richard" pitchFamily="18" charset="0"/>
              </a:rPr>
              <a:t>Vénus </a:t>
            </a:r>
            <a:r>
              <a:rPr lang="fr-FR" i="1" dirty="0" smtClean="0">
                <a:solidFill>
                  <a:srgbClr val="008000"/>
                </a:solidFill>
                <a:latin typeface="Poor Richard" pitchFamily="18" charset="0"/>
              </a:rPr>
              <a:t>(déesse)</a:t>
            </a:r>
            <a:endParaRPr lang="fr-FR" sz="2400" dirty="0">
              <a:solidFill>
                <a:srgbClr val="008000"/>
              </a:solidFill>
              <a:latin typeface="Poor Richard" pitchFamily="18" charset="0"/>
            </a:endParaRPr>
          </a:p>
        </p:txBody>
      </p:sp>
      <p:sp>
        <p:nvSpPr>
          <p:cNvPr id="69" name="ZoneTexte 68"/>
          <p:cNvSpPr txBox="1"/>
          <p:nvPr/>
        </p:nvSpPr>
        <p:spPr>
          <a:xfrm>
            <a:off x="2357422" y="1071546"/>
            <a:ext cx="2000264" cy="461665"/>
          </a:xfrm>
          <a:prstGeom prst="rect">
            <a:avLst/>
          </a:prstGeom>
          <a:noFill/>
        </p:spPr>
        <p:txBody>
          <a:bodyPr wrap="square" rtlCol="0">
            <a:spAutoFit/>
          </a:bodyPr>
          <a:lstStyle/>
          <a:p>
            <a:pPr algn="ctr"/>
            <a:r>
              <a:rPr lang="fr-FR" sz="2400" dirty="0" smtClean="0">
                <a:solidFill>
                  <a:srgbClr val="008000"/>
                </a:solidFill>
                <a:latin typeface="Poor Richard" pitchFamily="18" charset="0"/>
              </a:rPr>
              <a:t>Énée </a:t>
            </a:r>
            <a:r>
              <a:rPr lang="fr-FR" i="1" dirty="0" smtClean="0">
                <a:solidFill>
                  <a:srgbClr val="008000"/>
                </a:solidFill>
                <a:latin typeface="Poor Richard" pitchFamily="18" charset="0"/>
              </a:rPr>
              <a:t>(héros troyen)</a:t>
            </a:r>
            <a:endParaRPr lang="fr-FR" sz="2400" dirty="0">
              <a:solidFill>
                <a:srgbClr val="008000"/>
              </a:solidFill>
              <a:latin typeface="Poor Richard" pitchFamily="18" charset="0"/>
            </a:endParaRPr>
          </a:p>
        </p:txBody>
      </p:sp>
      <p:sp>
        <p:nvSpPr>
          <p:cNvPr id="70" name="ZoneTexte 69"/>
          <p:cNvSpPr txBox="1"/>
          <p:nvPr/>
        </p:nvSpPr>
        <p:spPr>
          <a:xfrm>
            <a:off x="642910" y="2071678"/>
            <a:ext cx="2786082" cy="461665"/>
          </a:xfrm>
          <a:prstGeom prst="rect">
            <a:avLst/>
          </a:prstGeom>
          <a:noFill/>
        </p:spPr>
        <p:txBody>
          <a:bodyPr wrap="square" rtlCol="0">
            <a:spAutoFit/>
          </a:bodyPr>
          <a:lstStyle/>
          <a:p>
            <a:pPr algn="ctr"/>
            <a:r>
              <a:rPr lang="fr-FR" sz="2400" dirty="0" smtClean="0">
                <a:solidFill>
                  <a:srgbClr val="008000"/>
                </a:solidFill>
                <a:latin typeface="Poor Richard" pitchFamily="18" charset="0"/>
              </a:rPr>
              <a:t>Iule</a:t>
            </a:r>
            <a:endParaRPr lang="fr-FR" sz="2400" dirty="0">
              <a:solidFill>
                <a:srgbClr val="008000"/>
              </a:solidFill>
              <a:latin typeface="Poor Richard" pitchFamily="18" charset="0"/>
            </a:endParaRPr>
          </a:p>
        </p:txBody>
      </p:sp>
      <p:sp>
        <p:nvSpPr>
          <p:cNvPr id="71" name="ZoneTexte 70"/>
          <p:cNvSpPr txBox="1"/>
          <p:nvPr/>
        </p:nvSpPr>
        <p:spPr>
          <a:xfrm>
            <a:off x="6286512" y="4357694"/>
            <a:ext cx="2500330" cy="461665"/>
          </a:xfrm>
          <a:prstGeom prst="rect">
            <a:avLst/>
          </a:prstGeom>
          <a:noFill/>
        </p:spPr>
        <p:txBody>
          <a:bodyPr wrap="square" rtlCol="0">
            <a:spAutoFit/>
          </a:bodyPr>
          <a:lstStyle/>
          <a:p>
            <a:pPr algn="ctr"/>
            <a:r>
              <a:rPr lang="fr-FR" sz="2400" dirty="0" smtClean="0">
                <a:solidFill>
                  <a:srgbClr val="008000"/>
                </a:solidFill>
                <a:latin typeface="Poor Richard" pitchFamily="18" charset="0"/>
              </a:rPr>
              <a:t>Mars </a:t>
            </a:r>
            <a:r>
              <a:rPr lang="fr-FR" i="1" dirty="0" smtClean="0">
                <a:solidFill>
                  <a:srgbClr val="008000"/>
                </a:solidFill>
                <a:latin typeface="Poor Richard" pitchFamily="18" charset="0"/>
              </a:rPr>
              <a:t>(dieu de la guerre)</a:t>
            </a:r>
            <a:endParaRPr lang="fr-FR" sz="2400" dirty="0">
              <a:solidFill>
                <a:srgbClr val="008000"/>
              </a:solidFill>
              <a:latin typeface="Poor Richard" pitchFamily="18" charset="0"/>
            </a:endParaRPr>
          </a:p>
        </p:txBody>
      </p:sp>
      <p:sp>
        <p:nvSpPr>
          <p:cNvPr id="72" name="ZoneTexte 71"/>
          <p:cNvSpPr txBox="1"/>
          <p:nvPr/>
        </p:nvSpPr>
        <p:spPr>
          <a:xfrm>
            <a:off x="2500298" y="5214950"/>
            <a:ext cx="2428892" cy="461665"/>
          </a:xfrm>
          <a:prstGeom prst="rect">
            <a:avLst/>
          </a:prstGeom>
          <a:noFill/>
        </p:spPr>
        <p:txBody>
          <a:bodyPr wrap="square" rtlCol="0">
            <a:spAutoFit/>
          </a:bodyPr>
          <a:lstStyle/>
          <a:p>
            <a:pPr algn="ctr"/>
            <a:r>
              <a:rPr lang="fr-FR" sz="2400" dirty="0" smtClean="0">
                <a:solidFill>
                  <a:srgbClr val="008000"/>
                </a:solidFill>
                <a:latin typeface="Poor Richard" pitchFamily="18" charset="0"/>
              </a:rPr>
              <a:t>Romulus et Remus</a:t>
            </a:r>
            <a:endParaRPr lang="fr-FR" sz="2400" dirty="0">
              <a:solidFill>
                <a:srgbClr val="008000"/>
              </a:solidFill>
              <a:latin typeface="Poor Richard" pitchFamily="18" charset="0"/>
            </a:endParaRPr>
          </a:p>
        </p:txBody>
      </p:sp>
      <p:sp>
        <p:nvSpPr>
          <p:cNvPr id="73" name="ZoneTexte 72"/>
          <p:cNvSpPr txBox="1"/>
          <p:nvPr/>
        </p:nvSpPr>
        <p:spPr>
          <a:xfrm>
            <a:off x="3214678" y="6286520"/>
            <a:ext cx="2000264" cy="461665"/>
          </a:xfrm>
          <a:prstGeom prst="rect">
            <a:avLst/>
          </a:prstGeom>
          <a:noFill/>
        </p:spPr>
        <p:txBody>
          <a:bodyPr wrap="square" rtlCol="0">
            <a:spAutoFit/>
          </a:bodyPr>
          <a:lstStyle/>
          <a:p>
            <a:pPr algn="ctr"/>
            <a:r>
              <a:rPr lang="fr-FR" sz="2400" dirty="0" smtClean="0">
                <a:solidFill>
                  <a:srgbClr val="008000"/>
                </a:solidFill>
                <a:latin typeface="Poor Richard" pitchFamily="18" charset="0"/>
              </a:rPr>
              <a:t>Romulus</a:t>
            </a:r>
            <a:endParaRPr lang="fr-FR" sz="24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1"/>
                                          </p:val>
                                        </p:tav>
                                        <p:tav tm="100000">
                                          <p:val>
                                            <p:strVal val="#ppt_x"/>
                                          </p:val>
                                        </p:tav>
                                      </p:tavLst>
                                    </p:anim>
                                    <p:anim calcmode="lin" valueType="num">
                                      <p:cBhvr>
                                        <p:cTn id="9" dur="10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69"/>
                                        </p:tgtEl>
                                        <p:attrNameLst>
                                          <p:attrName>style.visibility</p:attrName>
                                        </p:attrNameLst>
                                      </p:cBhvr>
                                      <p:to>
                                        <p:strVal val="visible"/>
                                      </p:to>
                                    </p:set>
                                    <p:animEffect transition="in" filter="fade">
                                      <p:cBhvr>
                                        <p:cTn id="14" dur="1000"/>
                                        <p:tgtEl>
                                          <p:spTgt spid="69"/>
                                        </p:tgtEl>
                                      </p:cBhvr>
                                    </p:animEffect>
                                    <p:anim calcmode="lin" valueType="num">
                                      <p:cBhvr>
                                        <p:cTn id="15" dur="1000" fill="hold"/>
                                        <p:tgtEl>
                                          <p:spTgt spid="69"/>
                                        </p:tgtEl>
                                        <p:attrNameLst>
                                          <p:attrName>ppt_x</p:attrName>
                                        </p:attrNameLst>
                                      </p:cBhvr>
                                      <p:tavLst>
                                        <p:tav tm="0">
                                          <p:val>
                                            <p:strVal val="#ppt_x-.1"/>
                                          </p:val>
                                        </p:tav>
                                        <p:tav tm="100000">
                                          <p:val>
                                            <p:strVal val="#ppt_x"/>
                                          </p:val>
                                        </p:tav>
                                      </p:tavLst>
                                    </p:anim>
                                    <p:anim calcmode="lin" valueType="num">
                                      <p:cBhvr>
                                        <p:cTn id="16" dur="10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70"/>
                                        </p:tgtEl>
                                        <p:attrNameLst>
                                          <p:attrName>style.visibility</p:attrName>
                                        </p:attrNameLst>
                                      </p:cBhvr>
                                      <p:to>
                                        <p:strVal val="visible"/>
                                      </p:to>
                                    </p:set>
                                    <p:animEffect transition="in" filter="fade">
                                      <p:cBhvr>
                                        <p:cTn id="21" dur="1000"/>
                                        <p:tgtEl>
                                          <p:spTgt spid="70"/>
                                        </p:tgtEl>
                                      </p:cBhvr>
                                    </p:animEffect>
                                    <p:anim calcmode="lin" valueType="num">
                                      <p:cBhvr>
                                        <p:cTn id="22" dur="1000" fill="hold"/>
                                        <p:tgtEl>
                                          <p:spTgt spid="70"/>
                                        </p:tgtEl>
                                        <p:attrNameLst>
                                          <p:attrName>ppt_x</p:attrName>
                                        </p:attrNameLst>
                                      </p:cBhvr>
                                      <p:tavLst>
                                        <p:tav tm="0">
                                          <p:val>
                                            <p:strVal val="#ppt_x-.1"/>
                                          </p:val>
                                        </p:tav>
                                        <p:tav tm="100000">
                                          <p:val>
                                            <p:strVal val="#ppt_x"/>
                                          </p:val>
                                        </p:tav>
                                      </p:tavLst>
                                    </p:anim>
                                    <p:anim calcmode="lin" valueType="num">
                                      <p:cBhvr>
                                        <p:cTn id="23" dur="10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71"/>
                                        </p:tgtEl>
                                        <p:attrNameLst>
                                          <p:attrName>style.visibility</p:attrName>
                                        </p:attrNameLst>
                                      </p:cBhvr>
                                      <p:to>
                                        <p:strVal val="visible"/>
                                      </p:to>
                                    </p:set>
                                    <p:animEffect transition="in" filter="fade">
                                      <p:cBhvr>
                                        <p:cTn id="28" dur="1000"/>
                                        <p:tgtEl>
                                          <p:spTgt spid="71"/>
                                        </p:tgtEl>
                                      </p:cBhvr>
                                    </p:animEffect>
                                    <p:anim calcmode="lin" valueType="num">
                                      <p:cBhvr>
                                        <p:cTn id="29" dur="1000" fill="hold"/>
                                        <p:tgtEl>
                                          <p:spTgt spid="71"/>
                                        </p:tgtEl>
                                        <p:attrNameLst>
                                          <p:attrName>ppt_x</p:attrName>
                                        </p:attrNameLst>
                                      </p:cBhvr>
                                      <p:tavLst>
                                        <p:tav tm="0">
                                          <p:val>
                                            <p:strVal val="#ppt_x-.1"/>
                                          </p:val>
                                        </p:tav>
                                        <p:tav tm="100000">
                                          <p:val>
                                            <p:strVal val="#ppt_x"/>
                                          </p:val>
                                        </p:tav>
                                      </p:tavLst>
                                    </p:anim>
                                    <p:anim calcmode="lin" valueType="num">
                                      <p:cBhvr>
                                        <p:cTn id="30" dur="1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1"/>
                                          </p:val>
                                        </p:tav>
                                        <p:tav tm="100000">
                                          <p:val>
                                            <p:strVal val="#ppt_x"/>
                                          </p:val>
                                        </p:tav>
                                      </p:tavLst>
                                    </p:anim>
                                    <p:anim calcmode="lin" valueType="num">
                                      <p:cBhvr>
                                        <p:cTn id="37" dur="10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73"/>
                                        </p:tgtEl>
                                        <p:attrNameLst>
                                          <p:attrName>style.visibility</p:attrName>
                                        </p:attrNameLst>
                                      </p:cBhvr>
                                      <p:to>
                                        <p:strVal val="visible"/>
                                      </p:to>
                                    </p:set>
                                    <p:animEffect transition="in" filter="fade">
                                      <p:cBhvr>
                                        <p:cTn id="42" dur="1000"/>
                                        <p:tgtEl>
                                          <p:spTgt spid="73"/>
                                        </p:tgtEl>
                                      </p:cBhvr>
                                    </p:animEffect>
                                    <p:anim calcmode="lin" valueType="num">
                                      <p:cBhvr>
                                        <p:cTn id="43" dur="1000" fill="hold"/>
                                        <p:tgtEl>
                                          <p:spTgt spid="73"/>
                                        </p:tgtEl>
                                        <p:attrNameLst>
                                          <p:attrName>ppt_x</p:attrName>
                                        </p:attrNameLst>
                                      </p:cBhvr>
                                      <p:tavLst>
                                        <p:tav tm="0">
                                          <p:val>
                                            <p:strVal val="#ppt_x-.1"/>
                                          </p:val>
                                        </p:tav>
                                        <p:tav tm="100000">
                                          <p:val>
                                            <p:strVal val="#ppt_x"/>
                                          </p:val>
                                        </p:tav>
                                      </p:tavLst>
                                    </p:anim>
                                    <p:anim calcmode="lin" valueType="num">
                                      <p:cBhvr>
                                        <p:cTn id="44" dur="1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42910" y="285728"/>
            <a:ext cx="7572428" cy="523220"/>
          </a:xfrm>
          <a:prstGeom prst="rect">
            <a:avLst/>
          </a:prstGeom>
          <a:noFill/>
        </p:spPr>
        <p:txBody>
          <a:bodyPr wrap="square" rtlCol="0">
            <a:spAutoFit/>
          </a:bodyPr>
          <a:lstStyle/>
          <a:p>
            <a:pPr algn="ctr"/>
            <a:r>
              <a:rPr lang="fr-FR" sz="2800" dirty="0" smtClean="0">
                <a:solidFill>
                  <a:srgbClr val="FF0000"/>
                </a:solidFill>
                <a:latin typeface="Poor Richard" pitchFamily="18" charset="0"/>
              </a:rPr>
              <a:t>2.  </a:t>
            </a:r>
            <a:r>
              <a:rPr lang="fr-FR" sz="2800" u="sng" dirty="0" smtClean="0">
                <a:solidFill>
                  <a:srgbClr val="FF0000"/>
                </a:solidFill>
                <a:latin typeface="Poor Richard" pitchFamily="18" charset="0"/>
              </a:rPr>
              <a:t>Romulus, le fondateur de Rome.</a:t>
            </a:r>
            <a:endParaRPr lang="fr-FR" sz="2800" dirty="0">
              <a:solidFill>
                <a:srgbClr val="FF0000"/>
              </a:solidFill>
              <a:latin typeface="Poor Richard"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2143108" y="928670"/>
            <a:ext cx="4714908" cy="3415903"/>
          </a:xfrm>
          <a:prstGeom prst="rect">
            <a:avLst/>
          </a:prstGeom>
          <a:noFill/>
          <a:ln w="9525">
            <a:noFill/>
            <a:miter lim="800000"/>
            <a:headEnd/>
            <a:tailEnd/>
          </a:ln>
          <a:effectLst/>
        </p:spPr>
      </p:pic>
      <p:pic>
        <p:nvPicPr>
          <p:cNvPr id="5" name="Image 4" descr="j0254500.gif"/>
          <p:cNvPicPr>
            <a:picLocks noChangeAspect="1"/>
          </p:cNvPicPr>
          <p:nvPr/>
        </p:nvPicPr>
        <p:blipFill>
          <a:blip r:embed="rId3" cstate="print"/>
          <a:srcRect/>
          <a:stretch>
            <a:fillRect/>
          </a:stretch>
        </p:blipFill>
        <p:spPr bwMode="auto">
          <a:xfrm>
            <a:off x="357158" y="5000636"/>
            <a:ext cx="595310" cy="595310"/>
          </a:xfrm>
          <a:prstGeom prst="rect">
            <a:avLst/>
          </a:prstGeom>
          <a:noFill/>
          <a:ln w="9525">
            <a:noFill/>
            <a:miter lim="800000"/>
            <a:headEnd/>
            <a:tailEnd/>
          </a:ln>
        </p:spPr>
      </p:pic>
      <p:sp>
        <p:nvSpPr>
          <p:cNvPr id="7" name="ZoneTexte 6"/>
          <p:cNvSpPr txBox="1"/>
          <p:nvPr/>
        </p:nvSpPr>
        <p:spPr>
          <a:xfrm>
            <a:off x="1071538" y="4500570"/>
            <a:ext cx="7715240" cy="1815882"/>
          </a:xfrm>
          <a:prstGeom prst="rect">
            <a:avLst/>
          </a:prstGeom>
          <a:noFill/>
        </p:spPr>
        <p:txBody>
          <a:bodyPr wrap="square" rtlCol="0">
            <a:spAutoFit/>
          </a:bodyPr>
          <a:lstStyle/>
          <a:p>
            <a:pPr marL="342900" indent="-342900">
              <a:buAutoNum type="arabicPeriod"/>
            </a:pPr>
            <a:r>
              <a:rPr lang="fr-FR" sz="2800" dirty="0" smtClean="0">
                <a:latin typeface="Poor Richard" pitchFamily="18" charset="0"/>
              </a:rPr>
              <a:t>Présentez le document en rédigeant une phrase.</a:t>
            </a:r>
          </a:p>
          <a:p>
            <a:pPr marL="342900" indent="-342900">
              <a:buAutoNum type="arabicPeriod"/>
            </a:pPr>
            <a:r>
              <a:rPr lang="fr-FR" sz="2800" dirty="0" smtClean="0">
                <a:latin typeface="Poor Richard" pitchFamily="18" charset="0"/>
              </a:rPr>
              <a:t>Repérez les différents événements correspondant aux vignettes, entourez-les dans le texte puis reliez-les aux vignettes.</a:t>
            </a:r>
            <a:endParaRPr lang="fr-FR" sz="28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ox(out)">
                                      <p:cBhvr>
                                        <p:cTn id="13" dur="3000"/>
                                        <p:tgtEl>
                                          <p:spTgt spid="1026"/>
                                        </p:tgtEl>
                                      </p:cBhvr>
                                    </p:animEffect>
                                  </p:childTnLst>
                                </p:cTn>
                              </p:par>
                              <p:par>
                                <p:cTn id="14" presetID="2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edge">
                                      <p:cBhvr>
                                        <p:cTn id="16" dur="2000"/>
                                        <p:tgtEl>
                                          <p:spTgt spid="5"/>
                                        </p:tgtEl>
                                      </p:cBhvr>
                                    </p:animEffec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gtEl>
                                        <p:attrNameLst>
                                          <p:attrName>fillcolor</p:attrName>
                                        </p:attrNameLst>
                                      </p:cBhvr>
                                      <p:tavLst>
                                        <p:tav tm="0">
                                          <p:val>
                                            <p:clrVal>
                                              <a:schemeClr val="accent2"/>
                                            </p:clrVal>
                                          </p:val>
                                        </p:tav>
                                        <p:tav tm="50000">
                                          <p:val>
                                            <p:clrVal>
                                              <a:schemeClr val="hlink"/>
                                            </p:clrVal>
                                          </p:val>
                                        </p:tav>
                                      </p:tavLst>
                                    </p:anim>
                                    <p:set>
                                      <p:cBhvr>
                                        <p:cTn id="21"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45122"/>
          <a:stretch>
            <a:fillRect/>
          </a:stretch>
        </p:blipFill>
        <p:spPr bwMode="auto">
          <a:xfrm>
            <a:off x="285720" y="500042"/>
            <a:ext cx="3929090" cy="5187112"/>
          </a:xfrm>
          <a:prstGeom prst="rect">
            <a:avLst/>
          </a:prstGeom>
          <a:noFill/>
          <a:ln w="9525">
            <a:noFill/>
            <a:miter lim="800000"/>
            <a:headEnd/>
            <a:tailEnd/>
          </a:ln>
          <a:effectLst/>
        </p:spPr>
      </p:pic>
      <p:pic>
        <p:nvPicPr>
          <p:cNvPr id="5" name="Image 4" descr="j0254500.gif"/>
          <p:cNvPicPr>
            <a:picLocks noChangeAspect="1"/>
          </p:cNvPicPr>
          <p:nvPr/>
        </p:nvPicPr>
        <p:blipFill>
          <a:blip r:embed="rId3" cstate="print"/>
          <a:srcRect/>
          <a:stretch>
            <a:fillRect/>
          </a:stretch>
        </p:blipFill>
        <p:spPr bwMode="auto">
          <a:xfrm>
            <a:off x="6000760" y="571480"/>
            <a:ext cx="595310" cy="595310"/>
          </a:xfrm>
          <a:prstGeom prst="rect">
            <a:avLst/>
          </a:prstGeom>
          <a:noFill/>
          <a:ln w="9525">
            <a:noFill/>
            <a:miter lim="800000"/>
            <a:headEnd/>
            <a:tailEnd/>
          </a:ln>
        </p:spPr>
      </p:pic>
      <p:sp>
        <p:nvSpPr>
          <p:cNvPr id="7" name="ZoneTexte 6"/>
          <p:cNvSpPr txBox="1"/>
          <p:nvPr/>
        </p:nvSpPr>
        <p:spPr>
          <a:xfrm>
            <a:off x="4500562" y="1285860"/>
            <a:ext cx="4143340" cy="954107"/>
          </a:xfrm>
          <a:prstGeom prst="rect">
            <a:avLst/>
          </a:prstGeom>
          <a:noFill/>
        </p:spPr>
        <p:txBody>
          <a:bodyPr wrap="square" rtlCol="0">
            <a:spAutoFit/>
          </a:bodyPr>
          <a:lstStyle/>
          <a:p>
            <a:pPr marL="342900" indent="-342900">
              <a:buAutoNum type="arabicPeriod"/>
            </a:pPr>
            <a:r>
              <a:rPr lang="fr-FR" sz="2800" dirty="0" smtClean="0">
                <a:latin typeface="Poor Richard" pitchFamily="18" charset="0"/>
              </a:rPr>
              <a:t>Présentez le document en rédigeant une phrase.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out)">
                                      <p:cBhvr>
                                        <p:cTn id="7" dur="3000"/>
                                        <p:tgtEl>
                                          <p:spTgt spid="1026"/>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1408"/>
          <a:stretch>
            <a:fillRect/>
          </a:stretch>
        </p:blipFill>
        <p:spPr bwMode="auto">
          <a:xfrm>
            <a:off x="1000100" y="1571612"/>
            <a:ext cx="7215238" cy="5153742"/>
          </a:xfrm>
          <a:prstGeom prst="rect">
            <a:avLst/>
          </a:prstGeom>
          <a:noFill/>
          <a:ln w="9525">
            <a:noFill/>
            <a:miter lim="800000"/>
            <a:headEnd/>
            <a:tailEnd/>
          </a:ln>
          <a:effectLst/>
        </p:spPr>
      </p:pic>
      <p:pic>
        <p:nvPicPr>
          <p:cNvPr id="5" name="Image 4" descr="j0254500.gif"/>
          <p:cNvPicPr>
            <a:picLocks noChangeAspect="1"/>
          </p:cNvPicPr>
          <p:nvPr/>
        </p:nvPicPr>
        <p:blipFill>
          <a:blip r:embed="rId3" cstate="print"/>
          <a:srcRect/>
          <a:stretch>
            <a:fillRect/>
          </a:stretch>
        </p:blipFill>
        <p:spPr bwMode="auto">
          <a:xfrm>
            <a:off x="357158" y="714356"/>
            <a:ext cx="595310" cy="595310"/>
          </a:xfrm>
          <a:prstGeom prst="rect">
            <a:avLst/>
          </a:prstGeom>
          <a:noFill/>
          <a:ln w="9525">
            <a:noFill/>
            <a:miter lim="800000"/>
            <a:headEnd/>
            <a:tailEnd/>
          </a:ln>
        </p:spPr>
      </p:pic>
      <p:sp>
        <p:nvSpPr>
          <p:cNvPr id="7" name="ZoneTexte 6"/>
          <p:cNvSpPr txBox="1"/>
          <p:nvPr/>
        </p:nvSpPr>
        <p:spPr>
          <a:xfrm>
            <a:off x="1071538" y="285728"/>
            <a:ext cx="7715240" cy="1384995"/>
          </a:xfrm>
          <a:prstGeom prst="rect">
            <a:avLst/>
          </a:prstGeom>
          <a:noFill/>
        </p:spPr>
        <p:txBody>
          <a:bodyPr wrap="square" rtlCol="0">
            <a:spAutoFit/>
          </a:bodyPr>
          <a:lstStyle/>
          <a:p>
            <a:pPr marL="342900" indent="-342900"/>
            <a:r>
              <a:rPr lang="fr-FR" sz="2800" dirty="0" smtClean="0">
                <a:latin typeface="Poor Richard" pitchFamily="18" charset="0"/>
              </a:rPr>
              <a:t>2.  Repérez les différents événements correspondant aux vignettes, entourez-les dans le texte puis reliez-les aux vignettes.</a:t>
            </a:r>
            <a:endParaRPr lang="fr-FR" sz="2800" dirty="0">
              <a:latin typeface="Poor Richard" pitchFamily="18" charset="0"/>
            </a:endParaRPr>
          </a:p>
        </p:txBody>
      </p:sp>
      <p:sp>
        <p:nvSpPr>
          <p:cNvPr id="8" name="Rectangle 7"/>
          <p:cNvSpPr/>
          <p:nvPr/>
        </p:nvSpPr>
        <p:spPr>
          <a:xfrm>
            <a:off x="1357290" y="1928802"/>
            <a:ext cx="3500462" cy="285752"/>
          </a:xfrm>
          <a:prstGeom prst="rect">
            <a:avLst/>
          </a:prstGeom>
          <a:solidFill>
            <a:srgbClr val="008000">
              <a:alpha val="4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stCxn id="8" idx="3"/>
          </p:cNvCxnSpPr>
          <p:nvPr/>
        </p:nvCxnSpPr>
        <p:spPr>
          <a:xfrm>
            <a:off x="4857752" y="2071678"/>
            <a:ext cx="2143140" cy="3714776"/>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43108" y="3357562"/>
            <a:ext cx="2571768" cy="214314"/>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142976" y="3571876"/>
            <a:ext cx="3571900" cy="285752"/>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142976" y="3857628"/>
            <a:ext cx="571504" cy="214314"/>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flipV="1">
            <a:off x="4714876" y="3357562"/>
            <a:ext cx="2286016" cy="2143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85918" y="4572008"/>
            <a:ext cx="2643206" cy="214314"/>
          </a:xfrm>
          <a:prstGeom prst="rect">
            <a:avLst/>
          </a:prstGeom>
          <a:solidFill>
            <a:srgbClr val="0033CC">
              <a:alpha val="40000"/>
            </a:srgb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142976" y="4786322"/>
            <a:ext cx="3143272" cy="214314"/>
          </a:xfrm>
          <a:prstGeom prst="rect">
            <a:avLst/>
          </a:prstGeom>
          <a:solidFill>
            <a:srgbClr val="0033CC">
              <a:alpha val="40000"/>
            </a:srgb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p:cNvCxnSpPr/>
          <p:nvPr/>
        </p:nvCxnSpPr>
        <p:spPr>
          <a:xfrm rot="5400000" flipH="1" flipV="1">
            <a:off x="4429124" y="2143116"/>
            <a:ext cx="2571768" cy="2571768"/>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142976" y="5000636"/>
            <a:ext cx="3500462" cy="214314"/>
          </a:xfrm>
          <a:prstGeom prst="rect">
            <a:avLst/>
          </a:prstGeom>
          <a:solidFill>
            <a:schemeClr val="bg1">
              <a:lumMod val="50000"/>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142976" y="5214950"/>
            <a:ext cx="2928958" cy="285752"/>
          </a:xfrm>
          <a:prstGeom prst="rect">
            <a:avLst/>
          </a:prstGeom>
          <a:solidFill>
            <a:schemeClr val="bg1">
              <a:lumMod val="50000"/>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p:cNvCxnSpPr/>
          <p:nvPr/>
        </p:nvCxnSpPr>
        <p:spPr>
          <a:xfrm flipV="1">
            <a:off x="4643438" y="4572008"/>
            <a:ext cx="2214578" cy="5715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out)">
                                      <p:cBhvr>
                                        <p:cTn id="7" dur="3000"/>
                                        <p:tgtEl>
                                          <p:spTgt spid="1026"/>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childTnLst>
                          </p:cTn>
                        </p:par>
                        <p:par>
                          <p:cTn id="31" fill="hold">
                            <p:stCondLst>
                              <p:cond delay="2000"/>
                            </p:stCondLst>
                            <p:childTnLst>
                              <p:par>
                                <p:cTn id="32" presetID="21" presetClass="entr" presetSubtype="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1)">
                                      <p:cBhvr>
                                        <p:cTn id="34" dur="2000"/>
                                        <p:tgtEl>
                                          <p:spTgt spid="12"/>
                                        </p:tgtEl>
                                      </p:cBhvr>
                                    </p:animEffect>
                                  </p:childTnLst>
                                </p:cTn>
                              </p:par>
                            </p:childTnLst>
                          </p:cTn>
                        </p:par>
                        <p:par>
                          <p:cTn id="35" fill="hold">
                            <p:stCondLst>
                              <p:cond delay="4000"/>
                            </p:stCondLst>
                            <p:childTnLst>
                              <p:par>
                                <p:cTn id="36" presetID="21" presetClass="entr" presetSubtype="1"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heel(1)">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heel(1)">
                                      <p:cBhvr>
                                        <p:cTn id="48" dur="2000"/>
                                        <p:tgtEl>
                                          <p:spTgt spid="17"/>
                                        </p:tgtEl>
                                      </p:cBhvr>
                                    </p:animEffect>
                                  </p:childTnLst>
                                </p:cTn>
                              </p:par>
                            </p:childTnLst>
                          </p:cTn>
                        </p:par>
                        <p:par>
                          <p:cTn id="49" fill="hold">
                            <p:stCondLst>
                              <p:cond delay="2000"/>
                            </p:stCondLst>
                            <p:childTnLst>
                              <p:par>
                                <p:cTn id="50" presetID="21"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heel(1)">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heel(1)">
                                      <p:cBhvr>
                                        <p:cTn id="62" dur="2000"/>
                                        <p:tgtEl>
                                          <p:spTgt spid="22"/>
                                        </p:tgtEl>
                                      </p:cBhvr>
                                    </p:animEffect>
                                  </p:childTnLst>
                                </p:cTn>
                              </p:par>
                            </p:childTnLst>
                          </p:cTn>
                        </p:par>
                        <p:par>
                          <p:cTn id="63" fill="hold">
                            <p:stCondLst>
                              <p:cond delay="2000"/>
                            </p:stCondLst>
                            <p:childTnLst>
                              <p:par>
                                <p:cTn id="64" presetID="21" presetClass="entr" presetSubtype="1"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heel(1)">
                                      <p:cBhvr>
                                        <p:cTn id="66" dur="20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animBg="1"/>
      <p:bldP spid="12" grpId="0" animBg="1"/>
      <p:bldP spid="13" grpId="0" animBg="1"/>
      <p:bldP spid="17" grpId="0" animBg="1"/>
      <p:bldP spid="18"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9"/>
          <p:cNvSpPr>
            <a:spLocks noChangeArrowheads="1"/>
          </p:cNvSpPr>
          <p:nvPr/>
        </p:nvSpPr>
        <p:spPr bwMode="auto">
          <a:xfrm>
            <a:off x="1071538" y="1857364"/>
            <a:ext cx="7143800" cy="2554545"/>
          </a:xfrm>
          <a:prstGeom prst="rect">
            <a:avLst/>
          </a:prstGeom>
          <a:noFill/>
          <a:ln w="9525">
            <a:solidFill>
              <a:srgbClr val="FF0000"/>
            </a:solidFill>
            <a:miter lim="800000"/>
            <a:headEnd/>
            <a:tailEnd/>
          </a:ln>
        </p:spPr>
        <p:txBody>
          <a:bodyPr wrap="square">
            <a:spAutoFit/>
          </a:bodyPr>
          <a:lstStyle/>
          <a:p>
            <a:endParaRPr lang="fr-FR" sz="3200" dirty="0" smtClean="0">
              <a:solidFill>
                <a:srgbClr val="0033CC"/>
              </a:solidFill>
              <a:latin typeface="Poor Richard" pitchFamily="18" charset="0"/>
            </a:endParaRPr>
          </a:p>
          <a:p>
            <a:r>
              <a:rPr lang="fr-FR" sz="3200" dirty="0" smtClean="0">
                <a:solidFill>
                  <a:srgbClr val="0033CC"/>
                </a:solidFill>
                <a:latin typeface="Poor Richard" pitchFamily="18" charset="0"/>
              </a:rPr>
              <a:t>À partir des documents étudiés, rédige un petit texte pour raconter la légende de la fondation de Rome.</a:t>
            </a:r>
          </a:p>
          <a:p>
            <a:endParaRPr lang="fr-FR" sz="3200" dirty="0">
              <a:solidFill>
                <a:srgbClr val="0033CC"/>
              </a:solidFill>
              <a:latin typeface="Poor Richard" pitchFamily="18" charset="0"/>
            </a:endParaRPr>
          </a:p>
        </p:txBody>
      </p:sp>
      <p:pic>
        <p:nvPicPr>
          <p:cNvPr id="3" name="Image 2" descr="crayons-01.gif"/>
          <p:cNvPicPr>
            <a:picLocks noChangeAspect="1"/>
          </p:cNvPicPr>
          <p:nvPr/>
        </p:nvPicPr>
        <p:blipFill>
          <a:blip r:embed="rId2" cstate="print"/>
          <a:stretch>
            <a:fillRect/>
          </a:stretch>
        </p:blipFill>
        <p:spPr>
          <a:xfrm>
            <a:off x="4071934" y="1142984"/>
            <a:ext cx="762004" cy="11430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8677"/>
                                        </p:tgtEl>
                                        <p:attrNameLst>
                                          <p:attrName>style.visibility</p:attrName>
                                        </p:attrNameLst>
                                      </p:cBhvr>
                                      <p:to>
                                        <p:strVal val="visible"/>
                                      </p:to>
                                    </p:set>
                                    <p:animEffect transition="in" filter="box(in)">
                                      <p:cBhvr>
                                        <p:cTn id="10" dur="2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5992"/>
            <a:ext cx="9144000" cy="1938992"/>
          </a:xfrm>
          <a:prstGeom prst="rect">
            <a:avLst/>
          </a:prstGeom>
        </p:spPr>
        <p:txBody>
          <a:bodyPr>
            <a:spAutoFit/>
          </a:bodyPr>
          <a:lstStyle/>
          <a:p>
            <a:pPr marL="342900" indent="-342900" algn="ctr">
              <a:defRPr/>
            </a:pPr>
            <a:r>
              <a:rPr lang="fr-FR" sz="6000" dirty="0" smtClean="0">
                <a:solidFill>
                  <a:srgbClr val="FF0000"/>
                </a:solidFill>
                <a:latin typeface="Poor Richard" pitchFamily="18" charset="0"/>
              </a:rPr>
              <a:t>II.     </a:t>
            </a:r>
            <a:r>
              <a:rPr lang="fr-FR" sz="6000" u="sng" dirty="0" smtClean="0">
                <a:solidFill>
                  <a:srgbClr val="FF0000"/>
                </a:solidFill>
                <a:latin typeface="Poor Richard" pitchFamily="18" charset="0"/>
              </a:rPr>
              <a:t>De la légende aux découvertes archéologiques.</a:t>
            </a:r>
            <a:endParaRPr lang="fr-FR" sz="6000" u="sng" dirty="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rome et italie 3035"/>
          <p:cNvPicPr>
            <a:picLocks noChangeAspect="1" noChangeArrowheads="1"/>
          </p:cNvPicPr>
          <p:nvPr/>
        </p:nvPicPr>
        <p:blipFill>
          <a:blip r:embed="rId2" cstate="print"/>
          <a:srcRect/>
          <a:stretch>
            <a:fillRect/>
          </a:stretch>
        </p:blipFill>
        <p:spPr bwMode="auto">
          <a:xfrm>
            <a:off x="428596" y="285728"/>
            <a:ext cx="4289451" cy="2444556"/>
          </a:xfrm>
          <a:prstGeom prst="rect">
            <a:avLst/>
          </a:prstGeom>
          <a:noFill/>
          <a:ln w="9525">
            <a:solidFill>
              <a:schemeClr val="tx1"/>
            </a:solidFill>
            <a:miter lim="800000"/>
            <a:headEnd/>
            <a:tailEnd/>
          </a:ln>
        </p:spPr>
      </p:pic>
      <p:pic>
        <p:nvPicPr>
          <p:cNvPr id="9222" name="Picture 6" descr="rome033"/>
          <p:cNvPicPr>
            <a:picLocks noChangeAspect="1" noChangeArrowheads="1"/>
          </p:cNvPicPr>
          <p:nvPr/>
        </p:nvPicPr>
        <p:blipFill>
          <a:blip r:embed="rId3" cstate="print"/>
          <a:srcRect/>
          <a:stretch>
            <a:fillRect/>
          </a:stretch>
        </p:blipFill>
        <p:spPr bwMode="auto">
          <a:xfrm>
            <a:off x="5214942" y="3543863"/>
            <a:ext cx="3535357" cy="3314137"/>
          </a:xfrm>
          <a:prstGeom prst="rect">
            <a:avLst/>
          </a:prstGeom>
          <a:noFill/>
          <a:ln w="9525">
            <a:solidFill>
              <a:schemeClr val="tx1"/>
            </a:solidFill>
            <a:miter lim="800000"/>
            <a:headEnd/>
            <a:tailEnd/>
          </a:ln>
        </p:spPr>
      </p:pic>
      <p:sp>
        <p:nvSpPr>
          <p:cNvPr id="9223" name="Text Box 7"/>
          <p:cNvSpPr txBox="1">
            <a:spLocks noChangeArrowheads="1"/>
          </p:cNvSpPr>
          <p:nvPr/>
        </p:nvSpPr>
        <p:spPr bwMode="auto">
          <a:xfrm>
            <a:off x="4857752" y="285728"/>
            <a:ext cx="3311525" cy="1643074"/>
          </a:xfrm>
          <a:prstGeom prst="rect">
            <a:avLst/>
          </a:prstGeom>
          <a:solidFill>
            <a:srgbClr val="FFFFFF"/>
          </a:solidFill>
          <a:ln w="9525">
            <a:solidFill>
              <a:srgbClr val="000000"/>
            </a:solidFill>
            <a:miter lim="800000"/>
            <a:headEnd/>
            <a:tailEnd/>
          </a:ln>
        </p:spPr>
        <p:txBody>
          <a:bodyPr/>
          <a:lstStyle/>
          <a:p>
            <a:pPr algn="just"/>
            <a:r>
              <a:rPr lang="fr-FR" sz="2000" dirty="0">
                <a:solidFill>
                  <a:srgbClr val="FF0000"/>
                </a:solidFill>
                <a:latin typeface="Poor Richard" pitchFamily="18" charset="0"/>
              </a:rPr>
              <a:t>Fouilles archéologiques sur le Palatin : fond d’une cabane latine du VIIIe siècle avant J.-C</a:t>
            </a:r>
            <a:r>
              <a:rPr lang="fr-FR" sz="2000" dirty="0">
                <a:latin typeface="Poor Richard" pitchFamily="18" charset="0"/>
              </a:rPr>
              <a:t>. : dans les cavités étaient plantés des poteaux supportant le toit.</a:t>
            </a:r>
          </a:p>
        </p:txBody>
      </p:sp>
      <p:sp>
        <p:nvSpPr>
          <p:cNvPr id="9224" name="Text Box 8"/>
          <p:cNvSpPr txBox="1">
            <a:spLocks noChangeArrowheads="1"/>
          </p:cNvSpPr>
          <p:nvPr/>
        </p:nvSpPr>
        <p:spPr bwMode="auto">
          <a:xfrm>
            <a:off x="4786314" y="2285992"/>
            <a:ext cx="4143404" cy="1428760"/>
          </a:xfrm>
          <a:prstGeom prst="rect">
            <a:avLst/>
          </a:prstGeom>
          <a:solidFill>
            <a:srgbClr val="FFFFFF"/>
          </a:solidFill>
          <a:ln w="9525">
            <a:solidFill>
              <a:srgbClr val="000000"/>
            </a:solidFill>
            <a:miter lim="800000"/>
            <a:headEnd/>
            <a:tailEnd/>
          </a:ln>
        </p:spPr>
        <p:txBody>
          <a:bodyPr/>
          <a:lstStyle/>
          <a:p>
            <a:pPr algn="just"/>
            <a:r>
              <a:rPr lang="fr-FR" sz="2000" b="1" dirty="0">
                <a:solidFill>
                  <a:srgbClr val="FF0000"/>
                </a:solidFill>
                <a:latin typeface="Poor Richard" pitchFamily="18" charset="0"/>
              </a:rPr>
              <a:t>Reconstitution d’une cabane latine du Palatin </a:t>
            </a:r>
            <a:r>
              <a:rPr lang="fr-FR" sz="2000" dirty="0">
                <a:latin typeface="Poor Richard" pitchFamily="18" charset="0"/>
              </a:rPr>
              <a:t>: cette reconstitution a été réalisée à partir de traces découvertes lors d’une campagne archéologique</a:t>
            </a:r>
          </a:p>
        </p:txBody>
      </p:sp>
      <p:pic>
        <p:nvPicPr>
          <p:cNvPr id="1026" name="Picture 2"/>
          <p:cNvPicPr>
            <a:picLocks noChangeAspect="1" noChangeArrowheads="1"/>
          </p:cNvPicPr>
          <p:nvPr/>
        </p:nvPicPr>
        <p:blipFill>
          <a:blip r:embed="rId4" cstate="print">
            <a:lum contrast="30000"/>
          </a:blip>
          <a:srcRect/>
          <a:stretch>
            <a:fillRect/>
          </a:stretch>
        </p:blipFill>
        <p:spPr bwMode="auto">
          <a:xfrm>
            <a:off x="642910" y="3214686"/>
            <a:ext cx="3640138" cy="3500438"/>
          </a:xfrm>
          <a:prstGeom prst="rect">
            <a:avLst/>
          </a:prstGeom>
          <a:noFill/>
          <a:ln w="9525">
            <a:noFill/>
            <a:miter lim="800000"/>
            <a:headEnd/>
            <a:tailEnd/>
          </a:ln>
        </p:spPr>
      </p:pic>
      <p:sp>
        <p:nvSpPr>
          <p:cNvPr id="9225" name="Line 9"/>
          <p:cNvSpPr>
            <a:spLocks noChangeShapeType="1"/>
          </p:cNvSpPr>
          <p:nvPr/>
        </p:nvSpPr>
        <p:spPr bwMode="auto">
          <a:xfrm>
            <a:off x="3714744" y="2714620"/>
            <a:ext cx="1504956" cy="2009780"/>
          </a:xfrm>
          <a:prstGeom prst="line">
            <a:avLst/>
          </a:prstGeom>
          <a:noFill/>
          <a:ln w="25400">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strips(downLeft)">
                                      <p:cBhvr>
                                        <p:cTn id="7" dur="500"/>
                                        <p:tgtEl>
                                          <p:spTgt spid="9221"/>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9223"/>
                                        </p:tgtEl>
                                        <p:attrNameLst>
                                          <p:attrName>style.visibility</p:attrName>
                                        </p:attrNameLst>
                                      </p:cBhvr>
                                      <p:to>
                                        <p:strVal val="visible"/>
                                      </p:to>
                                    </p:set>
                                    <p:animEffect transition="in" filter="strips(downLeft)">
                                      <p:cBhvr>
                                        <p:cTn id="11" dur="500"/>
                                        <p:tgtEl>
                                          <p:spTgt spid="922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222"/>
                                        </p:tgtEl>
                                        <p:attrNameLst>
                                          <p:attrName>style.visibility</p:attrName>
                                        </p:attrNameLst>
                                      </p:cBhvr>
                                      <p:to>
                                        <p:strVal val="visible"/>
                                      </p:to>
                                    </p:set>
                                    <p:animEffect transition="in" filter="checkerboard(across)">
                                      <p:cBhvr>
                                        <p:cTn id="16" dur="500"/>
                                        <p:tgtEl>
                                          <p:spTgt spid="9222"/>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9225"/>
                                        </p:tgtEl>
                                        <p:attrNameLst>
                                          <p:attrName>style.visibility</p:attrName>
                                        </p:attrNameLst>
                                      </p:cBhvr>
                                      <p:to>
                                        <p:strVal val="visible"/>
                                      </p:to>
                                    </p:set>
                                  </p:childTnLst>
                                </p:cTn>
                              </p:par>
                            </p:childTnLst>
                          </p:cTn>
                        </p:par>
                        <p:par>
                          <p:cTn id="20" fill="hold">
                            <p:stCondLst>
                              <p:cond delay="500"/>
                            </p:stCondLst>
                            <p:childTnLst>
                              <p:par>
                                <p:cTn id="21" presetID="18" presetClass="entr" presetSubtype="12" fill="hold" grpId="0" nodeType="afterEffect">
                                  <p:stCondLst>
                                    <p:cond delay="0"/>
                                  </p:stCondLst>
                                  <p:childTnLst>
                                    <p:set>
                                      <p:cBhvr>
                                        <p:cTn id="22" dur="1" fill="hold">
                                          <p:stCondLst>
                                            <p:cond delay="0"/>
                                          </p:stCondLst>
                                        </p:cTn>
                                        <p:tgtEl>
                                          <p:spTgt spid="9224"/>
                                        </p:tgtEl>
                                        <p:attrNameLst>
                                          <p:attrName>style.visibility</p:attrName>
                                        </p:attrNameLst>
                                      </p:cBhvr>
                                      <p:to>
                                        <p:strVal val="visible"/>
                                      </p:to>
                                    </p:set>
                                    <p:animEffect transition="in" filter="strips(downLeft)">
                                      <p:cBhvr>
                                        <p:cTn id="23" dur="500"/>
                                        <p:tgtEl>
                                          <p:spTgt spid="9224"/>
                                        </p:tgtEl>
                                      </p:cBhvr>
                                    </p:animEffect>
                                  </p:childTnLst>
                                </p:cTn>
                              </p:par>
                            </p:childTnLst>
                          </p:cTn>
                        </p:par>
                        <p:par>
                          <p:cTn id="24" fill="hold">
                            <p:stCondLst>
                              <p:cond delay="1000"/>
                            </p:stCondLst>
                            <p:childTnLst>
                              <p:par>
                                <p:cTn id="25" presetID="5" presetClass="entr" presetSubtype="10"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checkerboard(across)">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5"/>
          <p:cNvSpPr>
            <a:spLocks noChangeArrowheads="1"/>
          </p:cNvSpPr>
          <p:nvPr/>
        </p:nvSpPr>
        <p:spPr bwMode="auto">
          <a:xfrm>
            <a:off x="0" y="1285860"/>
            <a:ext cx="9144000" cy="892552"/>
          </a:xfrm>
          <a:prstGeom prst="rect">
            <a:avLst/>
          </a:prstGeom>
          <a:noFill/>
          <a:ln w="9525">
            <a:noFill/>
            <a:miter lim="800000"/>
            <a:headEnd/>
            <a:tailEnd/>
          </a:ln>
        </p:spPr>
        <p:txBody>
          <a:bodyPr wrap="square">
            <a:spAutoFit/>
          </a:bodyPr>
          <a:lstStyle/>
          <a:p>
            <a:pPr algn="ctr"/>
            <a:r>
              <a:rPr lang="fr-FR" sz="2600" dirty="0" smtClean="0">
                <a:latin typeface="Poor Richard" pitchFamily="18" charset="0"/>
              </a:rPr>
              <a:t>1. L’existence </a:t>
            </a:r>
            <a:r>
              <a:rPr lang="fr-FR" sz="2600" dirty="0">
                <a:latin typeface="Poor Richard" pitchFamily="18" charset="0"/>
              </a:rPr>
              <a:t>d’une vraie cité est-elle </a:t>
            </a:r>
            <a:r>
              <a:rPr lang="fr-FR" sz="2600" dirty="0" smtClean="0">
                <a:latin typeface="Poor Richard" pitchFamily="18" charset="0"/>
              </a:rPr>
              <a:t>confirmée </a:t>
            </a:r>
            <a:r>
              <a:rPr lang="fr-FR" sz="2600" dirty="0">
                <a:latin typeface="Poor Richard" pitchFamily="18" charset="0"/>
              </a:rPr>
              <a:t>par les fouilles archéologiques ?</a:t>
            </a:r>
          </a:p>
        </p:txBody>
      </p:sp>
      <p:sp>
        <p:nvSpPr>
          <p:cNvPr id="30728" name="Rectangle 6"/>
          <p:cNvSpPr>
            <a:spLocks noChangeArrowheads="1"/>
          </p:cNvSpPr>
          <p:nvPr/>
        </p:nvSpPr>
        <p:spPr bwMode="auto">
          <a:xfrm>
            <a:off x="0" y="3643314"/>
            <a:ext cx="9144000" cy="892552"/>
          </a:xfrm>
          <a:prstGeom prst="rect">
            <a:avLst/>
          </a:prstGeom>
          <a:noFill/>
          <a:ln w="9525">
            <a:noFill/>
            <a:miter lim="800000"/>
            <a:headEnd/>
            <a:tailEnd/>
          </a:ln>
        </p:spPr>
        <p:txBody>
          <a:bodyPr wrap="square">
            <a:spAutoFit/>
          </a:bodyPr>
          <a:lstStyle/>
          <a:p>
            <a:pPr algn="ctr"/>
            <a:r>
              <a:rPr lang="fr-FR" sz="2600" dirty="0" smtClean="0">
                <a:latin typeface="Poor Richard" pitchFamily="18" charset="0"/>
              </a:rPr>
              <a:t>2. À </a:t>
            </a:r>
            <a:r>
              <a:rPr lang="fr-FR" sz="2600" dirty="0">
                <a:latin typeface="Poor Richard" pitchFamily="18" charset="0"/>
              </a:rPr>
              <a:t>partir de la reconstitution, à quoi devait ressembler la cité de Romulus ?</a:t>
            </a:r>
          </a:p>
        </p:txBody>
      </p:sp>
      <p:pic>
        <p:nvPicPr>
          <p:cNvPr id="12" name="Image 11" descr="j0254500.gif"/>
          <p:cNvPicPr>
            <a:picLocks noChangeAspect="1"/>
          </p:cNvPicPr>
          <p:nvPr/>
        </p:nvPicPr>
        <p:blipFill>
          <a:blip r:embed="rId2" cstate="print"/>
          <a:srcRect/>
          <a:stretch>
            <a:fillRect/>
          </a:stretch>
        </p:blipFill>
        <p:spPr bwMode="auto">
          <a:xfrm>
            <a:off x="3857620" y="571480"/>
            <a:ext cx="595310" cy="595310"/>
          </a:xfrm>
          <a:prstGeom prst="rect">
            <a:avLst/>
          </a:prstGeom>
          <a:noFill/>
          <a:ln w="9525">
            <a:noFill/>
            <a:miter lim="800000"/>
            <a:headEnd/>
            <a:tailEnd/>
          </a:ln>
        </p:spPr>
      </p:pic>
      <p:sp>
        <p:nvSpPr>
          <p:cNvPr id="5" name="Rectangle 4"/>
          <p:cNvSpPr/>
          <p:nvPr/>
        </p:nvSpPr>
        <p:spPr>
          <a:xfrm>
            <a:off x="0" y="2357430"/>
            <a:ext cx="9144000" cy="492443"/>
          </a:xfrm>
          <a:prstGeom prst="rect">
            <a:avLst/>
          </a:prstGeom>
        </p:spPr>
        <p:txBody>
          <a:bodyPr wrap="square">
            <a:spAutoFit/>
          </a:bodyPr>
          <a:lstStyle/>
          <a:p>
            <a:pPr algn="ctr">
              <a:spcBef>
                <a:spcPct val="50000"/>
              </a:spcBef>
            </a:pPr>
            <a:r>
              <a:rPr lang="fr-FR" sz="2600" i="1" dirty="0" smtClean="0">
                <a:solidFill>
                  <a:srgbClr val="008000"/>
                </a:solidFill>
                <a:latin typeface="Poor Richard" pitchFamily="18" charset="0"/>
              </a:rPr>
              <a:t>Non, seules des cabanes ont été retrouvées sur la colline du Palatin.</a:t>
            </a:r>
          </a:p>
        </p:txBody>
      </p:sp>
      <p:sp>
        <p:nvSpPr>
          <p:cNvPr id="6" name="Rectangle 5"/>
          <p:cNvSpPr/>
          <p:nvPr/>
        </p:nvSpPr>
        <p:spPr>
          <a:xfrm>
            <a:off x="0" y="4714884"/>
            <a:ext cx="9144000" cy="892552"/>
          </a:xfrm>
          <a:prstGeom prst="rect">
            <a:avLst/>
          </a:prstGeom>
        </p:spPr>
        <p:txBody>
          <a:bodyPr wrap="square">
            <a:spAutoFit/>
          </a:bodyPr>
          <a:lstStyle/>
          <a:p>
            <a:pPr algn="ctr">
              <a:spcBef>
                <a:spcPct val="50000"/>
              </a:spcBef>
            </a:pPr>
            <a:r>
              <a:rPr lang="fr-FR" sz="2600" i="1" dirty="0" smtClean="0">
                <a:solidFill>
                  <a:srgbClr val="008000"/>
                </a:solidFill>
                <a:latin typeface="Poor Richard" pitchFamily="18" charset="0"/>
              </a:rPr>
              <a:t>La cité de Romulus devait ressembler à un village regroupant des cabanes de bois.</a:t>
            </a:r>
            <a:endParaRPr lang="fr-FR" sz="2600" i="1"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0726"/>
                                        </p:tgtEl>
                                        <p:attrNameLst>
                                          <p:attrName>style.visibility</p:attrName>
                                        </p:attrNameLst>
                                      </p:cBhvr>
                                      <p:to>
                                        <p:strVal val="visible"/>
                                      </p:to>
                                    </p:set>
                                    <p:anim calcmode="discrete" valueType="clr">
                                      <p:cBhvr override="childStyle">
                                        <p:cTn id="10" dur="80"/>
                                        <p:tgtEl>
                                          <p:spTgt spid="30726"/>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0726"/>
                                        </p:tgtEl>
                                        <p:attrNameLst>
                                          <p:attrName>fillcolor</p:attrName>
                                        </p:attrNameLst>
                                      </p:cBhvr>
                                      <p:tavLst>
                                        <p:tav tm="0">
                                          <p:val>
                                            <p:clrVal>
                                              <a:schemeClr val="accent2"/>
                                            </p:clrVal>
                                          </p:val>
                                        </p:tav>
                                        <p:tav tm="50000">
                                          <p:val>
                                            <p:clrVal>
                                              <a:schemeClr val="hlink"/>
                                            </p:clrVal>
                                          </p:val>
                                        </p:tav>
                                      </p:tavLst>
                                    </p:anim>
                                    <p:set>
                                      <p:cBhvr>
                                        <p:cTn id="12" dur="80"/>
                                        <p:tgtEl>
                                          <p:spTgt spid="30726"/>
                                        </p:tgtEl>
                                        <p:attrNameLst>
                                          <p:attrName>fill.type</p:attrName>
                                        </p:attrNameLst>
                                      </p:cBhvr>
                                      <p:to>
                                        <p:strVal val="solid"/>
                                      </p:to>
                                    </p:set>
                                  </p:childTnLst>
                                </p:cTn>
                              </p:par>
                            </p:childTnLst>
                          </p:cTn>
                        </p:par>
                        <p:par>
                          <p:cTn id="13" fill="hold">
                            <p:stCondLst>
                              <p:cond delay="296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30728"/>
                                        </p:tgtEl>
                                        <p:attrNameLst>
                                          <p:attrName>style.visibility</p:attrName>
                                        </p:attrNameLst>
                                      </p:cBhvr>
                                      <p:to>
                                        <p:strVal val="visible"/>
                                      </p:to>
                                    </p:set>
                                    <p:anim calcmode="discrete" valueType="clr">
                                      <p:cBhvr override="childStyle">
                                        <p:cTn id="16" dur="80"/>
                                        <p:tgtEl>
                                          <p:spTgt spid="30728"/>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0728"/>
                                        </p:tgtEl>
                                        <p:attrNameLst>
                                          <p:attrName>fillcolor</p:attrName>
                                        </p:attrNameLst>
                                      </p:cBhvr>
                                      <p:tavLst>
                                        <p:tav tm="0">
                                          <p:val>
                                            <p:clrVal>
                                              <a:schemeClr val="accent2"/>
                                            </p:clrVal>
                                          </p:val>
                                        </p:tav>
                                        <p:tav tm="50000">
                                          <p:val>
                                            <p:clrVal>
                                              <a:schemeClr val="hlink"/>
                                            </p:clrVal>
                                          </p:val>
                                        </p:tav>
                                      </p:tavLst>
                                    </p:anim>
                                    <p:set>
                                      <p:cBhvr>
                                        <p:cTn id="18" dur="80"/>
                                        <p:tgtEl>
                                          <p:spTgt spid="30728"/>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1"/>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0" presetClass="entr" presetSubtype="0" fill="hold" grpId="0" nodeType="clickEffect">
                                  <p:stCondLst>
                                    <p:cond delay="0"/>
                                  </p:stCondLst>
                                  <p:iterate type="lt">
                                    <p:tmPct val="10000"/>
                                  </p:iterate>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1"/>
                                          </p:val>
                                        </p:tav>
                                        <p:tav tm="100000">
                                          <p:val>
                                            <p:strVal val="#ppt_x"/>
                                          </p:val>
                                        </p:tav>
                                      </p:tavLst>
                                    </p:anim>
                                    <p:anim calcmode="lin" valueType="num">
                                      <p:cBhvr>
                                        <p:cTn id="3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0" presetClass="entr" presetSubtype="0" fill="hold" grpId="1" nodeType="clickEffect">
                                  <p:stCondLst>
                                    <p:cond delay="0"/>
                                  </p:stCondLst>
                                  <p:iterate type="lt">
                                    <p:tmPct val="10000"/>
                                  </p:iterate>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1"/>
                                          </p:val>
                                        </p:tav>
                                        <p:tav tm="100000">
                                          <p:val>
                                            <p:strVal val="#ppt_x"/>
                                          </p:val>
                                        </p:tav>
                                      </p:tavLst>
                                    </p:anim>
                                    <p:anim calcmode="lin" valueType="num">
                                      <p:cBhvr>
                                        <p:cTn id="3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28" grpId="0"/>
      <p:bldP spid="5" grpId="0"/>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lum contrast="30000"/>
            <a:grayscl/>
          </a:blip>
          <a:srcRect t="1140" r="1946" b="9908"/>
          <a:stretch>
            <a:fillRect/>
          </a:stretch>
        </p:blipFill>
        <p:spPr bwMode="auto">
          <a:xfrm>
            <a:off x="571472" y="357166"/>
            <a:ext cx="5143536" cy="5072098"/>
          </a:xfrm>
          <a:prstGeom prst="rect">
            <a:avLst/>
          </a:prstGeom>
          <a:noFill/>
          <a:ln w="19050">
            <a:solidFill>
              <a:schemeClr val="tx2">
                <a:lumMod val="50000"/>
              </a:schemeClr>
            </a:solidFill>
            <a:miter lim="800000"/>
            <a:headEnd/>
            <a:tailEnd/>
          </a:ln>
        </p:spPr>
      </p:pic>
      <p:pic>
        <p:nvPicPr>
          <p:cNvPr id="5" name="Image 4"/>
          <p:cNvPicPr/>
          <p:nvPr/>
        </p:nvPicPr>
        <p:blipFill>
          <a:blip r:embed="rId2" cstate="print">
            <a:lum contrast="30000"/>
          </a:blip>
          <a:srcRect t="405" r="2775" b="9503"/>
          <a:stretch>
            <a:fillRect/>
          </a:stretch>
        </p:blipFill>
        <p:spPr bwMode="auto">
          <a:xfrm>
            <a:off x="571472" y="357166"/>
            <a:ext cx="5143536" cy="5072098"/>
          </a:xfrm>
          <a:prstGeom prst="rect">
            <a:avLst/>
          </a:prstGeom>
          <a:noFill/>
          <a:ln w="19050">
            <a:solidFill>
              <a:schemeClr val="tx2">
                <a:lumMod val="50000"/>
              </a:schemeClr>
            </a:solidFill>
            <a:miter lim="800000"/>
            <a:headEnd/>
            <a:tailEnd/>
          </a:ln>
        </p:spPr>
      </p:pic>
      <p:sp>
        <p:nvSpPr>
          <p:cNvPr id="7" name="ZoneTexte 6"/>
          <p:cNvSpPr txBox="1"/>
          <p:nvPr/>
        </p:nvSpPr>
        <p:spPr>
          <a:xfrm>
            <a:off x="500034" y="5572140"/>
            <a:ext cx="5072098" cy="523220"/>
          </a:xfrm>
          <a:prstGeom prst="rect">
            <a:avLst/>
          </a:prstGeom>
          <a:solidFill>
            <a:schemeClr val="bg1">
              <a:lumMod val="85000"/>
            </a:schemeClr>
          </a:solidFill>
          <a:ln>
            <a:solidFill>
              <a:schemeClr val="tx1"/>
            </a:solidFill>
          </a:ln>
        </p:spPr>
        <p:txBody>
          <a:bodyPr wrap="square" rtlCol="0">
            <a:spAutoFit/>
          </a:bodyPr>
          <a:lstStyle/>
          <a:p>
            <a:pPr algn="ctr"/>
            <a:r>
              <a:rPr lang="fr-FR" sz="2800" dirty="0" smtClean="0">
                <a:latin typeface="Poor Richard" pitchFamily="18" charset="0"/>
              </a:rPr>
              <a:t>L’Italie au VII</a:t>
            </a:r>
            <a:r>
              <a:rPr lang="fr-FR" sz="2800" baseline="30000" dirty="0" smtClean="0">
                <a:latin typeface="Poor Richard" pitchFamily="18" charset="0"/>
              </a:rPr>
              <a:t>ème</a:t>
            </a:r>
            <a:r>
              <a:rPr lang="fr-FR" sz="2800" dirty="0" smtClean="0">
                <a:latin typeface="Poor Richard" pitchFamily="18" charset="0"/>
              </a:rPr>
              <a:t> siècle avant J.C.</a:t>
            </a:r>
            <a:endParaRPr lang="fr-FR" sz="2800" dirty="0">
              <a:latin typeface="Poor Richard" pitchFamily="18" charset="0"/>
            </a:endParaRPr>
          </a:p>
        </p:txBody>
      </p:sp>
      <p:sp>
        <p:nvSpPr>
          <p:cNvPr id="8" name="ZoneTexte 7"/>
          <p:cNvSpPr txBox="1"/>
          <p:nvPr/>
        </p:nvSpPr>
        <p:spPr>
          <a:xfrm>
            <a:off x="6143636" y="1643050"/>
            <a:ext cx="2571768" cy="1692771"/>
          </a:xfrm>
          <a:prstGeom prst="rect">
            <a:avLst/>
          </a:prstGeom>
          <a:noFill/>
        </p:spPr>
        <p:txBody>
          <a:bodyPr wrap="square" rtlCol="0">
            <a:spAutoFit/>
          </a:bodyPr>
          <a:lstStyle/>
          <a:p>
            <a:pPr algn="ctr"/>
            <a:r>
              <a:rPr lang="fr-FR" sz="2600" dirty="0" smtClean="0">
                <a:latin typeface="Poor Richard" pitchFamily="18" charset="0"/>
              </a:rPr>
              <a:t>Quel peuple dominait  la région de Rome au VII</a:t>
            </a:r>
            <a:r>
              <a:rPr lang="fr-FR" sz="2600" baseline="30000" dirty="0" smtClean="0">
                <a:latin typeface="Poor Richard" pitchFamily="18" charset="0"/>
              </a:rPr>
              <a:t>ème </a:t>
            </a:r>
            <a:r>
              <a:rPr lang="fr-FR" sz="2600" dirty="0" smtClean="0">
                <a:latin typeface="Poor Richard" pitchFamily="18" charset="0"/>
              </a:rPr>
              <a:t>siècle avant J.C.?</a:t>
            </a:r>
            <a:endParaRPr lang="fr-FR" sz="2600" dirty="0">
              <a:latin typeface="Poor Richard" pitchFamily="18" charset="0"/>
            </a:endParaRPr>
          </a:p>
        </p:txBody>
      </p:sp>
      <p:pic>
        <p:nvPicPr>
          <p:cNvPr id="9" name="Image 8" descr="j0254500.gif"/>
          <p:cNvPicPr>
            <a:picLocks noChangeAspect="1"/>
          </p:cNvPicPr>
          <p:nvPr/>
        </p:nvPicPr>
        <p:blipFill>
          <a:blip r:embed="rId3" cstate="print"/>
          <a:srcRect/>
          <a:stretch>
            <a:fillRect/>
          </a:stretch>
        </p:blipFill>
        <p:spPr bwMode="auto">
          <a:xfrm>
            <a:off x="7000892" y="928670"/>
            <a:ext cx="595310" cy="595310"/>
          </a:xfrm>
          <a:prstGeom prst="rect">
            <a:avLst/>
          </a:prstGeom>
          <a:noFill/>
          <a:ln w="9525">
            <a:noFill/>
            <a:miter lim="800000"/>
            <a:headEnd/>
            <a:tailEnd/>
          </a:ln>
        </p:spPr>
      </p:pic>
      <p:sp>
        <p:nvSpPr>
          <p:cNvPr id="10" name="Rectangle 9"/>
          <p:cNvSpPr/>
          <p:nvPr/>
        </p:nvSpPr>
        <p:spPr>
          <a:xfrm>
            <a:off x="6072198" y="3571876"/>
            <a:ext cx="2714644" cy="2092881"/>
          </a:xfrm>
          <a:prstGeom prst="rect">
            <a:avLst/>
          </a:prstGeom>
        </p:spPr>
        <p:txBody>
          <a:bodyPr wrap="square">
            <a:spAutoFit/>
          </a:bodyPr>
          <a:lstStyle/>
          <a:p>
            <a:pPr algn="ctr">
              <a:spcBef>
                <a:spcPct val="50000"/>
              </a:spcBef>
            </a:pPr>
            <a:r>
              <a:rPr lang="fr-FR" sz="2600" i="1" dirty="0" smtClean="0">
                <a:solidFill>
                  <a:srgbClr val="008000"/>
                </a:solidFill>
                <a:latin typeface="Poor Richard" pitchFamily="18" charset="0"/>
              </a:rPr>
              <a:t>Les Étrusques dominaient la région de Rome et ont permis son développement.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2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edge">
                                      <p:cBhvr>
                                        <p:cTn id="13" dur="2000"/>
                                        <p:tgtEl>
                                          <p:spTgt spid="9"/>
                                        </p:tgtEl>
                                      </p:cBhvr>
                                    </p:animEffect>
                                  </p:childTnLst>
                                </p:cTn>
                              </p:par>
                              <p:par>
                                <p:cTn id="14" presetID="40" presetClass="entr" presetSubtype="0" fill="hold" grpId="0" nodeType="with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1"/>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1"/>
                                          </p:val>
                                        </p:tav>
                                        <p:tav tm="100000">
                                          <p:val>
                                            <p:strVal val="#ppt_x"/>
                                          </p:val>
                                        </p:tav>
                                      </p:tavLst>
                                    </p:anim>
                                    <p:anim calcmode="lin" valueType="num">
                                      <p:cBhvr>
                                        <p:cTn id="3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cstate="print"/>
          <a:srcRect l="3451" r="3371" b="12107"/>
          <a:stretch>
            <a:fillRect/>
          </a:stretch>
        </p:blipFill>
        <p:spPr bwMode="auto">
          <a:xfrm>
            <a:off x="500034" y="214290"/>
            <a:ext cx="3857652" cy="3214710"/>
          </a:xfrm>
          <a:prstGeom prst="rect">
            <a:avLst/>
          </a:prstGeom>
          <a:noFill/>
          <a:ln w="9525">
            <a:noFill/>
            <a:miter lim="800000"/>
            <a:headEnd/>
            <a:tailEnd/>
          </a:ln>
        </p:spPr>
      </p:pic>
      <p:pic>
        <p:nvPicPr>
          <p:cNvPr id="34818" name="Picture 1"/>
          <p:cNvPicPr>
            <a:picLocks noChangeAspect="1" noChangeArrowheads="1"/>
          </p:cNvPicPr>
          <p:nvPr/>
        </p:nvPicPr>
        <p:blipFill>
          <a:blip r:embed="rId3" cstate="print"/>
          <a:srcRect t="7722" b="2187"/>
          <a:stretch>
            <a:fillRect/>
          </a:stretch>
        </p:blipFill>
        <p:spPr bwMode="auto">
          <a:xfrm>
            <a:off x="4786314" y="857232"/>
            <a:ext cx="3768594" cy="5642410"/>
          </a:xfrm>
          <a:prstGeom prst="rect">
            <a:avLst/>
          </a:prstGeom>
          <a:noFill/>
          <a:ln w="9525">
            <a:noFill/>
            <a:miter lim="800000"/>
            <a:headEnd/>
            <a:tailEnd/>
          </a:ln>
        </p:spPr>
      </p:pic>
      <p:sp>
        <p:nvSpPr>
          <p:cNvPr id="6" name="ZoneTexte 5"/>
          <p:cNvSpPr txBox="1"/>
          <p:nvPr/>
        </p:nvSpPr>
        <p:spPr>
          <a:xfrm>
            <a:off x="142844" y="3429000"/>
            <a:ext cx="4500594" cy="369332"/>
          </a:xfrm>
          <a:prstGeom prst="rect">
            <a:avLst/>
          </a:prstGeom>
          <a:solidFill>
            <a:schemeClr val="bg1">
              <a:lumMod val="85000"/>
            </a:schemeClr>
          </a:solidFill>
          <a:ln>
            <a:solidFill>
              <a:schemeClr val="tx1"/>
            </a:solidFill>
          </a:ln>
        </p:spPr>
        <p:txBody>
          <a:bodyPr wrap="square" rtlCol="0">
            <a:spAutoFit/>
          </a:bodyPr>
          <a:lstStyle/>
          <a:p>
            <a:pPr algn="ctr"/>
            <a:r>
              <a:rPr lang="fr-FR" dirty="0" smtClean="0">
                <a:latin typeface="Poor Richard" pitchFamily="18" charset="0"/>
              </a:rPr>
              <a:t>Le mur d’enceinte de Rome (VI</a:t>
            </a:r>
            <a:r>
              <a:rPr lang="fr-FR" baseline="30000" dirty="0" smtClean="0">
                <a:latin typeface="Poor Richard" pitchFamily="18" charset="0"/>
              </a:rPr>
              <a:t>ème</a:t>
            </a:r>
            <a:r>
              <a:rPr lang="fr-FR" dirty="0" smtClean="0">
                <a:latin typeface="Poor Richard" pitchFamily="18" charset="0"/>
              </a:rPr>
              <a:t> siècle avant J.C.)</a:t>
            </a:r>
            <a:endParaRPr lang="fr-FR" dirty="0">
              <a:latin typeface="Poor Richard" pitchFamily="18" charset="0"/>
            </a:endParaRPr>
          </a:p>
        </p:txBody>
      </p:sp>
      <p:sp>
        <p:nvSpPr>
          <p:cNvPr id="7" name="ZoneTexte 6"/>
          <p:cNvSpPr txBox="1"/>
          <p:nvPr/>
        </p:nvSpPr>
        <p:spPr>
          <a:xfrm>
            <a:off x="4786314" y="500042"/>
            <a:ext cx="3753837" cy="369332"/>
          </a:xfrm>
          <a:prstGeom prst="rect">
            <a:avLst/>
          </a:prstGeom>
          <a:solidFill>
            <a:schemeClr val="bg1">
              <a:lumMod val="85000"/>
            </a:schemeClr>
          </a:solidFill>
          <a:ln>
            <a:solidFill>
              <a:schemeClr val="tx1"/>
            </a:solidFill>
          </a:ln>
        </p:spPr>
        <p:txBody>
          <a:bodyPr wrap="square" rtlCol="0">
            <a:spAutoFit/>
          </a:bodyPr>
          <a:lstStyle/>
          <a:p>
            <a:pPr algn="ctr"/>
            <a:r>
              <a:rPr lang="fr-FR" dirty="0" smtClean="0">
                <a:latin typeface="Poor Richard" pitchFamily="18" charset="0"/>
              </a:rPr>
              <a:t>L’œuvre des rois Étrusques</a:t>
            </a:r>
            <a:endParaRPr lang="fr-FR" dirty="0">
              <a:latin typeface="Poor Richard" pitchFamily="18" charset="0"/>
            </a:endParaRPr>
          </a:p>
        </p:txBody>
      </p:sp>
      <p:sp>
        <p:nvSpPr>
          <p:cNvPr id="8" name="ZoneTexte 7"/>
          <p:cNvSpPr txBox="1"/>
          <p:nvPr/>
        </p:nvSpPr>
        <p:spPr>
          <a:xfrm>
            <a:off x="214282" y="4786322"/>
            <a:ext cx="4357718" cy="1292662"/>
          </a:xfrm>
          <a:prstGeom prst="rect">
            <a:avLst/>
          </a:prstGeom>
          <a:noFill/>
        </p:spPr>
        <p:txBody>
          <a:bodyPr wrap="square" rtlCol="0">
            <a:spAutoFit/>
          </a:bodyPr>
          <a:lstStyle/>
          <a:p>
            <a:pPr algn="ctr"/>
            <a:r>
              <a:rPr lang="fr-FR" sz="2600" dirty="0" smtClean="0">
                <a:latin typeface="Poor Richard" pitchFamily="18" charset="0"/>
              </a:rPr>
              <a:t>Entourez le passage du texte qui montre que les Étrusques ont fait de Rome une véritable cité.</a:t>
            </a:r>
            <a:endParaRPr lang="fr-FR" sz="2600" dirty="0">
              <a:latin typeface="Poor Richard" pitchFamily="18" charset="0"/>
            </a:endParaRPr>
          </a:p>
        </p:txBody>
      </p:sp>
      <p:pic>
        <p:nvPicPr>
          <p:cNvPr id="9" name="Image 8" descr="j0254500.gif"/>
          <p:cNvPicPr>
            <a:picLocks noChangeAspect="1"/>
          </p:cNvPicPr>
          <p:nvPr/>
        </p:nvPicPr>
        <p:blipFill>
          <a:blip r:embed="rId4" cstate="print"/>
          <a:srcRect/>
          <a:stretch>
            <a:fillRect/>
          </a:stretch>
        </p:blipFill>
        <p:spPr bwMode="auto">
          <a:xfrm>
            <a:off x="2071670" y="4214818"/>
            <a:ext cx="595310" cy="5953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par>
                                <p:cTn id="10" presetID="2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34817"/>
                                        </p:tgtEl>
                                        <p:attrNameLst>
                                          <p:attrName>style.visibility</p:attrName>
                                        </p:attrNameLst>
                                      </p:cBhvr>
                                      <p:to>
                                        <p:strVal val="visible"/>
                                      </p:to>
                                    </p:set>
                                    <p:animEffect transition="in" filter="wipe(down)">
                                      <p:cBhvr>
                                        <p:cTn id="15" dur="2000"/>
                                        <p:tgtEl>
                                          <p:spTgt spid="3481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2000"/>
                                        <p:tgtEl>
                                          <p:spTgt spid="6"/>
                                        </p:tgtEl>
                                      </p:cBhvr>
                                    </p:animEffect>
                                  </p:childTnLst>
                                </p:cTn>
                              </p:par>
                              <p:par>
                                <p:cTn id="19" presetID="22" presetClass="entr" presetSubtype="1" fill="hold" nodeType="withEffect">
                                  <p:stCondLst>
                                    <p:cond delay="0"/>
                                  </p:stCondLst>
                                  <p:childTnLst>
                                    <p:set>
                                      <p:cBhvr>
                                        <p:cTn id="20" dur="1" fill="hold">
                                          <p:stCondLst>
                                            <p:cond delay="0"/>
                                          </p:stCondLst>
                                        </p:cTn>
                                        <p:tgtEl>
                                          <p:spTgt spid="34818"/>
                                        </p:tgtEl>
                                        <p:attrNameLst>
                                          <p:attrName>style.visibility</p:attrName>
                                        </p:attrNameLst>
                                      </p:cBhvr>
                                      <p:to>
                                        <p:strVal val="visible"/>
                                      </p:to>
                                    </p:set>
                                    <p:animEffect transition="in" filter="wipe(up)">
                                      <p:cBhvr>
                                        <p:cTn id="21" dur="2000"/>
                                        <p:tgtEl>
                                          <p:spTgt spid="3481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Afficher l'image d'origine"/>
          <p:cNvPicPr>
            <a:picLocks noChangeAspect="1" noChangeArrowheads="1"/>
          </p:cNvPicPr>
          <p:nvPr/>
        </p:nvPicPr>
        <p:blipFill>
          <a:blip r:embed="rId2" cstate="print"/>
          <a:srcRect r="3619"/>
          <a:stretch>
            <a:fillRect/>
          </a:stretch>
        </p:blipFill>
        <p:spPr bwMode="auto">
          <a:xfrm>
            <a:off x="1285852" y="285728"/>
            <a:ext cx="6738739" cy="4169917"/>
          </a:xfrm>
          <a:prstGeom prst="rect">
            <a:avLst/>
          </a:prstGeom>
          <a:noFill/>
          <a:ln w="9525">
            <a:noFill/>
            <a:miter lim="800000"/>
            <a:headEnd/>
            <a:tailEnd/>
          </a:ln>
        </p:spPr>
      </p:pic>
      <p:sp>
        <p:nvSpPr>
          <p:cNvPr id="14338" name="Titre 3"/>
          <p:cNvSpPr>
            <a:spLocks noGrp="1"/>
          </p:cNvSpPr>
          <p:nvPr>
            <p:ph type="title"/>
          </p:nvPr>
        </p:nvSpPr>
        <p:spPr>
          <a:xfrm>
            <a:off x="357158" y="4857760"/>
            <a:ext cx="8229600" cy="935037"/>
          </a:xfrm>
        </p:spPr>
        <p:txBody>
          <a:bodyPr anchor="t"/>
          <a:lstStyle/>
          <a:p>
            <a:r>
              <a:rPr lang="fr-FR" sz="2800" dirty="0" smtClean="0">
                <a:latin typeface="Poor Richard" pitchFamily="18" charset="0"/>
              </a:rPr>
              <a:t>Quels sont les dieux représentés ? </a:t>
            </a:r>
            <a:br>
              <a:rPr lang="fr-FR" sz="2800" dirty="0" smtClean="0">
                <a:latin typeface="Poor Richard" pitchFamily="18" charset="0"/>
              </a:rPr>
            </a:br>
            <a:r>
              <a:rPr lang="fr-FR" sz="2800" dirty="0" smtClean="0">
                <a:latin typeface="Poor Richard" pitchFamily="18" charset="0"/>
              </a:rPr>
              <a:t>Comment appelle-t-on ce type de religion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dissolve">
                                      <p:cBhvr>
                                        <p:cTn id="7" dur="2000"/>
                                        <p:tgtEl>
                                          <p:spTgt spid="14337"/>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4338"/>
                                        </p:tgtEl>
                                        <p:attrNameLst>
                                          <p:attrName>style.visibility</p:attrName>
                                        </p:attrNameLst>
                                      </p:cBhvr>
                                      <p:to>
                                        <p:strVal val="visible"/>
                                      </p:to>
                                    </p:set>
                                    <p:anim calcmode="discrete" valueType="clr">
                                      <p:cBhvr override="childStyle">
                                        <p:cTn id="10" dur="80"/>
                                        <p:tgtEl>
                                          <p:spTgt spid="14338"/>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4338"/>
                                        </p:tgtEl>
                                        <p:attrNameLst>
                                          <p:attrName>fillcolor</p:attrName>
                                        </p:attrNameLst>
                                      </p:cBhvr>
                                      <p:tavLst>
                                        <p:tav tm="0">
                                          <p:val>
                                            <p:clrVal>
                                              <a:schemeClr val="accent2"/>
                                            </p:clrVal>
                                          </p:val>
                                        </p:tav>
                                        <p:tav tm="50000">
                                          <p:val>
                                            <p:clrVal>
                                              <a:schemeClr val="hlink"/>
                                            </p:clrVal>
                                          </p:val>
                                        </p:tav>
                                      </p:tavLst>
                                    </p:anim>
                                    <p:set>
                                      <p:cBhvr>
                                        <p:cTn id="12" dur="80"/>
                                        <p:tgtEl>
                                          <p:spTgt spid="143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rome 036"/>
          <p:cNvPicPr>
            <a:picLocks noChangeAspect="1" noChangeArrowheads="1"/>
          </p:cNvPicPr>
          <p:nvPr/>
        </p:nvPicPr>
        <p:blipFill>
          <a:blip r:embed="rId2" cstate="print"/>
          <a:srcRect/>
          <a:stretch>
            <a:fillRect/>
          </a:stretch>
        </p:blipFill>
        <p:spPr bwMode="auto">
          <a:xfrm>
            <a:off x="428597" y="1214422"/>
            <a:ext cx="5120238" cy="4802201"/>
          </a:xfrm>
          <a:prstGeom prst="rect">
            <a:avLst/>
          </a:prstGeom>
          <a:noFill/>
          <a:ln w="9525">
            <a:solidFill>
              <a:schemeClr val="tx1"/>
            </a:solidFill>
            <a:miter lim="800000"/>
            <a:headEnd/>
            <a:tailEnd/>
          </a:ln>
        </p:spPr>
      </p:pic>
      <p:sp>
        <p:nvSpPr>
          <p:cNvPr id="36866" name="Text Box 6"/>
          <p:cNvSpPr txBox="1">
            <a:spLocks noChangeArrowheads="1"/>
          </p:cNvSpPr>
          <p:nvPr/>
        </p:nvSpPr>
        <p:spPr bwMode="auto">
          <a:xfrm>
            <a:off x="5572132" y="1714488"/>
            <a:ext cx="3428992" cy="3714776"/>
          </a:xfrm>
          <a:prstGeom prst="rect">
            <a:avLst/>
          </a:prstGeom>
          <a:solidFill>
            <a:srgbClr val="FFFFFF"/>
          </a:solidFill>
          <a:ln w="9525">
            <a:solidFill>
              <a:srgbClr val="000000"/>
            </a:solidFill>
            <a:miter lim="800000"/>
            <a:headEnd/>
            <a:tailEnd/>
          </a:ln>
        </p:spPr>
        <p:txBody>
          <a:bodyPr/>
          <a:lstStyle/>
          <a:p>
            <a:pPr algn="ctr"/>
            <a:r>
              <a:rPr lang="fr-FR" sz="2000" b="1" dirty="0">
                <a:latin typeface="Poor Richard" pitchFamily="18" charset="0"/>
              </a:rPr>
              <a:t>Plan de Rome à l’époque des rois étrusques (</a:t>
            </a:r>
            <a:r>
              <a:rPr lang="fr-FR" sz="2000" b="1" dirty="0" smtClean="0">
                <a:latin typeface="Poor Richard" pitchFamily="18" charset="0"/>
              </a:rPr>
              <a:t>VI</a:t>
            </a:r>
            <a:r>
              <a:rPr lang="fr-FR" sz="2000" b="1" baseline="30000" dirty="0" smtClean="0">
                <a:latin typeface="Poor Richard" pitchFamily="18" charset="0"/>
              </a:rPr>
              <a:t>ème </a:t>
            </a:r>
            <a:r>
              <a:rPr lang="fr-FR" sz="2000" b="1" dirty="0">
                <a:latin typeface="Poor Richard" pitchFamily="18" charset="0"/>
              </a:rPr>
              <a:t>siècle avant J.-C.) d’après les </a:t>
            </a:r>
            <a:r>
              <a:rPr lang="fr-FR" sz="2000" b="1" dirty="0" smtClean="0">
                <a:latin typeface="Poor Richard" pitchFamily="18" charset="0"/>
              </a:rPr>
              <a:t>fouilles archéologiques</a:t>
            </a:r>
            <a:r>
              <a:rPr lang="fr-FR" sz="2000" b="1" dirty="0">
                <a:latin typeface="Poor Richard" pitchFamily="18" charset="0"/>
              </a:rPr>
              <a:t>.</a:t>
            </a:r>
          </a:p>
          <a:p>
            <a:r>
              <a:rPr lang="fr-FR" sz="2000" dirty="0">
                <a:latin typeface="Poor Richard" pitchFamily="18" charset="0"/>
              </a:rPr>
              <a:t>1/ Temple de Jupiter.</a:t>
            </a:r>
          </a:p>
          <a:p>
            <a:r>
              <a:rPr lang="fr-FR" sz="2000" dirty="0">
                <a:latin typeface="Poor Richard" pitchFamily="18" charset="0"/>
              </a:rPr>
              <a:t>2/ Grand cirque.</a:t>
            </a:r>
          </a:p>
          <a:p>
            <a:r>
              <a:rPr lang="fr-FR" sz="2000" dirty="0">
                <a:latin typeface="Poor Richard" pitchFamily="18" charset="0"/>
              </a:rPr>
              <a:t>3/Forum.</a:t>
            </a:r>
          </a:p>
          <a:p>
            <a:r>
              <a:rPr lang="fr-FR" sz="2000" dirty="0">
                <a:latin typeface="Poor Richard" pitchFamily="18" charset="0"/>
              </a:rPr>
              <a:t>4/ Pont </a:t>
            </a:r>
            <a:r>
              <a:rPr lang="fr-FR" sz="2000" dirty="0" err="1">
                <a:latin typeface="Poor Richard" pitchFamily="18" charset="0"/>
              </a:rPr>
              <a:t>Sublicius</a:t>
            </a:r>
            <a:r>
              <a:rPr lang="fr-FR" sz="2000" dirty="0">
                <a:latin typeface="Poor Richard" pitchFamily="18" charset="0"/>
              </a:rPr>
              <a:t>.</a:t>
            </a:r>
          </a:p>
          <a:p>
            <a:r>
              <a:rPr lang="fr-FR" sz="2000" dirty="0">
                <a:latin typeface="Poor Richard" pitchFamily="18" charset="0"/>
              </a:rPr>
              <a:t>5/ Voie sacrée.</a:t>
            </a:r>
          </a:p>
          <a:p>
            <a:r>
              <a:rPr lang="fr-FR" sz="2000" dirty="0">
                <a:latin typeface="Poor Richard" pitchFamily="18" charset="0"/>
              </a:rPr>
              <a:t>6/ </a:t>
            </a:r>
            <a:r>
              <a:rPr lang="fr-FR" sz="2000" dirty="0" err="1">
                <a:latin typeface="Poor Richard" pitchFamily="18" charset="0"/>
              </a:rPr>
              <a:t>Cloaca</a:t>
            </a:r>
            <a:r>
              <a:rPr lang="fr-FR" sz="2000" dirty="0">
                <a:latin typeface="Poor Richard" pitchFamily="18" charset="0"/>
              </a:rPr>
              <a:t> maxima (Grand égout).</a:t>
            </a:r>
          </a:p>
          <a:p>
            <a:r>
              <a:rPr lang="fr-FR" sz="2000" dirty="0">
                <a:latin typeface="Poor Richard" pitchFamily="18" charset="0"/>
              </a:rPr>
              <a:t>7/ Ile du Tibre dite île </a:t>
            </a:r>
            <a:r>
              <a:rPr lang="fr-FR" sz="2000" dirty="0" err="1">
                <a:latin typeface="Poor Richard" pitchFamily="18" charset="0"/>
              </a:rPr>
              <a:t>Tibérine</a:t>
            </a:r>
            <a:r>
              <a:rPr lang="fr-FR" sz="2000" dirty="0">
                <a:latin typeface="Poor Richard" pitchFamily="18" charset="0"/>
              </a:rPr>
              <a:t>.</a:t>
            </a:r>
          </a:p>
          <a:p>
            <a:r>
              <a:rPr lang="fr-FR" sz="2000" dirty="0">
                <a:latin typeface="Poor Richard" pitchFamily="18" charset="0"/>
              </a:rPr>
              <a:t>8/ Port fluvial.</a:t>
            </a:r>
          </a:p>
          <a:p>
            <a:r>
              <a:rPr lang="fr-FR" sz="2000" dirty="0">
                <a:latin typeface="Poor Richard" pitchFamily="18" charset="0"/>
              </a:rPr>
              <a:t>9/Palais royaux.</a:t>
            </a:r>
          </a:p>
        </p:txBody>
      </p:sp>
      <p:pic>
        <p:nvPicPr>
          <p:cNvPr id="4" name="Image 3" descr="j0354499.gif"/>
          <p:cNvPicPr>
            <a:picLocks noChangeAspect="1"/>
          </p:cNvPicPr>
          <p:nvPr/>
        </p:nvPicPr>
        <p:blipFill>
          <a:blip r:embed="rId3" cstate="print"/>
          <a:stretch>
            <a:fillRect/>
          </a:stretch>
        </p:blipFill>
        <p:spPr>
          <a:xfrm>
            <a:off x="2928926" y="428604"/>
            <a:ext cx="785818" cy="600920"/>
          </a:xfrm>
          <a:prstGeom prst="rect">
            <a:avLst/>
          </a:prstGeom>
        </p:spPr>
      </p:pic>
      <p:sp>
        <p:nvSpPr>
          <p:cNvPr id="5" name="ZoneTexte 4"/>
          <p:cNvSpPr txBox="1"/>
          <p:nvPr/>
        </p:nvSpPr>
        <p:spPr>
          <a:xfrm>
            <a:off x="3786182" y="571480"/>
            <a:ext cx="1500198" cy="400110"/>
          </a:xfrm>
          <a:prstGeom prst="rect">
            <a:avLst/>
          </a:prstGeom>
          <a:noFill/>
        </p:spPr>
        <p:txBody>
          <a:bodyPr wrap="square" rtlCol="0">
            <a:spAutoFit/>
          </a:bodyPr>
          <a:lstStyle/>
          <a:p>
            <a:r>
              <a:rPr lang="fr-FR" sz="2000" dirty="0" smtClean="0">
                <a:latin typeface="Poor Richard" pitchFamily="18" charset="0"/>
              </a:rPr>
              <a:t>voir page 91</a:t>
            </a:r>
            <a:endParaRPr lang="fr-FR" sz="20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36865"/>
                                        </p:tgtEl>
                                        <p:attrNameLst>
                                          <p:attrName>style.visibility</p:attrName>
                                        </p:attrNameLst>
                                      </p:cBhvr>
                                      <p:to>
                                        <p:strVal val="visible"/>
                                      </p:to>
                                    </p:set>
                                    <p:animEffect transition="in" filter="box(in)">
                                      <p:cBhvr>
                                        <p:cTn id="13" dur="2000"/>
                                        <p:tgtEl>
                                          <p:spTgt spid="36865"/>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36866"/>
                                        </p:tgtEl>
                                        <p:attrNameLst>
                                          <p:attrName>style.visibility</p:attrName>
                                        </p:attrNameLst>
                                      </p:cBhvr>
                                      <p:to>
                                        <p:strVal val="visible"/>
                                      </p:to>
                                    </p:set>
                                    <p:animEffect transition="in" filter="box(out)">
                                      <p:cBhvr>
                                        <p:cTn id="16"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214422"/>
            <a:ext cx="8001056" cy="4431983"/>
          </a:xfrm>
          <a:prstGeom prst="rect">
            <a:avLst/>
          </a:prstGeom>
          <a:ln>
            <a:solidFill>
              <a:srgbClr val="FF0000"/>
            </a:solidFill>
          </a:ln>
        </p:spPr>
        <p:txBody>
          <a:bodyPr wrap="square">
            <a:spAutoFit/>
          </a:bodyPr>
          <a:lstStyle/>
          <a:p>
            <a:r>
              <a:rPr lang="fr-FR" sz="3200" u="sng" dirty="0" smtClean="0">
                <a:solidFill>
                  <a:srgbClr val="0033CC"/>
                </a:solidFill>
                <a:latin typeface="Poor Richard" pitchFamily="18" charset="0"/>
              </a:rPr>
              <a:t>Les archéologues </a:t>
            </a:r>
            <a:r>
              <a:rPr lang="fr-FR" sz="3200" dirty="0" smtClean="0">
                <a:solidFill>
                  <a:srgbClr val="0033CC"/>
                </a:solidFill>
                <a:latin typeface="Poor Richard" pitchFamily="18" charset="0"/>
              </a:rPr>
              <a:t>ont trouvé des traces de cabanes de bergers datant du VIII</a:t>
            </a:r>
            <a:r>
              <a:rPr lang="fr-FR" sz="3200" baseline="30000" dirty="0" smtClean="0">
                <a:solidFill>
                  <a:srgbClr val="0033CC"/>
                </a:solidFill>
                <a:latin typeface="Poor Richard" pitchFamily="18" charset="0"/>
              </a:rPr>
              <a:t>ème</a:t>
            </a:r>
            <a:r>
              <a:rPr lang="fr-FR" sz="3200" dirty="0" smtClean="0">
                <a:solidFill>
                  <a:srgbClr val="0033CC"/>
                </a:solidFill>
                <a:latin typeface="Poor Richard" pitchFamily="18" charset="0"/>
              </a:rPr>
              <a:t> siècle avant JC, sur le site de Rome, au bord du Tibre </a:t>
            </a:r>
          </a:p>
          <a:p>
            <a:endParaRPr lang="fr-FR" sz="1400" dirty="0" smtClean="0">
              <a:solidFill>
                <a:srgbClr val="0033CC"/>
              </a:solidFill>
              <a:latin typeface="Poor Richard" pitchFamily="18" charset="0"/>
            </a:endParaRPr>
          </a:p>
          <a:p>
            <a:r>
              <a:rPr lang="fr-FR" sz="3200" dirty="0" smtClean="0">
                <a:solidFill>
                  <a:srgbClr val="0033CC"/>
                </a:solidFill>
                <a:latin typeface="Poor Richard" pitchFamily="18" charset="0"/>
              </a:rPr>
              <a:t>Puis, </a:t>
            </a:r>
            <a:r>
              <a:rPr lang="fr-FR" sz="3200" u="sng" dirty="0" smtClean="0">
                <a:solidFill>
                  <a:srgbClr val="0033CC"/>
                </a:solidFill>
                <a:latin typeface="Poor Richard" pitchFamily="18" charset="0"/>
              </a:rPr>
              <a:t>les Étrusques </a:t>
            </a:r>
            <a:r>
              <a:rPr lang="fr-FR" sz="3200" dirty="0" smtClean="0">
                <a:solidFill>
                  <a:srgbClr val="0033CC"/>
                </a:solidFill>
                <a:latin typeface="Poor Richard" pitchFamily="18" charset="0"/>
              </a:rPr>
              <a:t>venus du Nord de l'Italie font la conquête du </a:t>
            </a:r>
            <a:r>
              <a:rPr lang="fr-FR" sz="3200" u="sng" dirty="0" smtClean="0">
                <a:solidFill>
                  <a:srgbClr val="0033CC"/>
                </a:solidFill>
                <a:latin typeface="Poor Richard" pitchFamily="18" charset="0"/>
              </a:rPr>
              <a:t>Latium</a:t>
            </a:r>
            <a:r>
              <a:rPr lang="fr-FR" sz="3200" dirty="0" smtClean="0">
                <a:solidFill>
                  <a:srgbClr val="0033CC"/>
                </a:solidFill>
                <a:latin typeface="Poor Richard" pitchFamily="18" charset="0"/>
              </a:rPr>
              <a:t> : Rome devient alors une véritable ville </a:t>
            </a:r>
          </a:p>
          <a:p>
            <a:endParaRPr lang="fr-FR" sz="1200" dirty="0" smtClean="0">
              <a:solidFill>
                <a:srgbClr val="0033CC"/>
              </a:solidFill>
              <a:latin typeface="Poor Richard" pitchFamily="18" charset="0"/>
            </a:endParaRPr>
          </a:p>
          <a:p>
            <a:r>
              <a:rPr lang="fr-FR" sz="3200" dirty="0" smtClean="0">
                <a:solidFill>
                  <a:srgbClr val="0033CC"/>
                </a:solidFill>
                <a:latin typeface="Poor Richard" pitchFamily="18" charset="0"/>
              </a:rPr>
              <a:t>En 509 avant JC, le dernier roi étrusque, Tarquin le Superbe est chassé : Rome devient une </a:t>
            </a:r>
            <a:r>
              <a:rPr lang="fr-FR" sz="3200" dirty="0" smtClean="0">
                <a:solidFill>
                  <a:srgbClr val="FF0000"/>
                </a:solidFill>
                <a:latin typeface="Poor Richard" pitchFamily="18" charset="0"/>
              </a:rPr>
              <a:t>république.</a:t>
            </a:r>
            <a:r>
              <a:rPr lang="fr-FR" sz="3200" dirty="0" smtClean="0">
                <a:solidFill>
                  <a:srgbClr val="0033CC"/>
                </a:solidFill>
                <a:latin typeface="Poor Richard" pitchFamily="18" charset="0"/>
              </a:rPr>
              <a:t> </a:t>
            </a:r>
            <a:endParaRPr lang="fr-FR" sz="3200" dirty="0">
              <a:solidFill>
                <a:srgbClr val="0033CC"/>
              </a:solidFill>
              <a:latin typeface="Poor Richard" pitchFamily="18" charset="0"/>
            </a:endParaRPr>
          </a:p>
        </p:txBody>
      </p:sp>
      <p:pic>
        <p:nvPicPr>
          <p:cNvPr id="3" name="Image 2" descr="crayons-01.gif"/>
          <p:cNvPicPr>
            <a:picLocks noChangeAspect="1"/>
          </p:cNvPicPr>
          <p:nvPr/>
        </p:nvPicPr>
        <p:blipFill>
          <a:blip r:embed="rId2" cstate="print"/>
          <a:stretch>
            <a:fillRect/>
          </a:stretch>
        </p:blipFill>
        <p:spPr>
          <a:xfrm>
            <a:off x="8001024" y="2071678"/>
            <a:ext cx="762004" cy="11430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sers\FAMILLE\Pictures\Image1.jpg"/>
          <p:cNvPicPr/>
          <p:nvPr/>
        </p:nvPicPr>
        <p:blipFill>
          <a:blip r:embed="rId2" cstate="print"/>
          <a:srcRect/>
          <a:stretch>
            <a:fillRect/>
          </a:stretch>
        </p:blipFill>
        <p:spPr bwMode="auto">
          <a:xfrm>
            <a:off x="1" y="0"/>
            <a:ext cx="9143999" cy="5214974"/>
          </a:xfrm>
          <a:prstGeom prst="rect">
            <a:avLst/>
          </a:prstGeom>
          <a:noFill/>
          <a:ln w="9525">
            <a:noFill/>
            <a:miter lim="800000"/>
            <a:headEnd/>
            <a:tailEnd/>
          </a:ln>
        </p:spPr>
      </p:pic>
      <p:pic>
        <p:nvPicPr>
          <p:cNvPr id="5" name="Image 4" descr="Image2.jpg"/>
          <p:cNvPicPr>
            <a:picLocks noChangeAspect="1"/>
          </p:cNvPicPr>
          <p:nvPr/>
        </p:nvPicPr>
        <p:blipFill>
          <a:blip r:embed="rId3" cstate="print"/>
          <a:stretch>
            <a:fillRect/>
          </a:stretch>
        </p:blipFill>
        <p:spPr>
          <a:xfrm>
            <a:off x="0" y="0"/>
            <a:ext cx="9144000" cy="5214973"/>
          </a:xfrm>
          <a:prstGeom prst="rect">
            <a:avLst/>
          </a:prstGeom>
        </p:spPr>
      </p:pic>
      <p:pic>
        <p:nvPicPr>
          <p:cNvPr id="1026" name="Picture 2" descr="C:\Users\FAMILLE\Pictures\Image4.gif"/>
          <p:cNvPicPr>
            <a:picLocks noChangeAspect="1" noChangeArrowheads="1"/>
          </p:cNvPicPr>
          <p:nvPr/>
        </p:nvPicPr>
        <p:blipFill>
          <a:blip r:embed="rId4" cstate="print"/>
          <a:srcRect/>
          <a:stretch>
            <a:fillRect/>
          </a:stretch>
        </p:blipFill>
        <p:spPr bwMode="auto">
          <a:xfrm>
            <a:off x="0" y="0"/>
            <a:ext cx="9163050" cy="5238750"/>
          </a:xfrm>
          <a:prstGeom prst="rect">
            <a:avLst/>
          </a:prstGeom>
          <a:noFill/>
        </p:spPr>
      </p:pic>
      <p:pic>
        <p:nvPicPr>
          <p:cNvPr id="1027" name="Picture 3" descr="C:\Users\FAMILLE\Pictures\Image4.gif"/>
          <p:cNvPicPr>
            <a:picLocks noChangeAspect="1" noChangeArrowheads="1"/>
          </p:cNvPicPr>
          <p:nvPr/>
        </p:nvPicPr>
        <p:blipFill>
          <a:blip r:embed="rId5" cstate="print"/>
          <a:srcRect/>
          <a:stretch>
            <a:fillRect/>
          </a:stretch>
        </p:blipFill>
        <p:spPr bwMode="auto">
          <a:xfrm>
            <a:off x="0" y="0"/>
            <a:ext cx="9163050" cy="5214974"/>
          </a:xfrm>
          <a:prstGeom prst="rect">
            <a:avLst/>
          </a:prstGeom>
          <a:noFill/>
        </p:spPr>
      </p:pic>
      <p:sp>
        <p:nvSpPr>
          <p:cNvPr id="8" name="Ellipse 7"/>
          <p:cNvSpPr/>
          <p:nvPr/>
        </p:nvSpPr>
        <p:spPr>
          <a:xfrm>
            <a:off x="5929322" y="2857496"/>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2357422" y="2643182"/>
            <a:ext cx="1000132" cy="400110"/>
          </a:xfrm>
          <a:prstGeom prst="rect">
            <a:avLst/>
          </a:prstGeom>
          <a:noFill/>
        </p:spPr>
        <p:txBody>
          <a:bodyPr wrap="square" rtlCol="0">
            <a:spAutoFit/>
          </a:bodyPr>
          <a:lstStyle/>
          <a:p>
            <a:r>
              <a:rPr lang="fr-FR" sz="2000" b="1" dirty="0" smtClean="0">
                <a:solidFill>
                  <a:srgbClr val="0033CC"/>
                </a:solidFill>
                <a:latin typeface="Poor Richard" pitchFamily="18" charset="0"/>
              </a:rPr>
              <a:t>mer</a:t>
            </a:r>
            <a:endParaRPr lang="fr-FR" sz="2000" b="1" dirty="0">
              <a:solidFill>
                <a:srgbClr val="0033CC"/>
              </a:solidFill>
              <a:latin typeface="Poor Richard" pitchFamily="18" charset="0"/>
            </a:endParaRPr>
          </a:p>
        </p:txBody>
      </p:sp>
      <p:sp>
        <p:nvSpPr>
          <p:cNvPr id="10" name="ZoneTexte 9"/>
          <p:cNvSpPr txBox="1"/>
          <p:nvPr/>
        </p:nvSpPr>
        <p:spPr>
          <a:xfrm>
            <a:off x="3714744" y="3714752"/>
            <a:ext cx="2357454" cy="400110"/>
          </a:xfrm>
          <a:prstGeom prst="rect">
            <a:avLst/>
          </a:prstGeom>
          <a:noFill/>
        </p:spPr>
        <p:txBody>
          <a:bodyPr wrap="square" rtlCol="0">
            <a:spAutoFit/>
          </a:bodyPr>
          <a:lstStyle/>
          <a:p>
            <a:pPr algn="ctr"/>
            <a:r>
              <a:rPr lang="fr-FR" sz="2000" b="1" dirty="0" smtClean="0">
                <a:solidFill>
                  <a:srgbClr val="0033CC"/>
                </a:solidFill>
                <a:latin typeface="Poor Richard" pitchFamily="18" charset="0"/>
              </a:rPr>
              <a:t>Méditerranée</a:t>
            </a:r>
            <a:endParaRPr lang="fr-FR" sz="2000" b="1" dirty="0">
              <a:solidFill>
                <a:srgbClr val="0033CC"/>
              </a:solidFill>
              <a:latin typeface="Poor Richard" pitchFamily="18" charset="0"/>
            </a:endParaRPr>
          </a:p>
        </p:txBody>
      </p:sp>
      <p:sp>
        <p:nvSpPr>
          <p:cNvPr id="11" name="ZoneTexte 10"/>
          <p:cNvSpPr txBox="1"/>
          <p:nvPr/>
        </p:nvSpPr>
        <p:spPr>
          <a:xfrm>
            <a:off x="6143636" y="2714620"/>
            <a:ext cx="1214446" cy="400110"/>
          </a:xfrm>
          <a:prstGeom prst="rect">
            <a:avLst/>
          </a:prstGeom>
          <a:noFill/>
        </p:spPr>
        <p:txBody>
          <a:bodyPr wrap="square" rtlCol="0">
            <a:spAutoFit/>
          </a:bodyPr>
          <a:lstStyle/>
          <a:p>
            <a:r>
              <a:rPr lang="fr-FR" sz="2000" dirty="0" smtClean="0">
                <a:latin typeface="Poor Richard" pitchFamily="18" charset="0"/>
              </a:rPr>
              <a:t>Athènes</a:t>
            </a:r>
            <a:endParaRPr lang="fr-FR" sz="2000" dirty="0">
              <a:latin typeface="Poor Richard" pitchFamily="18" charset="0"/>
            </a:endParaRPr>
          </a:p>
        </p:txBody>
      </p:sp>
      <p:sp>
        <p:nvSpPr>
          <p:cNvPr id="12" name="Ellipse 11"/>
          <p:cNvSpPr/>
          <p:nvPr/>
        </p:nvSpPr>
        <p:spPr>
          <a:xfrm>
            <a:off x="6000760" y="3286124"/>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143636" y="3143248"/>
            <a:ext cx="1214446" cy="400110"/>
          </a:xfrm>
          <a:prstGeom prst="rect">
            <a:avLst/>
          </a:prstGeom>
          <a:noFill/>
        </p:spPr>
        <p:txBody>
          <a:bodyPr wrap="square" rtlCol="0">
            <a:spAutoFit/>
          </a:bodyPr>
          <a:lstStyle/>
          <a:p>
            <a:r>
              <a:rPr lang="fr-FR" sz="2000" dirty="0" smtClean="0">
                <a:latin typeface="Poor Richard" pitchFamily="18" charset="0"/>
              </a:rPr>
              <a:t>Sparte </a:t>
            </a:r>
            <a:endParaRPr lang="fr-FR" sz="2000" dirty="0">
              <a:latin typeface="Poor Richard" pitchFamily="18" charset="0"/>
            </a:endParaRPr>
          </a:p>
        </p:txBody>
      </p:sp>
      <p:sp>
        <p:nvSpPr>
          <p:cNvPr id="14" name="Étoile à 5 branches 13"/>
          <p:cNvSpPr/>
          <p:nvPr/>
        </p:nvSpPr>
        <p:spPr>
          <a:xfrm>
            <a:off x="5786446" y="3143248"/>
            <a:ext cx="144000" cy="1440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4857752" y="3000372"/>
            <a:ext cx="1214446" cy="369332"/>
          </a:xfrm>
          <a:prstGeom prst="rect">
            <a:avLst/>
          </a:prstGeom>
          <a:noFill/>
        </p:spPr>
        <p:txBody>
          <a:bodyPr wrap="square" rtlCol="0">
            <a:spAutoFit/>
          </a:bodyPr>
          <a:lstStyle/>
          <a:p>
            <a:r>
              <a:rPr lang="fr-FR" i="1" dirty="0" smtClean="0">
                <a:solidFill>
                  <a:srgbClr val="FF0000"/>
                </a:solidFill>
                <a:latin typeface="Poor Richard" pitchFamily="18" charset="0"/>
              </a:rPr>
              <a:t>Olympie</a:t>
            </a:r>
            <a:endParaRPr lang="fr-FR" i="1" dirty="0">
              <a:solidFill>
                <a:srgbClr val="FF0000"/>
              </a:solidFill>
              <a:latin typeface="Poor Richard" pitchFamily="18" charset="0"/>
            </a:endParaRPr>
          </a:p>
        </p:txBody>
      </p:sp>
      <p:sp>
        <p:nvSpPr>
          <p:cNvPr id="16" name="ZoneTexte 15"/>
          <p:cNvSpPr txBox="1"/>
          <p:nvPr/>
        </p:nvSpPr>
        <p:spPr>
          <a:xfrm>
            <a:off x="2500298" y="5000636"/>
            <a:ext cx="3571900" cy="461665"/>
          </a:xfrm>
          <a:prstGeom prst="rect">
            <a:avLst/>
          </a:prstGeom>
          <a:solidFill>
            <a:schemeClr val="bg1">
              <a:lumMod val="85000"/>
            </a:schemeClr>
          </a:solidFill>
          <a:ln>
            <a:solidFill>
              <a:schemeClr val="tx1"/>
            </a:solidFill>
          </a:ln>
        </p:spPr>
        <p:txBody>
          <a:bodyPr wrap="square" rtlCol="0">
            <a:spAutoFit/>
          </a:bodyPr>
          <a:lstStyle/>
          <a:p>
            <a:r>
              <a:rPr lang="fr-FR" sz="2400" dirty="0" smtClean="0">
                <a:latin typeface="Poor Richard" pitchFamily="18" charset="0"/>
              </a:rPr>
              <a:t>2. </a:t>
            </a:r>
            <a:r>
              <a:rPr lang="fr-FR" sz="2400" u="sng" dirty="0" smtClean="0">
                <a:latin typeface="Poor Richard" pitchFamily="18" charset="0"/>
              </a:rPr>
              <a:t>Rome, du mythe à l’Histoire</a:t>
            </a:r>
            <a:endParaRPr lang="fr-FR" sz="2400" u="sng" dirty="0">
              <a:latin typeface="Poor Richard" pitchFamily="18" charset="0"/>
            </a:endParaRPr>
          </a:p>
        </p:txBody>
      </p:sp>
      <p:sp>
        <p:nvSpPr>
          <p:cNvPr id="23" name="Rectangle 22"/>
          <p:cNvSpPr/>
          <p:nvPr/>
        </p:nvSpPr>
        <p:spPr>
          <a:xfrm>
            <a:off x="4000496" y="2071678"/>
            <a:ext cx="142876" cy="1428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3571868" y="2071678"/>
            <a:ext cx="857256" cy="400110"/>
          </a:xfrm>
          <a:prstGeom prst="rect">
            <a:avLst/>
          </a:prstGeom>
          <a:noFill/>
        </p:spPr>
        <p:txBody>
          <a:bodyPr wrap="square" rtlCol="0">
            <a:spAutoFit/>
          </a:bodyPr>
          <a:lstStyle/>
          <a:p>
            <a:r>
              <a:rPr lang="fr-FR" sz="2000" dirty="0" smtClean="0">
                <a:latin typeface="Poor Richard" pitchFamily="18" charset="0"/>
              </a:rPr>
              <a:t>Rome</a:t>
            </a:r>
            <a:endParaRPr lang="fr-FR" sz="2000" dirty="0">
              <a:latin typeface="Poor Richard" pitchFamily="18" charset="0"/>
            </a:endParaRPr>
          </a:p>
        </p:txBody>
      </p:sp>
      <p:sp>
        <p:nvSpPr>
          <p:cNvPr id="26" name="Forme libre 25"/>
          <p:cNvSpPr/>
          <p:nvPr/>
        </p:nvSpPr>
        <p:spPr>
          <a:xfrm>
            <a:off x="3888475" y="1766248"/>
            <a:ext cx="368489" cy="533399"/>
          </a:xfrm>
          <a:custGeom>
            <a:avLst/>
            <a:gdLst>
              <a:gd name="connsiteX0" fmla="*/ 7961 w 368489"/>
              <a:gd name="connsiteY0" fmla="*/ 151262 h 533399"/>
              <a:gd name="connsiteX1" fmla="*/ 83024 w 368489"/>
              <a:gd name="connsiteY1" fmla="*/ 301388 h 533399"/>
              <a:gd name="connsiteX2" fmla="*/ 144438 w 368489"/>
              <a:gd name="connsiteY2" fmla="*/ 349155 h 533399"/>
              <a:gd name="connsiteX3" fmla="*/ 253621 w 368489"/>
              <a:gd name="connsiteY3" fmla="*/ 478809 h 533399"/>
              <a:gd name="connsiteX4" fmla="*/ 335507 w 368489"/>
              <a:gd name="connsiteY4" fmla="*/ 499280 h 533399"/>
              <a:gd name="connsiteX5" fmla="*/ 355979 w 368489"/>
              <a:gd name="connsiteY5" fmla="*/ 274092 h 533399"/>
              <a:gd name="connsiteX6" fmla="*/ 355979 w 368489"/>
              <a:gd name="connsiteY6" fmla="*/ 144439 h 533399"/>
              <a:gd name="connsiteX7" fmla="*/ 280916 w 368489"/>
              <a:gd name="connsiteY7" fmla="*/ 14785 h 533399"/>
              <a:gd name="connsiteX8" fmla="*/ 130791 w 368489"/>
              <a:gd name="connsiteY8" fmla="*/ 55728 h 533399"/>
              <a:gd name="connsiteX9" fmla="*/ 7961 w 368489"/>
              <a:gd name="connsiteY9" fmla="*/ 151262 h 53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489" h="533399">
                <a:moveTo>
                  <a:pt x="7961" y="151262"/>
                </a:moveTo>
                <a:cubicBezTo>
                  <a:pt x="0" y="192205"/>
                  <a:pt x="60278" y="268406"/>
                  <a:pt x="83024" y="301388"/>
                </a:cubicBezTo>
                <a:cubicBezTo>
                  <a:pt x="105770" y="334370"/>
                  <a:pt x="116005" y="319585"/>
                  <a:pt x="144438" y="349155"/>
                </a:cubicBezTo>
                <a:cubicBezTo>
                  <a:pt x="172871" y="378725"/>
                  <a:pt x="221776" y="453788"/>
                  <a:pt x="253621" y="478809"/>
                </a:cubicBezTo>
                <a:cubicBezTo>
                  <a:pt x="285466" y="503830"/>
                  <a:pt x="318447" y="533399"/>
                  <a:pt x="335507" y="499280"/>
                </a:cubicBezTo>
                <a:cubicBezTo>
                  <a:pt x="352567" y="465161"/>
                  <a:pt x="352567" y="333232"/>
                  <a:pt x="355979" y="274092"/>
                </a:cubicBezTo>
                <a:cubicBezTo>
                  <a:pt x="359391" y="214952"/>
                  <a:pt x="368489" y="187657"/>
                  <a:pt x="355979" y="144439"/>
                </a:cubicBezTo>
                <a:cubicBezTo>
                  <a:pt x="343469" y="101221"/>
                  <a:pt x="318447" y="29570"/>
                  <a:pt x="280916" y="14785"/>
                </a:cubicBezTo>
                <a:cubicBezTo>
                  <a:pt x="243385" y="0"/>
                  <a:pt x="177421" y="38668"/>
                  <a:pt x="130791" y="55728"/>
                </a:cubicBezTo>
                <a:cubicBezTo>
                  <a:pt x="84161" y="72788"/>
                  <a:pt x="15922" y="110319"/>
                  <a:pt x="7961" y="151262"/>
                </a:cubicBezTo>
                <a:close/>
              </a:path>
            </a:pathLst>
          </a:custGeom>
          <a:solidFill>
            <a:srgbClr val="FF3300">
              <a:alpha val="50196"/>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2143108" y="5643578"/>
            <a:ext cx="214314" cy="214314"/>
          </a:xfrm>
          <a:prstGeom prst="rect">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2500298" y="5572140"/>
            <a:ext cx="5429288" cy="400110"/>
          </a:xfrm>
          <a:prstGeom prst="rect">
            <a:avLst/>
          </a:prstGeom>
          <a:noFill/>
        </p:spPr>
        <p:txBody>
          <a:bodyPr wrap="square" rtlCol="0">
            <a:spAutoFit/>
          </a:bodyPr>
          <a:lstStyle/>
          <a:p>
            <a:r>
              <a:rPr lang="fr-FR" sz="2000" dirty="0" smtClean="0">
                <a:latin typeface="Poor Richard" pitchFamily="18" charset="0"/>
              </a:rPr>
              <a:t>l’</a:t>
            </a:r>
            <a:r>
              <a:rPr lang="fr-FR" sz="2000" i="1" dirty="0" err="1" smtClean="0">
                <a:latin typeface="Poor Richard" pitchFamily="18" charset="0"/>
              </a:rPr>
              <a:t>Urbs</a:t>
            </a:r>
            <a:r>
              <a:rPr lang="fr-FR" sz="2000" dirty="0" smtClean="0">
                <a:latin typeface="Poor Richard" pitchFamily="18" charset="0"/>
              </a:rPr>
              <a:t>, capitale de la République (</a:t>
            </a:r>
            <a:r>
              <a:rPr lang="fr-FR" sz="2000" i="1" dirty="0" smtClean="0">
                <a:latin typeface="Poor Richard" pitchFamily="18" charset="0"/>
              </a:rPr>
              <a:t>puis de l’Empire</a:t>
            </a:r>
            <a:r>
              <a:rPr lang="fr-FR" sz="2000" dirty="0" smtClean="0">
                <a:latin typeface="Poor Richard" pitchFamily="18" charset="0"/>
              </a:rPr>
              <a:t>)</a:t>
            </a:r>
            <a:endParaRPr lang="fr-FR" sz="2000" dirty="0">
              <a:latin typeface="Poor Richard" pitchFamily="18" charset="0"/>
            </a:endParaRPr>
          </a:p>
        </p:txBody>
      </p:sp>
      <p:sp>
        <p:nvSpPr>
          <p:cNvPr id="29" name="Forme libre 28"/>
          <p:cNvSpPr/>
          <p:nvPr/>
        </p:nvSpPr>
        <p:spPr>
          <a:xfrm>
            <a:off x="2017713" y="6108700"/>
            <a:ext cx="325437" cy="447675"/>
          </a:xfrm>
          <a:custGeom>
            <a:avLst/>
            <a:gdLst>
              <a:gd name="connsiteX0" fmla="*/ 125412 w 325437"/>
              <a:gd name="connsiteY0" fmla="*/ 34925 h 447675"/>
              <a:gd name="connsiteX1" fmla="*/ 1587 w 325437"/>
              <a:gd name="connsiteY1" fmla="*/ 282575 h 447675"/>
              <a:gd name="connsiteX2" fmla="*/ 134937 w 325437"/>
              <a:gd name="connsiteY2" fmla="*/ 444500 h 447675"/>
              <a:gd name="connsiteX3" fmla="*/ 306387 w 325437"/>
              <a:gd name="connsiteY3" fmla="*/ 301625 h 447675"/>
              <a:gd name="connsiteX4" fmla="*/ 249237 w 325437"/>
              <a:gd name="connsiteY4" fmla="*/ 73025 h 447675"/>
              <a:gd name="connsiteX5" fmla="*/ 125412 w 325437"/>
              <a:gd name="connsiteY5" fmla="*/ 3492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437" h="447675">
                <a:moveTo>
                  <a:pt x="125412" y="34925"/>
                </a:moveTo>
                <a:cubicBezTo>
                  <a:pt x="84137" y="69850"/>
                  <a:pt x="0" y="214313"/>
                  <a:pt x="1587" y="282575"/>
                </a:cubicBezTo>
                <a:cubicBezTo>
                  <a:pt x="3174" y="350837"/>
                  <a:pt x="84137" y="441325"/>
                  <a:pt x="134937" y="444500"/>
                </a:cubicBezTo>
                <a:cubicBezTo>
                  <a:pt x="185737" y="447675"/>
                  <a:pt x="287337" y="363538"/>
                  <a:pt x="306387" y="301625"/>
                </a:cubicBezTo>
                <a:cubicBezTo>
                  <a:pt x="325437" y="239712"/>
                  <a:pt x="282574" y="115887"/>
                  <a:pt x="249237" y="73025"/>
                </a:cubicBezTo>
                <a:cubicBezTo>
                  <a:pt x="215900" y="30163"/>
                  <a:pt x="166687" y="0"/>
                  <a:pt x="125412" y="34925"/>
                </a:cubicBezTo>
                <a:close/>
              </a:path>
            </a:pathLst>
          </a:cu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2500298" y="6143644"/>
            <a:ext cx="5429288" cy="400110"/>
          </a:xfrm>
          <a:prstGeom prst="rect">
            <a:avLst/>
          </a:prstGeom>
          <a:noFill/>
        </p:spPr>
        <p:txBody>
          <a:bodyPr wrap="square" rtlCol="0">
            <a:spAutoFit/>
          </a:bodyPr>
          <a:lstStyle/>
          <a:p>
            <a:r>
              <a:rPr lang="fr-FR" sz="2000" dirty="0" smtClean="0">
                <a:latin typeface="Poor Richard" pitchFamily="18" charset="0"/>
              </a:rPr>
              <a:t>territoires dominés par Rome en 300 av. JC</a:t>
            </a:r>
            <a:endParaRPr lang="fr-FR" sz="20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000" fill="hold"/>
                                        <p:tgtEl>
                                          <p:spTgt spid="16"/>
                                        </p:tgtEl>
                                        <p:attrNameLst>
                                          <p:attrName>ppt_w</p:attrName>
                                        </p:attrNameLst>
                                      </p:cBhvr>
                                      <p:tavLst>
                                        <p:tav tm="0">
                                          <p:val>
                                            <p:fltVal val="0"/>
                                          </p:val>
                                        </p:tav>
                                        <p:tav tm="100000">
                                          <p:val>
                                            <p:strVal val="#ppt_w"/>
                                          </p:val>
                                        </p:tav>
                                      </p:tavLst>
                                    </p:anim>
                                    <p:anim calcmode="lin" valueType="num">
                                      <p:cBhvr>
                                        <p:cTn id="8" dur="2000" fill="hold"/>
                                        <p:tgtEl>
                                          <p:spTgt spid="16"/>
                                        </p:tgtEl>
                                        <p:attrNameLst>
                                          <p:attrName>ppt_h</p:attrName>
                                        </p:attrNameLst>
                                      </p:cBhvr>
                                      <p:tavLst>
                                        <p:tav tm="0">
                                          <p:val>
                                            <p:fltVal val="0"/>
                                          </p:val>
                                        </p:tav>
                                        <p:tav tm="100000">
                                          <p:val>
                                            <p:strVal val="#ppt_h"/>
                                          </p:val>
                                        </p:tav>
                                      </p:tavLst>
                                    </p:anim>
                                    <p:animEffect transition="in" filter="fade">
                                      <p:cBhvr>
                                        <p:cTn id="9" dur="2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diamond(in)">
                                      <p:cBhvr>
                                        <p:cTn id="14" dur="2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heel(4)">
                                      <p:cBhvr>
                                        <p:cTn id="24" dur="2000"/>
                                        <p:tgtEl>
                                          <p:spTgt spid="27"/>
                                        </p:tgtEl>
                                      </p:cBhvr>
                                    </p:animEffect>
                                  </p:childTnLst>
                                </p:cTn>
                              </p:par>
                            </p:childTnLst>
                          </p:cTn>
                        </p:par>
                        <p:par>
                          <p:cTn id="25" fill="hold">
                            <p:stCondLst>
                              <p:cond delay="2000"/>
                            </p:stCondLst>
                            <p:childTnLst>
                              <p:par>
                                <p:cTn id="26" presetID="27" presetClass="entr" presetSubtype="0" fill="hold" nodeType="afterEffect">
                                  <p:stCondLst>
                                    <p:cond delay="0"/>
                                  </p:stCondLst>
                                  <p:iterate type="lt">
                                    <p:tmPct val="50000"/>
                                  </p:iterate>
                                  <p:childTnLst>
                                    <p:set>
                                      <p:cBhvr>
                                        <p:cTn id="27" dur="1" fill="hold">
                                          <p:stCondLst>
                                            <p:cond delay="0"/>
                                          </p:stCondLst>
                                        </p:cTn>
                                        <p:tgtEl>
                                          <p:spTgt spid="28">
                                            <p:txEl>
                                              <p:pRg st="0" end="0"/>
                                            </p:txEl>
                                          </p:spTgt>
                                        </p:tgtEl>
                                        <p:attrNameLst>
                                          <p:attrName>style.visibility</p:attrName>
                                        </p:attrNameLst>
                                      </p:cBhvr>
                                      <p:to>
                                        <p:strVal val="visible"/>
                                      </p:to>
                                    </p:set>
                                    <p:anim calcmode="discrete" valueType="clr">
                                      <p:cBhvr override="childStyle">
                                        <p:cTn id="28" dur="80"/>
                                        <p:tgtEl>
                                          <p:spTgt spid="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8">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28">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20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heel(1)">
                                      <p:cBhvr>
                                        <p:cTn id="40" dur="2000"/>
                                        <p:tgtEl>
                                          <p:spTgt spid="29"/>
                                        </p:tgtEl>
                                      </p:cBhvr>
                                    </p:animEffect>
                                  </p:childTnLst>
                                </p:cTn>
                              </p:par>
                            </p:childTnLst>
                          </p:cTn>
                        </p:par>
                        <p:par>
                          <p:cTn id="41" fill="hold">
                            <p:stCondLst>
                              <p:cond delay="2000"/>
                            </p:stCondLst>
                            <p:childTnLst>
                              <p:par>
                                <p:cTn id="42" presetID="27" presetClass="entr" presetSubtype="0" fill="hold" nodeType="afterEffect">
                                  <p:stCondLst>
                                    <p:cond delay="0"/>
                                  </p:stCondLst>
                                  <p:iterate type="lt">
                                    <p:tmPct val="50000"/>
                                  </p:iterate>
                                  <p:childTnLst>
                                    <p:set>
                                      <p:cBhvr>
                                        <p:cTn id="43" dur="1" fill="hold">
                                          <p:stCondLst>
                                            <p:cond delay="0"/>
                                          </p:stCondLst>
                                        </p:cTn>
                                        <p:tgtEl>
                                          <p:spTgt spid="30">
                                            <p:txEl>
                                              <p:pRg st="0" end="0"/>
                                            </p:txEl>
                                          </p:spTgt>
                                        </p:tgtEl>
                                        <p:attrNameLst>
                                          <p:attrName>style.visibility</p:attrName>
                                        </p:attrNameLst>
                                      </p:cBhvr>
                                      <p:to>
                                        <p:strVal val="visible"/>
                                      </p:to>
                                    </p:set>
                                    <p:anim calcmode="discrete" valueType="clr">
                                      <p:cBhvr override="childStyle">
                                        <p:cTn id="44" dur="80"/>
                                        <p:tgtEl>
                                          <p:spTgt spid="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30">
                                            <p:txEl>
                                              <p:pRg st="0" end="0"/>
                                            </p:txEl>
                                          </p:spTgt>
                                        </p:tgtEl>
                                        <p:attrNameLst>
                                          <p:attrName>fillcolor</p:attrName>
                                        </p:attrNameLst>
                                      </p:cBhvr>
                                      <p:tavLst>
                                        <p:tav tm="0">
                                          <p:val>
                                            <p:clrVal>
                                              <a:schemeClr val="accent2"/>
                                            </p:clrVal>
                                          </p:val>
                                        </p:tav>
                                        <p:tav tm="50000">
                                          <p:val>
                                            <p:clrVal>
                                              <a:schemeClr val="hlink"/>
                                            </p:clrVal>
                                          </p:val>
                                        </p:tav>
                                      </p:tavLst>
                                    </p:anim>
                                    <p:set>
                                      <p:cBhvr>
                                        <p:cTn id="46" dur="80"/>
                                        <p:tgtEl>
                                          <p:spTgt spid="3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p:bldP spid="26" grpId="0" animBg="1"/>
      <p:bldP spid="27"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28868"/>
            <a:ext cx="9144000" cy="1015663"/>
          </a:xfrm>
          <a:prstGeom prst="rect">
            <a:avLst/>
          </a:prstGeom>
        </p:spPr>
        <p:txBody>
          <a:bodyPr>
            <a:spAutoFit/>
          </a:bodyPr>
          <a:lstStyle/>
          <a:p>
            <a:pPr marL="342900" indent="-342900" algn="ctr">
              <a:buFontTx/>
              <a:buAutoNum type="romanUcPeriod"/>
              <a:defRPr/>
            </a:pPr>
            <a:r>
              <a:rPr lang="fr-FR" sz="6000" dirty="0" smtClean="0">
                <a:solidFill>
                  <a:srgbClr val="FF0000"/>
                </a:solidFill>
                <a:latin typeface="Poor Richard" pitchFamily="18" charset="0"/>
              </a:rPr>
              <a:t>     </a:t>
            </a:r>
            <a:r>
              <a:rPr lang="fr-FR" sz="6000" u="sng" dirty="0" smtClean="0">
                <a:solidFill>
                  <a:srgbClr val="FF0000"/>
                </a:solidFill>
                <a:latin typeface="Poor Richard" pitchFamily="18" charset="0"/>
              </a:rPr>
              <a:t>La légende de Rome.</a:t>
            </a:r>
            <a:endParaRPr lang="fr-FR" sz="6000" u="sng" dirty="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14282" y="928670"/>
            <a:ext cx="8715436" cy="37862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Palatino Linotype" pitchFamily="18" charset="0"/>
                <a:cs typeface="Arial" pitchFamily="34" charset="0"/>
              </a:rPr>
              <a:t>D’après le poète Virgile, Enée, fils d’Anchise et de la déesse Vénus, s’enfuit de Troie incendiée par les Grecs. Après que son navire ait longé les côtes de la Crète, de la Grèce, du sud de l’Italie et de la Sicile, il s’arrête à Carthage, royaume africain de la reine Didon. Mais, il s’attarde peu car les Dieux lui ont promis une terre en Italie. Après, un long voyage, il débarque enfin sur les rives du Tibre, dans le Latium. Le dieu Jupiter rassure alors Vénus, sur le sort de son fils et de ses descendants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Palatino Linotype" pitchFamily="18" charset="0"/>
                <a:cs typeface="Arial" pitchFamily="34" charset="0"/>
              </a:rPr>
              <a:t>« Rassure-toi, Vénus, le destin de ton fils Enée reste immuable. Son fils Ascagne, (Iule) régnera pendant trente années sur Albe-la-Longue qu’il munira de puissants remparts. Là, règneront durant trois fois cent longue années les descendants d’Ascagne jusqu’au jour où une prêtresse de sang royal, Rhéa Sylvia, enceinte du dieu Mars, donnera naissance à des jumeaux, Romulus et Remus.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Palatino Linotype" pitchFamily="18" charset="0"/>
                <a:cs typeface="Arial" pitchFamily="34" charset="0"/>
              </a:rPr>
              <a:t>Romulus bâtira Rome et donnera son nom aux Romains. Telle est ma volonté à moi, Jupiter, père des dieux et des hommes.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Palatino Linotype" pitchFamily="18" charset="0"/>
                <a:cs typeface="Arial" pitchFamily="34" charset="0"/>
              </a:rPr>
              <a:t>D’après VIRGILE. </a:t>
            </a:r>
            <a:r>
              <a:rPr kumimoji="0" lang="fr-FR" sz="1600" b="1" i="1" u="none" strike="noStrike" cap="none" normalizeH="0" baseline="0" dirty="0" smtClean="0">
                <a:ln>
                  <a:noFill/>
                </a:ln>
                <a:solidFill>
                  <a:srgbClr val="000000"/>
                </a:solidFill>
                <a:effectLst/>
                <a:latin typeface="Palatino Linotype" pitchFamily="18" charset="0"/>
                <a:cs typeface="Arial" pitchFamily="34" charset="0"/>
              </a:rPr>
              <a:t>L’Enéide</a:t>
            </a:r>
            <a:r>
              <a:rPr kumimoji="0" lang="fr-FR" sz="1600" b="1" i="0" u="none" strike="noStrike" cap="none" normalizeH="0" baseline="0" dirty="0" smtClean="0">
                <a:ln>
                  <a:noFill/>
                </a:ln>
                <a:solidFill>
                  <a:srgbClr val="000000"/>
                </a:solidFill>
                <a:effectLst/>
                <a:latin typeface="Palatino Linotype" pitchFamily="18" charset="0"/>
                <a:cs typeface="Arial" pitchFamily="34" charset="0"/>
              </a:rPr>
              <a:t>. Livre 1,  I</a:t>
            </a:r>
            <a:r>
              <a:rPr kumimoji="0" lang="fr-FR" sz="1600" b="1" i="0" u="none" strike="noStrike" cap="none" normalizeH="0" baseline="30000" dirty="0" smtClean="0">
                <a:ln>
                  <a:noFill/>
                </a:ln>
                <a:solidFill>
                  <a:srgbClr val="000000"/>
                </a:solidFill>
                <a:effectLst/>
                <a:latin typeface="Palatino Linotype" pitchFamily="18" charset="0"/>
                <a:cs typeface="Arial" pitchFamily="34" charset="0"/>
              </a:rPr>
              <a:t>er</a:t>
            </a:r>
            <a:r>
              <a:rPr kumimoji="0" lang="fr-FR" sz="1600" b="1" i="0" u="none" strike="noStrike" cap="none" normalizeH="0" baseline="0" dirty="0" smtClean="0">
                <a:ln>
                  <a:noFill/>
                </a:ln>
                <a:solidFill>
                  <a:srgbClr val="000000"/>
                </a:solidFill>
                <a:effectLst/>
                <a:latin typeface="Palatino Linotype" pitchFamily="18" charset="0"/>
                <a:cs typeface="Arial" pitchFamily="34" charset="0"/>
              </a:rPr>
              <a:t> siècle av. J.-C. </a:t>
            </a:r>
            <a:endParaRPr kumimoji="0" lang="fr-FR" sz="1600"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ZoneTexte 6"/>
          <p:cNvSpPr txBox="1"/>
          <p:nvPr/>
        </p:nvSpPr>
        <p:spPr>
          <a:xfrm>
            <a:off x="0" y="4643446"/>
            <a:ext cx="9144000" cy="523220"/>
          </a:xfrm>
          <a:prstGeom prst="rect">
            <a:avLst/>
          </a:prstGeom>
          <a:noFill/>
        </p:spPr>
        <p:txBody>
          <a:bodyPr wrap="square" rtlCol="0">
            <a:spAutoFit/>
          </a:bodyPr>
          <a:lstStyle/>
          <a:p>
            <a:pPr algn="ctr"/>
            <a:r>
              <a:rPr lang="fr-FR" sz="2800" u="sng" dirty="0" smtClean="0">
                <a:latin typeface="Poor Richard" pitchFamily="18" charset="0"/>
              </a:rPr>
              <a:t>Recopiez puis répondez aux questions suivantes : </a:t>
            </a:r>
            <a:endParaRPr lang="fr-FR" sz="2800" u="sng" dirty="0">
              <a:latin typeface="Poor Richard" pitchFamily="18" charset="0"/>
            </a:endParaRPr>
          </a:p>
        </p:txBody>
      </p:sp>
      <p:sp>
        <p:nvSpPr>
          <p:cNvPr id="8" name="ZoneTexte 7"/>
          <p:cNvSpPr txBox="1"/>
          <p:nvPr/>
        </p:nvSpPr>
        <p:spPr>
          <a:xfrm>
            <a:off x="1357290" y="5286388"/>
            <a:ext cx="7786710" cy="954107"/>
          </a:xfrm>
          <a:prstGeom prst="rect">
            <a:avLst/>
          </a:prstGeom>
          <a:noFill/>
        </p:spPr>
        <p:txBody>
          <a:bodyPr wrap="square" rtlCol="0">
            <a:spAutoFit/>
          </a:bodyPr>
          <a:lstStyle/>
          <a:p>
            <a:pPr marL="342900" indent="-342900">
              <a:buAutoNum type="arabicPeriod"/>
            </a:pPr>
            <a:r>
              <a:rPr lang="fr-FR" sz="2800" dirty="0" smtClean="0">
                <a:latin typeface="Poor Richard" pitchFamily="18" charset="0"/>
              </a:rPr>
              <a:t>Présentez le document en rédigeant une phrase.</a:t>
            </a:r>
          </a:p>
          <a:p>
            <a:pPr marL="342900" indent="-342900">
              <a:buAutoNum type="arabicPeriod"/>
            </a:pPr>
            <a:r>
              <a:rPr lang="fr-FR" sz="2800" dirty="0" smtClean="0">
                <a:latin typeface="Poor Richard" pitchFamily="18" charset="0"/>
              </a:rPr>
              <a:t>Soulignez en bleu le nom des dieux et des déesses.</a:t>
            </a:r>
            <a:endParaRPr lang="fr-FR" sz="2800" dirty="0">
              <a:latin typeface="Poor Richard" pitchFamily="18" charset="0"/>
            </a:endParaRPr>
          </a:p>
        </p:txBody>
      </p:sp>
      <p:pic>
        <p:nvPicPr>
          <p:cNvPr id="9" name="Image 8" descr="j0254500.gif"/>
          <p:cNvPicPr>
            <a:picLocks noChangeAspect="1"/>
          </p:cNvPicPr>
          <p:nvPr/>
        </p:nvPicPr>
        <p:blipFill>
          <a:blip r:embed="rId2" cstate="print"/>
          <a:srcRect/>
          <a:stretch>
            <a:fillRect/>
          </a:stretch>
        </p:blipFill>
        <p:spPr bwMode="auto">
          <a:xfrm>
            <a:off x="500034" y="5429264"/>
            <a:ext cx="666748" cy="666748"/>
          </a:xfrm>
          <a:prstGeom prst="rect">
            <a:avLst/>
          </a:prstGeom>
          <a:noFill/>
          <a:ln w="9525">
            <a:noFill/>
            <a:miter lim="800000"/>
            <a:headEnd/>
            <a:tailEnd/>
          </a:ln>
        </p:spPr>
      </p:pic>
      <p:sp>
        <p:nvSpPr>
          <p:cNvPr id="6" name="ZoneTexte 5"/>
          <p:cNvSpPr txBox="1"/>
          <p:nvPr/>
        </p:nvSpPr>
        <p:spPr>
          <a:xfrm>
            <a:off x="642910" y="285728"/>
            <a:ext cx="7572428" cy="523220"/>
          </a:xfrm>
          <a:prstGeom prst="rect">
            <a:avLst/>
          </a:prstGeom>
          <a:noFill/>
        </p:spPr>
        <p:txBody>
          <a:bodyPr wrap="square" rtlCol="0">
            <a:spAutoFit/>
          </a:bodyPr>
          <a:lstStyle/>
          <a:p>
            <a:pPr algn="ctr"/>
            <a:r>
              <a:rPr lang="fr-FR" sz="2800" dirty="0" smtClean="0">
                <a:solidFill>
                  <a:srgbClr val="FF0000"/>
                </a:solidFill>
                <a:latin typeface="Poor Richard" pitchFamily="18" charset="0"/>
              </a:rPr>
              <a:t>1. </a:t>
            </a:r>
            <a:r>
              <a:rPr lang="fr-FR" sz="2800" u="sng" dirty="0" smtClean="0">
                <a:solidFill>
                  <a:srgbClr val="FF0000"/>
                </a:solidFill>
                <a:latin typeface="Poor Richard" pitchFamily="18" charset="0"/>
              </a:rPr>
              <a:t>Le mythe d’Énée</a:t>
            </a:r>
            <a:r>
              <a:rPr lang="fr-FR" sz="2800" dirty="0" smtClean="0">
                <a:solidFill>
                  <a:srgbClr val="FF0000"/>
                </a:solidFill>
                <a:latin typeface="Poor Richard" pitchFamily="18" charset="0"/>
              </a:rPr>
              <a:t>.</a:t>
            </a:r>
            <a:endParaRPr lang="fr-FR" sz="2800" dirty="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ssolve">
                                      <p:cBhvr>
                                        <p:cTn id="13" dur="2000"/>
                                        <p:tgtEl>
                                          <p:spTgt spid="1026"/>
                                        </p:tgtEl>
                                      </p:cBhvr>
                                    </p:animEffect>
                                  </p:childTnLst>
                                </p:cTn>
                              </p:par>
                              <p:par>
                                <p:cTn id="14" presetID="40" presetClass="entr" presetSubtype="0" fill="hold" grpId="0" nodeType="with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1"/>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childTnLst>
                                </p:cTn>
                              </p:par>
                              <p:par>
                                <p:cTn id="19" presetID="2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edge">
                                      <p:cBhvr>
                                        <p:cTn id="21" dur="2000"/>
                                        <p:tgtEl>
                                          <p:spTgt spid="9"/>
                                        </p:tgtEl>
                                      </p:cBhvr>
                                    </p:animEffec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8"/>
                                        </p:tgtEl>
                                        <p:attrNameLst>
                                          <p:attrName>style.visibility</p:attrName>
                                        </p:attrNameLst>
                                      </p:cBhvr>
                                      <p:to>
                                        <p:strVal val="visible"/>
                                      </p:to>
                                    </p:set>
                                    <p:anim calcmode="discrete" valueType="clr">
                                      <p:cBhvr override="childStyle">
                                        <p:cTn id="2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8"/>
                                        </p:tgtEl>
                                        <p:attrNameLst>
                                          <p:attrName>fillcolor</p:attrName>
                                        </p:attrNameLst>
                                      </p:cBhvr>
                                      <p:tavLst>
                                        <p:tav tm="0">
                                          <p:val>
                                            <p:clrVal>
                                              <a:schemeClr val="accent2"/>
                                            </p:clrVal>
                                          </p:val>
                                        </p:tav>
                                        <p:tav tm="50000">
                                          <p:val>
                                            <p:clrVal>
                                              <a:schemeClr val="hlink"/>
                                            </p:clrVal>
                                          </p:val>
                                        </p:tav>
                                      </p:tavLst>
                                    </p:anim>
                                    <p:set>
                                      <p:cBhvr>
                                        <p:cTn id="26"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7" grpId="0"/>
      <p:bldP spid="8"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14282" y="142852"/>
            <a:ext cx="8715436" cy="39290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Palatino Linotype" pitchFamily="18" charset="0"/>
                <a:cs typeface="Arial" pitchFamily="34" charset="0"/>
              </a:rPr>
              <a:t>D’après le poète Virgile, Enée, fils d’Anchise et de la déesse Vénus, s’enfuit de Troie incendiée par les Grecs. Après que son navire ait longé les côtes de la Crète, de la Grèce, du sud de l’Italie et de la Sicile, il s’arrête à Carthage, royaume africain de la reine Didon. Mais, il s’attarde peu car les Dieux lui ont promis une terre en Italie. Après, un long voyage, il débarque enfin sur les rives du Tibre, dans le Latium. Le dieu Jupiter rassure alors Vénus, sur le sort de son fils et de ses descendants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Palatino Linotype" pitchFamily="18" charset="0"/>
                <a:cs typeface="Arial" pitchFamily="34" charset="0"/>
              </a:rPr>
              <a:t>« Rassure-toi, Vénus, le destin de ton fils Enée reste immuable. Son fils Ascagne, (Iule) régnera pendant trente années sur Albe-la-Longue qu’il munira de puissants remparts. Là, règneront durant trois fois cent longues années les descendants d’Ascagne jusqu’au jour où une prêtresse de sang royal, Rhéa Sylvia, enceinte du dieu Mars, donnera naissance à des jumeaux, Romulus et Remus.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Palatino Linotype" pitchFamily="18" charset="0"/>
                <a:cs typeface="Arial" pitchFamily="34" charset="0"/>
              </a:rPr>
              <a:t>Romulus bâtira Rome et donnera son nom aux Romains. Telle est ma volonté à moi, Jupiter, père des dieux et des hommes.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Palatino Linotype" pitchFamily="18" charset="0"/>
                <a:cs typeface="Arial" pitchFamily="34" charset="0"/>
              </a:rPr>
              <a:t>D’après VIRGILE. </a:t>
            </a:r>
            <a:r>
              <a:rPr kumimoji="0" lang="fr-FR" sz="1600" b="1" i="1" u="none" strike="noStrike" cap="none" normalizeH="0" baseline="0" dirty="0" smtClean="0">
                <a:ln>
                  <a:noFill/>
                </a:ln>
                <a:solidFill>
                  <a:srgbClr val="000000"/>
                </a:solidFill>
                <a:effectLst/>
                <a:latin typeface="Palatino Linotype" pitchFamily="18" charset="0"/>
                <a:cs typeface="Arial" pitchFamily="34" charset="0"/>
              </a:rPr>
              <a:t>L’Enéide</a:t>
            </a:r>
            <a:r>
              <a:rPr kumimoji="0" lang="fr-FR" sz="1600" b="1" i="0" u="none" strike="noStrike" cap="none" normalizeH="0" baseline="0" dirty="0" smtClean="0">
                <a:ln>
                  <a:noFill/>
                </a:ln>
                <a:solidFill>
                  <a:srgbClr val="000000"/>
                </a:solidFill>
                <a:effectLst/>
                <a:latin typeface="Palatino Linotype" pitchFamily="18" charset="0"/>
                <a:cs typeface="Arial" pitchFamily="34" charset="0"/>
              </a:rPr>
              <a:t>. Livre 1,  I</a:t>
            </a:r>
            <a:r>
              <a:rPr kumimoji="0" lang="fr-FR" sz="1600" b="1" i="0" u="none" strike="noStrike" cap="none" normalizeH="0" baseline="30000" dirty="0" smtClean="0">
                <a:ln>
                  <a:noFill/>
                </a:ln>
                <a:solidFill>
                  <a:srgbClr val="000000"/>
                </a:solidFill>
                <a:effectLst/>
                <a:latin typeface="Palatino Linotype" pitchFamily="18" charset="0"/>
                <a:cs typeface="Arial" pitchFamily="34" charset="0"/>
              </a:rPr>
              <a:t>er</a:t>
            </a:r>
            <a:r>
              <a:rPr kumimoji="0" lang="fr-FR" sz="1600" b="1" i="0" u="none" strike="noStrike" cap="none" normalizeH="0" baseline="0" dirty="0" smtClean="0">
                <a:ln>
                  <a:noFill/>
                </a:ln>
                <a:solidFill>
                  <a:srgbClr val="000000"/>
                </a:solidFill>
                <a:effectLst/>
                <a:latin typeface="Palatino Linotype" pitchFamily="18" charset="0"/>
                <a:cs typeface="Arial" pitchFamily="34" charset="0"/>
              </a:rPr>
              <a:t> siècle av. J.-C. </a:t>
            </a:r>
            <a:endParaRPr kumimoji="0" lang="fr-FR" sz="1600"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3786182" y="3429000"/>
            <a:ext cx="5072098" cy="500066"/>
          </a:xfrm>
          <a:prstGeom prst="rect">
            <a:avLst/>
          </a:prstGeom>
          <a:solidFill>
            <a:srgbClr val="008000">
              <a:alpha val="30196"/>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142976" y="4214818"/>
            <a:ext cx="7693132" cy="584775"/>
          </a:xfrm>
          <a:prstGeom prst="rect">
            <a:avLst/>
          </a:prstGeom>
        </p:spPr>
        <p:txBody>
          <a:bodyPr wrap="none">
            <a:spAutoFit/>
          </a:bodyPr>
          <a:lstStyle/>
          <a:p>
            <a:pPr marL="342900" indent="-342900">
              <a:buAutoNum type="arabicPeriod"/>
            </a:pPr>
            <a:r>
              <a:rPr lang="fr-FR" sz="2800" dirty="0" smtClean="0">
                <a:latin typeface="Poor Richard" pitchFamily="18" charset="0"/>
              </a:rPr>
              <a:t>Présentez</a:t>
            </a:r>
            <a:r>
              <a:rPr lang="fr-FR" sz="3200" dirty="0" smtClean="0">
                <a:latin typeface="Poor Richard" pitchFamily="18" charset="0"/>
              </a:rPr>
              <a:t> le document en rédigeant une phrase.</a:t>
            </a:r>
          </a:p>
        </p:txBody>
      </p:sp>
      <p:pic>
        <p:nvPicPr>
          <p:cNvPr id="10" name="Image 9" descr="j0254500.gif"/>
          <p:cNvPicPr>
            <a:picLocks noChangeAspect="1"/>
          </p:cNvPicPr>
          <p:nvPr/>
        </p:nvPicPr>
        <p:blipFill>
          <a:blip r:embed="rId2" cstate="print"/>
          <a:srcRect/>
          <a:stretch>
            <a:fillRect/>
          </a:stretch>
        </p:blipFill>
        <p:spPr bwMode="auto">
          <a:xfrm>
            <a:off x="428596" y="4143380"/>
            <a:ext cx="666748" cy="6667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2000"/>
                                        <p:tgtEl>
                                          <p:spTgt spid="1026"/>
                                        </p:tgtEl>
                                      </p:cBhvr>
                                    </p:animEffect>
                                  </p:childTnLst>
                                </p:cTn>
                              </p:par>
                              <p:par>
                                <p:cTn id="8" presetID="2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edge">
                                      <p:cBhvr>
                                        <p:cTn id="10" dur="2000"/>
                                        <p:tgtEl>
                                          <p:spTgt spid="1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14282" y="642918"/>
            <a:ext cx="8715436" cy="442915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Palatino Linotype" pitchFamily="18" charset="0"/>
                <a:cs typeface="Arial" pitchFamily="34" charset="0"/>
              </a:rPr>
              <a:t>D’après le poète Virgile, Enée, fils d’Anchise et de la déesse Vénus, s’enfuit de Troie incendiée par les Grecs. Après que son navire ait longé les côtes de la Crète, de la Grèce, du sud de l’Italie et de la Sicile, il s’arrête à Carthage, royaume africain de la reine Didon. Mais, il s’attarde peu car les Dieux lui ont promis une terre en Italie. Après, un long voyage, il débarque enfin sur les rives du Tibre, dans le Latium. Le dieu Jupiter rassure alors Vénus, sur le sort de son fils et de ses descendants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Palatino Linotype" pitchFamily="18" charset="0"/>
                <a:cs typeface="Arial" pitchFamily="34" charset="0"/>
              </a:rPr>
              <a:t>« Rassure-toi, Vénus, le destin de ton fils Enée reste immuable. Son fils Ascagne, (Iule) régnera pendant trente années sur Albe-la-Longue qu’il munira de puissants remparts. Là, règneront durant trois fois cent longues années les descendants d’Ascagne jusqu’au jour où une prêtresse de sang royal, Rhéa Sylvia, enceinte du dieu Mars, donnera naissance à des jumeaux, Romulus et Remus.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Palatino Linotype" pitchFamily="18" charset="0"/>
                <a:cs typeface="Arial" pitchFamily="34" charset="0"/>
              </a:rPr>
              <a:t>Romulus bâtira Rome et donnera son nom aux Romains. Telle est ma volonté à moi, Jupiter, père des dieux et des hommes.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Palatino Linotype" pitchFamily="18" charset="0"/>
                <a:cs typeface="Arial" pitchFamily="34" charset="0"/>
              </a:rPr>
              <a:t>D’après VIRGILE. </a:t>
            </a:r>
            <a:r>
              <a:rPr kumimoji="0" lang="fr-FR" b="1" i="1" u="none" strike="noStrike" cap="none" normalizeH="0" baseline="0" dirty="0" smtClean="0">
                <a:ln>
                  <a:noFill/>
                </a:ln>
                <a:solidFill>
                  <a:srgbClr val="000000"/>
                </a:solidFill>
                <a:effectLst/>
                <a:latin typeface="Palatino Linotype" pitchFamily="18" charset="0"/>
                <a:cs typeface="Arial" pitchFamily="34" charset="0"/>
              </a:rPr>
              <a:t>L’Enéide</a:t>
            </a:r>
            <a:r>
              <a:rPr kumimoji="0" lang="fr-FR" b="1" i="0" u="none" strike="noStrike" cap="none" normalizeH="0" baseline="0" dirty="0" smtClean="0">
                <a:ln>
                  <a:noFill/>
                </a:ln>
                <a:solidFill>
                  <a:srgbClr val="000000"/>
                </a:solidFill>
                <a:effectLst/>
                <a:latin typeface="Palatino Linotype" pitchFamily="18" charset="0"/>
                <a:cs typeface="Arial" pitchFamily="34" charset="0"/>
              </a:rPr>
              <a:t>. Livre 1,  I</a:t>
            </a:r>
            <a:r>
              <a:rPr kumimoji="0" lang="fr-FR" b="1" i="0" u="none" strike="noStrike" cap="none" normalizeH="0" baseline="30000" dirty="0" smtClean="0">
                <a:ln>
                  <a:noFill/>
                </a:ln>
                <a:solidFill>
                  <a:srgbClr val="000000"/>
                </a:solidFill>
                <a:effectLst/>
                <a:latin typeface="Palatino Linotype" pitchFamily="18" charset="0"/>
                <a:cs typeface="Arial" pitchFamily="34" charset="0"/>
              </a:rPr>
              <a:t>er</a:t>
            </a:r>
            <a:r>
              <a:rPr kumimoji="0" lang="fr-FR" b="1" i="0" u="none" strike="noStrike" cap="none" normalizeH="0" baseline="0" dirty="0" smtClean="0">
                <a:ln>
                  <a:noFill/>
                </a:ln>
                <a:solidFill>
                  <a:srgbClr val="000000"/>
                </a:solidFill>
                <a:effectLst/>
                <a:latin typeface="Palatino Linotype" pitchFamily="18" charset="0"/>
                <a:cs typeface="Arial" pitchFamily="34" charset="0"/>
              </a:rPr>
              <a:t> siècle av. J.-C. </a:t>
            </a:r>
            <a:endParaRPr kumimoji="0" lang="fr-FR"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ZoneTexte 7"/>
          <p:cNvSpPr txBox="1"/>
          <p:nvPr/>
        </p:nvSpPr>
        <p:spPr>
          <a:xfrm>
            <a:off x="1357290" y="5429264"/>
            <a:ext cx="7786710" cy="523220"/>
          </a:xfrm>
          <a:prstGeom prst="rect">
            <a:avLst/>
          </a:prstGeom>
          <a:noFill/>
        </p:spPr>
        <p:txBody>
          <a:bodyPr wrap="square" rtlCol="0">
            <a:spAutoFit/>
          </a:bodyPr>
          <a:lstStyle/>
          <a:p>
            <a:pPr marL="342900" indent="-342900"/>
            <a:r>
              <a:rPr lang="fr-FR" sz="2800" dirty="0" smtClean="0">
                <a:latin typeface="Poor Richard" pitchFamily="18" charset="0"/>
              </a:rPr>
              <a:t>2.    Soulignez en bleu le nom des dieux et des déesses.</a:t>
            </a:r>
            <a:endParaRPr lang="fr-FR" sz="2800" dirty="0">
              <a:latin typeface="Poor Richard" pitchFamily="18" charset="0"/>
            </a:endParaRPr>
          </a:p>
        </p:txBody>
      </p:sp>
      <p:pic>
        <p:nvPicPr>
          <p:cNvPr id="9" name="Image 8" descr="j0254500.gif"/>
          <p:cNvPicPr>
            <a:picLocks noChangeAspect="1"/>
          </p:cNvPicPr>
          <p:nvPr/>
        </p:nvPicPr>
        <p:blipFill>
          <a:blip r:embed="rId2" cstate="print"/>
          <a:srcRect/>
          <a:stretch>
            <a:fillRect/>
          </a:stretch>
        </p:blipFill>
        <p:spPr bwMode="auto">
          <a:xfrm>
            <a:off x="428596" y="5429264"/>
            <a:ext cx="666748" cy="666748"/>
          </a:xfrm>
          <a:prstGeom prst="rect">
            <a:avLst/>
          </a:prstGeom>
          <a:noFill/>
          <a:ln w="9525">
            <a:noFill/>
            <a:miter lim="800000"/>
            <a:headEnd/>
            <a:tailEnd/>
          </a:ln>
        </p:spPr>
      </p:pic>
      <p:cxnSp>
        <p:nvCxnSpPr>
          <p:cNvPr id="10" name="Connecteur droit 9"/>
          <p:cNvCxnSpPr/>
          <p:nvPr/>
        </p:nvCxnSpPr>
        <p:spPr>
          <a:xfrm>
            <a:off x="6286512" y="1000108"/>
            <a:ext cx="857256"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785786" y="2357430"/>
            <a:ext cx="71438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928926" y="2357430"/>
            <a:ext cx="642942"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714480" y="2643182"/>
            <a:ext cx="642942"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785786" y="3714752"/>
            <a:ext cx="642942"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57158" y="4286256"/>
            <a:ext cx="642942"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2000"/>
                                        <p:tgtEl>
                                          <p:spTgt spid="1026"/>
                                        </p:tgtEl>
                                      </p:cBhvr>
                                    </p:animEffect>
                                  </p:childTnLst>
                                </p:cTn>
                              </p:par>
                              <p:par>
                                <p:cTn id="8" presetID="2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8"/>
                                        </p:tgtEl>
                                        <p:attrNameLst>
                                          <p:attrName>style.visibility</p:attrName>
                                        </p:attrNameLst>
                                      </p:cBhvr>
                                      <p:to>
                                        <p:strVal val="visible"/>
                                      </p:to>
                                    </p:set>
                                    <p:anim calcmode="discrete" valueType="clr">
                                      <p:cBhvr override="childStyle">
                                        <p:cTn id="1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
                                        </p:tgtEl>
                                        <p:attrNameLst>
                                          <p:attrName>fillcolor</p:attrName>
                                        </p:attrNameLst>
                                      </p:cBhvr>
                                      <p:tavLst>
                                        <p:tav tm="0">
                                          <p:val>
                                            <p:clrVal>
                                              <a:schemeClr val="accent2"/>
                                            </p:clrVal>
                                          </p:val>
                                        </p:tav>
                                        <p:tav tm="50000">
                                          <p:val>
                                            <p:clrVal>
                                              <a:schemeClr val="hlink"/>
                                            </p:clrVal>
                                          </p:val>
                                        </p:tav>
                                      </p:tavLst>
                                    </p:anim>
                                    <p:set>
                                      <p:cBhvr>
                                        <p:cTn id="15" dur="80"/>
                                        <p:tgtEl>
                                          <p:spTgt spid="8"/>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2000"/>
                                        <p:tgtEl>
                                          <p:spTgt spid="10"/>
                                        </p:tgtEl>
                                      </p:cBhvr>
                                    </p:animEffect>
                                  </p:childTnLst>
                                </p:cTn>
                              </p:par>
                              <p:par>
                                <p:cTn id="21" presetID="2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2000"/>
                                        <p:tgtEl>
                                          <p:spTgt spid="14"/>
                                        </p:tgtEl>
                                      </p:cBhvr>
                                    </p:animEffect>
                                  </p:childTnLst>
                                </p:cTn>
                              </p:par>
                              <p:par>
                                <p:cTn id="24" presetID="22" presetClass="entr" presetSubtype="8"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2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2000"/>
                                        <p:tgtEl>
                                          <p:spTgt spid="12"/>
                                        </p:tgtEl>
                                      </p:cBhvr>
                                    </p:animEffect>
                                  </p:childTnLst>
                                </p:cTn>
                              </p:par>
                              <p:par>
                                <p:cTn id="32" presetID="22" presetClass="entr" presetSubtype="8"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2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428604"/>
            <a:ext cx="7715304" cy="954107"/>
          </a:xfrm>
          <a:prstGeom prst="rect">
            <a:avLst/>
          </a:prstGeom>
        </p:spPr>
        <p:txBody>
          <a:bodyPr wrap="square">
            <a:spAutoFit/>
          </a:bodyPr>
          <a:lstStyle/>
          <a:p>
            <a:pPr algn="ctr"/>
            <a:r>
              <a:rPr lang="fr-FR" sz="2800" dirty="0" smtClean="0">
                <a:latin typeface="Poor Richard" pitchFamily="18" charset="0"/>
              </a:rPr>
              <a:t>3.   À l’aide des noms de lieux cités dans le texte de Virgile, complétez la carte du périple d’Énée.</a:t>
            </a:r>
          </a:p>
        </p:txBody>
      </p:sp>
      <p:sp>
        <p:nvSpPr>
          <p:cNvPr id="3" name="Rectangle 2"/>
          <p:cNvSpPr>
            <a:spLocks noChangeArrowheads="1"/>
          </p:cNvSpPr>
          <p:nvPr/>
        </p:nvSpPr>
        <p:spPr bwMode="auto">
          <a:xfrm>
            <a:off x="214282" y="1571612"/>
            <a:ext cx="8715436" cy="21431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0" u="none" strike="noStrike" cap="none" normalizeH="0" baseline="0" dirty="0" smtClean="0">
                <a:ln>
                  <a:noFill/>
                </a:ln>
                <a:solidFill>
                  <a:srgbClr val="000000"/>
                </a:solidFill>
                <a:effectLst/>
                <a:latin typeface="Palatino Linotype" pitchFamily="18" charset="0"/>
                <a:cs typeface="Arial" pitchFamily="34" charset="0"/>
              </a:rPr>
              <a:t>D’après le poète Virgile, Enée, fils d’Anchise et de la déesse Vénus, s’enfuit de Troie incendiée par les Grecs. Après que son navire ait longé les côtes de la Crète, de la Grèce, du sud de l’Italie et de la Sicile, il s’arrête à Carthage, royaume africain de la reine Didon. Mais, il s’attarde peu car les Dieux lui ont promis une terre en Italie. Après, un long voyage, il débarque enfin sur les rives du Tibre, dans le Latium. Le dieu Jupiter rassure alors Vénus, sur le sort de son fils et de ses descendants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0" u="none" strike="noStrike" cap="none" normalizeH="0" baseline="0" dirty="0" smtClean="0">
                <a:ln>
                  <a:noFill/>
                </a:ln>
                <a:solidFill>
                  <a:srgbClr val="000000"/>
                </a:solidFill>
                <a:effectLst/>
                <a:latin typeface="Palatino Linotype" pitchFamily="18" charset="0"/>
                <a:cs typeface="Arial" pitchFamily="34" charset="0"/>
              </a:rPr>
              <a:t>« Rassure-toi, Vénus, le destin de ton fils Enée reste immuable. Son fils Ascagne, (Iule) régnera pendant trente années sur Albe-la-Longue qu’il munira de puissants remparts. Là, règneront durant trois fois cent longues années les descendants d’Ascagne jusqu’au jour où une prêtresse de sang royal, Rhéa Sylvia, enceinte du dieu Mars, donnera naissance à des jumeaux, Romulus et Remus.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0" u="none" strike="noStrike" cap="none" normalizeH="0" baseline="0" dirty="0" smtClean="0">
                <a:ln>
                  <a:noFill/>
                </a:ln>
                <a:solidFill>
                  <a:srgbClr val="000000"/>
                </a:solidFill>
                <a:effectLst/>
                <a:latin typeface="Palatino Linotype" pitchFamily="18" charset="0"/>
                <a:cs typeface="Arial" pitchFamily="34" charset="0"/>
              </a:rPr>
              <a:t>Romulus bâtira Rome et donnera son nom aux Romains. Telle est ma volonté à moi, Jupiter, père des dieux et des hommes.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050" b="1" i="0" u="none" strike="noStrike" cap="none" normalizeH="0" baseline="0" dirty="0" smtClean="0">
                <a:ln>
                  <a:noFill/>
                </a:ln>
                <a:solidFill>
                  <a:srgbClr val="000000"/>
                </a:solidFill>
                <a:effectLst/>
                <a:latin typeface="Palatino Linotype" pitchFamily="18" charset="0"/>
                <a:cs typeface="Arial" pitchFamily="34" charset="0"/>
              </a:rPr>
              <a:t>D’après VIRGILE. </a:t>
            </a:r>
            <a:r>
              <a:rPr kumimoji="0" lang="fr-FR" sz="1050" b="1" i="1" u="none" strike="noStrike" cap="none" normalizeH="0" baseline="0" dirty="0" smtClean="0">
                <a:ln>
                  <a:noFill/>
                </a:ln>
                <a:solidFill>
                  <a:srgbClr val="000000"/>
                </a:solidFill>
                <a:effectLst/>
                <a:latin typeface="Palatino Linotype" pitchFamily="18" charset="0"/>
                <a:cs typeface="Arial" pitchFamily="34" charset="0"/>
              </a:rPr>
              <a:t>L’Enéide</a:t>
            </a:r>
            <a:r>
              <a:rPr kumimoji="0" lang="fr-FR" sz="1050" b="1" i="0" u="none" strike="noStrike" cap="none" normalizeH="0" baseline="0" dirty="0" smtClean="0">
                <a:ln>
                  <a:noFill/>
                </a:ln>
                <a:solidFill>
                  <a:srgbClr val="000000"/>
                </a:solidFill>
                <a:effectLst/>
                <a:latin typeface="Palatino Linotype" pitchFamily="18" charset="0"/>
                <a:cs typeface="Arial" pitchFamily="34" charset="0"/>
              </a:rPr>
              <a:t>. Livre 1,  I</a:t>
            </a:r>
            <a:r>
              <a:rPr kumimoji="0" lang="fr-FR" sz="1050" b="1" i="0" u="none" strike="noStrike" cap="none" normalizeH="0" baseline="30000" dirty="0" smtClean="0">
                <a:ln>
                  <a:noFill/>
                </a:ln>
                <a:solidFill>
                  <a:srgbClr val="000000"/>
                </a:solidFill>
                <a:effectLst/>
                <a:latin typeface="Palatino Linotype" pitchFamily="18" charset="0"/>
                <a:cs typeface="Arial" pitchFamily="34" charset="0"/>
              </a:rPr>
              <a:t>er</a:t>
            </a:r>
            <a:r>
              <a:rPr kumimoji="0" lang="fr-FR" sz="1050" b="1" i="0" u="none" strike="noStrike" cap="none" normalizeH="0" baseline="0" dirty="0" smtClean="0">
                <a:ln>
                  <a:noFill/>
                </a:ln>
                <a:solidFill>
                  <a:srgbClr val="000000"/>
                </a:solidFill>
                <a:effectLst/>
                <a:latin typeface="Palatino Linotype" pitchFamily="18" charset="0"/>
                <a:cs typeface="Arial" pitchFamily="34" charset="0"/>
              </a:rPr>
              <a:t> siècle av. J.-C. </a:t>
            </a:r>
            <a:endParaRPr kumimoji="0" lang="fr-FR" sz="1050"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6" descr="http://college.belrem.free.fr/courslatin/4_2010_11/panorama/img8.jpg"/>
          <p:cNvPicPr>
            <a:picLocks noChangeAspect="1" noChangeArrowheads="1"/>
          </p:cNvPicPr>
          <p:nvPr/>
        </p:nvPicPr>
        <p:blipFill>
          <a:blip r:embed="rId2" cstate="print"/>
          <a:srcRect/>
          <a:stretch>
            <a:fillRect/>
          </a:stretch>
        </p:blipFill>
        <p:spPr bwMode="auto">
          <a:xfrm>
            <a:off x="1785918" y="3643314"/>
            <a:ext cx="5082732" cy="3002462"/>
          </a:xfrm>
          <a:prstGeom prst="rect">
            <a:avLst/>
          </a:prstGeom>
          <a:noFill/>
          <a:ln w="9525">
            <a:noFill/>
            <a:miter lim="800000"/>
            <a:headEnd/>
            <a:tailEnd/>
          </a:ln>
        </p:spPr>
      </p:pic>
      <p:pic>
        <p:nvPicPr>
          <p:cNvPr id="5" name="Image 4" descr="j0254500.gif"/>
          <p:cNvPicPr>
            <a:picLocks noChangeAspect="1"/>
          </p:cNvPicPr>
          <p:nvPr/>
        </p:nvPicPr>
        <p:blipFill>
          <a:blip r:embed="rId3" cstate="print"/>
          <a:srcRect/>
          <a:stretch>
            <a:fillRect/>
          </a:stretch>
        </p:blipFill>
        <p:spPr bwMode="auto">
          <a:xfrm>
            <a:off x="642910" y="571480"/>
            <a:ext cx="666748" cy="6667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
                                        </p:tgtEl>
                                        <p:attrNameLst>
                                          <p:attrName>fillcolor</p:attrName>
                                        </p:attrNameLst>
                                      </p:cBhvr>
                                      <p:tavLst>
                                        <p:tav tm="0">
                                          <p:val>
                                            <p:clrVal>
                                              <a:schemeClr val="accent2"/>
                                            </p:clrVal>
                                          </p:val>
                                        </p:tav>
                                        <p:tav tm="50000">
                                          <p:val>
                                            <p:clrVal>
                                              <a:schemeClr val="hlink"/>
                                            </p:clrVal>
                                          </p:val>
                                        </p:tav>
                                      </p:tavLst>
                                    </p:anim>
                                    <p:set>
                                      <p:cBhvr>
                                        <p:cTn id="15" dur="80"/>
                                        <p:tgtEl>
                                          <p:spTgt spid="2"/>
                                        </p:tgtEl>
                                        <p:attrNameLst>
                                          <p:attrName>fill.type</p:attrName>
                                        </p:attrNameLst>
                                      </p:cBhvr>
                                      <p:to>
                                        <p:strVal val="solid"/>
                                      </p:to>
                                    </p:se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714356"/>
            <a:ext cx="8715436" cy="53578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Palatino Linotype" pitchFamily="18" charset="0"/>
                <a:cs typeface="Arial" pitchFamily="34" charset="0"/>
              </a:rPr>
              <a:t>D’après le poète Virgile, Enée, fils d’Anchise et de la déesse Vénus, s’enfuit de Troie incendiée par les Grecs. Après que son navire ait longé les côtes de la Crète, de la Grèce, du sud de l’Italie et de la Sicile, il s’arrête à Carthage, royaume africain de la reine Didon. Mais, il s’attarde peu car les Dieux lui ont promis une terre en Italie. Après, un long voyage, il débarque enfin sur les rives du Tibre, dans le Latium. Le dieu Jupiter rassure alors Vénus, sur le sort de son fils et de ses descendants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Palatino Linotype" pitchFamily="18" charset="0"/>
                <a:cs typeface="Arial" pitchFamily="34" charset="0"/>
              </a:rPr>
              <a:t>« Rassure-toi, Vénus, le destin de ton fils Enée reste immuable. Son fils Ascagne, (Iule) régnera pendant trente années sur Albe-la-Longue qu’il munira de puissants remparts. Là, règneront durant trois fois cent longue années les descendants d’Ascagne jusqu’au jour où une prêtresse de sang royal, Rhéa Sylvia, enceinte du dieu Mars, donnera naissance à des jumeaux, Romulus et Remus.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Palatino Linotype" pitchFamily="18" charset="0"/>
                <a:cs typeface="Arial" pitchFamily="34" charset="0"/>
              </a:rPr>
              <a:t>Romulus bâtira Rome et donnera son nom aux Romains. Telle est ma volonté à moi, Jupiter, père des dieux et des hommes.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Palatino Linotype" pitchFamily="18" charset="0"/>
                <a:cs typeface="Arial" pitchFamily="34" charset="0"/>
              </a:rPr>
              <a:t>D’après VIRGILE. </a:t>
            </a:r>
            <a:r>
              <a:rPr kumimoji="0" lang="fr-FR" sz="2000" b="1" i="1" u="none" strike="noStrike" cap="none" normalizeH="0" baseline="0" dirty="0" smtClean="0">
                <a:ln>
                  <a:noFill/>
                </a:ln>
                <a:solidFill>
                  <a:srgbClr val="000000"/>
                </a:solidFill>
                <a:effectLst/>
                <a:latin typeface="Palatino Linotype" pitchFamily="18" charset="0"/>
                <a:cs typeface="Arial" pitchFamily="34" charset="0"/>
              </a:rPr>
              <a:t>L’Enéide</a:t>
            </a:r>
            <a:r>
              <a:rPr kumimoji="0" lang="fr-FR" sz="2000" b="1" i="0" u="none" strike="noStrike" cap="none" normalizeH="0" baseline="0" dirty="0" smtClean="0">
                <a:ln>
                  <a:noFill/>
                </a:ln>
                <a:solidFill>
                  <a:srgbClr val="000000"/>
                </a:solidFill>
                <a:effectLst/>
                <a:latin typeface="Palatino Linotype" pitchFamily="18" charset="0"/>
                <a:cs typeface="Arial" pitchFamily="34" charset="0"/>
              </a:rPr>
              <a:t>. Livre 1,  I</a:t>
            </a:r>
            <a:r>
              <a:rPr kumimoji="0" lang="fr-FR" sz="2000" b="1" i="0" u="none" strike="noStrike" cap="none" normalizeH="0" baseline="30000" dirty="0" smtClean="0">
                <a:ln>
                  <a:noFill/>
                </a:ln>
                <a:solidFill>
                  <a:srgbClr val="000000"/>
                </a:solidFill>
                <a:effectLst/>
                <a:latin typeface="Palatino Linotype" pitchFamily="18" charset="0"/>
                <a:cs typeface="Arial" pitchFamily="34" charset="0"/>
              </a:rPr>
              <a:t>er</a:t>
            </a:r>
            <a:r>
              <a:rPr kumimoji="0" lang="fr-FR" sz="2000" b="1" i="0" u="none" strike="noStrike" cap="none" normalizeH="0" baseline="0" dirty="0" smtClean="0">
                <a:ln>
                  <a:noFill/>
                </a:ln>
                <a:solidFill>
                  <a:srgbClr val="000000"/>
                </a:solidFill>
                <a:effectLst/>
                <a:latin typeface="Palatino Linotype" pitchFamily="18" charset="0"/>
                <a:cs typeface="Arial" pitchFamily="34" charset="0"/>
              </a:rPr>
              <a:t> siècle av. J.-C. </a:t>
            </a:r>
            <a:endParaRPr kumimoji="0" lang="fr-FR" sz="2000" b="0"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642910" y="1071546"/>
            <a:ext cx="571504" cy="357190"/>
          </a:xfrm>
          <a:prstGeom prst="rect">
            <a:avLst/>
          </a:prstGeom>
          <a:solidFill>
            <a:srgbClr val="008000">
              <a:alpha val="4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1998</TotalTime>
  <Words>2878</Words>
  <Application>Microsoft Office PowerPoint</Application>
  <PresentationFormat>Affichage à l'écran (4:3)</PresentationFormat>
  <Paragraphs>139</Paragraphs>
  <Slides>32</Slides>
  <Notes>0</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Diapositive 1</vt:lpstr>
      <vt:lpstr>Diapositive 2</vt:lpstr>
      <vt:lpstr>Quels sont les dieux représentés ?  Comment appelle-t-on ce type de religion ? </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Daniele</dc:creator>
  <cp:lastModifiedBy>gerome.cuenin</cp:lastModifiedBy>
  <cp:revision>202</cp:revision>
  <dcterms:created xsi:type="dcterms:W3CDTF">2014-02-26T13:35:59Z</dcterms:created>
  <dcterms:modified xsi:type="dcterms:W3CDTF">2019-04-09T14:12:14Z</dcterms:modified>
</cp:coreProperties>
</file>