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38" r:id="rId2"/>
    <p:sldId id="256" r:id="rId3"/>
    <p:sldId id="306" r:id="rId4"/>
    <p:sldId id="307" r:id="rId5"/>
    <p:sldId id="308" r:id="rId6"/>
    <p:sldId id="309" r:id="rId7"/>
    <p:sldId id="310" r:id="rId8"/>
    <p:sldId id="311" r:id="rId9"/>
    <p:sldId id="258" r:id="rId10"/>
    <p:sldId id="339" r:id="rId11"/>
    <p:sldId id="287" r:id="rId12"/>
    <p:sldId id="289" r:id="rId13"/>
    <p:sldId id="278" r:id="rId14"/>
    <p:sldId id="340" r:id="rId15"/>
    <p:sldId id="313" r:id="rId16"/>
    <p:sldId id="318" r:id="rId17"/>
    <p:sldId id="319" r:id="rId18"/>
    <p:sldId id="314" r:id="rId19"/>
    <p:sldId id="343" r:id="rId20"/>
    <p:sldId id="341" r:id="rId21"/>
    <p:sldId id="286" r:id="rId22"/>
    <p:sldId id="348" r:id="rId23"/>
    <p:sldId id="349" r:id="rId24"/>
    <p:sldId id="345" r:id="rId25"/>
    <p:sldId id="347" r:id="rId26"/>
    <p:sldId id="346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C0C0C0"/>
    <a:srgbClr val="CC3300"/>
    <a:srgbClr val="FF0000"/>
    <a:srgbClr val="336600"/>
    <a:srgbClr val="0033CC"/>
    <a:srgbClr val="008000"/>
    <a:srgbClr val="6699FF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9D166-3A14-4850-ABE1-9B1CFC9C557D}" type="datetimeFigureOut">
              <a:rPr lang="fr-FR" smtClean="0"/>
              <a:pPr/>
              <a:t>16/12/2019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B8837-1D75-4841-8857-6F6D877D06D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06529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54675-FBB1-49E5-8D39-87B9303389A7}" type="datetimeFigureOut">
              <a:rPr lang="fr-FR" smtClean="0"/>
              <a:pPr/>
              <a:t>16/12/2019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30666-5E4A-4BFA-85E4-C888595EADB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54675-FBB1-49E5-8D39-87B9303389A7}" type="datetimeFigureOut">
              <a:rPr lang="fr-FR" smtClean="0"/>
              <a:pPr/>
              <a:t>16/12/2019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30666-5E4A-4BFA-85E4-C888595EADB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54675-FBB1-49E5-8D39-87B9303389A7}" type="datetimeFigureOut">
              <a:rPr lang="fr-FR" smtClean="0"/>
              <a:pPr/>
              <a:t>16/12/2019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30666-5E4A-4BFA-85E4-C888595EADB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54675-FBB1-49E5-8D39-87B9303389A7}" type="datetimeFigureOut">
              <a:rPr lang="fr-FR" smtClean="0"/>
              <a:pPr/>
              <a:t>16/12/2019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30666-5E4A-4BFA-85E4-C888595EADB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54675-FBB1-49E5-8D39-87B9303389A7}" type="datetimeFigureOut">
              <a:rPr lang="fr-FR" smtClean="0"/>
              <a:pPr/>
              <a:t>16/12/2019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30666-5E4A-4BFA-85E4-C888595EADB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54675-FBB1-49E5-8D39-87B9303389A7}" type="datetimeFigureOut">
              <a:rPr lang="fr-FR" smtClean="0"/>
              <a:pPr/>
              <a:t>16/12/2019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30666-5E4A-4BFA-85E4-C888595EADB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54675-FBB1-49E5-8D39-87B9303389A7}" type="datetimeFigureOut">
              <a:rPr lang="fr-FR" smtClean="0"/>
              <a:pPr/>
              <a:t>16/12/2019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30666-5E4A-4BFA-85E4-C888595EADB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54675-FBB1-49E5-8D39-87B9303389A7}" type="datetimeFigureOut">
              <a:rPr lang="fr-FR" smtClean="0"/>
              <a:pPr/>
              <a:t>16/12/2019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30666-5E4A-4BFA-85E4-C888595EADB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54675-FBB1-49E5-8D39-87B9303389A7}" type="datetimeFigureOut">
              <a:rPr lang="fr-FR" smtClean="0"/>
              <a:pPr/>
              <a:t>16/12/2019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30666-5E4A-4BFA-85E4-C888595EADB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54675-FBB1-49E5-8D39-87B9303389A7}" type="datetimeFigureOut">
              <a:rPr lang="fr-FR" smtClean="0"/>
              <a:pPr/>
              <a:t>16/12/2019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30666-5E4A-4BFA-85E4-C888595EADB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54675-FBB1-49E5-8D39-87B9303389A7}" type="datetimeFigureOut">
              <a:rPr lang="fr-FR" smtClean="0"/>
              <a:pPr/>
              <a:t>16/12/2019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30666-5E4A-4BFA-85E4-C888595EADB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54675-FBB1-49E5-8D39-87B9303389A7}" type="datetimeFigureOut">
              <a:rPr lang="fr-FR" smtClean="0"/>
              <a:pPr/>
              <a:t>16/12/2019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30666-5E4A-4BFA-85E4-C888595EADB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s://www.dailymotion.com/video/x6cqbs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s://enseignants.lumni.fr/fiche-media/00000000267/ouverture-du-proces-de-nuremberg.html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7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hyperlink" Target="https://enseignants.lumni.fr/fiche-media/00000000267/ouverture-du-proces-de-nuremberg.html" TargetMode="External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4282" y="1285860"/>
            <a:ext cx="8715436" cy="3416320"/>
          </a:xfrm>
          <a:prstGeom prst="rect">
            <a:avLst/>
          </a:prstGeom>
          <a:solidFill>
            <a:srgbClr val="B2B2B2">
              <a:alpha val="20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solidFill>
                  <a:srgbClr val="FF0000"/>
                </a:solidFill>
                <a:latin typeface="Poor Richard" pitchFamily="18" charset="0"/>
              </a:rPr>
              <a:t>HISTOIRE  - Thème n°1 </a:t>
            </a:r>
          </a:p>
          <a:p>
            <a:pPr algn="ctr"/>
            <a:endParaRPr lang="fr-FR" sz="5400" dirty="0" smtClean="0">
              <a:solidFill>
                <a:srgbClr val="FF0000"/>
              </a:solidFill>
              <a:latin typeface="Poor Richard" pitchFamily="18" charset="0"/>
            </a:endParaRPr>
          </a:p>
          <a:p>
            <a:pPr algn="ctr"/>
            <a:r>
              <a:rPr lang="fr-FR" sz="5400" dirty="0" smtClean="0">
                <a:solidFill>
                  <a:srgbClr val="FF0000"/>
                </a:solidFill>
                <a:latin typeface="Poor Richard" pitchFamily="18" charset="0"/>
              </a:rPr>
              <a:t>L’Europe, un théâtre majeur des guerres totales</a:t>
            </a:r>
            <a:endParaRPr lang="fr-FR" sz="5400" dirty="0">
              <a:solidFill>
                <a:srgbClr val="FF00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4643438" y="2714620"/>
            <a:ext cx="41434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Poor Richard" pitchFamily="18" charset="0"/>
              </a:rPr>
              <a:t>Compléter la frise chronologique à l’aide des informations de la vidéo (mise en ligne sur le Site d’Histoire-Géo et sur École Directe)</a:t>
            </a:r>
            <a:endParaRPr lang="fr-FR" sz="3200" dirty="0">
              <a:latin typeface="Poor Richard" pitchFamily="18" charset="0"/>
            </a:endParaRPr>
          </a:p>
        </p:txBody>
      </p:sp>
      <p:pic>
        <p:nvPicPr>
          <p:cNvPr id="4" name="Image 3" descr="tournage-14.gif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1357298"/>
            <a:ext cx="1190625" cy="138112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28596" y="428604"/>
            <a:ext cx="8143932" cy="523220"/>
          </a:xfrm>
          <a:prstGeom prst="rect">
            <a:avLst/>
          </a:prstGeom>
          <a:solidFill>
            <a:srgbClr val="C0C0C0">
              <a:alpha val="2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EXERICE À LA MAISON</a:t>
            </a:r>
            <a:endParaRPr lang="fr-FR" sz="2800" dirty="0">
              <a:latin typeface="Poor Richard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30747" t="2929" r="31369" b="3320"/>
          <a:stretch>
            <a:fillRect/>
          </a:stretch>
        </p:blipFill>
        <p:spPr bwMode="auto">
          <a:xfrm>
            <a:off x="428596" y="1142984"/>
            <a:ext cx="3953664" cy="5500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21484" r="4052" b="10156"/>
          <a:stretch>
            <a:fillRect/>
          </a:stretch>
        </p:blipFill>
        <p:spPr bwMode="auto">
          <a:xfrm>
            <a:off x="0" y="785794"/>
            <a:ext cx="9144000" cy="48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714348" y="3000372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8000"/>
                </a:solidFill>
                <a:latin typeface="Poor Richard" pitchFamily="18" charset="0"/>
              </a:rPr>
              <a:t>bataille de France</a:t>
            </a:r>
            <a:endParaRPr lang="fr-FR" sz="2400" dirty="0">
              <a:solidFill>
                <a:srgbClr val="008000"/>
              </a:solidFill>
              <a:latin typeface="Poor Richard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28596" y="2071678"/>
            <a:ext cx="3143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008000"/>
                </a:solidFill>
                <a:latin typeface="Poor Richard" pitchFamily="18" charset="0"/>
              </a:rPr>
              <a:t>invasion de la Pologne</a:t>
            </a:r>
            <a:endParaRPr lang="fr-FR" sz="2400" dirty="0">
              <a:solidFill>
                <a:srgbClr val="008000"/>
              </a:solidFill>
              <a:latin typeface="Poor Richard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57224" y="4286256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8000"/>
                </a:solidFill>
                <a:latin typeface="Poor Richard" pitchFamily="18" charset="0"/>
              </a:rPr>
              <a:t>invasion de l’URSS</a:t>
            </a:r>
            <a:endParaRPr lang="fr-FR" sz="2400" dirty="0">
              <a:solidFill>
                <a:srgbClr val="008000"/>
              </a:solidFill>
              <a:latin typeface="Poor Richard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285852" y="4714884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008000"/>
                </a:solidFill>
                <a:latin typeface="Poor Richard" pitchFamily="18" charset="0"/>
              </a:rPr>
              <a:t>attaque japonaise </a:t>
            </a:r>
            <a:endParaRPr lang="fr-FR" sz="2400" dirty="0">
              <a:solidFill>
                <a:srgbClr val="008000"/>
              </a:solidFill>
              <a:latin typeface="Poor Richard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85720" y="5143512"/>
            <a:ext cx="3143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008000"/>
                </a:solidFill>
                <a:latin typeface="Poor Richard" pitchFamily="18" charset="0"/>
              </a:rPr>
              <a:t>sur Pearl </a:t>
            </a:r>
            <a:r>
              <a:rPr lang="fr-FR" sz="2400" dirty="0" err="1" smtClean="0">
                <a:solidFill>
                  <a:srgbClr val="008000"/>
                </a:solidFill>
                <a:latin typeface="Poor Richard" pitchFamily="18" charset="0"/>
              </a:rPr>
              <a:t>Harbor</a:t>
            </a:r>
            <a:endParaRPr lang="fr-FR" sz="2400" dirty="0">
              <a:solidFill>
                <a:srgbClr val="0080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80"/>
                            </p:stCondLst>
                            <p:childTnLst>
                              <p:par>
                                <p:cTn id="3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8686" t="10742" r="4052" b="6250"/>
          <a:stretch>
            <a:fillRect/>
          </a:stretch>
        </p:blipFill>
        <p:spPr bwMode="auto">
          <a:xfrm>
            <a:off x="0" y="285728"/>
            <a:ext cx="9144000" cy="637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ZoneTexte 11"/>
          <p:cNvSpPr txBox="1"/>
          <p:nvPr/>
        </p:nvSpPr>
        <p:spPr>
          <a:xfrm>
            <a:off x="5357818" y="1000108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008000"/>
                </a:solidFill>
                <a:latin typeface="Poor Richard" pitchFamily="18" charset="0"/>
              </a:rPr>
              <a:t>bataille de Stalingrad</a:t>
            </a:r>
            <a:endParaRPr lang="fr-FR" sz="2400" dirty="0">
              <a:solidFill>
                <a:srgbClr val="008000"/>
              </a:solidFill>
              <a:latin typeface="Poor Richard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000760" y="3000372"/>
            <a:ext cx="34289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 smtClean="0">
                <a:solidFill>
                  <a:srgbClr val="008000"/>
                </a:solidFill>
                <a:latin typeface="Poor Richard" pitchFamily="18" charset="0"/>
              </a:rPr>
              <a:t>débarquement de Normandie</a:t>
            </a:r>
            <a:endParaRPr lang="fr-FR" sz="2200" dirty="0">
              <a:solidFill>
                <a:srgbClr val="008000"/>
              </a:solidFill>
              <a:latin typeface="Poor Richard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143636" y="4643446"/>
            <a:ext cx="3000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008000"/>
                </a:solidFill>
                <a:latin typeface="Poor Richard" pitchFamily="18" charset="0"/>
              </a:rPr>
              <a:t>capitulation allemande</a:t>
            </a:r>
            <a:endParaRPr lang="fr-FR" sz="2400" dirty="0">
              <a:solidFill>
                <a:srgbClr val="008000"/>
              </a:solidFill>
              <a:latin typeface="Poor Richard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572264" y="5214950"/>
            <a:ext cx="25717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>
                <a:solidFill>
                  <a:srgbClr val="008000"/>
                </a:solidFill>
                <a:latin typeface="Poor Richard" pitchFamily="18" charset="0"/>
              </a:rPr>
              <a:t>bombardements</a:t>
            </a:r>
            <a:endParaRPr lang="fr-FR" sz="2200" dirty="0">
              <a:solidFill>
                <a:srgbClr val="008000"/>
              </a:solidFill>
              <a:latin typeface="Poor Richard" pitchFamily="18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286380" y="5715016"/>
            <a:ext cx="38576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 smtClean="0">
                <a:solidFill>
                  <a:srgbClr val="008000"/>
                </a:solidFill>
                <a:latin typeface="Poor Richard" pitchFamily="18" charset="0"/>
              </a:rPr>
              <a:t>nucléaires (Hiroshima et Nagasaki)</a:t>
            </a:r>
            <a:endParaRPr lang="fr-FR" sz="2200" dirty="0">
              <a:solidFill>
                <a:srgbClr val="008000"/>
              </a:solidFill>
              <a:latin typeface="Poor Richard" pitchFamily="18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500826" y="6215082"/>
            <a:ext cx="26431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>
                <a:solidFill>
                  <a:srgbClr val="008000"/>
                </a:solidFill>
                <a:latin typeface="Poor Richard" pitchFamily="18" charset="0"/>
              </a:rPr>
              <a:t>capitulation japonaise</a:t>
            </a:r>
            <a:endParaRPr lang="fr-FR" sz="2200" dirty="0">
              <a:solidFill>
                <a:srgbClr val="008000"/>
              </a:solidFill>
              <a:latin typeface="Poor Richard" pitchFamily="18" charset="0"/>
            </a:endParaRPr>
          </a:p>
        </p:txBody>
      </p:sp>
      <p:cxnSp>
        <p:nvCxnSpPr>
          <p:cNvPr id="20" name="Connecteur droit 19"/>
          <p:cNvCxnSpPr>
            <a:stCxn id="22" idx="3"/>
          </p:cNvCxnSpPr>
          <p:nvPr/>
        </p:nvCxnSpPr>
        <p:spPr>
          <a:xfrm flipV="1">
            <a:off x="2714612" y="1501762"/>
            <a:ext cx="2286016" cy="46838"/>
          </a:xfrm>
          <a:prstGeom prst="line">
            <a:avLst/>
          </a:prstGeom>
          <a:ln w="76200">
            <a:solidFill>
              <a:srgbClr val="FF0000"/>
            </a:solidFill>
            <a:prstDash val="sysDot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285720" y="1071546"/>
            <a:ext cx="2428892" cy="954107"/>
          </a:xfrm>
          <a:prstGeom prst="rect">
            <a:avLst/>
          </a:prstGeom>
          <a:solidFill>
            <a:srgbClr val="FF3300">
              <a:alpha val="4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tournant de la guerre</a:t>
            </a:r>
            <a:endParaRPr lang="fr-FR" sz="2800" dirty="0"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60"/>
                            </p:stCondLst>
                            <p:childTnLst>
                              <p:par>
                                <p:cTn id="3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  <p:bldP spid="15" grpId="0"/>
      <p:bldP spid="16" grpId="0"/>
      <p:bldP spid="17" grpId="0"/>
      <p:bldP spid="18" grpId="0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2285992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u="sng" dirty="0" smtClean="0">
                <a:solidFill>
                  <a:srgbClr val="FF0000"/>
                </a:solidFill>
                <a:latin typeface="Poor Richard" pitchFamily="18" charset="0"/>
              </a:rPr>
              <a:t>Une guerre violente aux enjeux multiples. </a:t>
            </a:r>
          </a:p>
          <a:p>
            <a:pPr algn="ctr"/>
            <a:r>
              <a:rPr lang="fr-FR" sz="5400" u="sng" dirty="0" smtClean="0">
                <a:solidFill>
                  <a:srgbClr val="FF0000"/>
                </a:solidFill>
                <a:latin typeface="Poor Richard" pitchFamily="18" charset="0"/>
              </a:rPr>
              <a:t>L’exemple de la bataille de Stalingrad.</a:t>
            </a:r>
            <a:endParaRPr lang="fr-FR" sz="5400" u="sng" dirty="0">
              <a:solidFill>
                <a:srgbClr val="FF0000"/>
              </a:solidFill>
              <a:latin typeface="Poor Richard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1214422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 smtClean="0">
                <a:solidFill>
                  <a:srgbClr val="FF0000"/>
                </a:solidFill>
                <a:latin typeface="Poor Richard" pitchFamily="18" charset="0"/>
                <a:cs typeface="Arial" pitchFamily="34" charset="0"/>
              </a:rPr>
              <a:t>-    </a:t>
            </a:r>
            <a:r>
              <a:rPr lang="fr-FR" sz="6600" dirty="0" smtClean="0">
                <a:solidFill>
                  <a:srgbClr val="FF0000"/>
                </a:solidFill>
                <a:latin typeface="Poor Richard" pitchFamily="18" charset="0"/>
              </a:rPr>
              <a:t>II     </a:t>
            </a:r>
            <a:r>
              <a:rPr lang="fr-FR" sz="6600" dirty="0" smtClean="0">
                <a:solidFill>
                  <a:srgbClr val="FF0000"/>
                </a:solidFill>
                <a:latin typeface="Poor Richard" pitchFamily="18" charset="0"/>
                <a:cs typeface="Arial" pitchFamily="34" charset="0"/>
              </a:rPr>
              <a:t>-</a:t>
            </a:r>
            <a:endParaRPr lang="fr-FR" sz="6600" dirty="0">
              <a:solidFill>
                <a:srgbClr val="FF0000"/>
              </a:solidFill>
              <a:latin typeface="Poor Richar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071546"/>
            <a:ext cx="9144000" cy="45005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851920" y="928670"/>
            <a:ext cx="4792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dirty="0" smtClean="0">
                <a:latin typeface="Poor Richard" pitchFamily="18" charset="0"/>
              </a:rPr>
              <a:t>Recopier puis répondre aux questions de la 1</a:t>
            </a:r>
            <a:r>
              <a:rPr lang="fr-CA" sz="2400" baseline="30000" dirty="0" smtClean="0">
                <a:latin typeface="Poor Richard" pitchFamily="18" charset="0"/>
              </a:rPr>
              <a:t>ère</a:t>
            </a:r>
            <a:r>
              <a:rPr lang="fr-CA" sz="2400" dirty="0" smtClean="0">
                <a:latin typeface="Poor Richard" pitchFamily="18" charset="0"/>
              </a:rPr>
              <a:t> page… </a:t>
            </a:r>
            <a:endParaRPr lang="fr-CA" sz="2400" dirty="0">
              <a:latin typeface="Poor Richard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51920" y="3140968"/>
            <a:ext cx="5292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 smtClean="0">
                <a:latin typeface="Poor Richard" pitchFamily="18" charset="0"/>
              </a:rPr>
              <a:t>…, après avoir lu les 2 textes, compléter le tableau.</a:t>
            </a:r>
            <a:endParaRPr lang="fr-CA" sz="2400" dirty="0">
              <a:latin typeface="Poor Richard" pitchFamily="18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467544" y="2996952"/>
            <a:ext cx="835292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l="13059" t="7501" r="13010" b="6250"/>
          <a:stretch>
            <a:fillRect/>
          </a:stretch>
        </p:blipFill>
        <p:spPr bwMode="auto">
          <a:xfrm>
            <a:off x="4716016" y="4077072"/>
            <a:ext cx="3888432" cy="25616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16950" t="4547" r="12454" b="2923"/>
          <a:stretch>
            <a:fillRect/>
          </a:stretch>
        </p:blipFill>
        <p:spPr bwMode="auto">
          <a:xfrm>
            <a:off x="539552" y="260648"/>
            <a:ext cx="3113197" cy="23042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" name="ZoneTexte 14"/>
          <p:cNvSpPr txBox="1"/>
          <p:nvPr/>
        </p:nvSpPr>
        <p:spPr>
          <a:xfrm>
            <a:off x="3923928" y="2060848"/>
            <a:ext cx="4792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dirty="0" smtClean="0">
                <a:latin typeface="Poor Richard" pitchFamily="18" charset="0"/>
              </a:rPr>
              <a:t>…puis…</a:t>
            </a:r>
            <a:endParaRPr lang="fr-CA" sz="2400" dirty="0">
              <a:latin typeface="Poor Richard" pitchFamily="18" charset="0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/>
          <a:srcRect l="3307" t="31297" r="50583" b="18500"/>
          <a:stretch>
            <a:fillRect/>
          </a:stretch>
        </p:blipFill>
        <p:spPr bwMode="auto">
          <a:xfrm>
            <a:off x="251520" y="3068960"/>
            <a:ext cx="3449016" cy="2120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 l="51060" t="33056" r="2751" b="18500"/>
          <a:stretch>
            <a:fillRect/>
          </a:stretch>
        </p:blipFill>
        <p:spPr bwMode="auto">
          <a:xfrm>
            <a:off x="1187624" y="4653136"/>
            <a:ext cx="3347864" cy="198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4211960" y="1772816"/>
            <a:ext cx="493204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fr-FR" sz="2600" dirty="0" smtClean="0">
                <a:solidFill>
                  <a:srgbClr val="008000"/>
                </a:solidFill>
                <a:latin typeface="Poor Richard" pitchFamily="18" charset="0"/>
              </a:rPr>
              <a:t>carrefour </a:t>
            </a:r>
            <a:r>
              <a:rPr lang="fr-FR" sz="2600" dirty="0">
                <a:solidFill>
                  <a:srgbClr val="008000"/>
                </a:solidFill>
                <a:latin typeface="Poor Richard" pitchFamily="18" charset="0"/>
              </a:rPr>
              <a:t>de voies de communication </a:t>
            </a:r>
            <a:r>
              <a:rPr lang="fr-FR" sz="2600" i="1" dirty="0">
                <a:solidFill>
                  <a:srgbClr val="008000"/>
                </a:solidFill>
                <a:latin typeface="Poor Richard" pitchFamily="18" charset="0"/>
              </a:rPr>
              <a:t>(Volga</a:t>
            </a:r>
            <a:r>
              <a:rPr lang="fr-FR" sz="2600" i="1" dirty="0" smtClean="0">
                <a:solidFill>
                  <a:srgbClr val="008000"/>
                </a:solidFill>
                <a:latin typeface="Poor Richard" pitchFamily="18" charset="0"/>
              </a:rPr>
              <a:t>, chemin de fer)</a:t>
            </a:r>
          </a:p>
        </p:txBody>
      </p:sp>
      <p:sp>
        <p:nvSpPr>
          <p:cNvPr id="2" name="Rectangle 1"/>
          <p:cNvSpPr/>
          <p:nvPr/>
        </p:nvSpPr>
        <p:spPr>
          <a:xfrm>
            <a:off x="4283968" y="188640"/>
            <a:ext cx="48600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Poor Richard" pitchFamily="18" charset="0"/>
              </a:rPr>
              <a:t>1. </a:t>
            </a:r>
            <a:r>
              <a:rPr lang="fr-FR" sz="2400" dirty="0" smtClean="0">
                <a:latin typeface="Poor Richard" pitchFamily="18" charset="0"/>
              </a:rPr>
              <a:t>En regardant le plan de la ville et la carte, quelles sont les raisons stratégiques et économiques qui pousse Hitler à vouloir s’en emparer?</a:t>
            </a:r>
            <a:endParaRPr lang="fr-CA" sz="2400" dirty="0">
              <a:latin typeface="Poor Richard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39952" y="3140968"/>
            <a:ext cx="50040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fr-FR" sz="2600" dirty="0" smtClean="0">
                <a:solidFill>
                  <a:srgbClr val="008000"/>
                </a:solidFill>
                <a:latin typeface="Poor Richard" pitchFamily="18" charset="0"/>
              </a:rPr>
              <a:t>ville industrielle (nombreuses usines)</a:t>
            </a:r>
          </a:p>
        </p:txBody>
      </p:sp>
      <p:pic>
        <p:nvPicPr>
          <p:cNvPr id="9" name="Image 8" descr="Résultat de recherche d'images pour &quot;carte bataille de stalingrad et champs pétrole&quot;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44824"/>
            <a:ext cx="5796136" cy="4676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508104" y="2924944"/>
            <a:ext cx="1512168" cy="216024"/>
          </a:xfrm>
          <a:prstGeom prst="rect">
            <a:avLst/>
          </a:prstGeom>
          <a:solidFill>
            <a:srgbClr val="FF3300">
              <a:alpha val="20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139952" y="4437112"/>
            <a:ext cx="500404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fr-FR" sz="2600" dirty="0" smtClean="0">
                <a:solidFill>
                  <a:srgbClr val="008000"/>
                </a:solidFill>
                <a:latin typeface="Poor Richard" pitchFamily="18" charset="0"/>
              </a:rPr>
              <a:t>« ouvrir une route » vers les champs pétrolifères du Caucase</a:t>
            </a:r>
          </a:p>
        </p:txBody>
      </p:sp>
      <p:pic>
        <p:nvPicPr>
          <p:cNvPr id="1027" name="Picture 3" descr="C:\Users\Gérôme\Pictures\Imag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3779056" cy="6120680"/>
          </a:xfrm>
          <a:prstGeom prst="rect">
            <a:avLst/>
          </a:prstGeom>
          <a:noFill/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476672"/>
            <a:ext cx="539976" cy="53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502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/>
      <p:bldP spid="2" grpId="0"/>
      <p:bldP spid="8" grpId="0"/>
      <p:bldP spid="10" grpId="0" animBg="1"/>
      <p:bldP spid="10" grpId="1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4716016" y="3429000"/>
            <a:ext cx="396044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008000"/>
                </a:solidFill>
                <a:latin typeface="Poor Richard" pitchFamily="18" charset="0"/>
              </a:rPr>
              <a:t>Hitler veut détruire la </a:t>
            </a:r>
            <a:r>
              <a:rPr lang="fr-FR" sz="2400" dirty="0" smtClean="0">
                <a:solidFill>
                  <a:srgbClr val="008000"/>
                </a:solidFill>
                <a:latin typeface="Poor Richard" pitchFamily="18" charset="0"/>
              </a:rPr>
              <a:t> « </a:t>
            </a:r>
            <a:r>
              <a:rPr lang="fr-FR" sz="2400" dirty="0">
                <a:solidFill>
                  <a:srgbClr val="008000"/>
                </a:solidFill>
                <a:latin typeface="Poor Richard" pitchFamily="18" charset="0"/>
              </a:rPr>
              <a:t>ville de </a:t>
            </a:r>
            <a:r>
              <a:rPr lang="fr-FR" sz="2400" dirty="0" smtClean="0">
                <a:solidFill>
                  <a:srgbClr val="008000"/>
                </a:solidFill>
                <a:latin typeface="Poor Richard" pitchFamily="18" charset="0"/>
              </a:rPr>
              <a:t>Staline » , Staline voulant </a:t>
            </a:r>
            <a:r>
              <a:rPr lang="fr-FR" sz="2400" dirty="0">
                <a:solidFill>
                  <a:srgbClr val="008000"/>
                </a:solidFill>
                <a:latin typeface="Poor Richard" pitchFamily="18" charset="0"/>
              </a:rPr>
              <a:t>défendre </a:t>
            </a:r>
            <a:r>
              <a:rPr lang="fr-FR" sz="2400" dirty="0" smtClean="0">
                <a:solidFill>
                  <a:srgbClr val="008000"/>
                </a:solidFill>
                <a:latin typeface="Poor Richard" pitchFamily="18" charset="0"/>
              </a:rPr>
              <a:t>à tout prix la </a:t>
            </a:r>
            <a:r>
              <a:rPr lang="fr-FR" sz="2400" dirty="0">
                <a:solidFill>
                  <a:srgbClr val="008000"/>
                </a:solidFill>
                <a:latin typeface="Poor Richard" pitchFamily="18" charset="0"/>
              </a:rPr>
              <a:t>ville qui porte son nom.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1196752"/>
            <a:ext cx="629568" cy="6295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79912" y="90872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2400" dirty="0">
                <a:latin typeface="Poor Richard" pitchFamily="18" charset="0"/>
              </a:rPr>
              <a:t>2</a:t>
            </a:r>
            <a:r>
              <a:rPr lang="fr-FR" sz="2400" dirty="0" smtClean="0">
                <a:latin typeface="Poor Richard" pitchFamily="18" charset="0"/>
              </a:rPr>
              <a:t>. </a:t>
            </a:r>
            <a:r>
              <a:rPr lang="fr-FR" sz="2400" dirty="0">
                <a:latin typeface="Poor Richard" pitchFamily="18" charset="0"/>
              </a:rPr>
              <a:t>En étudiant le nom de cette ville</a:t>
            </a:r>
            <a:r>
              <a:rPr lang="fr-FR" sz="2400">
                <a:latin typeface="Poor Richard" pitchFamily="18" charset="0"/>
              </a:rPr>
              <a:t>, </a:t>
            </a:r>
            <a:r>
              <a:rPr lang="fr-FR" sz="2400" smtClean="0">
                <a:latin typeface="Poor Richard" pitchFamily="18" charset="0"/>
              </a:rPr>
              <a:t>quelle </a:t>
            </a:r>
            <a:r>
              <a:rPr lang="fr-FR" sz="2400" dirty="0" smtClean="0">
                <a:latin typeface="Poor Richard" pitchFamily="18" charset="0"/>
              </a:rPr>
              <a:t>est la raison symbolique </a:t>
            </a:r>
            <a:r>
              <a:rPr lang="fr-FR" sz="2400" dirty="0">
                <a:latin typeface="Poor Richard" pitchFamily="18" charset="0"/>
              </a:rPr>
              <a:t>de cette bataille ? </a:t>
            </a:r>
            <a:endParaRPr lang="fr-CA" sz="2400" dirty="0">
              <a:latin typeface="Poor Richard" pitchFamily="18" charset="0"/>
            </a:endParaRPr>
          </a:p>
        </p:txBody>
      </p:sp>
      <p:pic>
        <p:nvPicPr>
          <p:cNvPr id="7" name="Image 6" descr="Sans titre.png"/>
          <p:cNvPicPr>
            <a:picLocks noChangeAspect="1"/>
          </p:cNvPicPr>
          <p:nvPr/>
        </p:nvPicPr>
        <p:blipFill>
          <a:blip r:embed="rId3" cstate="print"/>
          <a:srcRect l="24166" t="10416" r="33333" b="16667"/>
          <a:stretch>
            <a:fillRect/>
          </a:stretch>
        </p:blipFill>
        <p:spPr>
          <a:xfrm>
            <a:off x="179512" y="188640"/>
            <a:ext cx="2565489" cy="3521260"/>
          </a:xfrm>
          <a:prstGeom prst="rect">
            <a:avLst/>
          </a:prstGeom>
        </p:spPr>
      </p:pic>
      <p:pic>
        <p:nvPicPr>
          <p:cNvPr id="6" name="Image 5" descr="Résultat de recherche d'images pour &quot;carte bataille de stalingrad et champs pétrole&quot;&quot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429000"/>
            <a:ext cx="4211960" cy="2947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8588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1680" y="620688"/>
            <a:ext cx="66967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Après avoir lu les 2  textes, complétez le tableau ci-joint </a:t>
            </a:r>
            <a:endParaRPr lang="fr-CA" sz="2800" dirty="0">
              <a:latin typeface="Poor Richard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548680"/>
            <a:ext cx="709064" cy="709064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13059" t="7501" r="13565" b="10797"/>
          <a:stretch>
            <a:fillRect/>
          </a:stretch>
        </p:blipFill>
        <p:spPr bwMode="auto">
          <a:xfrm>
            <a:off x="1043608" y="1628800"/>
            <a:ext cx="7560840" cy="47541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-2" y="188640"/>
          <a:ext cx="9144002" cy="6217682"/>
        </p:xfrm>
        <a:graphic>
          <a:graphicData uri="http://schemas.openxmlformats.org/drawingml/2006/table">
            <a:tbl>
              <a:tblPr/>
              <a:tblGrid>
                <a:gridCol w="1331642"/>
                <a:gridCol w="3744416"/>
                <a:gridCol w="4067944"/>
              </a:tblGrid>
              <a:tr h="4731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000" dirty="0">
                        <a:latin typeface="Poor Richard" pitchFamily="18" charset="0"/>
                        <a:ea typeface="MS Mincho"/>
                      </a:endParaRPr>
                    </a:p>
                  </a:txBody>
                  <a:tcPr marL="28127" marR="28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latin typeface="Poor Richard" pitchFamily="18" charset="0"/>
                          <a:ea typeface="MS Mincho"/>
                        </a:rPr>
                        <a:t>"Vision soviétique" de la bataille</a:t>
                      </a:r>
                    </a:p>
                  </a:txBody>
                  <a:tcPr marL="28127" marR="28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latin typeface="Poor Richard" pitchFamily="18" charset="0"/>
                          <a:ea typeface="MS Mincho"/>
                        </a:rPr>
                        <a:t>"Vision allemande" de la bataille</a:t>
                      </a:r>
                    </a:p>
                  </a:txBody>
                  <a:tcPr marL="28127" marR="28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5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latin typeface="Poor Richard" pitchFamily="18" charset="0"/>
                          <a:ea typeface="MS Mincho"/>
                        </a:rPr>
                        <a:t>Qui </a:t>
                      </a:r>
                      <a:r>
                        <a:rPr lang="fr-FR" sz="2000" dirty="0">
                          <a:latin typeface="Poor Richard" pitchFamily="18" charset="0"/>
                          <a:ea typeface="MS Mincho"/>
                        </a:rPr>
                        <a:t>est mobilisé ?</a:t>
                      </a:r>
                    </a:p>
                  </a:txBody>
                  <a:tcPr marL="28127" marR="28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000" dirty="0">
                        <a:latin typeface="Poor Richard" pitchFamily="18" charset="0"/>
                        <a:ea typeface="MS Mincho"/>
                      </a:endParaRPr>
                    </a:p>
                  </a:txBody>
                  <a:tcPr marL="28127" marR="28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000">
                        <a:latin typeface="Poor Richard" pitchFamily="18" charset="0"/>
                        <a:ea typeface="MS Mincho"/>
                      </a:endParaRPr>
                    </a:p>
                  </a:txBody>
                  <a:tcPr marL="28127" marR="28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71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latin typeface="Poor Richard" pitchFamily="18" charset="0"/>
                          <a:ea typeface="MS Mincho"/>
                        </a:rPr>
                        <a:t>Moyen utilisé pour </a:t>
                      </a:r>
                      <a:r>
                        <a:rPr lang="fr-FR" sz="2000" dirty="0" smtClean="0">
                          <a:latin typeface="Poor Richard"/>
                          <a:ea typeface="MS Mincho"/>
                        </a:rPr>
                        <a:t>"</a:t>
                      </a:r>
                      <a:r>
                        <a:rPr lang="fr-FR" sz="2000" dirty="0" smtClean="0">
                          <a:latin typeface="Poor Richard" pitchFamily="18" charset="0"/>
                          <a:ea typeface="MS Mincho"/>
                        </a:rPr>
                        <a:t>mobiliser</a:t>
                      </a:r>
                      <a:r>
                        <a:rPr lang="fr-FR" sz="2000" dirty="0" smtClean="0">
                          <a:latin typeface="Poor Richard"/>
                          <a:ea typeface="MS Mincho"/>
                        </a:rPr>
                        <a:t>"</a:t>
                      </a:r>
                      <a:r>
                        <a:rPr lang="fr-FR" sz="2000" dirty="0" smtClean="0">
                          <a:latin typeface="Poor Richard" pitchFamily="18" charset="0"/>
                          <a:ea typeface="MS Mincho"/>
                        </a:rPr>
                        <a:t>?</a:t>
                      </a:r>
                      <a:endParaRPr lang="fr-FR" sz="2000" dirty="0">
                        <a:latin typeface="Poor Richard" pitchFamily="18" charset="0"/>
                        <a:ea typeface="MS Mincho"/>
                      </a:endParaRPr>
                    </a:p>
                  </a:txBody>
                  <a:tcPr marL="28127" marR="28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000" dirty="0">
                        <a:latin typeface="Poor Richard" pitchFamily="18" charset="0"/>
                        <a:ea typeface="MS Mincho"/>
                      </a:endParaRPr>
                    </a:p>
                  </a:txBody>
                  <a:tcPr marL="28127" marR="28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000" dirty="0">
                        <a:latin typeface="Poor Richard" pitchFamily="18" charset="0"/>
                        <a:ea typeface="MS Mincho"/>
                      </a:endParaRPr>
                    </a:p>
                  </a:txBody>
                  <a:tcPr marL="28127" marR="28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3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Poor Richard" pitchFamily="18" charset="0"/>
                          <a:ea typeface="MS Mincho"/>
                        </a:rPr>
                        <a:t>Description de la bataille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Poor Richard" pitchFamily="18" charset="0"/>
                          <a:ea typeface="MS Mincho"/>
                        </a:rPr>
                        <a:t>(conditions de combat)</a:t>
                      </a:r>
                    </a:p>
                  </a:txBody>
                  <a:tcPr marL="28127" marR="28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000" dirty="0">
                        <a:latin typeface="Poor Richard" pitchFamily="18" charset="0"/>
                        <a:ea typeface="MS Mincho"/>
                      </a:endParaRPr>
                    </a:p>
                  </a:txBody>
                  <a:tcPr marL="28127" marR="28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000">
                        <a:latin typeface="Poor Richard" pitchFamily="18" charset="0"/>
                        <a:ea typeface="MS Mincho"/>
                      </a:endParaRPr>
                    </a:p>
                  </a:txBody>
                  <a:tcPr marL="28127" marR="28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000">
                        <a:latin typeface="Poor Richard" pitchFamily="18" charset="0"/>
                        <a:ea typeface="MS Mincho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latin typeface="Poor Richard" pitchFamily="18" charset="0"/>
                          <a:ea typeface="MS Mincho"/>
                        </a:rPr>
                        <a:t>Description de l’ennemi</a:t>
                      </a:r>
                    </a:p>
                  </a:txBody>
                  <a:tcPr marL="28127" marR="28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000" dirty="0">
                        <a:latin typeface="Poor Richard" pitchFamily="18" charset="0"/>
                        <a:ea typeface="MS Mincho"/>
                      </a:endParaRPr>
                    </a:p>
                  </a:txBody>
                  <a:tcPr marL="28127" marR="28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000" dirty="0">
                        <a:latin typeface="Poor Richard" pitchFamily="18" charset="0"/>
                        <a:ea typeface="MS Mincho"/>
                      </a:endParaRPr>
                    </a:p>
                  </a:txBody>
                  <a:tcPr marL="28127" marR="28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0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000">
                        <a:latin typeface="Poor Richard" pitchFamily="18" charset="0"/>
                        <a:ea typeface="MS Mincho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latin typeface="Poor Richard" pitchFamily="18" charset="0"/>
                          <a:ea typeface="MS Mincho"/>
                        </a:rPr>
                        <a:t>Objectif(s) de cette bataille</a:t>
                      </a:r>
                    </a:p>
                  </a:txBody>
                  <a:tcPr marL="28127" marR="28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000" dirty="0">
                        <a:latin typeface="Poor Richard" pitchFamily="18" charset="0"/>
                        <a:ea typeface="MS Mincho"/>
                      </a:endParaRPr>
                    </a:p>
                  </a:txBody>
                  <a:tcPr marL="28127" marR="28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000" dirty="0">
                        <a:latin typeface="Poor Richard" pitchFamily="18" charset="0"/>
                        <a:ea typeface="MS Mincho"/>
                      </a:endParaRPr>
                    </a:p>
                  </a:txBody>
                  <a:tcPr marL="28127" marR="28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863" name="Rectangle 143"/>
          <p:cNvSpPr>
            <a:spLocks noChangeArrowheads="1"/>
          </p:cNvSpPr>
          <p:nvPr/>
        </p:nvSpPr>
        <p:spPr bwMode="auto">
          <a:xfrm>
            <a:off x="1331640" y="692696"/>
            <a:ext cx="38164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fr-FR" altLang="ja-JP" sz="2000" dirty="0" smtClean="0">
                <a:solidFill>
                  <a:srgbClr val="008000"/>
                </a:solidFill>
                <a:latin typeface="Poor Richard" pitchFamily="18" charset="0"/>
                <a:ea typeface="MS PGothic" pitchFamily="34" charset="-128"/>
              </a:rPr>
              <a:t>Soldats   -   économie (les usines)   - </a:t>
            </a:r>
          </a:p>
          <a:p>
            <a:r>
              <a:rPr lang="fr-FR" altLang="ja-JP" sz="2000" dirty="0" smtClean="0">
                <a:solidFill>
                  <a:srgbClr val="008000"/>
                </a:solidFill>
                <a:latin typeface="Poor Richard" pitchFamily="18" charset="0"/>
                <a:ea typeface="MS PGothic" pitchFamily="34" charset="-128"/>
              </a:rPr>
              <a:t>la population civile</a:t>
            </a:r>
            <a:endParaRPr lang="fr-FR" altLang="ja-JP" sz="2000" dirty="0">
              <a:solidFill>
                <a:srgbClr val="008000"/>
              </a:solidFill>
              <a:latin typeface="Poor Richard" pitchFamily="18" charset="0"/>
              <a:ea typeface="MS PGothic" pitchFamily="34" charset="-128"/>
            </a:endParaRPr>
          </a:p>
        </p:txBody>
      </p:sp>
      <p:sp>
        <p:nvSpPr>
          <p:cNvPr id="30872" name="Rectangle 152"/>
          <p:cNvSpPr>
            <a:spLocks noChangeArrowheads="1"/>
          </p:cNvSpPr>
          <p:nvPr/>
        </p:nvSpPr>
        <p:spPr bwMode="auto">
          <a:xfrm>
            <a:off x="1547664" y="1700808"/>
            <a:ext cx="30940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fr-FR" altLang="ja-JP" sz="2000" dirty="0" smtClean="0">
                <a:solidFill>
                  <a:srgbClr val="008000"/>
                </a:solidFill>
                <a:latin typeface="Poor Richard" pitchFamily="18" charset="0"/>
                <a:ea typeface="MS PGothic" pitchFamily="34" charset="-128"/>
              </a:rPr>
              <a:t>propagande </a:t>
            </a:r>
            <a:endParaRPr lang="fr-FR" sz="2000" dirty="0">
              <a:solidFill>
                <a:srgbClr val="008000"/>
              </a:solidFill>
              <a:latin typeface="Poor Richard" pitchFamily="18" charset="0"/>
            </a:endParaRPr>
          </a:p>
        </p:txBody>
      </p:sp>
      <p:sp>
        <p:nvSpPr>
          <p:cNvPr id="30873" name="Rectangle 153"/>
          <p:cNvSpPr>
            <a:spLocks noChangeArrowheads="1"/>
          </p:cNvSpPr>
          <p:nvPr/>
        </p:nvSpPr>
        <p:spPr bwMode="auto">
          <a:xfrm>
            <a:off x="1403648" y="2636912"/>
            <a:ext cx="3600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FontTx/>
              <a:buChar char="-"/>
            </a:pPr>
            <a:r>
              <a:rPr lang="fr-FR" altLang="ja-JP" sz="2000" dirty="0" smtClean="0">
                <a:solidFill>
                  <a:srgbClr val="008000"/>
                </a:solidFill>
                <a:latin typeface="Poor Richard" pitchFamily="18" charset="0"/>
                <a:ea typeface="MS PGothic" pitchFamily="34" charset="-128"/>
              </a:rPr>
              <a:t>se </a:t>
            </a:r>
            <a:r>
              <a:rPr lang="fr-FR" altLang="ja-JP" sz="2000" dirty="0">
                <a:solidFill>
                  <a:srgbClr val="008000"/>
                </a:solidFill>
                <a:latin typeface="Poor Richard" pitchFamily="18" charset="0"/>
                <a:ea typeface="MS PGothic" pitchFamily="34" charset="-128"/>
              </a:rPr>
              <a:t>battre jusqu’à la </a:t>
            </a:r>
            <a:r>
              <a:rPr lang="fr-FR" altLang="ja-JP" sz="2000" dirty="0" smtClean="0">
                <a:solidFill>
                  <a:srgbClr val="008000"/>
                </a:solidFill>
                <a:latin typeface="Poor Richard" pitchFamily="18" charset="0"/>
                <a:ea typeface="MS PGothic" pitchFamily="34" charset="-128"/>
              </a:rPr>
              <a:t>mort</a:t>
            </a:r>
          </a:p>
          <a:p>
            <a:pPr algn="ctr">
              <a:buFontTx/>
              <a:buChar char="-"/>
            </a:pPr>
            <a:r>
              <a:rPr lang="fr-FR" altLang="ja-JP" sz="2000" dirty="0" smtClean="0">
                <a:solidFill>
                  <a:srgbClr val="008000"/>
                </a:solidFill>
                <a:latin typeface="Poor Richard" pitchFamily="18" charset="0"/>
                <a:ea typeface="MS PGothic" pitchFamily="34" charset="-128"/>
              </a:rPr>
              <a:t>bombardements</a:t>
            </a:r>
          </a:p>
          <a:p>
            <a:pPr algn="ctr">
              <a:buFontTx/>
              <a:buChar char="-"/>
            </a:pPr>
            <a:r>
              <a:rPr lang="fr-FR" altLang="ja-JP" sz="2000" dirty="0" smtClean="0">
                <a:solidFill>
                  <a:srgbClr val="008000"/>
                </a:solidFill>
                <a:latin typeface="Poor Richard" pitchFamily="18" charset="0"/>
                <a:ea typeface="MS PGothic" pitchFamily="34" charset="-128"/>
              </a:rPr>
              <a:t>massacres </a:t>
            </a:r>
            <a:r>
              <a:rPr lang="fr-FR" altLang="ja-JP" sz="2000" dirty="0">
                <a:solidFill>
                  <a:srgbClr val="008000"/>
                </a:solidFill>
                <a:latin typeface="Poor Richard" pitchFamily="18" charset="0"/>
                <a:ea typeface="MS PGothic" pitchFamily="34" charset="-128"/>
              </a:rPr>
              <a:t>de civils</a:t>
            </a:r>
            <a:endParaRPr lang="fr-FR" sz="2000" dirty="0">
              <a:solidFill>
                <a:srgbClr val="008000"/>
              </a:solidFill>
              <a:latin typeface="Poor Richard" pitchFamily="18" charset="0"/>
            </a:endParaRPr>
          </a:p>
        </p:txBody>
      </p:sp>
      <p:sp>
        <p:nvSpPr>
          <p:cNvPr id="30875" name="Rectangle 155"/>
          <p:cNvSpPr>
            <a:spLocks noChangeArrowheads="1"/>
          </p:cNvSpPr>
          <p:nvPr/>
        </p:nvSpPr>
        <p:spPr bwMode="auto">
          <a:xfrm>
            <a:off x="5508104" y="764704"/>
            <a:ext cx="31638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fr-FR" altLang="ja-JP" sz="2000" dirty="0" smtClean="0">
                <a:solidFill>
                  <a:srgbClr val="008000"/>
                </a:solidFill>
                <a:latin typeface="Poor Richard" pitchFamily="18" charset="0"/>
                <a:ea typeface="MS PGothic" pitchFamily="34" charset="-128"/>
              </a:rPr>
              <a:t>soldats</a:t>
            </a:r>
            <a:endParaRPr lang="fr-FR" sz="2000" dirty="0">
              <a:solidFill>
                <a:srgbClr val="008000"/>
              </a:solidFill>
              <a:latin typeface="Poor Richard" pitchFamily="18" charset="0"/>
            </a:endParaRPr>
          </a:p>
        </p:txBody>
      </p:sp>
      <p:sp>
        <p:nvSpPr>
          <p:cNvPr id="30876" name="Rectangle 156"/>
          <p:cNvSpPr>
            <a:spLocks noChangeArrowheads="1"/>
          </p:cNvSpPr>
          <p:nvPr/>
        </p:nvSpPr>
        <p:spPr bwMode="auto">
          <a:xfrm>
            <a:off x="5724128" y="1716196"/>
            <a:ext cx="29098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fr-FR" altLang="ja-JP" sz="2000" dirty="0" smtClean="0">
                <a:solidFill>
                  <a:srgbClr val="008000"/>
                </a:solidFill>
                <a:latin typeface="Poor Richard" pitchFamily="18" charset="0"/>
                <a:ea typeface="MS PGothic" pitchFamily="34" charset="-128"/>
              </a:rPr>
              <a:t>propagande  </a:t>
            </a:r>
            <a:endParaRPr lang="fr-FR" altLang="ja-JP" sz="2000" dirty="0">
              <a:solidFill>
                <a:srgbClr val="008000"/>
              </a:solidFill>
              <a:latin typeface="Poor Richard" pitchFamily="18" charset="0"/>
              <a:ea typeface="MS PGothic" pitchFamily="34" charset="-128"/>
            </a:endParaRPr>
          </a:p>
        </p:txBody>
      </p:sp>
      <p:sp>
        <p:nvSpPr>
          <p:cNvPr id="30877" name="Rectangle 157"/>
          <p:cNvSpPr>
            <a:spLocks noChangeArrowheads="1"/>
          </p:cNvSpPr>
          <p:nvPr/>
        </p:nvSpPr>
        <p:spPr bwMode="auto">
          <a:xfrm>
            <a:off x="5148064" y="2636912"/>
            <a:ext cx="399593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buFontTx/>
              <a:buChar char="-"/>
            </a:pPr>
            <a:r>
              <a:rPr lang="fr-FR" altLang="ja-JP" sz="2000" dirty="0" smtClean="0">
                <a:solidFill>
                  <a:srgbClr val="008000"/>
                </a:solidFill>
                <a:latin typeface="Poor Richard" pitchFamily="18" charset="0"/>
                <a:ea typeface="MS PGothic" pitchFamily="34" charset="-128"/>
              </a:rPr>
              <a:t>ne respecter aucune règle de combat</a:t>
            </a:r>
          </a:p>
          <a:p>
            <a:pPr algn="ctr">
              <a:buFontTx/>
              <a:buChar char="-"/>
            </a:pPr>
            <a:r>
              <a:rPr lang="fr-FR" altLang="ja-JP" sz="2000" dirty="0" smtClean="0">
                <a:solidFill>
                  <a:srgbClr val="008000"/>
                </a:solidFill>
                <a:latin typeface="Poor Richard" pitchFamily="18" charset="0"/>
                <a:ea typeface="MS PGothic" pitchFamily="34" charset="-128"/>
              </a:rPr>
              <a:t>faim</a:t>
            </a:r>
          </a:p>
          <a:p>
            <a:pPr algn="ctr">
              <a:buFontTx/>
              <a:buChar char="-"/>
            </a:pPr>
            <a:r>
              <a:rPr lang="fr-FR" altLang="ja-JP" sz="2000" dirty="0" smtClean="0">
                <a:solidFill>
                  <a:srgbClr val="008000"/>
                </a:solidFill>
                <a:latin typeface="Poor Richard" pitchFamily="18" charset="0"/>
                <a:ea typeface="MS PGothic" pitchFamily="34" charset="-128"/>
              </a:rPr>
              <a:t>épuisement</a:t>
            </a:r>
            <a:endParaRPr lang="fr-FR" altLang="ja-JP" sz="2000" dirty="0">
              <a:solidFill>
                <a:srgbClr val="008000"/>
              </a:solidFill>
              <a:latin typeface="Poor Richard" pitchFamily="18" charset="0"/>
              <a:ea typeface="MS PGothic" pitchFamily="34" charset="-128"/>
            </a:endParaRPr>
          </a:p>
        </p:txBody>
      </p:sp>
      <p:sp>
        <p:nvSpPr>
          <p:cNvPr id="10" name="Rectangle 66"/>
          <p:cNvSpPr>
            <a:spLocks noChangeArrowheads="1"/>
          </p:cNvSpPr>
          <p:nvPr/>
        </p:nvSpPr>
        <p:spPr bwMode="auto">
          <a:xfrm>
            <a:off x="1331640" y="3861048"/>
            <a:ext cx="374441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buFontTx/>
              <a:buChar char="-"/>
            </a:pPr>
            <a:r>
              <a:rPr lang="fr-FR" altLang="ja-JP" sz="2000" dirty="0" smtClean="0">
                <a:solidFill>
                  <a:srgbClr val="008000"/>
                </a:solidFill>
                <a:latin typeface="Poor Richard" pitchFamily="18" charset="0"/>
                <a:ea typeface="MS PGothic" pitchFamily="34" charset="-128"/>
              </a:rPr>
              <a:t>Allemands </a:t>
            </a:r>
            <a:r>
              <a:rPr lang="fr-FR" altLang="ja-JP" sz="2000" dirty="0">
                <a:solidFill>
                  <a:srgbClr val="008000"/>
                </a:solidFill>
                <a:latin typeface="Poor Richard" pitchFamily="18" charset="0"/>
                <a:ea typeface="MS PGothic" pitchFamily="34" charset="-128"/>
              </a:rPr>
              <a:t>qui </a:t>
            </a:r>
            <a:r>
              <a:rPr lang="fr-FR" altLang="ja-JP" sz="2000" dirty="0" smtClean="0">
                <a:solidFill>
                  <a:srgbClr val="008000"/>
                </a:solidFill>
                <a:latin typeface="Poor Richard" pitchFamily="18" charset="0"/>
                <a:ea typeface="MS PGothic" pitchFamily="34" charset="-128"/>
              </a:rPr>
              <a:t>s’épuisent</a:t>
            </a:r>
          </a:p>
          <a:p>
            <a:pPr algn="ctr">
              <a:buFontTx/>
              <a:buChar char="-"/>
            </a:pPr>
            <a:r>
              <a:rPr lang="fr-FR" altLang="ja-JP" sz="2000" dirty="0" smtClean="0">
                <a:solidFill>
                  <a:srgbClr val="008000"/>
                </a:solidFill>
                <a:latin typeface="Poor Richard" pitchFamily="18" charset="0"/>
                <a:ea typeface="MS PGothic" pitchFamily="34" charset="-128"/>
              </a:rPr>
              <a:t>" ennemi haï </a:t>
            </a:r>
            <a:r>
              <a:rPr lang="fr-FR" altLang="ja-JP" sz="2000" dirty="0" smtClean="0">
                <a:solidFill>
                  <a:srgbClr val="008000"/>
                </a:solidFill>
                <a:latin typeface="Poor Richard"/>
                <a:ea typeface="MS PGothic" pitchFamily="34" charset="-128"/>
              </a:rPr>
              <a:t>"</a:t>
            </a:r>
            <a:r>
              <a:rPr lang="fr-FR" altLang="ja-JP" sz="2000" dirty="0" smtClean="0">
                <a:solidFill>
                  <a:srgbClr val="008000"/>
                </a:solidFill>
                <a:latin typeface="Poor Richard" pitchFamily="18" charset="0"/>
                <a:ea typeface="MS PGothic" pitchFamily="34" charset="-128"/>
              </a:rPr>
              <a:t> </a:t>
            </a:r>
          </a:p>
          <a:p>
            <a:pPr algn="ctr">
              <a:buFontTx/>
              <a:buChar char="-"/>
            </a:pPr>
            <a:r>
              <a:rPr lang="fr-FR" altLang="ja-JP" sz="2000" dirty="0" smtClean="0">
                <a:solidFill>
                  <a:srgbClr val="008000"/>
                </a:solidFill>
                <a:latin typeface="Poor Richard" pitchFamily="18" charset="0"/>
                <a:ea typeface="MS PGothic" pitchFamily="34" charset="-128"/>
              </a:rPr>
              <a:t>"assassins professionnels" </a:t>
            </a:r>
            <a:endParaRPr lang="fr-FR" altLang="ja-JP" sz="2000" dirty="0">
              <a:solidFill>
                <a:srgbClr val="008000"/>
              </a:solidFill>
              <a:latin typeface="Poor Richard" pitchFamily="18" charset="0"/>
              <a:ea typeface="MS PGothic" pitchFamily="34" charset="-128"/>
            </a:endParaRPr>
          </a:p>
        </p:txBody>
      </p:sp>
      <p:sp>
        <p:nvSpPr>
          <p:cNvPr id="11" name="Rectangle 72"/>
          <p:cNvSpPr>
            <a:spLocks noChangeArrowheads="1"/>
          </p:cNvSpPr>
          <p:nvPr/>
        </p:nvSpPr>
        <p:spPr bwMode="auto">
          <a:xfrm>
            <a:off x="5076056" y="3861048"/>
            <a:ext cx="40679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buFontTx/>
              <a:buChar char="-"/>
            </a:pPr>
            <a:r>
              <a:rPr lang="fr-FR" altLang="ja-JP" sz="2000" dirty="0" smtClean="0">
                <a:solidFill>
                  <a:srgbClr val="008000"/>
                </a:solidFill>
                <a:latin typeface="Poor Richard" pitchFamily="18" charset="0"/>
                <a:ea typeface="MS PGothic" pitchFamily="34" charset="-128"/>
              </a:rPr>
              <a:t>défenseurs tenaces</a:t>
            </a:r>
          </a:p>
          <a:p>
            <a:pPr algn="ctr"/>
            <a:endParaRPr lang="fr-FR" altLang="ja-JP" sz="2000" dirty="0" smtClean="0">
              <a:solidFill>
                <a:srgbClr val="008000"/>
              </a:solidFill>
              <a:latin typeface="Poor Richard" pitchFamily="18" charset="0"/>
              <a:ea typeface="MS PGothic" pitchFamily="34" charset="-128"/>
            </a:endParaRPr>
          </a:p>
          <a:p>
            <a:pPr algn="ctr">
              <a:buFontTx/>
              <a:buChar char="-"/>
            </a:pPr>
            <a:r>
              <a:rPr lang="fr-FR" altLang="ja-JP" sz="2000" dirty="0" smtClean="0">
                <a:solidFill>
                  <a:srgbClr val="008000"/>
                </a:solidFill>
                <a:latin typeface="Poor Richard" pitchFamily="18" charset="0"/>
                <a:ea typeface="MS PGothic" pitchFamily="34" charset="-128"/>
              </a:rPr>
              <a:t>"automates métalliques" </a:t>
            </a:r>
            <a:endParaRPr lang="fr-FR" altLang="ja-JP" sz="2000" dirty="0">
              <a:solidFill>
                <a:srgbClr val="008000"/>
              </a:solidFill>
              <a:latin typeface="Poor Richard" pitchFamily="18" charset="0"/>
              <a:ea typeface="MS PGothic" pitchFamily="34" charset="-128"/>
            </a:endParaRPr>
          </a:p>
        </p:txBody>
      </p:sp>
      <p:sp>
        <p:nvSpPr>
          <p:cNvPr id="12" name="Rectangle 67"/>
          <p:cNvSpPr>
            <a:spLocks noChangeArrowheads="1"/>
          </p:cNvSpPr>
          <p:nvPr/>
        </p:nvSpPr>
        <p:spPr bwMode="auto">
          <a:xfrm>
            <a:off x="1331640" y="5157192"/>
            <a:ext cx="374441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buFontTx/>
              <a:buChar char="-"/>
            </a:pPr>
            <a:r>
              <a:rPr lang="fr-FR" altLang="ja-JP" sz="2000" dirty="0" smtClean="0">
                <a:solidFill>
                  <a:srgbClr val="008000"/>
                </a:solidFill>
                <a:latin typeface="Poor Richard" pitchFamily="18" charset="0"/>
                <a:ea typeface="MS PGothic" pitchFamily="34" charset="-128"/>
              </a:rPr>
              <a:t>défendre </a:t>
            </a:r>
            <a:r>
              <a:rPr lang="fr-FR" altLang="ja-JP" sz="2000" dirty="0">
                <a:solidFill>
                  <a:srgbClr val="008000"/>
                </a:solidFill>
                <a:latin typeface="Poor Richard" pitchFamily="18" charset="0"/>
                <a:ea typeface="MS PGothic" pitchFamily="34" charset="-128"/>
              </a:rPr>
              <a:t>la position jusqu’à la </a:t>
            </a:r>
            <a:r>
              <a:rPr lang="fr-FR" altLang="ja-JP" sz="2000" dirty="0" smtClean="0">
                <a:solidFill>
                  <a:srgbClr val="008000"/>
                </a:solidFill>
                <a:latin typeface="Poor Richard" pitchFamily="18" charset="0"/>
                <a:ea typeface="MS PGothic" pitchFamily="34" charset="-128"/>
              </a:rPr>
              <a:t>mort</a:t>
            </a:r>
          </a:p>
          <a:p>
            <a:pPr algn="ctr">
              <a:buFontTx/>
              <a:buChar char="-"/>
            </a:pPr>
            <a:r>
              <a:rPr lang="fr-FR" altLang="ja-JP" sz="2000" dirty="0" smtClean="0">
                <a:solidFill>
                  <a:srgbClr val="008000"/>
                </a:solidFill>
                <a:latin typeface="Poor Richard" pitchFamily="18" charset="0"/>
                <a:ea typeface="MS PGothic" pitchFamily="34" charset="-128"/>
              </a:rPr>
              <a:t>défendre sa ville, son pays</a:t>
            </a:r>
          </a:p>
          <a:p>
            <a:pPr algn="ctr">
              <a:buFontTx/>
              <a:buChar char="-"/>
            </a:pPr>
            <a:r>
              <a:rPr lang="fr-FR" altLang="ja-JP" sz="2000" dirty="0" smtClean="0">
                <a:solidFill>
                  <a:srgbClr val="008000"/>
                </a:solidFill>
                <a:latin typeface="Poor Richard" pitchFamily="18" charset="0"/>
                <a:ea typeface="MS PGothic" pitchFamily="34" charset="-128"/>
              </a:rPr>
              <a:t>résister </a:t>
            </a:r>
            <a:r>
              <a:rPr lang="fr-FR" altLang="ja-JP" sz="2000" dirty="0">
                <a:solidFill>
                  <a:srgbClr val="008000"/>
                </a:solidFill>
                <a:latin typeface="Poor Richard" pitchFamily="18" charset="0"/>
                <a:ea typeface="MS PGothic" pitchFamily="34" charset="-128"/>
              </a:rPr>
              <a:t>pour vaincre plus </a:t>
            </a:r>
            <a:r>
              <a:rPr lang="fr-FR" altLang="ja-JP" sz="2000" dirty="0" smtClean="0">
                <a:solidFill>
                  <a:srgbClr val="008000"/>
                </a:solidFill>
                <a:latin typeface="Poor Richard" pitchFamily="18" charset="0"/>
                <a:ea typeface="MS PGothic" pitchFamily="34" charset="-128"/>
              </a:rPr>
              <a:t>tard</a:t>
            </a:r>
            <a:endParaRPr lang="fr-FR" altLang="ja-JP" sz="2000" dirty="0">
              <a:solidFill>
                <a:srgbClr val="008000"/>
              </a:solidFill>
              <a:latin typeface="Poor Richard" pitchFamily="18" charset="0"/>
              <a:ea typeface="MS PGothic" pitchFamily="34" charset="-128"/>
            </a:endParaRPr>
          </a:p>
        </p:txBody>
      </p:sp>
      <p:sp>
        <p:nvSpPr>
          <p:cNvPr id="13" name="Rectangle 73"/>
          <p:cNvSpPr>
            <a:spLocks noChangeArrowheads="1"/>
          </p:cNvSpPr>
          <p:nvPr/>
        </p:nvSpPr>
        <p:spPr bwMode="auto">
          <a:xfrm>
            <a:off x="5076056" y="5157192"/>
            <a:ext cx="40679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buFontTx/>
              <a:buChar char="-"/>
            </a:pPr>
            <a:r>
              <a:rPr lang="fr-FR" altLang="ja-JP" sz="2000" dirty="0" smtClean="0">
                <a:solidFill>
                  <a:srgbClr val="008000"/>
                </a:solidFill>
                <a:latin typeface="Poor Richard" pitchFamily="18" charset="0"/>
                <a:ea typeface="MS PGothic" pitchFamily="34" charset="-128"/>
              </a:rPr>
              <a:t>lutter </a:t>
            </a:r>
            <a:r>
              <a:rPr lang="fr-FR" altLang="ja-JP" sz="2000" dirty="0">
                <a:solidFill>
                  <a:srgbClr val="008000"/>
                </a:solidFill>
                <a:latin typeface="Poor Richard" pitchFamily="18" charset="0"/>
                <a:ea typeface="MS PGothic" pitchFamily="34" charset="-128"/>
              </a:rPr>
              <a:t>et détruire </a:t>
            </a:r>
            <a:r>
              <a:rPr lang="fr-FR" altLang="ja-JP" sz="2000" dirty="0" smtClean="0">
                <a:solidFill>
                  <a:srgbClr val="008000"/>
                </a:solidFill>
                <a:latin typeface="Poor Richard" pitchFamily="18" charset="0"/>
                <a:ea typeface="MS PGothic" pitchFamily="34" charset="-128"/>
              </a:rPr>
              <a:t>la </a:t>
            </a:r>
            <a:r>
              <a:rPr lang="fr-FR" altLang="ja-JP" sz="2000" dirty="0">
                <a:solidFill>
                  <a:srgbClr val="008000"/>
                </a:solidFill>
                <a:latin typeface="Poor Richard" pitchFamily="18" charset="0"/>
                <a:ea typeface="MS PGothic" pitchFamily="34" charset="-128"/>
              </a:rPr>
              <a:t>« race bolchévique </a:t>
            </a:r>
            <a:r>
              <a:rPr lang="fr-FR" altLang="ja-JP" sz="2000" dirty="0" smtClean="0">
                <a:solidFill>
                  <a:srgbClr val="008000"/>
                </a:solidFill>
                <a:latin typeface="Poor Richard" pitchFamily="18" charset="0"/>
                <a:ea typeface="MS PGothic" pitchFamily="34" charset="-128"/>
              </a:rPr>
              <a:t>»</a:t>
            </a:r>
          </a:p>
          <a:p>
            <a:pPr algn="ctr">
              <a:buFontTx/>
              <a:buChar char="-"/>
            </a:pPr>
            <a:r>
              <a:rPr lang="fr-FR" altLang="ja-JP" sz="2000" dirty="0" smtClean="0">
                <a:solidFill>
                  <a:srgbClr val="008000"/>
                </a:solidFill>
                <a:latin typeface="Poor Richard" pitchFamily="18" charset="0"/>
                <a:ea typeface="MS PGothic" pitchFamily="34" charset="-128"/>
              </a:rPr>
              <a:t>imposer </a:t>
            </a:r>
            <a:r>
              <a:rPr lang="fr-FR" altLang="ja-JP" sz="2000" dirty="0">
                <a:solidFill>
                  <a:srgbClr val="008000"/>
                </a:solidFill>
                <a:latin typeface="Poor Richard" pitchFamily="18" charset="0"/>
                <a:ea typeface="MS PGothic" pitchFamily="34" charset="-128"/>
              </a:rPr>
              <a:t>le </a:t>
            </a:r>
            <a:r>
              <a:rPr lang="fr-FR" altLang="ja-JP" sz="2000" dirty="0" smtClean="0">
                <a:solidFill>
                  <a:srgbClr val="008000"/>
                </a:solidFill>
                <a:latin typeface="Poor Richard" pitchFamily="18" charset="0"/>
                <a:ea typeface="MS PGothic" pitchFamily="34" charset="-128"/>
              </a:rPr>
              <a:t>nazisme</a:t>
            </a:r>
            <a:endParaRPr lang="fr-FR" altLang="ja-JP" sz="2000" dirty="0">
              <a:solidFill>
                <a:srgbClr val="008000"/>
              </a:solidFill>
              <a:latin typeface="Poor Richard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137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0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0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3" grpId="0"/>
      <p:bldP spid="30872" grpId="0"/>
      <p:bldP spid="30873" grpId="0"/>
      <p:bldP spid="30875" grpId="0"/>
      <p:bldP spid="30876" grpId="0"/>
      <p:bldP spid="30877" grpId="0"/>
      <p:bldP spid="10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143240" y="3068960"/>
            <a:ext cx="3000396" cy="720080"/>
          </a:xfrm>
          <a:prstGeom prst="roundRect">
            <a:avLst/>
          </a:prstGeom>
          <a:solidFill>
            <a:srgbClr val="F94B15">
              <a:alpha val="54902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Poor Richard" pitchFamily="18" charset="0"/>
              </a:rPr>
              <a:t>LA BATAILLE DE STALINGRAD </a:t>
            </a:r>
            <a:endParaRPr lang="fr-FR" sz="2400" b="1" dirty="0">
              <a:solidFill>
                <a:schemeClr val="tx1"/>
              </a:solidFill>
              <a:latin typeface="Poor Richard" pitchFamily="18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4211960" y="4293096"/>
            <a:ext cx="2232248" cy="720080"/>
          </a:xfrm>
          <a:prstGeom prst="roundRect">
            <a:avLst/>
          </a:prstGeom>
          <a:solidFill>
            <a:schemeClr val="tx2">
              <a:lumMod val="75000"/>
              <a:alpha val="54902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latin typeface="Poor Richard" pitchFamily="18" charset="0"/>
              </a:rPr>
              <a:t>Des enjeux multiples </a:t>
            </a:r>
            <a:endParaRPr lang="fr-FR" sz="2400" dirty="0">
              <a:latin typeface="Poor Richard" pitchFamily="18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763688" y="2132856"/>
            <a:ext cx="2232248" cy="720080"/>
          </a:xfrm>
          <a:prstGeom prst="roundRect">
            <a:avLst/>
          </a:prstGeom>
          <a:solidFill>
            <a:srgbClr val="7030A0">
              <a:alpha val="54902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latin typeface="Poor Richard" pitchFamily="18" charset="0"/>
              </a:rPr>
              <a:t>Une mobilisation totale </a:t>
            </a:r>
            <a:endParaRPr lang="fr-FR" sz="2400" dirty="0">
              <a:latin typeface="Poor Richard" pitchFamily="18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5508104" y="2132856"/>
            <a:ext cx="2232248" cy="720080"/>
          </a:xfrm>
          <a:prstGeom prst="roundRect">
            <a:avLst/>
          </a:prstGeom>
          <a:solidFill>
            <a:srgbClr val="00B050">
              <a:alpha val="54902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latin typeface="Poor Richard" pitchFamily="18" charset="0"/>
              </a:rPr>
              <a:t>Une guerre d’anéantissement </a:t>
            </a:r>
            <a:endParaRPr lang="fr-FR" sz="2400" dirty="0">
              <a:latin typeface="Poor Richard" pitchFamily="18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79512" y="2204864"/>
            <a:ext cx="1296144" cy="4766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691680" y="3140968"/>
            <a:ext cx="1296144" cy="4766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3131840" y="1412776"/>
            <a:ext cx="1296144" cy="4766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 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4860032" y="5373216"/>
            <a:ext cx="1584176" cy="4766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 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331640" y="5517232"/>
            <a:ext cx="1584176" cy="4766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7308304" y="5373216"/>
            <a:ext cx="1584176" cy="4766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6572264" y="3214686"/>
            <a:ext cx="1584176" cy="4766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 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6500826" y="1214422"/>
            <a:ext cx="1584176" cy="4766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 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715140" y="285728"/>
            <a:ext cx="19367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latin typeface="Poor Richard" pitchFamily="18" charset="0"/>
              </a:rPr>
              <a:t>estimés à 250000 </a:t>
            </a:r>
            <a:endParaRPr lang="fr-FR" sz="2000" dirty="0">
              <a:latin typeface="Poor Richard" pitchFamily="18" charset="0"/>
            </a:endParaRPr>
          </a:p>
        </p:txBody>
      </p:sp>
      <p:cxnSp>
        <p:nvCxnSpPr>
          <p:cNvPr id="31" name="Connecteur droit avec flèche 30"/>
          <p:cNvCxnSpPr/>
          <p:nvPr/>
        </p:nvCxnSpPr>
        <p:spPr>
          <a:xfrm rot="5400000" flipH="1" flipV="1">
            <a:off x="5214087" y="2786913"/>
            <a:ext cx="287462" cy="28575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 rot="16200000" flipH="1">
            <a:off x="6793133" y="2864051"/>
            <a:ext cx="361750" cy="33952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 rot="5400000" flipH="1" flipV="1">
            <a:off x="7179487" y="892951"/>
            <a:ext cx="428628" cy="7143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 rot="5400000" flipH="1" flipV="1">
            <a:off x="6729105" y="1789631"/>
            <a:ext cx="418368" cy="26808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>
            <a:stCxn id="14" idx="2"/>
          </p:cNvCxnSpPr>
          <p:nvPr/>
        </p:nvCxnSpPr>
        <p:spPr>
          <a:xfrm rot="16200000" flipH="1">
            <a:off x="7277797" y="3777913"/>
            <a:ext cx="382294" cy="20918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>
            <a:off x="4786314" y="3857628"/>
            <a:ext cx="288032" cy="432048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 flipH="1">
            <a:off x="2411760" y="4725144"/>
            <a:ext cx="1800200" cy="72008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>
            <a:off x="5436096" y="5013176"/>
            <a:ext cx="0" cy="432048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>
            <a:off x="6516216" y="4797152"/>
            <a:ext cx="936104" cy="576064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 rot="10800000" flipV="1">
            <a:off x="1071538" y="5929330"/>
            <a:ext cx="285752" cy="214314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/>
          <p:nvPr/>
        </p:nvCxnSpPr>
        <p:spPr>
          <a:xfrm rot="16200000" flipH="1">
            <a:off x="2928926" y="5929330"/>
            <a:ext cx="285752" cy="285752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>
            <a:off x="5580112" y="5877272"/>
            <a:ext cx="0" cy="288032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>
            <a:off x="8028384" y="5877272"/>
            <a:ext cx="0" cy="288032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/>
          <p:nvPr/>
        </p:nvCxnSpPr>
        <p:spPr>
          <a:xfrm flipH="1" flipV="1">
            <a:off x="3923928" y="2780928"/>
            <a:ext cx="360040" cy="288032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/>
          <p:cNvCxnSpPr>
            <a:stCxn id="6" idx="1"/>
          </p:cNvCxnSpPr>
          <p:nvPr/>
        </p:nvCxnSpPr>
        <p:spPr>
          <a:xfrm flipH="1" flipV="1">
            <a:off x="1475656" y="2420888"/>
            <a:ext cx="288032" cy="7200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62"/>
          <p:cNvCxnSpPr>
            <a:endCxn id="9" idx="0"/>
          </p:cNvCxnSpPr>
          <p:nvPr/>
        </p:nvCxnSpPr>
        <p:spPr>
          <a:xfrm>
            <a:off x="2339752" y="2852936"/>
            <a:ext cx="0" cy="288032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avec flèche 65"/>
          <p:cNvCxnSpPr/>
          <p:nvPr/>
        </p:nvCxnSpPr>
        <p:spPr>
          <a:xfrm flipV="1">
            <a:off x="3635896" y="1844824"/>
            <a:ext cx="0" cy="288032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avec flèche 68"/>
          <p:cNvCxnSpPr/>
          <p:nvPr/>
        </p:nvCxnSpPr>
        <p:spPr>
          <a:xfrm>
            <a:off x="2285984" y="3643314"/>
            <a:ext cx="0" cy="504056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avec flèche 70"/>
          <p:cNvCxnSpPr>
            <a:stCxn id="44" idx="1"/>
          </p:cNvCxnSpPr>
          <p:nvPr/>
        </p:nvCxnSpPr>
        <p:spPr>
          <a:xfrm rot="10800000" flipV="1">
            <a:off x="1285852" y="3358691"/>
            <a:ext cx="428628" cy="70307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avec flèche 72"/>
          <p:cNvCxnSpPr/>
          <p:nvPr/>
        </p:nvCxnSpPr>
        <p:spPr>
          <a:xfrm rot="5400000" flipH="1" flipV="1">
            <a:off x="407982" y="1592226"/>
            <a:ext cx="1000132" cy="10164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avec flèche 74"/>
          <p:cNvCxnSpPr/>
          <p:nvPr/>
        </p:nvCxnSpPr>
        <p:spPr>
          <a:xfrm rot="5400000" flipH="1" flipV="1">
            <a:off x="3713319" y="1072971"/>
            <a:ext cx="574354" cy="158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3143240" y="1428736"/>
            <a:ext cx="127352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200" dirty="0" smtClean="0">
                <a:latin typeface="Poor Richard" pitchFamily="18" charset="0"/>
              </a:rPr>
              <a:t>morale</a:t>
            </a:r>
            <a:endParaRPr lang="fr-FR" sz="2200" dirty="0">
              <a:latin typeface="Poor Richard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14282" y="2285992"/>
            <a:ext cx="127470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dirty="0" smtClean="0">
                <a:latin typeface="Poor Richard" pitchFamily="18" charset="0"/>
              </a:rPr>
              <a:t>matérielle</a:t>
            </a:r>
            <a:endParaRPr lang="fr-FR" sz="2200" dirty="0"/>
          </a:p>
        </p:txBody>
      </p:sp>
      <p:sp>
        <p:nvSpPr>
          <p:cNvPr id="44" name="Rectangle 43"/>
          <p:cNvSpPr/>
          <p:nvPr/>
        </p:nvSpPr>
        <p:spPr>
          <a:xfrm>
            <a:off x="1714480" y="3143248"/>
            <a:ext cx="121444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200" dirty="0" smtClean="0">
                <a:latin typeface="Poor Richard" pitchFamily="18" charset="0"/>
              </a:rPr>
              <a:t>humaine</a:t>
            </a:r>
            <a:endParaRPr lang="fr-FR" sz="2200" dirty="0"/>
          </a:p>
        </p:txBody>
      </p:sp>
      <p:sp>
        <p:nvSpPr>
          <p:cNvPr id="45" name="Rectangle 44"/>
          <p:cNvSpPr/>
          <p:nvPr/>
        </p:nvSpPr>
        <p:spPr>
          <a:xfrm>
            <a:off x="6572264" y="1214422"/>
            <a:ext cx="150019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200" dirty="0" smtClean="0">
                <a:latin typeface="Poor Richard" pitchFamily="18" charset="0"/>
              </a:rPr>
              <a:t>civils  morts</a:t>
            </a:r>
            <a:endParaRPr lang="fr-FR" sz="2200" dirty="0"/>
          </a:p>
        </p:txBody>
      </p:sp>
      <p:sp>
        <p:nvSpPr>
          <p:cNvPr id="50" name="Rectangle 49"/>
          <p:cNvSpPr/>
          <p:nvPr/>
        </p:nvSpPr>
        <p:spPr>
          <a:xfrm>
            <a:off x="6572264" y="3214686"/>
            <a:ext cx="15716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200" dirty="0" smtClean="0">
                <a:latin typeface="Poor Richard" pitchFamily="18" charset="0"/>
              </a:rPr>
              <a:t>soldats morts</a:t>
            </a:r>
            <a:endParaRPr lang="fr-FR" sz="2200" dirty="0"/>
          </a:p>
        </p:txBody>
      </p:sp>
      <p:sp>
        <p:nvSpPr>
          <p:cNvPr id="51" name="Rectangle 50"/>
          <p:cNvSpPr/>
          <p:nvPr/>
        </p:nvSpPr>
        <p:spPr>
          <a:xfrm>
            <a:off x="1357290" y="5572140"/>
            <a:ext cx="150019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200" dirty="0" smtClean="0">
                <a:latin typeface="Poor Richard" pitchFamily="18" charset="0"/>
              </a:rPr>
              <a:t>Stratégique </a:t>
            </a:r>
            <a:endParaRPr lang="fr-FR" sz="2200" dirty="0">
              <a:latin typeface="Poor Richard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857752" y="5429264"/>
            <a:ext cx="15716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200" dirty="0" smtClean="0">
                <a:latin typeface="Poor Richard" pitchFamily="18" charset="0"/>
              </a:rPr>
              <a:t> idéologique</a:t>
            </a:r>
            <a:endParaRPr lang="fr-FR" sz="2200" dirty="0">
              <a:latin typeface="Poor Richard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358082" y="5429264"/>
            <a:ext cx="150019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200" dirty="0" smtClean="0">
                <a:latin typeface="Poor Richard" pitchFamily="18" charset="0"/>
              </a:rPr>
              <a:t>symboliques</a:t>
            </a:r>
            <a:endParaRPr lang="fr-FR" sz="2200" dirty="0">
              <a:latin typeface="Poor Richard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257173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100" dirty="0" smtClean="0">
                <a:latin typeface="Poor Richard" pitchFamily="18" charset="0"/>
              </a:rPr>
              <a:t>des milliers de chars, canons, avions allemands et russes </a:t>
            </a:r>
          </a:p>
        </p:txBody>
      </p:sp>
      <p:sp>
        <p:nvSpPr>
          <p:cNvPr id="64" name="Rectangle 63"/>
          <p:cNvSpPr/>
          <p:nvPr/>
        </p:nvSpPr>
        <p:spPr>
          <a:xfrm>
            <a:off x="3143240" y="0"/>
            <a:ext cx="221457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100" u="sng" dirty="0" smtClean="0">
                <a:latin typeface="Poor Richard" pitchFamily="18" charset="0"/>
              </a:rPr>
              <a:t>Propagande</a:t>
            </a:r>
            <a:endParaRPr lang="fr-FR" sz="2100" dirty="0" smtClean="0">
              <a:latin typeface="Poor Richard" pitchFamily="18" charset="0"/>
            </a:endParaRPr>
          </a:p>
          <a:p>
            <a:pPr algn="ctr"/>
            <a:r>
              <a:rPr lang="fr-FR" sz="2100" dirty="0" smtClean="0">
                <a:latin typeface="Poor Richard" pitchFamily="18" charset="0"/>
              </a:rPr>
              <a:t>(</a:t>
            </a:r>
            <a:r>
              <a:rPr lang="fr-FR" sz="2100" i="1" dirty="0" smtClean="0">
                <a:latin typeface="Poor Richard" pitchFamily="18" charset="0"/>
              </a:rPr>
              <a:t>allemande et russe) </a:t>
            </a:r>
            <a:endParaRPr lang="fr-FR" sz="2100" i="1" dirty="0">
              <a:latin typeface="Poor Richard" pitchFamily="18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3573016"/>
            <a:ext cx="1701108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100" dirty="0" smtClean="0">
                <a:latin typeface="Poor Richard" pitchFamily="18" charset="0"/>
              </a:rPr>
              <a:t>Plus d’1 million </a:t>
            </a:r>
          </a:p>
          <a:p>
            <a:pPr algn="ctr"/>
            <a:r>
              <a:rPr lang="fr-FR" sz="2100" dirty="0" smtClean="0">
                <a:latin typeface="Poor Richard" pitchFamily="18" charset="0"/>
              </a:rPr>
              <a:t>de soldats </a:t>
            </a:r>
          </a:p>
          <a:p>
            <a:pPr algn="ctr"/>
            <a:r>
              <a:rPr lang="fr-FR" sz="2100" dirty="0" smtClean="0">
                <a:latin typeface="Poor Richard" pitchFamily="18" charset="0"/>
              </a:rPr>
              <a:t>allemands</a:t>
            </a:r>
          </a:p>
        </p:txBody>
      </p:sp>
      <p:sp>
        <p:nvSpPr>
          <p:cNvPr id="67" name="Rectangle 66"/>
          <p:cNvSpPr/>
          <p:nvPr/>
        </p:nvSpPr>
        <p:spPr>
          <a:xfrm>
            <a:off x="1643042" y="4143380"/>
            <a:ext cx="1723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dirty="0" smtClean="0">
                <a:latin typeface="Poor Richard" pitchFamily="18" charset="0"/>
              </a:rPr>
              <a:t>Plus d’1 million </a:t>
            </a:r>
          </a:p>
          <a:p>
            <a:pPr algn="ctr"/>
            <a:r>
              <a:rPr lang="fr-FR" sz="2000" dirty="0" smtClean="0">
                <a:latin typeface="Poor Richard" pitchFamily="18" charset="0"/>
              </a:rPr>
              <a:t>de soldats russes</a:t>
            </a:r>
            <a:endParaRPr lang="fr-FR" sz="2000" dirty="0">
              <a:latin typeface="Poor Richard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715140" y="4071942"/>
            <a:ext cx="24288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100" dirty="0" smtClean="0">
                <a:latin typeface="Poor Richard" pitchFamily="18" charset="0"/>
              </a:rPr>
              <a:t>450 000 allemands </a:t>
            </a:r>
          </a:p>
          <a:p>
            <a:pPr algn="ctr"/>
            <a:r>
              <a:rPr lang="fr-FR" sz="2100" dirty="0" smtClean="0">
                <a:latin typeface="Poor Richard" pitchFamily="18" charset="0"/>
              </a:rPr>
              <a:t>490000 russes </a:t>
            </a:r>
            <a:endParaRPr lang="fr-FR" sz="2100" dirty="0">
              <a:latin typeface="Poor Richard" pitchFamily="18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0" y="6150114"/>
            <a:ext cx="246734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100" dirty="0" smtClean="0">
                <a:latin typeface="Poor Richard" pitchFamily="18" charset="0"/>
              </a:rPr>
              <a:t>Contrôler l’accès </a:t>
            </a:r>
          </a:p>
          <a:p>
            <a:pPr algn="ctr"/>
            <a:r>
              <a:rPr lang="fr-FR" sz="2100" dirty="0" smtClean="0">
                <a:latin typeface="Poor Richard" pitchFamily="18" charset="0"/>
              </a:rPr>
              <a:t>au pétrole du Caucase </a:t>
            </a:r>
          </a:p>
        </p:txBody>
      </p:sp>
      <p:sp>
        <p:nvSpPr>
          <p:cNvPr id="77" name="Rectangle 76"/>
          <p:cNvSpPr/>
          <p:nvPr/>
        </p:nvSpPr>
        <p:spPr>
          <a:xfrm>
            <a:off x="2714612" y="6150114"/>
            <a:ext cx="187743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100" dirty="0" smtClean="0">
                <a:latin typeface="Poor Richard" pitchFamily="18" charset="0"/>
              </a:rPr>
              <a:t>Contrôler une </a:t>
            </a:r>
          </a:p>
          <a:p>
            <a:pPr algn="ctr"/>
            <a:r>
              <a:rPr lang="fr-FR" sz="2100" dirty="0" smtClean="0">
                <a:latin typeface="Poor Richard" pitchFamily="18" charset="0"/>
              </a:rPr>
              <a:t>ville industrielle </a:t>
            </a:r>
          </a:p>
        </p:txBody>
      </p:sp>
      <p:sp>
        <p:nvSpPr>
          <p:cNvPr id="86" name="Rectangle 85"/>
          <p:cNvSpPr/>
          <p:nvPr/>
        </p:nvSpPr>
        <p:spPr>
          <a:xfrm>
            <a:off x="4857752" y="6150114"/>
            <a:ext cx="174278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100" dirty="0" smtClean="0">
                <a:latin typeface="Poor Richard" pitchFamily="18" charset="0"/>
              </a:rPr>
              <a:t>Nazisme contre </a:t>
            </a:r>
          </a:p>
          <a:p>
            <a:pPr algn="ctr"/>
            <a:r>
              <a:rPr lang="fr-FR" sz="2100" dirty="0" smtClean="0">
                <a:latin typeface="Poor Richard" pitchFamily="18" charset="0"/>
              </a:rPr>
              <a:t>communisme </a:t>
            </a:r>
          </a:p>
        </p:txBody>
      </p:sp>
      <p:sp>
        <p:nvSpPr>
          <p:cNvPr id="87" name="Rectangle 86"/>
          <p:cNvSpPr/>
          <p:nvPr/>
        </p:nvSpPr>
        <p:spPr>
          <a:xfrm>
            <a:off x="7215206" y="6119336"/>
            <a:ext cx="185018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100" dirty="0" smtClean="0">
                <a:latin typeface="Poor Richard" pitchFamily="18" charset="0"/>
              </a:rPr>
              <a:t>Stalingrad , </a:t>
            </a:r>
          </a:p>
          <a:p>
            <a:pPr algn="ctr"/>
            <a:r>
              <a:rPr lang="fr-FR" sz="2100" dirty="0" smtClean="0">
                <a:latin typeface="Poor Richard"/>
              </a:rPr>
              <a:t>"</a:t>
            </a:r>
            <a:r>
              <a:rPr lang="fr-FR" sz="2100" dirty="0" smtClean="0">
                <a:latin typeface="Poor Richard" pitchFamily="18" charset="0"/>
              </a:rPr>
              <a:t>ville de Staline</a:t>
            </a:r>
            <a:r>
              <a:rPr lang="fr-FR" sz="2100" dirty="0" smtClean="0">
                <a:latin typeface="Poor Richard"/>
              </a:rPr>
              <a:t>"</a:t>
            </a:r>
            <a:r>
              <a:rPr lang="fr-FR" sz="2100" dirty="0" smtClean="0">
                <a:latin typeface="Poor Richard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000"/>
                            </p:stCondLst>
                            <p:childTnLst>
                              <p:par>
                                <p:cTn id="16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6000"/>
                            </p:stCondLst>
                            <p:childTnLst>
                              <p:par>
                                <p:cTn id="18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8000"/>
                            </p:stCondLst>
                            <p:childTnLst>
                              <p:par>
                                <p:cTn id="20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2" dur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3" dur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4" dur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4" dur="3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770" decel="100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0" dur="770" decel="100000"/>
                                        <p:tgtEl>
                                          <p:spTgt spid="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2" dur="77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4" dur="77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1000" tmFilter="0,0; .5, 1; 1, 1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9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9" grpId="0"/>
      <p:bldP spid="39" grpId="0"/>
      <p:bldP spid="43" grpId="0"/>
      <p:bldP spid="44" grpId="0"/>
      <p:bldP spid="45" grpId="0"/>
      <p:bldP spid="50" grpId="0"/>
      <p:bldP spid="51" grpId="0"/>
      <p:bldP spid="52" grpId="0"/>
      <p:bldP spid="53" grpId="0"/>
      <p:bldP spid="58" grpId="0"/>
      <p:bldP spid="64" grpId="0"/>
      <p:bldP spid="65" grpId="0"/>
      <p:bldP spid="67" grpId="0"/>
      <p:bldP spid="68" grpId="0"/>
      <p:bldP spid="70" grpId="0"/>
      <p:bldP spid="77" grpId="0"/>
      <p:bldP spid="86" grpId="0"/>
      <p:bldP spid="8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214554"/>
            <a:ext cx="91440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7200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Poor Richard" pitchFamily="18" charset="0"/>
              </a:rPr>
              <a:t>La  Seconde  Guerre  Mondiale  :  une guerre  d’anéantissement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14282" y="571480"/>
            <a:ext cx="8715436" cy="584775"/>
          </a:xfrm>
          <a:prstGeom prst="rect">
            <a:avLst/>
          </a:prstGeom>
          <a:solidFill>
            <a:srgbClr val="B2B2B2">
              <a:alpha val="20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Poor Richard" pitchFamily="18" charset="0"/>
              </a:rPr>
              <a:t>Chapitre  3</a:t>
            </a:r>
            <a:endParaRPr lang="fr-FR" sz="3200" dirty="0">
              <a:solidFill>
                <a:srgbClr val="FF00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90872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 smtClean="0">
                <a:solidFill>
                  <a:srgbClr val="FF0000"/>
                </a:solidFill>
                <a:latin typeface="Poor Richard" pitchFamily="18" charset="0"/>
                <a:cs typeface="Arial" pitchFamily="34" charset="0"/>
              </a:rPr>
              <a:t>-    </a:t>
            </a:r>
            <a:r>
              <a:rPr lang="fr-FR" sz="6600" dirty="0" smtClean="0">
                <a:solidFill>
                  <a:srgbClr val="FF0000"/>
                </a:solidFill>
                <a:latin typeface="Poor Richard" pitchFamily="18" charset="0"/>
              </a:rPr>
              <a:t>III     </a:t>
            </a:r>
            <a:r>
              <a:rPr lang="fr-FR" sz="6600" dirty="0" smtClean="0">
                <a:solidFill>
                  <a:srgbClr val="FF0000"/>
                </a:solidFill>
                <a:latin typeface="Poor Richard" pitchFamily="18" charset="0"/>
                <a:cs typeface="Arial" pitchFamily="34" charset="0"/>
              </a:rPr>
              <a:t>-</a:t>
            </a:r>
            <a:endParaRPr lang="fr-FR" sz="6600" dirty="0">
              <a:solidFill>
                <a:srgbClr val="FF0000"/>
              </a:solidFill>
              <a:latin typeface="Poor Richard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2276872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u="sng" dirty="0" smtClean="0">
                <a:solidFill>
                  <a:srgbClr val="FF0000"/>
                </a:solidFill>
                <a:latin typeface="Poor Richard" pitchFamily="18" charset="0"/>
              </a:rPr>
              <a:t>L’extermination des Juifs et des Tziganes.</a:t>
            </a:r>
          </a:p>
          <a:p>
            <a:pPr algn="ctr"/>
            <a:r>
              <a:rPr lang="fr-FR" sz="5400" u="sng" dirty="0" smtClean="0">
                <a:solidFill>
                  <a:srgbClr val="FF0000"/>
                </a:solidFill>
                <a:latin typeface="Poor Richard" pitchFamily="18" charset="0"/>
              </a:rPr>
              <a:t>De l’exclusion aux camps de la mort.</a:t>
            </a:r>
            <a:endParaRPr lang="fr-FR" sz="5400" u="sng" dirty="0">
              <a:solidFill>
                <a:srgbClr val="FF0000"/>
              </a:solidFill>
              <a:latin typeface="Poor Richar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92696"/>
            <a:ext cx="9144000" cy="52565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29198"/>
            <a:ext cx="9153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011238" algn="l"/>
              </a:tabLst>
            </a:pPr>
            <a:r>
              <a:rPr lang="fr-FR" sz="3200" i="1" dirty="0" smtClean="0">
                <a:solidFill>
                  <a:srgbClr val="FF0000"/>
                </a:solidFill>
                <a:latin typeface="Poor Richard" pitchFamily="18" charset="0"/>
                <a:sym typeface="Symbol"/>
              </a:rPr>
              <a:t> </a:t>
            </a:r>
            <a:r>
              <a:rPr lang="fr-FR" sz="3200" i="1" dirty="0" smtClean="0">
                <a:solidFill>
                  <a:srgbClr val="FF0000"/>
                </a:solidFill>
                <a:latin typeface="Poor Richard" pitchFamily="18" charset="0"/>
              </a:rPr>
              <a:t>Comment ce </a:t>
            </a:r>
            <a:r>
              <a:rPr lang="fr-FR" sz="3200" i="1" u="sng" dirty="0" smtClean="0">
                <a:solidFill>
                  <a:srgbClr val="FF0000"/>
                </a:solidFill>
                <a:latin typeface="Poor Richard" pitchFamily="18" charset="0"/>
              </a:rPr>
              <a:t>génocide</a:t>
            </a:r>
            <a:r>
              <a:rPr lang="fr-FR" sz="3200" i="1" dirty="0" smtClean="0">
                <a:solidFill>
                  <a:srgbClr val="FF0000"/>
                </a:solidFill>
                <a:latin typeface="Poor Richard" pitchFamily="18" charset="0"/>
              </a:rPr>
              <a:t> a-t-il  alors été organisé ? Quelles en sont les conséquences ?</a:t>
            </a:r>
            <a:endParaRPr lang="fr-FR" sz="3200" i="1" dirty="0">
              <a:solidFill>
                <a:srgbClr val="FF0000"/>
              </a:solidFill>
              <a:latin typeface="Poor Richard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772816"/>
            <a:ext cx="9144000" cy="3046988"/>
          </a:xfrm>
          <a:prstGeom prst="rect">
            <a:avLst/>
          </a:prstGeom>
          <a:ln>
            <a:solidFill>
              <a:srgbClr val="FF3300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1011238" algn="l"/>
              </a:tabLst>
            </a:pPr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En novembre 1945 s’ouvre le </a:t>
            </a:r>
            <a:r>
              <a:rPr lang="fr-FR" sz="3200" u="sng" dirty="0" smtClean="0">
                <a:solidFill>
                  <a:srgbClr val="FF0000"/>
                </a:solidFill>
                <a:latin typeface="Poor Richard" pitchFamily="18" charset="0"/>
              </a:rPr>
              <a:t>procès de Nuremberg</a:t>
            </a:r>
            <a:r>
              <a:rPr lang="fr-FR" sz="3200" dirty="0" smtClean="0">
                <a:solidFill>
                  <a:srgbClr val="FF0000"/>
                </a:solidFill>
                <a:latin typeface="Poor Richard" pitchFamily="18" charset="0"/>
              </a:rPr>
              <a:t> </a:t>
            </a:r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pendant lequel 24 des principaux responsables nazis sont jugés pour le massacre des juifs et des tziganes. </a:t>
            </a:r>
          </a:p>
          <a:p>
            <a:pPr>
              <a:tabLst>
                <a:tab pos="1011238" algn="l"/>
              </a:tabLst>
            </a:pPr>
            <a:endParaRPr lang="fr-FR" sz="3200" dirty="0" smtClean="0">
              <a:solidFill>
                <a:srgbClr val="0033CC"/>
              </a:solidFill>
              <a:latin typeface="Poor Richard" pitchFamily="18" charset="0"/>
            </a:endParaRPr>
          </a:p>
          <a:p>
            <a:pPr>
              <a:tabLst>
                <a:tab pos="1011238" algn="l"/>
              </a:tabLst>
            </a:pPr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Un tribunal international est mis en place et un </a:t>
            </a:r>
            <a:r>
              <a:rPr lang="fr-FR" sz="3200" u="sng" dirty="0" smtClean="0">
                <a:solidFill>
                  <a:srgbClr val="0033CC"/>
                </a:solidFill>
                <a:latin typeface="Poor Richard" pitchFamily="18" charset="0"/>
              </a:rPr>
              <a:t>nouveau chef d’accusation </a:t>
            </a:r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apparait : le crime contre l’humanité.</a:t>
            </a:r>
          </a:p>
        </p:txBody>
      </p:sp>
      <p:pic>
        <p:nvPicPr>
          <p:cNvPr id="4" name="Image 3" descr="tournage-14.gif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332656"/>
            <a:ext cx="1112639" cy="1309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/>
          <a:srcRect l="14706" t="6688" r="13312"/>
          <a:stretch>
            <a:fillRect/>
          </a:stretch>
        </p:blipFill>
        <p:spPr bwMode="auto">
          <a:xfrm>
            <a:off x="6695728" y="5329325"/>
            <a:ext cx="2448272" cy="1528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 l="15009" t="6250" r="18286" b="3563"/>
          <a:stretch>
            <a:fillRect/>
          </a:stretch>
        </p:blipFill>
        <p:spPr bwMode="auto">
          <a:xfrm>
            <a:off x="6084168" y="4725144"/>
            <a:ext cx="2483768" cy="15121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 l="14706" t="6688" r="14706"/>
          <a:stretch>
            <a:fillRect/>
          </a:stretch>
        </p:blipFill>
        <p:spPr bwMode="auto">
          <a:xfrm>
            <a:off x="5508104" y="4005064"/>
            <a:ext cx="2483768" cy="15121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/>
          <a:srcRect l="13312" t="7672" r="14706" b="3125"/>
          <a:stretch>
            <a:fillRect/>
          </a:stretch>
        </p:blipFill>
        <p:spPr bwMode="auto">
          <a:xfrm>
            <a:off x="4860032" y="3356992"/>
            <a:ext cx="2483768" cy="15121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 l="13312" t="5704" r="18871"/>
          <a:stretch>
            <a:fillRect/>
          </a:stretch>
        </p:blipFill>
        <p:spPr bwMode="auto">
          <a:xfrm>
            <a:off x="0" y="5345833"/>
            <a:ext cx="2483768" cy="15121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 l="12201" t="3125" r="13312" b="3125"/>
          <a:stretch>
            <a:fillRect/>
          </a:stretch>
        </p:blipFill>
        <p:spPr bwMode="auto">
          <a:xfrm>
            <a:off x="467544" y="4653136"/>
            <a:ext cx="2448272" cy="15121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/>
          <a:srcRect l="14706" r="12756"/>
          <a:stretch>
            <a:fillRect/>
          </a:stretch>
        </p:blipFill>
        <p:spPr bwMode="auto">
          <a:xfrm>
            <a:off x="899592" y="4077072"/>
            <a:ext cx="2448271" cy="15121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/>
          <a:srcRect l="12756" r="14706"/>
          <a:stretch>
            <a:fillRect/>
          </a:stretch>
        </p:blipFill>
        <p:spPr bwMode="auto">
          <a:xfrm>
            <a:off x="1475656" y="3429000"/>
            <a:ext cx="2448272" cy="15121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 l="12503" t="3563" r="11898" b="13751"/>
          <a:stretch>
            <a:fillRect/>
          </a:stretch>
        </p:blipFill>
        <p:spPr bwMode="auto">
          <a:xfrm>
            <a:off x="3275856" y="2636912"/>
            <a:ext cx="2448272" cy="15121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0" y="642918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Prenez connaissance du corpus documentaire afin de </a:t>
            </a:r>
            <a:r>
              <a:rPr lang="fr-FR" sz="2800" dirty="0" smtClean="0">
                <a:latin typeface="Poor Richard"/>
              </a:rPr>
              <a:t>"</a:t>
            </a:r>
            <a:r>
              <a:rPr lang="fr-FR" sz="2800" dirty="0" smtClean="0">
                <a:latin typeface="Poor Richard" pitchFamily="18" charset="0"/>
              </a:rPr>
              <a:t>lister</a:t>
            </a:r>
            <a:r>
              <a:rPr lang="fr-FR" sz="2800" dirty="0" smtClean="0">
                <a:latin typeface="Poor Richard"/>
              </a:rPr>
              <a:t>"</a:t>
            </a:r>
            <a:r>
              <a:rPr lang="fr-FR" sz="2800" dirty="0" smtClean="0">
                <a:latin typeface="Poor Richard" pitchFamily="18" charset="0"/>
              </a:rPr>
              <a:t>  les différents moyens mis en place par l’Allemagne nazie dans leur politique antisémite entre 1933 et 1945 </a:t>
            </a:r>
            <a:endParaRPr lang="fr-FR" sz="2800" dirty="0">
              <a:latin typeface="Poor Richard" pitchFamily="18" charset="0"/>
            </a:endParaRPr>
          </a:p>
        </p:txBody>
      </p:sp>
      <p:pic>
        <p:nvPicPr>
          <p:cNvPr id="12" name="Image 11" descr="tournage-14.gif">
            <a:hlinkClick r:id="rId11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786182" y="5143512"/>
            <a:ext cx="677741" cy="797842"/>
          </a:xfrm>
          <a:prstGeom prst="rect">
            <a:avLst/>
          </a:prstGeom>
        </p:spPr>
      </p:pic>
      <p:pic>
        <p:nvPicPr>
          <p:cNvPr id="14" name="Image 13" descr="tournage-14.gif">
            <a:hlinkClick r:id="rId11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072066" y="5786454"/>
            <a:ext cx="677741" cy="797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72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14648" b="18945"/>
          <a:stretch>
            <a:fillRect/>
          </a:stretch>
        </p:blipFill>
        <p:spPr bwMode="auto">
          <a:xfrm>
            <a:off x="0" y="1142984"/>
            <a:ext cx="914400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28736"/>
            <a:ext cx="9144000" cy="1384995"/>
          </a:xfrm>
          <a:prstGeom prst="rect">
            <a:avLst/>
          </a:prstGeom>
          <a:solidFill>
            <a:srgbClr val="CC3300">
              <a:alpha val="10196"/>
            </a:srgb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800" dirty="0" smtClean="0">
                <a:solidFill>
                  <a:srgbClr val="FF0000"/>
                </a:solidFill>
                <a:latin typeface="Poor Richard" pitchFamily="18" charset="0"/>
              </a:rPr>
              <a:t>SUJET </a:t>
            </a:r>
            <a:r>
              <a:rPr lang="fr-FR" sz="2800" dirty="0" smtClean="0">
                <a:solidFill>
                  <a:srgbClr val="FF0000"/>
                </a:solidFill>
                <a:latin typeface="Poor Richard" pitchFamily="18" charset="0"/>
                <a:sym typeface="Wingdings"/>
              </a:rPr>
              <a:t>: </a:t>
            </a:r>
            <a:r>
              <a:rPr lang="fr-FR" sz="2800" dirty="0" smtClean="0">
                <a:solidFill>
                  <a:srgbClr val="FF0000"/>
                </a:solidFill>
                <a:latin typeface="Poor Richard" pitchFamily="18" charset="0"/>
              </a:rPr>
              <a:t>Dans un développement construit d’une vingtaine de lignes, décrivez et expliquez comment les nazis ont exterminé les Juifs durant la Seconde Guerre Mondiale . </a:t>
            </a:r>
            <a:endParaRPr lang="fr-FR" sz="2800" dirty="0">
              <a:solidFill>
                <a:srgbClr val="FF0000"/>
              </a:solidFill>
              <a:latin typeface="Poor Richard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428728" y="357166"/>
            <a:ext cx="628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 smtClean="0">
                <a:latin typeface="Poor Richard" pitchFamily="18" charset="0"/>
              </a:rPr>
              <a:t>Préparation au Brevet – le développement construit</a:t>
            </a:r>
            <a:endParaRPr lang="fr-FR" sz="2400" u="sng" dirty="0">
              <a:latin typeface="Poor Richard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143108" y="3429000"/>
            <a:ext cx="4714908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Poor Richard" pitchFamily="18" charset="0"/>
                <a:sym typeface="Symbol"/>
              </a:rPr>
              <a:t> </a:t>
            </a:r>
            <a:r>
              <a:rPr lang="fr-FR" sz="2400" dirty="0" smtClean="0">
                <a:latin typeface="Poor Richard" pitchFamily="18" charset="0"/>
              </a:rPr>
              <a:t>Étape n°1 : l’introduction</a:t>
            </a:r>
            <a:endParaRPr lang="fr-FR" sz="2400" dirty="0"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43108" y="928670"/>
            <a:ext cx="4714908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Poor Richard" pitchFamily="18" charset="0"/>
                <a:sym typeface="Symbol"/>
              </a:rPr>
              <a:t> </a:t>
            </a:r>
            <a:r>
              <a:rPr lang="fr-FR" sz="2400" dirty="0" smtClean="0">
                <a:latin typeface="Poor Richard" pitchFamily="18" charset="0"/>
              </a:rPr>
              <a:t>Étape </a:t>
            </a:r>
            <a:r>
              <a:rPr lang="fr-FR" sz="2400" dirty="0" smtClean="0">
                <a:latin typeface="Poor Richard" pitchFamily="18" charset="0"/>
              </a:rPr>
              <a:t>n°2 </a:t>
            </a:r>
            <a:r>
              <a:rPr lang="fr-FR" sz="2400" dirty="0" smtClean="0">
                <a:latin typeface="Poor Richard" pitchFamily="18" charset="0"/>
              </a:rPr>
              <a:t>: la conclusion</a:t>
            </a:r>
            <a:endParaRPr lang="fr-FR" sz="2400" dirty="0"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143108" y="928670"/>
            <a:ext cx="4714908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Poor Richard" pitchFamily="18" charset="0"/>
                <a:sym typeface="Symbol"/>
              </a:rPr>
              <a:t> </a:t>
            </a:r>
            <a:r>
              <a:rPr lang="fr-FR" sz="2400" dirty="0" smtClean="0">
                <a:latin typeface="Poor Richard" pitchFamily="18" charset="0"/>
              </a:rPr>
              <a:t>Étape </a:t>
            </a:r>
            <a:r>
              <a:rPr lang="fr-FR" sz="2400" dirty="0" smtClean="0">
                <a:latin typeface="Poor Richard" pitchFamily="18" charset="0"/>
              </a:rPr>
              <a:t>n°3 </a:t>
            </a:r>
            <a:r>
              <a:rPr lang="fr-FR" sz="2400" dirty="0" smtClean="0">
                <a:latin typeface="Poor Richard" pitchFamily="18" charset="0"/>
              </a:rPr>
              <a:t>: </a:t>
            </a:r>
            <a:r>
              <a:rPr lang="fr-FR" sz="2400" dirty="0" smtClean="0">
                <a:latin typeface="Poor Richard" pitchFamily="18" charset="0"/>
              </a:rPr>
              <a:t>les 2 ou 3 </a:t>
            </a:r>
            <a:r>
              <a:rPr lang="fr-FR" sz="2400" dirty="0" smtClean="0">
                <a:latin typeface="Poor Richard" pitchFamily="18" charset="0"/>
              </a:rPr>
              <a:t>parties</a:t>
            </a:r>
            <a:endParaRPr lang="fr-FR" sz="2400" dirty="0"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Oval 15"/>
          <p:cNvSpPr>
            <a:spLocks noChangeArrowheads="1"/>
          </p:cNvSpPr>
          <p:nvPr/>
        </p:nvSpPr>
        <p:spPr bwMode="auto">
          <a:xfrm>
            <a:off x="3000364" y="3429000"/>
            <a:ext cx="705997" cy="433387"/>
          </a:xfrm>
          <a:prstGeom prst="ellipse">
            <a:avLst/>
          </a:prstGeom>
          <a:solidFill>
            <a:srgbClr val="FF0000">
              <a:alpha val="40000"/>
            </a:srgbClr>
          </a:solid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3076" name="Picture 4" descr="s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33375"/>
            <a:ext cx="4159250" cy="2859088"/>
          </a:xfrm>
          <a:prstGeom prst="rect">
            <a:avLst/>
          </a:prstGeom>
          <a:noFill/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642910" y="3143248"/>
            <a:ext cx="35719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2000" dirty="0">
                <a:latin typeface="Poor Richard" pitchFamily="18" charset="0"/>
              </a:rPr>
              <a:t>Un village polonais après l’invasion allemande de septembre 1939</a:t>
            </a:r>
          </a:p>
        </p:txBody>
      </p:sp>
      <p:pic>
        <p:nvPicPr>
          <p:cNvPr id="3078" name="Picture 6" descr="ReproductionPhotoClemensRuthernExecutionResistantsMontValerien194402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33375"/>
            <a:ext cx="4249737" cy="2827338"/>
          </a:xfrm>
          <a:prstGeom prst="rect">
            <a:avLst/>
          </a:prstGeom>
          <a:noFill/>
        </p:spPr>
      </p:pic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4946650" y="3143248"/>
            <a:ext cx="41973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000" dirty="0">
                <a:latin typeface="Poor Richard" pitchFamily="18" charset="0"/>
              </a:rPr>
              <a:t>L’exécution de résistants français par les Allemands au Mont Valérien en 1944.</a:t>
            </a:r>
          </a:p>
        </p:txBody>
      </p:sp>
      <p:pic>
        <p:nvPicPr>
          <p:cNvPr id="3080" name="Picture 8" descr="502_l-ancien-village-d-oradour-sur-glane_oradour-sur-glane"/>
          <p:cNvPicPr>
            <a:picLocks noChangeAspect="1" noChangeArrowheads="1"/>
          </p:cNvPicPr>
          <p:nvPr/>
        </p:nvPicPr>
        <p:blipFill>
          <a:blip r:embed="rId4" cstate="print"/>
          <a:srcRect t="2939" b="8165"/>
          <a:stretch>
            <a:fillRect/>
          </a:stretch>
        </p:blipFill>
        <p:spPr bwMode="auto">
          <a:xfrm>
            <a:off x="395288" y="4005263"/>
            <a:ext cx="3240087" cy="2160587"/>
          </a:xfrm>
          <a:prstGeom prst="rect">
            <a:avLst/>
          </a:prstGeom>
          <a:noFill/>
        </p:spPr>
      </p:pic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0" y="6150114"/>
            <a:ext cx="41973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2000" dirty="0">
                <a:latin typeface="Poor Richard" pitchFamily="18" charset="0"/>
              </a:rPr>
              <a:t>Le village d’</a:t>
            </a:r>
            <a:r>
              <a:rPr lang="fr-FR" sz="2000" dirty="0" err="1">
                <a:latin typeface="Poor Richard" pitchFamily="18" charset="0"/>
              </a:rPr>
              <a:t>Oradour</a:t>
            </a:r>
            <a:r>
              <a:rPr lang="fr-FR" sz="2000" dirty="0">
                <a:latin typeface="Poor Richard" pitchFamily="18" charset="0"/>
              </a:rPr>
              <a:t> –sur-Glane en France, rasé par les Allemands en 1944.</a:t>
            </a:r>
          </a:p>
        </p:txBody>
      </p:sp>
      <p:pic>
        <p:nvPicPr>
          <p:cNvPr id="3082" name="Picture 10" descr="dachau194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463" y="3860800"/>
            <a:ext cx="3529012" cy="2449513"/>
          </a:xfrm>
          <a:prstGeom prst="rect">
            <a:avLst/>
          </a:prstGeom>
          <a:noFill/>
        </p:spPr>
      </p:pic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4716463" y="6216650"/>
            <a:ext cx="41973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2000" dirty="0">
                <a:latin typeface="Poor Richard" pitchFamily="18" charset="0"/>
              </a:rPr>
              <a:t>La libération du camp de Dachau par les Américains en 1945.</a:t>
            </a:r>
          </a:p>
        </p:txBody>
      </p:sp>
      <p:pic>
        <p:nvPicPr>
          <p:cNvPr id="3084" name="Picture 12" descr="Hiroshima-nuclear-atomic-bomb-august-6th-wreckage-picture-phot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91025" y="2357430"/>
            <a:ext cx="4752975" cy="3284537"/>
          </a:xfrm>
          <a:prstGeom prst="rect">
            <a:avLst/>
          </a:prstGeom>
          <a:noFill/>
        </p:spPr>
      </p:pic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4391025" y="5643578"/>
            <a:ext cx="4752975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000" dirty="0">
                <a:latin typeface="Poor Richard" pitchFamily="18" charset="0"/>
              </a:rPr>
              <a:t>La ville d’Hiroshima après le bombardement nucléaire américain en août 1945.</a:t>
            </a:r>
          </a:p>
        </p:txBody>
      </p:sp>
      <p:sp>
        <p:nvSpPr>
          <p:cNvPr id="3088" name="Oval 16"/>
          <p:cNvSpPr>
            <a:spLocks noChangeArrowheads="1"/>
          </p:cNvSpPr>
          <p:nvPr/>
        </p:nvSpPr>
        <p:spPr bwMode="auto">
          <a:xfrm>
            <a:off x="7072330" y="5929330"/>
            <a:ext cx="714380" cy="433387"/>
          </a:xfrm>
          <a:prstGeom prst="ellipse">
            <a:avLst/>
          </a:prstGeom>
          <a:solidFill>
            <a:srgbClr val="FF3300">
              <a:alpha val="30196"/>
            </a:srgbClr>
          </a:solid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0884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7" grpId="0" animBg="1"/>
      <p:bldP spid="3079" grpId="0"/>
      <p:bldP spid="3081" grpId="0"/>
      <p:bldP spid="3083" grpId="0"/>
      <p:bldP spid="3086" grpId="0" animBg="1"/>
      <p:bldP spid="308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ReproductionPhotoClemensRuthernExecutionResistantsMontValerien194402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8482" y="188640"/>
            <a:ext cx="5975350" cy="3975100"/>
          </a:xfrm>
          <a:prstGeom prst="rect">
            <a:avLst/>
          </a:prstGeom>
          <a:noFill/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85720" y="4071942"/>
            <a:ext cx="842461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latin typeface="Poor Richard" pitchFamily="18" charset="0"/>
              </a:rPr>
              <a:t>L’exécution de résistants français par les Allemands au Mont Valérien en 1944.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142976" y="5429264"/>
            <a:ext cx="777716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3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Anéantissement</a:t>
            </a:r>
            <a:r>
              <a:rPr lang="fr-FR" sz="3200" dirty="0">
                <a:solidFill>
                  <a:srgbClr val="FF0000"/>
                </a:solidFill>
                <a:latin typeface="Poor Richard" pitchFamily="18" charset="0"/>
              </a:rPr>
              <a:t> d’un engagement, d’une </a:t>
            </a:r>
            <a:r>
              <a:rPr lang="fr-FR" sz="3200" dirty="0" smtClean="0">
                <a:solidFill>
                  <a:srgbClr val="FF0000"/>
                </a:solidFill>
                <a:latin typeface="Poor Richard" pitchFamily="18" charset="0"/>
              </a:rPr>
              <a:t>opposition d’hommes</a:t>
            </a:r>
            <a:r>
              <a:rPr lang="fr-FR" sz="3200" dirty="0">
                <a:solidFill>
                  <a:srgbClr val="FF0000"/>
                </a:solidFill>
                <a:latin typeface="Poor Richard" pitchFamily="18" charset="0"/>
              </a:rPr>
              <a:t>.</a:t>
            </a:r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827757" y="5907231"/>
            <a:ext cx="72072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6676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61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s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85728"/>
            <a:ext cx="5701724" cy="3919175"/>
          </a:xfrm>
          <a:prstGeom prst="rect">
            <a:avLst/>
          </a:prstGeom>
          <a:noFill/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00034" y="4214818"/>
            <a:ext cx="77771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2800" dirty="0">
                <a:latin typeface="Poor Richard" pitchFamily="18" charset="0"/>
              </a:rPr>
              <a:t>Un village polonais après l’invasion allemande de septembre 1939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071538" y="5429264"/>
            <a:ext cx="777716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3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Anéantissement</a:t>
            </a:r>
            <a:r>
              <a:rPr lang="fr-F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</a:t>
            </a:r>
            <a:r>
              <a:rPr lang="fr-FR" sz="3200" dirty="0">
                <a:solidFill>
                  <a:srgbClr val="FF0000"/>
                </a:solidFill>
                <a:latin typeface="Poor Richard" pitchFamily="18" charset="0"/>
              </a:rPr>
              <a:t>d’un pays, la Pologne, d’un village, de ses habitants</a:t>
            </a:r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642910" y="6072206"/>
            <a:ext cx="7207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0313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51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502_l-ancien-village-d-oradour-sur-glane_oradour-sur-glane"/>
          <p:cNvPicPr>
            <a:picLocks noChangeAspect="1" noChangeArrowheads="1"/>
          </p:cNvPicPr>
          <p:nvPr/>
        </p:nvPicPr>
        <p:blipFill>
          <a:blip r:embed="rId2" cstate="print"/>
          <a:srcRect t="2939" b="8165"/>
          <a:stretch>
            <a:fillRect/>
          </a:stretch>
        </p:blipFill>
        <p:spPr bwMode="auto">
          <a:xfrm>
            <a:off x="1907704" y="260349"/>
            <a:ext cx="5616575" cy="3744913"/>
          </a:xfrm>
          <a:prstGeom prst="rect">
            <a:avLst/>
          </a:prstGeom>
          <a:noFill/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23849" y="4076700"/>
            <a:ext cx="85693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latin typeface="Poor Richard" pitchFamily="18" charset="0"/>
              </a:rPr>
              <a:t>Le village d’</a:t>
            </a:r>
            <a:r>
              <a:rPr lang="fr-FR" sz="2800" dirty="0" err="1">
                <a:latin typeface="Poor Richard" pitchFamily="18" charset="0"/>
              </a:rPr>
              <a:t>Oradour</a:t>
            </a:r>
            <a:r>
              <a:rPr lang="fr-FR" sz="2800" dirty="0">
                <a:latin typeface="Poor Richard" pitchFamily="18" charset="0"/>
              </a:rPr>
              <a:t> –sur-Glane en France, rasé par les Allemands en 1944.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071538" y="5286388"/>
            <a:ext cx="777716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3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Anéantissement</a:t>
            </a:r>
            <a:r>
              <a:rPr lang="fr-FR" sz="3200" dirty="0">
                <a:solidFill>
                  <a:srgbClr val="FF0000"/>
                </a:solidFill>
                <a:latin typeface="Poor Richard" pitchFamily="18" charset="0"/>
              </a:rPr>
              <a:t> d’un village et de ses habitants en France, </a:t>
            </a:r>
            <a:r>
              <a:rPr lang="fr-FR" sz="3200" dirty="0" smtClean="0">
                <a:solidFill>
                  <a:srgbClr val="FF0000"/>
                </a:solidFill>
                <a:latin typeface="Poor Richard" pitchFamily="18" charset="0"/>
              </a:rPr>
              <a:t>par vengeance.</a:t>
            </a:r>
            <a:endParaRPr lang="fr-FR" sz="3200" dirty="0">
              <a:solidFill>
                <a:srgbClr val="FF0000"/>
              </a:solidFill>
              <a:latin typeface="Poor Richard" pitchFamily="18" charset="0"/>
            </a:endParaRPr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285720" y="5786454"/>
            <a:ext cx="7207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8551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717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dachau19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60648"/>
            <a:ext cx="5545138" cy="3849687"/>
          </a:xfrm>
          <a:prstGeom prst="rect">
            <a:avLst/>
          </a:prstGeom>
          <a:noFill/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68313" y="4293096"/>
            <a:ext cx="84248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2800" dirty="0">
                <a:latin typeface="Poor Richard" pitchFamily="18" charset="0"/>
              </a:rPr>
              <a:t>La libération du camp de Dachau par les Américains en 1945.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071538" y="4929198"/>
            <a:ext cx="777716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3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Anéantissement</a:t>
            </a:r>
            <a:r>
              <a:rPr lang="fr-F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</a:t>
            </a:r>
            <a:r>
              <a:rPr lang="fr-FR" sz="3200" dirty="0">
                <a:solidFill>
                  <a:srgbClr val="FF0000"/>
                </a:solidFill>
                <a:latin typeface="Poor Richard" pitchFamily="18" charset="0"/>
              </a:rPr>
              <a:t>d’un peuple, jugé parasite, d’une religion.</a:t>
            </a:r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285720" y="5500702"/>
            <a:ext cx="7207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6881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819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iroshima-nuclear-atomic-bomb-august-6th-wreckage-picture-ph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0"/>
            <a:ext cx="5903913" cy="4079875"/>
          </a:xfrm>
          <a:prstGeom prst="rect">
            <a:avLst/>
          </a:prstGeom>
          <a:noFill/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000100" y="5286388"/>
            <a:ext cx="777716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3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Anéantissement </a:t>
            </a:r>
            <a:r>
              <a:rPr lang="fr-FR" sz="3200" dirty="0">
                <a:solidFill>
                  <a:srgbClr val="FF0000"/>
                </a:solidFill>
                <a:latin typeface="Poor Richard" pitchFamily="18" charset="0"/>
              </a:rPr>
              <a:t>d’une ville, de sa population et d’un ennemi</a:t>
            </a: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323850" y="5734050"/>
            <a:ext cx="7207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28596" y="4143380"/>
            <a:ext cx="84248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La ville d’Hiroshima après le bombardement nucléaire américain en août 1945.</a:t>
            </a:r>
            <a:endParaRPr lang="fr-FR" sz="2800" dirty="0">
              <a:latin typeface="Poor Richar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005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92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2786058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u="sng" dirty="0" smtClean="0">
                <a:solidFill>
                  <a:srgbClr val="FF0000"/>
                </a:solidFill>
                <a:latin typeface="Poor Richard" pitchFamily="18" charset="0"/>
              </a:rPr>
              <a:t>Un affrontement aux dimensions planétaires.</a:t>
            </a:r>
            <a:endParaRPr lang="fr-FR" sz="5400" u="sng" dirty="0">
              <a:solidFill>
                <a:srgbClr val="FF0000"/>
              </a:solidFill>
              <a:latin typeface="Poor Richard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1571612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 smtClean="0">
                <a:solidFill>
                  <a:srgbClr val="FF0000"/>
                </a:solidFill>
                <a:latin typeface="Poor Richard" pitchFamily="18" charset="0"/>
                <a:cs typeface="Arial" pitchFamily="34" charset="0"/>
              </a:rPr>
              <a:t>-    </a:t>
            </a:r>
            <a:r>
              <a:rPr lang="fr-FR" sz="6600" dirty="0" smtClean="0">
                <a:solidFill>
                  <a:srgbClr val="FF0000"/>
                </a:solidFill>
                <a:latin typeface="Poor Richard" pitchFamily="18" charset="0"/>
              </a:rPr>
              <a:t>I    </a:t>
            </a:r>
            <a:r>
              <a:rPr lang="fr-FR" sz="6600" dirty="0" smtClean="0">
                <a:solidFill>
                  <a:srgbClr val="FF0000"/>
                </a:solidFill>
                <a:latin typeface="Poor Richard" pitchFamily="18" charset="0"/>
                <a:cs typeface="Arial" pitchFamily="34" charset="0"/>
              </a:rPr>
              <a:t>-</a:t>
            </a:r>
            <a:endParaRPr lang="fr-FR" sz="6600" dirty="0">
              <a:solidFill>
                <a:srgbClr val="FF0000"/>
              </a:solidFill>
              <a:latin typeface="Poor Richar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071546"/>
            <a:ext cx="9144000" cy="45005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3034</TotalTime>
  <Words>740</Words>
  <Application>Microsoft Office PowerPoint</Application>
  <PresentationFormat>Affichage à l'écran (4:3)</PresentationFormat>
  <Paragraphs>129</Paragraphs>
  <Slides>26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DOMICILE</dc:creator>
  <cp:lastModifiedBy>gerome.cuenin</cp:lastModifiedBy>
  <cp:revision>213</cp:revision>
  <dcterms:created xsi:type="dcterms:W3CDTF">2012-12-06T19:37:09Z</dcterms:created>
  <dcterms:modified xsi:type="dcterms:W3CDTF">2019-12-16T13:47:06Z</dcterms:modified>
</cp:coreProperties>
</file>