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6017D9-E038-4A2F-852E-2B471CB4252A}" type="datetimeFigureOut">
              <a:rPr lang="fr-FR" smtClean="0"/>
              <a:pPr/>
              <a:t>10/11/2018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F5CD45-5817-48F8-BB03-641081E8A79F}"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DF5CD45-5817-48F8-BB03-641081E8A79F}" type="slidenum">
              <a:rPr lang="fr-FR" smtClean="0"/>
              <a:pPr/>
              <a:t>7</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009BC7A-FA08-4922-A645-241B8A4CC5E9}" type="datetimeFigureOut">
              <a:rPr lang="fr-FR" smtClean="0"/>
              <a:pPr/>
              <a:t>10/11/2018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D8354A-8DA2-45AF-A7C4-D4B98CF63350}"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09BC7A-FA08-4922-A645-241B8A4CC5E9}" type="datetimeFigureOut">
              <a:rPr lang="fr-FR" smtClean="0"/>
              <a:pPr/>
              <a:t>10/11/2018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D8354A-8DA2-45AF-A7C4-D4B98CF6335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09BC7A-FA08-4922-A645-241B8A4CC5E9}" type="datetimeFigureOut">
              <a:rPr lang="fr-FR" smtClean="0"/>
              <a:pPr/>
              <a:t>10/11/2018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D8354A-8DA2-45AF-A7C4-D4B98CF6335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09BC7A-FA08-4922-A645-241B8A4CC5E9}" type="datetimeFigureOut">
              <a:rPr lang="fr-FR" smtClean="0"/>
              <a:pPr/>
              <a:t>10/11/2018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D8354A-8DA2-45AF-A7C4-D4B98CF63350}"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0009BC7A-FA08-4922-A645-241B8A4CC5E9}" type="datetimeFigureOut">
              <a:rPr lang="fr-FR" smtClean="0"/>
              <a:pPr/>
              <a:t>10/11/2018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D8354A-8DA2-45AF-A7C4-D4B98CF63350}"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009BC7A-FA08-4922-A645-241B8A4CC5E9}" type="datetimeFigureOut">
              <a:rPr lang="fr-FR" smtClean="0"/>
              <a:pPr/>
              <a:t>10/11/2018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5D8354A-8DA2-45AF-A7C4-D4B98CF6335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009BC7A-FA08-4922-A645-241B8A4CC5E9}" type="datetimeFigureOut">
              <a:rPr lang="fr-FR" smtClean="0"/>
              <a:pPr/>
              <a:t>10/11/2018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5D8354A-8DA2-45AF-A7C4-D4B98CF6335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0009BC7A-FA08-4922-A645-241B8A4CC5E9}" type="datetimeFigureOut">
              <a:rPr lang="fr-FR" smtClean="0"/>
              <a:pPr/>
              <a:t>10/11/2018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5D8354A-8DA2-45AF-A7C4-D4B98CF6335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009BC7A-FA08-4922-A645-241B8A4CC5E9}" type="datetimeFigureOut">
              <a:rPr lang="fr-FR" smtClean="0"/>
              <a:pPr/>
              <a:t>10/11/2018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5D8354A-8DA2-45AF-A7C4-D4B98CF6335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009BC7A-FA08-4922-A645-241B8A4CC5E9}" type="datetimeFigureOut">
              <a:rPr lang="fr-FR" smtClean="0"/>
              <a:pPr/>
              <a:t>10/11/2018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5D8354A-8DA2-45AF-A7C4-D4B98CF6335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009BC7A-FA08-4922-A645-241B8A4CC5E9}" type="datetimeFigureOut">
              <a:rPr lang="fr-FR" smtClean="0"/>
              <a:pPr/>
              <a:t>10/11/2018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5D8354A-8DA2-45AF-A7C4-D4B98CF6335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9BC7A-FA08-4922-A645-241B8A4CC5E9}" type="datetimeFigureOut">
              <a:rPr lang="fr-FR" smtClean="0"/>
              <a:pPr/>
              <a:t>10/11/2018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8354A-8DA2-45AF-A7C4-D4B98CF6335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40000"/>
                <a:satMod val="350000"/>
                <a:alpha val="77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8800" dirty="0" smtClean="0">
                <a:latin typeface="Edwardian Script ITC" pitchFamily="66" charset="0"/>
              </a:rPr>
              <a:t>L’art arabo-musulman</a:t>
            </a:r>
            <a:endParaRPr lang="fr-FR" sz="8800" dirty="0">
              <a:latin typeface="Edwardian Script ITC" pitchFamily="66" charset="0"/>
            </a:endParaRPr>
          </a:p>
        </p:txBody>
      </p:sp>
      <p:sp>
        <p:nvSpPr>
          <p:cNvPr id="3" name="Sous-titre 2"/>
          <p:cNvSpPr>
            <a:spLocks noGrp="1"/>
          </p:cNvSpPr>
          <p:nvPr>
            <p:ph type="subTitle" idx="1"/>
          </p:nvPr>
        </p:nvSpPr>
        <p:spPr/>
        <p:txBody>
          <a:bodyPr/>
          <a:lstStyle/>
          <a:p>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idées d’art plastiques</a:t>
            </a:r>
            <a:endParaRPr lang="fr-FR"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1574673" y="1600200"/>
            <a:ext cx="5994653" cy="452596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4338" name="Picture 2"/>
          <p:cNvPicPr>
            <a:picLocks noGrp="1" noChangeAspect="1" noChangeArrowheads="1"/>
          </p:cNvPicPr>
          <p:nvPr>
            <p:ph idx="1"/>
          </p:nvPr>
        </p:nvPicPr>
        <p:blipFill>
          <a:blip r:embed="rId2" cstate="print"/>
          <a:srcRect/>
          <a:stretch>
            <a:fillRect/>
          </a:stretch>
        </p:blipFill>
        <p:spPr bwMode="auto">
          <a:xfrm>
            <a:off x="3131840" y="1196752"/>
            <a:ext cx="2268639" cy="452596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mille_nuit_orange"/>
          <p:cNvSpPr>
            <a:spLocks noChangeAspect="1" noChangeArrowheads="1"/>
          </p:cNvSpPr>
          <p:nvPr/>
        </p:nvSpPr>
        <p:spPr bwMode="auto">
          <a:xfrm>
            <a:off x="155575" y="-2057400"/>
            <a:ext cx="3248025" cy="4286250"/>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5363" name="Picture 3"/>
          <p:cNvPicPr>
            <a:picLocks noChangeAspect="1" noChangeArrowheads="1"/>
          </p:cNvPicPr>
          <p:nvPr/>
        </p:nvPicPr>
        <p:blipFill>
          <a:blip r:embed="rId2" cstate="print"/>
          <a:srcRect/>
          <a:stretch>
            <a:fillRect/>
          </a:stretch>
        </p:blipFill>
        <p:spPr bwMode="auto">
          <a:xfrm>
            <a:off x="2123728" y="620688"/>
            <a:ext cx="4288309" cy="5659059"/>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ésultat de recherche d'images pour &quot;art visuel mille et une nuits&quot;"/>
          <p:cNvPicPr>
            <a:picLocks noChangeAspect="1" noChangeArrowheads="1"/>
          </p:cNvPicPr>
          <p:nvPr/>
        </p:nvPicPr>
        <p:blipFill>
          <a:blip r:embed="rId2" cstate="print"/>
          <a:srcRect/>
          <a:stretch>
            <a:fillRect/>
          </a:stretch>
        </p:blipFill>
        <p:spPr bwMode="auto">
          <a:xfrm>
            <a:off x="146829" y="188641"/>
            <a:ext cx="8880589" cy="666936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associée"/>
          <p:cNvPicPr>
            <a:picLocks noChangeAspect="1" noChangeArrowheads="1"/>
          </p:cNvPicPr>
          <p:nvPr/>
        </p:nvPicPr>
        <p:blipFill>
          <a:blip r:embed="rId2" cstate="print"/>
          <a:srcRect/>
          <a:stretch>
            <a:fillRect/>
          </a:stretch>
        </p:blipFill>
        <p:spPr bwMode="auto">
          <a:xfrm>
            <a:off x="155171" y="404664"/>
            <a:ext cx="8819289" cy="626169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mage associée"/>
          <p:cNvPicPr>
            <a:picLocks noChangeAspect="1" noChangeArrowheads="1"/>
          </p:cNvPicPr>
          <p:nvPr/>
        </p:nvPicPr>
        <p:blipFill>
          <a:blip r:embed="rId2" cstate="print"/>
          <a:srcRect/>
          <a:stretch>
            <a:fillRect/>
          </a:stretch>
        </p:blipFill>
        <p:spPr bwMode="auto">
          <a:xfrm>
            <a:off x="-152130" y="260648"/>
            <a:ext cx="9129244" cy="644951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age associée"/>
          <p:cNvPicPr>
            <a:picLocks noChangeAspect="1" noChangeArrowheads="1"/>
          </p:cNvPicPr>
          <p:nvPr/>
        </p:nvPicPr>
        <p:blipFill>
          <a:blip r:embed="rId2" cstate="print"/>
          <a:srcRect/>
          <a:stretch>
            <a:fillRect/>
          </a:stretch>
        </p:blipFill>
        <p:spPr bwMode="auto">
          <a:xfrm>
            <a:off x="251520" y="1268760"/>
            <a:ext cx="8753475" cy="492442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Par les élèves de SEGPA</a:t>
            </a:r>
            <a:endParaRPr lang="fr-FR" dirty="0"/>
          </a:p>
        </p:txBody>
      </p:sp>
      <p:pic>
        <p:nvPicPr>
          <p:cNvPr id="5" name="Espace réservé du contenu 4" descr="P71220-122047.jpg"/>
          <p:cNvPicPr>
            <a:picLocks noGrp="1" noChangeAspect="1"/>
          </p:cNvPicPr>
          <p:nvPr>
            <p:ph sz="half" idx="1"/>
          </p:nvPr>
        </p:nvPicPr>
        <p:blipFill>
          <a:blip r:embed="rId2" cstate="print"/>
          <a:stretch>
            <a:fillRect/>
          </a:stretch>
        </p:blipFill>
        <p:spPr>
          <a:xfrm>
            <a:off x="800857" y="1600200"/>
            <a:ext cx="3351286" cy="4525963"/>
          </a:xfrm>
        </p:spPr>
      </p:pic>
      <p:pic>
        <p:nvPicPr>
          <p:cNvPr id="6" name="Espace réservé du contenu 5" descr="P71220-122125.jpg"/>
          <p:cNvPicPr>
            <a:picLocks noGrp="1" noChangeAspect="1"/>
          </p:cNvPicPr>
          <p:nvPr>
            <p:ph sz="half" idx="2"/>
          </p:nvPr>
        </p:nvPicPr>
        <p:blipFill>
          <a:blip r:embed="rId3" cstate="print"/>
          <a:stretch>
            <a:fillRect/>
          </a:stretch>
        </p:blipFill>
        <p:spPr>
          <a:xfrm>
            <a:off x="4991857" y="1600200"/>
            <a:ext cx="3351286" cy="4525963"/>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71220-122102.jpg"/>
          <p:cNvPicPr>
            <a:picLocks noChangeAspect="1"/>
          </p:cNvPicPr>
          <p:nvPr/>
        </p:nvPicPr>
        <p:blipFill>
          <a:blip r:embed="rId2" cstate="print"/>
          <a:stretch>
            <a:fillRect/>
          </a:stretch>
        </p:blipFill>
        <p:spPr>
          <a:xfrm rot="16200000">
            <a:off x="1781079" y="-548831"/>
            <a:ext cx="5851399" cy="790240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P71220-122152.jpg"/>
          <p:cNvPicPr>
            <a:picLocks noGrp="1" noChangeAspect="1"/>
          </p:cNvPicPr>
          <p:nvPr>
            <p:ph sz="half" idx="4294967295"/>
          </p:nvPr>
        </p:nvPicPr>
        <p:blipFill>
          <a:blip r:embed="rId2" cstate="print"/>
          <a:stretch>
            <a:fillRect/>
          </a:stretch>
        </p:blipFill>
        <p:spPr>
          <a:xfrm>
            <a:off x="467544" y="3501008"/>
            <a:ext cx="4038600" cy="2990850"/>
          </a:xfrm>
        </p:spPr>
      </p:pic>
      <p:pic>
        <p:nvPicPr>
          <p:cNvPr id="6" name="Espace réservé du contenu 5" descr="P71220-122210.jpg"/>
          <p:cNvPicPr>
            <a:picLocks noGrp="1" noChangeAspect="1"/>
          </p:cNvPicPr>
          <p:nvPr>
            <p:ph sz="half" idx="4294967295"/>
          </p:nvPr>
        </p:nvPicPr>
        <p:blipFill>
          <a:blip r:embed="rId3" cstate="print"/>
          <a:stretch>
            <a:fillRect/>
          </a:stretch>
        </p:blipFill>
        <p:spPr>
          <a:xfrm>
            <a:off x="4788024" y="3501008"/>
            <a:ext cx="4038600" cy="2990850"/>
          </a:xfrm>
        </p:spPr>
      </p:pic>
      <p:pic>
        <p:nvPicPr>
          <p:cNvPr id="7" name="Image 6" descr="P71220-122217.jpg"/>
          <p:cNvPicPr>
            <a:picLocks noChangeAspect="1"/>
          </p:cNvPicPr>
          <p:nvPr/>
        </p:nvPicPr>
        <p:blipFill>
          <a:blip r:embed="rId4" cstate="print"/>
          <a:stretch>
            <a:fillRect/>
          </a:stretch>
        </p:blipFill>
        <p:spPr>
          <a:xfrm>
            <a:off x="467544" y="260648"/>
            <a:ext cx="4067944" cy="3012142"/>
          </a:xfrm>
          <a:prstGeom prst="rect">
            <a:avLst/>
          </a:prstGeom>
        </p:spPr>
      </p:pic>
      <p:pic>
        <p:nvPicPr>
          <p:cNvPr id="8" name="Image 7" descr="P71222-101317.jpg"/>
          <p:cNvPicPr>
            <a:picLocks noChangeAspect="1"/>
          </p:cNvPicPr>
          <p:nvPr/>
        </p:nvPicPr>
        <p:blipFill>
          <a:blip r:embed="rId5" cstate="print"/>
          <a:stretch>
            <a:fillRect/>
          </a:stretch>
        </p:blipFill>
        <p:spPr>
          <a:xfrm>
            <a:off x="4860032" y="260648"/>
            <a:ext cx="3950183" cy="292494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a:t>
            </a:r>
            <a:r>
              <a:rPr lang="fr-FR" dirty="0" err="1" smtClean="0"/>
              <a:t>zakhrafa</a:t>
            </a:r>
            <a:endParaRPr lang="fr-FR"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899592" y="1772816"/>
            <a:ext cx="1933575" cy="1933575"/>
          </a:xfrm>
          <a:prstGeom prst="rect">
            <a:avLst/>
          </a:prstGeom>
          <a:noFill/>
          <a:ln w="9525">
            <a:noFill/>
            <a:miter lim="800000"/>
            <a:headEnd/>
            <a:tailEnd/>
          </a:ln>
        </p:spPr>
      </p:pic>
      <p:pic>
        <p:nvPicPr>
          <p:cNvPr id="1028" name="Picture 4" descr="Résultat de recherche d'images pour &quot;art musulman&quot;"/>
          <p:cNvPicPr>
            <a:picLocks noChangeAspect="1" noChangeArrowheads="1"/>
          </p:cNvPicPr>
          <p:nvPr/>
        </p:nvPicPr>
        <p:blipFill>
          <a:blip r:embed="rId3" cstate="print"/>
          <a:srcRect/>
          <a:stretch>
            <a:fillRect/>
          </a:stretch>
        </p:blipFill>
        <p:spPr bwMode="auto">
          <a:xfrm>
            <a:off x="3635896" y="1556792"/>
            <a:ext cx="4953646" cy="371703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146" name="Picture 2"/>
          <p:cNvPicPr>
            <a:picLocks noGrp="1" noChangeAspect="1" noChangeArrowheads="1"/>
          </p:cNvPicPr>
          <p:nvPr>
            <p:ph idx="1"/>
          </p:nvPr>
        </p:nvPicPr>
        <p:blipFill>
          <a:blip r:embed="rId2" cstate="print"/>
          <a:srcRect/>
          <a:stretch>
            <a:fillRect/>
          </a:stretch>
        </p:blipFill>
        <p:spPr bwMode="auto">
          <a:xfrm>
            <a:off x="827584" y="908720"/>
            <a:ext cx="1933575" cy="1933575"/>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3635896" y="476672"/>
            <a:ext cx="1933575" cy="1933575"/>
          </a:xfrm>
          <a:prstGeom prst="rect">
            <a:avLst/>
          </a:prstGeom>
          <a:noFill/>
          <a:ln w="9525">
            <a:noFill/>
            <a:miter lim="800000"/>
            <a:headEnd/>
            <a:tailEnd/>
          </a:ln>
        </p:spPr>
      </p:pic>
      <p:pic>
        <p:nvPicPr>
          <p:cNvPr id="6149" name="Picture 5" descr="Image associée"/>
          <p:cNvPicPr>
            <a:picLocks noChangeAspect="1" noChangeArrowheads="1"/>
          </p:cNvPicPr>
          <p:nvPr/>
        </p:nvPicPr>
        <p:blipFill>
          <a:blip r:embed="rId4" cstate="print"/>
          <a:srcRect/>
          <a:stretch>
            <a:fillRect/>
          </a:stretch>
        </p:blipFill>
        <p:spPr bwMode="auto">
          <a:xfrm>
            <a:off x="4139952" y="2961732"/>
            <a:ext cx="4402485" cy="3303461"/>
          </a:xfrm>
          <a:prstGeom prst="rect">
            <a:avLst/>
          </a:prstGeom>
          <a:noFill/>
        </p:spPr>
      </p:pic>
      <p:pic>
        <p:nvPicPr>
          <p:cNvPr id="6150" name="Picture 6"/>
          <p:cNvPicPr>
            <a:picLocks noChangeAspect="1" noChangeArrowheads="1"/>
          </p:cNvPicPr>
          <p:nvPr/>
        </p:nvPicPr>
        <p:blipFill>
          <a:blip r:embed="rId5" cstate="print"/>
          <a:srcRect/>
          <a:stretch>
            <a:fillRect/>
          </a:stretch>
        </p:blipFill>
        <p:spPr bwMode="auto">
          <a:xfrm>
            <a:off x="755576" y="3933056"/>
            <a:ext cx="1914525" cy="19145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170" name="Picture 2"/>
          <p:cNvPicPr>
            <a:picLocks noGrp="1" noChangeAspect="1" noChangeArrowheads="1"/>
          </p:cNvPicPr>
          <p:nvPr>
            <p:ph idx="1"/>
          </p:nvPr>
        </p:nvPicPr>
        <p:blipFill>
          <a:blip r:embed="rId2" cstate="print"/>
          <a:srcRect/>
          <a:stretch>
            <a:fillRect/>
          </a:stretch>
        </p:blipFill>
        <p:spPr bwMode="auto">
          <a:xfrm>
            <a:off x="611560" y="620688"/>
            <a:ext cx="3096344" cy="309634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4860032" y="476672"/>
            <a:ext cx="3301727" cy="3301727"/>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2411760" y="4149080"/>
            <a:ext cx="1933575" cy="1933575"/>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5580112" y="4149080"/>
            <a:ext cx="3143250" cy="17811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palais musulmans</a:t>
            </a:r>
            <a:endParaRPr lang="fr-FR"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2555776" y="1340768"/>
            <a:ext cx="4092758" cy="4525963"/>
          </a:xfrm>
          <a:prstGeom prst="rect">
            <a:avLst/>
          </a:prstGeom>
          <a:noFill/>
          <a:ln w="9525">
            <a:noFill/>
            <a:miter lim="800000"/>
            <a:headEnd/>
            <a:tailEnd/>
          </a:ln>
        </p:spPr>
      </p:pic>
      <p:sp>
        <p:nvSpPr>
          <p:cNvPr id="5" name="Rectangle 4"/>
          <p:cNvSpPr/>
          <p:nvPr/>
        </p:nvSpPr>
        <p:spPr>
          <a:xfrm>
            <a:off x="2051720" y="6211669"/>
            <a:ext cx="4572000" cy="646331"/>
          </a:xfrm>
          <a:prstGeom prst="rect">
            <a:avLst/>
          </a:prstGeom>
        </p:spPr>
        <p:txBody>
          <a:bodyPr>
            <a:spAutoFit/>
          </a:bodyPr>
          <a:lstStyle/>
          <a:p>
            <a:r>
              <a:rPr lang="fr-FR" dirty="0"/>
              <a:t>Madrasa </a:t>
            </a:r>
            <a:r>
              <a:rPr lang="fr-FR" dirty="0" err="1"/>
              <a:t>Chir</a:t>
            </a:r>
            <a:r>
              <a:rPr lang="fr-FR" dirty="0"/>
              <a:t>-Dor, place </a:t>
            </a:r>
            <a:r>
              <a:rPr lang="fr-FR" dirty="0" err="1"/>
              <a:t>Régistan</a:t>
            </a:r>
            <a:r>
              <a:rPr lang="fr-FR" dirty="0"/>
              <a:t>, </a:t>
            </a:r>
            <a:r>
              <a:rPr lang="fr-FR" dirty="0" err="1"/>
              <a:t>Samarcande</a:t>
            </a:r>
            <a:r>
              <a:rPr lang="fr-FR" dirty="0"/>
              <a:t>, Ouzbékistan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Balcon orné, Sayed </a:t>
            </a:r>
            <a:r>
              <a:rPr lang="fr-FR" dirty="0" err="1"/>
              <a:t>Alaedin</a:t>
            </a:r>
            <a:r>
              <a:rPr lang="fr-FR" dirty="0"/>
              <a:t> Hossein </a:t>
            </a:r>
            <a:r>
              <a:rPr lang="fr-FR" dirty="0" err="1"/>
              <a:t>Shrine</a:t>
            </a:r>
            <a:r>
              <a:rPr lang="fr-FR" dirty="0"/>
              <a:t>, </a:t>
            </a:r>
            <a:r>
              <a:rPr lang="fr-FR" dirty="0" err="1"/>
              <a:t>Shiraz</a:t>
            </a:r>
            <a:r>
              <a:rPr lang="fr-FR" dirty="0"/>
              <a:t>, Iran.</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1180946" y="1600200"/>
            <a:ext cx="6782108" cy="452596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Motifs en forme de cercles, Mosquée bleue, Istanbul, Turquie.</a:t>
            </a:r>
          </a:p>
        </p:txBody>
      </p:sp>
      <p:pic>
        <p:nvPicPr>
          <p:cNvPr id="10243" name="Picture 3"/>
          <p:cNvPicPr>
            <a:picLocks noGrp="1" noChangeAspect="1" noChangeArrowheads="1"/>
          </p:cNvPicPr>
          <p:nvPr>
            <p:ph idx="1"/>
          </p:nvPr>
        </p:nvPicPr>
        <p:blipFill>
          <a:blip r:embed="rId3" cstate="print"/>
          <a:srcRect/>
          <a:stretch>
            <a:fillRect/>
          </a:stretch>
        </p:blipFill>
        <p:spPr bwMode="auto">
          <a:xfrm>
            <a:off x="1177527" y="1600200"/>
            <a:ext cx="6788945" cy="452596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Fontaine en forme d’octogone, </a:t>
            </a:r>
            <a:r>
              <a:rPr lang="fr-FR" dirty="0" err="1"/>
              <a:t>Meknes</a:t>
            </a:r>
            <a:r>
              <a:rPr lang="fr-FR" dirty="0"/>
              <a:t>, Maroc.</a:t>
            </a:r>
          </a:p>
        </p:txBody>
      </p:sp>
      <p:pic>
        <p:nvPicPr>
          <p:cNvPr id="11266" name="Picture 2"/>
          <p:cNvPicPr>
            <a:picLocks noGrp="1" noChangeAspect="1" noChangeArrowheads="1"/>
          </p:cNvPicPr>
          <p:nvPr>
            <p:ph idx="1"/>
          </p:nvPr>
        </p:nvPicPr>
        <p:blipFill>
          <a:blip r:embed="rId2" cstate="print"/>
          <a:srcRect/>
          <a:stretch>
            <a:fillRect/>
          </a:stretch>
        </p:blipFill>
        <p:spPr bwMode="auto">
          <a:xfrm>
            <a:off x="3060585" y="1600200"/>
            <a:ext cx="3022830" cy="452596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300" dirty="0"/>
              <a:t>Le Dôme du Rocher sur le mont du Temple a Jérusalem est formé d’un octogone, qui symbolise la terre, surmonté d’une coupole qui représente le ciel. Il </a:t>
            </a:r>
            <a:r>
              <a:rPr lang="fr-FR" sz="1300" dirty="0" smtClean="0"/>
              <a:t>possède</a:t>
            </a:r>
            <a:r>
              <a:rPr lang="fr-FR" sz="1300" dirty="0"/>
              <a:t/>
            </a:r>
            <a:br>
              <a:rPr lang="fr-FR" sz="1300" dirty="0"/>
            </a:br>
            <a:r>
              <a:rPr lang="fr-FR" sz="1300" dirty="0"/>
              <a:t>quatre portails orientés vers les quatre points cardinaux, situant ainsi l’édifice au centre de la terre.</a:t>
            </a:r>
          </a:p>
        </p:txBody>
      </p:sp>
      <p:pic>
        <p:nvPicPr>
          <p:cNvPr id="12290" name="Picture 2"/>
          <p:cNvPicPr>
            <a:picLocks noGrp="1" noChangeAspect="1" noChangeArrowheads="1"/>
          </p:cNvPicPr>
          <p:nvPr>
            <p:ph idx="1"/>
          </p:nvPr>
        </p:nvPicPr>
        <p:blipFill>
          <a:blip r:embed="rId2" cstate="print"/>
          <a:srcRect/>
          <a:stretch>
            <a:fillRect/>
          </a:stretch>
        </p:blipFill>
        <p:spPr bwMode="auto">
          <a:xfrm>
            <a:off x="1555704" y="1600200"/>
            <a:ext cx="6032592" cy="452596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91</Words>
  <Application>Microsoft Office PowerPoint</Application>
  <PresentationFormat>Affichage à l'écran (4:3)</PresentationFormat>
  <Paragraphs>11</Paragraphs>
  <Slides>19</Slides>
  <Notes>1</Notes>
  <HiddenSlides>0</HiddenSlides>
  <MMClips>0</MMClips>
  <ScaleCrop>false</ScaleCrop>
  <HeadingPairs>
    <vt:vector size="4" baseType="variant">
      <vt:variant>
        <vt:lpstr>Thème</vt:lpstr>
      </vt:variant>
      <vt:variant>
        <vt:i4>1</vt:i4>
      </vt:variant>
      <vt:variant>
        <vt:lpstr>Titres des diapositives</vt:lpstr>
      </vt:variant>
      <vt:variant>
        <vt:i4>19</vt:i4>
      </vt:variant>
    </vt:vector>
  </HeadingPairs>
  <TitlesOfParts>
    <vt:vector size="20" baseType="lpstr">
      <vt:lpstr>Thème Office</vt:lpstr>
      <vt:lpstr>L’art arabo-musulman</vt:lpstr>
      <vt:lpstr>La zakhrafa</vt:lpstr>
      <vt:lpstr>Diapositive 3</vt:lpstr>
      <vt:lpstr>Diapositive 4</vt:lpstr>
      <vt:lpstr>Les palais musulmans</vt:lpstr>
      <vt:lpstr>Balcon orné, Sayed Alaedin Hossein Shrine, Shiraz, Iran.</vt:lpstr>
      <vt:lpstr>Motifs en forme de cercles, Mosquée bleue, Istanbul, Turquie.</vt:lpstr>
      <vt:lpstr>Fontaine en forme d’octogone, Meknes, Maroc.</vt:lpstr>
      <vt:lpstr>Le Dôme du Rocher sur le mont du Temple a Jérusalem est formé d’un octogone, qui symbolise la terre, surmonté d’une coupole qui représente le ciel. Il possède quatre portails orientés vers les quatre points cardinaux, situant ainsi l’édifice au centre de la terre.</vt:lpstr>
      <vt:lpstr>Des idées d’art plastiques</vt:lpstr>
      <vt:lpstr>Diapositive 11</vt:lpstr>
      <vt:lpstr>Diapositive 12</vt:lpstr>
      <vt:lpstr>Diapositive 13</vt:lpstr>
      <vt:lpstr>Diapositive 14</vt:lpstr>
      <vt:lpstr>Diapositive 15</vt:lpstr>
      <vt:lpstr>Diapositive 16</vt:lpstr>
      <vt:lpstr>Par les élèves de SEGPA</vt:lpstr>
      <vt:lpstr>Diapositive 18</vt:lpstr>
      <vt:lpstr>Diapositive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L’art musulman</dc:title>
  <dc:creator>Alice</dc:creator>
  <cp:lastModifiedBy>Alice</cp:lastModifiedBy>
  <cp:revision>6</cp:revision>
  <dcterms:created xsi:type="dcterms:W3CDTF">2017-11-23T13:52:49Z</dcterms:created>
  <dcterms:modified xsi:type="dcterms:W3CDTF">2018-11-10T18:03:09Z</dcterms:modified>
</cp:coreProperties>
</file>