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75946-1483-4512-99C7-FEFFFF148315}" type="datetimeFigureOut">
              <a:rPr lang="fr-FR" smtClean="0"/>
              <a:t>03/01/2016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5F4B4-3BB0-4DD5-8886-E835A7480E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271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  <a:p>
            <a:r>
              <a:rPr lang="fr-FR" altLang="fr-FR" smtClean="0"/>
              <a:t>La socialisation est le processus au cours duquel l’individu intériorise les manières de voir, de sentir et d’agir du groupe auquel il appartient. </a:t>
            </a:r>
          </a:p>
          <a:p>
            <a:r>
              <a:rPr lang="fr-FR" altLang="fr-FR" smtClean="0"/>
              <a:t>Comment opère ce mécanisme complexe qui façonne la personnalité sociale ? Les sociologues s’opposent à ce sujet. Quelle est la place de l’individu ? est-il un simple objet qui subit un processus qui s’impose à lui ou bien est-il sujet, est-il actif, avec ses propres marges de manœuvre ?</a:t>
            </a:r>
          </a:p>
          <a:p>
            <a:r>
              <a:rPr lang="fr-FR" altLang="fr-FR" smtClean="0"/>
              <a:t>Pour l’interactionniste, ce qui compte le plus, c’est le jeu.</a:t>
            </a:r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742112" indent="-285428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141711" indent="-228342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599898" indent="-228342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2056582" indent="-228342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489231" indent="-22834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921879" indent="-22834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354528" indent="-22834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787176" indent="-22834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B2FB9B-4449-4568-B7D3-2AD55B33089B}" type="slidenum">
              <a:rPr lang="fr-FR" altLang="fr-FR" sz="120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fr-FR" altLang="fr-FR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A820-99D0-4148-9D3C-9F2B9CF60039}" type="datetimeFigureOut">
              <a:rPr lang="fr-FR" smtClean="0"/>
              <a:t>03/01/2016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4224-F31A-48A2-A015-AB57CF6FC7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555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A820-99D0-4148-9D3C-9F2B9CF60039}" type="datetimeFigureOut">
              <a:rPr lang="fr-FR" smtClean="0"/>
              <a:t>03/01/2016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4224-F31A-48A2-A015-AB57CF6FC7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85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A820-99D0-4148-9D3C-9F2B9CF60039}" type="datetimeFigureOut">
              <a:rPr lang="fr-FR" smtClean="0"/>
              <a:t>03/01/2016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4224-F31A-48A2-A015-AB57CF6FC7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659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A820-99D0-4148-9D3C-9F2B9CF60039}" type="datetimeFigureOut">
              <a:rPr lang="fr-FR" smtClean="0"/>
              <a:t>03/01/2016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4224-F31A-48A2-A015-AB57CF6FC7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67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A820-99D0-4148-9D3C-9F2B9CF60039}" type="datetimeFigureOut">
              <a:rPr lang="fr-FR" smtClean="0"/>
              <a:t>03/01/2016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4224-F31A-48A2-A015-AB57CF6FC7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981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A820-99D0-4148-9D3C-9F2B9CF60039}" type="datetimeFigureOut">
              <a:rPr lang="fr-FR" smtClean="0"/>
              <a:t>03/01/2016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4224-F31A-48A2-A015-AB57CF6FC7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22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A820-99D0-4148-9D3C-9F2B9CF60039}" type="datetimeFigureOut">
              <a:rPr lang="fr-FR" smtClean="0"/>
              <a:t>03/01/2016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4224-F31A-48A2-A015-AB57CF6FC7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06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A820-99D0-4148-9D3C-9F2B9CF60039}" type="datetimeFigureOut">
              <a:rPr lang="fr-FR" smtClean="0"/>
              <a:t>03/01/2016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4224-F31A-48A2-A015-AB57CF6FC7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75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A820-99D0-4148-9D3C-9F2B9CF60039}" type="datetimeFigureOut">
              <a:rPr lang="fr-FR" smtClean="0"/>
              <a:t>03/01/2016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4224-F31A-48A2-A015-AB57CF6FC7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62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A820-99D0-4148-9D3C-9F2B9CF60039}" type="datetimeFigureOut">
              <a:rPr lang="fr-FR" smtClean="0"/>
              <a:t>03/01/2016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4224-F31A-48A2-A015-AB57CF6FC7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668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A820-99D0-4148-9D3C-9F2B9CF60039}" type="datetimeFigureOut">
              <a:rPr lang="fr-FR" smtClean="0"/>
              <a:t>03/01/2016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4224-F31A-48A2-A015-AB57CF6FC7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61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6A820-99D0-4148-9D3C-9F2B9CF60039}" type="datetimeFigureOut">
              <a:rPr lang="fr-FR" smtClean="0"/>
              <a:t>03/01/2016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04224-F31A-48A2-A015-AB57CF6FC7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2006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oneTexte 1"/>
          <p:cNvSpPr txBox="1">
            <a:spLocks noChangeArrowheads="1"/>
          </p:cNvSpPr>
          <p:nvPr/>
        </p:nvSpPr>
        <p:spPr bwMode="auto">
          <a:xfrm>
            <a:off x="239913" y="6012025"/>
            <a:ext cx="388892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 smtClean="0">
                <a:latin typeface="Arial" charset="0"/>
              </a:rPr>
              <a:t>L’enfant, objet  d’une contrainte.</a:t>
            </a:r>
            <a:endParaRPr lang="fr-FR" altLang="fr-FR" sz="1800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charset="0"/>
              </a:rPr>
              <a:t>Inculcation</a:t>
            </a:r>
            <a:r>
              <a:rPr lang="fr-FR" altLang="fr-FR" sz="1800" dirty="0">
                <a:latin typeface="Arial" charset="0"/>
              </a:rPr>
              <a:t>.</a:t>
            </a:r>
          </a:p>
        </p:txBody>
      </p:sp>
      <p:sp>
        <p:nvSpPr>
          <p:cNvPr id="17411" name="ZoneTexte 2"/>
          <p:cNvSpPr txBox="1">
            <a:spLocks noChangeArrowheads="1"/>
          </p:cNvSpPr>
          <p:nvPr/>
        </p:nvSpPr>
        <p:spPr bwMode="auto">
          <a:xfrm>
            <a:off x="5940425" y="6021388"/>
            <a:ext cx="2735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Arial" charset="0"/>
              </a:rPr>
              <a:t>L’enfant, </a:t>
            </a:r>
            <a:r>
              <a:rPr lang="fr-FR" altLang="fr-FR" sz="1800" dirty="0" smtClean="0">
                <a:latin typeface="Arial" charset="0"/>
              </a:rPr>
              <a:t>acteur d’un jeu.</a:t>
            </a:r>
            <a:endParaRPr lang="fr-FR" altLang="fr-FR" sz="1800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charset="0"/>
              </a:rPr>
              <a:t>Interaction.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555826" y="1196752"/>
            <a:ext cx="4680520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Deux analyses sociologiques concurrentes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755502" y="2492896"/>
            <a:ext cx="3024336" cy="122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Une approche holiste </a:t>
            </a:r>
            <a:br>
              <a:rPr lang="fr-FR" dirty="0"/>
            </a:br>
            <a:r>
              <a:rPr lang="fr-FR" dirty="0"/>
              <a:t>( ou déterministe )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5648310" y="2611771"/>
            <a:ext cx="3024336" cy="122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Une approche interactionniste </a:t>
            </a:r>
            <a:br>
              <a:rPr lang="fr-FR" dirty="0"/>
            </a:br>
            <a:r>
              <a:rPr lang="fr-FR" dirty="0"/>
              <a:t>( faisant davantage de place à la subjectivité du sujet )</a:t>
            </a:r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7019925" y="2065338"/>
            <a:ext cx="881063" cy="4381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>
            <a:off x="1736725" y="1916113"/>
            <a:ext cx="1035050" cy="4286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/>
          <p:cNvSpPr/>
          <p:nvPr/>
        </p:nvSpPr>
        <p:spPr>
          <a:xfrm>
            <a:off x="1248273" y="3891688"/>
            <a:ext cx="1872208" cy="72008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Société </a:t>
            </a:r>
            <a:br>
              <a:rPr lang="fr-FR" dirty="0"/>
            </a:br>
            <a:r>
              <a:rPr lang="fr-FR" dirty="0"/>
              <a:t>( groupe )</a:t>
            </a:r>
          </a:p>
        </p:txBody>
      </p:sp>
      <p:sp>
        <p:nvSpPr>
          <p:cNvPr id="14" name="Ellipse 13"/>
          <p:cNvSpPr/>
          <p:nvPr/>
        </p:nvSpPr>
        <p:spPr>
          <a:xfrm>
            <a:off x="6300242" y="4040572"/>
            <a:ext cx="1872208" cy="72008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Société </a:t>
            </a:r>
            <a:br>
              <a:rPr lang="fr-FR" dirty="0"/>
            </a:br>
            <a:r>
              <a:rPr lang="fr-FR" dirty="0"/>
              <a:t>( groupe )</a:t>
            </a:r>
          </a:p>
        </p:txBody>
      </p:sp>
      <p:pic>
        <p:nvPicPr>
          <p:cNvPr id="1742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5" r="10455"/>
          <a:stretch>
            <a:fillRect/>
          </a:stretch>
        </p:blipFill>
        <p:spPr bwMode="auto">
          <a:xfrm>
            <a:off x="1476375" y="5305425"/>
            <a:ext cx="4318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3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5" r="10455"/>
          <a:stretch>
            <a:fillRect/>
          </a:stretch>
        </p:blipFill>
        <p:spPr bwMode="auto">
          <a:xfrm>
            <a:off x="6211888" y="5472113"/>
            <a:ext cx="4318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3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5" r="10626"/>
          <a:stretch>
            <a:fillRect/>
          </a:stretch>
        </p:blipFill>
        <p:spPr bwMode="auto">
          <a:xfrm>
            <a:off x="2555875" y="5305425"/>
            <a:ext cx="431800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3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5" r="10626"/>
          <a:stretch>
            <a:fillRect/>
          </a:stretch>
        </p:blipFill>
        <p:spPr bwMode="auto">
          <a:xfrm>
            <a:off x="7740650" y="5468938"/>
            <a:ext cx="431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Connecteur droit avec flèche 18"/>
          <p:cNvCxnSpPr/>
          <p:nvPr/>
        </p:nvCxnSpPr>
        <p:spPr>
          <a:xfrm>
            <a:off x="1614488" y="4611688"/>
            <a:ext cx="0" cy="6175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2771775" y="4611688"/>
            <a:ext cx="0" cy="6175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H="1">
            <a:off x="6427788" y="4797425"/>
            <a:ext cx="376237" cy="6477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7596188" y="4797425"/>
            <a:ext cx="295275" cy="606425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>
            <a:off x="6804025" y="5718175"/>
            <a:ext cx="792163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D1A17-C007-4841-90E7-C2D19AFF2261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  <p:sp>
        <p:nvSpPr>
          <p:cNvPr id="12319" name="ZoneTexte 2"/>
          <p:cNvSpPr txBox="1">
            <a:spLocks noChangeArrowheads="1"/>
          </p:cNvSpPr>
          <p:nvPr/>
        </p:nvSpPr>
        <p:spPr bwMode="auto">
          <a:xfrm>
            <a:off x="1716088" y="332656"/>
            <a:ext cx="6175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 smtClean="0">
                <a:latin typeface="Arial" charset="0"/>
              </a:rPr>
              <a:t> </a:t>
            </a:r>
            <a:r>
              <a:rPr lang="fr-FR" altLang="fr-FR" sz="1800" dirty="0">
                <a:latin typeface="Arial" charset="0"/>
              </a:rPr>
              <a:t>La socialisation entre interaction et inculcation</a:t>
            </a:r>
          </a:p>
        </p:txBody>
      </p:sp>
    </p:spTree>
    <p:extLst>
      <p:ext uri="{BB962C8B-B14F-4D97-AF65-F5344CB8AC3E}">
        <p14:creationId xmlns:p14="http://schemas.microsoft.com/office/powerpoint/2010/main" val="136798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  <p:bldP spid="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72</Words>
  <Application>Microsoft Office PowerPoint</Application>
  <PresentationFormat>Affichage à l'écran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Erwan</dc:creator>
  <cp:lastModifiedBy>Erwan</cp:lastModifiedBy>
  <cp:revision>1</cp:revision>
  <dcterms:created xsi:type="dcterms:W3CDTF">2016-01-03T19:54:56Z</dcterms:created>
  <dcterms:modified xsi:type="dcterms:W3CDTF">2016-01-03T19:59:36Z</dcterms:modified>
</cp:coreProperties>
</file>