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81" r:id="rId3"/>
    <p:sldId id="262" r:id="rId4"/>
    <p:sldId id="257" r:id="rId5"/>
    <p:sldId id="258" r:id="rId6"/>
    <p:sldId id="259" r:id="rId7"/>
    <p:sldId id="260" r:id="rId8"/>
    <p:sldId id="283" r:id="rId9"/>
    <p:sldId id="261" r:id="rId10"/>
    <p:sldId id="263" r:id="rId11"/>
    <p:sldId id="264" r:id="rId12"/>
    <p:sldId id="265" r:id="rId13"/>
    <p:sldId id="266" r:id="rId14"/>
    <p:sldId id="284" r:id="rId15"/>
    <p:sldId id="267" r:id="rId16"/>
    <p:sldId id="268" r:id="rId17"/>
    <p:sldId id="269" r:id="rId18"/>
    <p:sldId id="270" r:id="rId19"/>
    <p:sldId id="271" r:id="rId20"/>
    <p:sldId id="285" r:id="rId21"/>
    <p:sldId id="272" r:id="rId22"/>
    <p:sldId id="273" r:id="rId23"/>
    <p:sldId id="274" r:id="rId24"/>
    <p:sldId id="275" r:id="rId25"/>
    <p:sldId id="276" r:id="rId26"/>
    <p:sldId id="286" r:id="rId27"/>
    <p:sldId id="278" r:id="rId28"/>
    <p:sldId id="279" r:id="rId29"/>
    <p:sldId id="280" r:id="rId30"/>
    <p:sldId id="277" r:id="rId31"/>
    <p:sldId id="282" r:id="rId32"/>
    <p:sldId id="287" r:id="rId33"/>
    <p:sldId id="288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896F1-6C12-474B-AC11-424A528F5C60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BEB4C-4785-4BEA-ADCB-7EB26F25E14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37DB40-A828-47FA-BB1B-C7727AA36935}" type="datetime1">
              <a:rPr lang="fr-FR" smtClean="0"/>
              <a:t>31/01/2014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4DC5-6F9B-4C01-BCB0-36A601462908}" type="datetime1">
              <a:rPr lang="fr-FR" smtClean="0"/>
              <a:t>31/01/2014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2F35-00C4-4614-9C2D-63E37090E9F7}" type="datetime1">
              <a:rPr lang="fr-FR" smtClean="0"/>
              <a:t>31/01/2014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DA44-A040-4314-B492-B102BC922320}" type="datetime1">
              <a:rPr lang="fr-FR" smtClean="0"/>
              <a:t>31/01/2014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E7502E6-F659-4844-B6A0-990E6C194720}" type="datetime1">
              <a:rPr lang="fr-FR" smtClean="0"/>
              <a:t>31/01/2014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3D2E-0000-44F7-A418-8A24155524C5}" type="datetime1">
              <a:rPr lang="fr-FR" smtClean="0"/>
              <a:t>31/01/2014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325-F10E-4C4F-926F-33071663AA7D}" type="datetime1">
              <a:rPr lang="fr-FR" smtClean="0"/>
              <a:t>31/01/2014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72AB-CDDC-4C53-90DC-243259250FA7}" type="datetime1">
              <a:rPr lang="fr-FR" smtClean="0"/>
              <a:t>31/01/2014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4342-CF2D-4312-864A-867D699F717C}" type="datetime1">
              <a:rPr lang="fr-FR" smtClean="0"/>
              <a:t>31/01/2014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68A-3BC5-47CE-91D2-815A7C0CD10A}" type="datetime1">
              <a:rPr lang="fr-FR" smtClean="0"/>
              <a:t>31/01/2014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91E3-0435-4770-A6E7-8F7D2A0E5612}" type="datetime1">
              <a:rPr lang="fr-FR" smtClean="0"/>
              <a:t>31/01/2014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B55F4B-29E2-4B21-9893-4347CC1EC4B8}" type="datetime1">
              <a:rPr lang="fr-FR" smtClean="0"/>
              <a:t>31/01/2014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55FA8A-5520-4B42-AC94-B9636A66374F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Vocabulaire des émotions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Pour chaque émotion, vous trouverez une diapo récapitulative pour l’élève.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Régis Gaudemer. </a:t>
            </a:r>
            <a:r>
              <a:rPr lang="fr-FR" dirty="0" err="1" smtClean="0"/>
              <a:t>Isfec.Normandie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6082" name="Picture 2" descr="http://thumbs.dreamstime.com/z/ramassage-de-visage-de-gens-de-dessin-anim-motions-et-expre-139168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88640"/>
            <a:ext cx="3699326" cy="3349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noms de la joie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contentement		;   Le bonheur</a:t>
            </a:r>
          </a:p>
          <a:p>
            <a:r>
              <a:rPr lang="fr-FR" dirty="0" smtClean="0"/>
              <a:t>L’euphorie			;   La satisfaction</a:t>
            </a:r>
          </a:p>
          <a:p>
            <a:r>
              <a:rPr lang="fr-FR" dirty="0" smtClean="0"/>
              <a:t>Le plaisir			;   La paradis</a:t>
            </a:r>
          </a:p>
          <a:p>
            <a:r>
              <a:rPr lang="fr-FR" dirty="0" smtClean="0"/>
              <a:t>La félicité			;   L’allégresse</a:t>
            </a:r>
          </a:p>
          <a:p>
            <a:r>
              <a:rPr lang="fr-FR" dirty="0" smtClean="0"/>
              <a:t>L’ enchantement </a:t>
            </a:r>
          </a:p>
          <a:p>
            <a:r>
              <a:rPr lang="fr-FR" dirty="0" smtClean="0"/>
              <a:t>Le ravissement </a:t>
            </a:r>
          </a:p>
          <a:p>
            <a:r>
              <a:rPr lang="fr-FR" dirty="0" smtClean="0"/>
              <a:t>La jubilation</a:t>
            </a:r>
          </a:p>
          <a:p>
            <a:r>
              <a:rPr lang="fr-FR" dirty="0" smtClean="0"/>
              <a:t>La gaieté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75856" y="4941168"/>
            <a:ext cx="5328592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adjectifs qualificatifs de la joie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H</a:t>
            </a:r>
            <a:r>
              <a:rPr lang="fr-FR" dirty="0" smtClean="0"/>
              <a:t>eureux 		;   Gai</a:t>
            </a:r>
          </a:p>
          <a:p>
            <a:r>
              <a:rPr lang="fr-FR" dirty="0" smtClean="0"/>
              <a:t>Radieux 		;   Comblé</a:t>
            </a:r>
          </a:p>
          <a:p>
            <a:r>
              <a:rPr lang="fr-FR" dirty="0" smtClean="0"/>
              <a:t>R</a:t>
            </a:r>
            <a:r>
              <a:rPr lang="fr-FR" dirty="0" smtClean="0"/>
              <a:t>avi 			;   Satisfait</a:t>
            </a:r>
          </a:p>
          <a:p>
            <a:r>
              <a:rPr lang="fr-FR" dirty="0" smtClean="0"/>
              <a:t>E</a:t>
            </a:r>
            <a:r>
              <a:rPr lang="fr-FR" dirty="0" smtClean="0"/>
              <a:t>nchanté		;   Bienheureux</a:t>
            </a:r>
          </a:p>
          <a:p>
            <a:r>
              <a:rPr lang="fr-FR" dirty="0" smtClean="0"/>
              <a:t>Joyeux		;   Enjoué</a:t>
            </a:r>
          </a:p>
          <a:p>
            <a:r>
              <a:rPr lang="fr-FR" dirty="0" smtClean="0"/>
              <a:t>Content		;   Rieur</a:t>
            </a:r>
          </a:p>
          <a:p>
            <a:r>
              <a:rPr lang="fr-FR" dirty="0" smtClean="0"/>
              <a:t>Radieux			</a:t>
            </a:r>
          </a:p>
          <a:p>
            <a:r>
              <a:rPr lang="fr-FR" dirty="0" smtClean="0"/>
              <a:t>Réjoui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expressions de la joie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Être </a:t>
            </a:r>
            <a:r>
              <a:rPr lang="fr-FR" dirty="0"/>
              <a:t>au comble de ses </a:t>
            </a:r>
            <a:r>
              <a:rPr lang="fr-FR" dirty="0" err="1"/>
              <a:t>voeux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Être </a:t>
            </a:r>
            <a:r>
              <a:rPr lang="fr-FR" dirty="0"/>
              <a:t>comblé.</a:t>
            </a:r>
          </a:p>
          <a:p>
            <a:r>
              <a:rPr lang="fr-FR" dirty="0" smtClean="0"/>
              <a:t>Nager </a:t>
            </a:r>
            <a:r>
              <a:rPr lang="fr-FR" dirty="0"/>
              <a:t>dans la </a:t>
            </a:r>
            <a:r>
              <a:rPr lang="fr-FR" dirty="0" smtClean="0"/>
              <a:t>joie</a:t>
            </a:r>
          </a:p>
          <a:p>
            <a:r>
              <a:rPr lang="fr-FR" dirty="0"/>
              <a:t>Ê</a:t>
            </a:r>
            <a:r>
              <a:rPr lang="fr-FR" dirty="0" smtClean="0"/>
              <a:t>tre </a:t>
            </a:r>
            <a:r>
              <a:rPr lang="fr-FR" dirty="0"/>
              <a:t>au septième ciel.</a:t>
            </a:r>
          </a:p>
          <a:p>
            <a:r>
              <a:rPr lang="fr-FR" dirty="0"/>
              <a:t>B</a:t>
            </a:r>
            <a:r>
              <a:rPr lang="fr-FR" dirty="0" smtClean="0"/>
              <a:t>ondir</a:t>
            </a:r>
            <a:r>
              <a:rPr lang="fr-FR" dirty="0"/>
              <a:t>, sauter de </a:t>
            </a:r>
            <a:r>
              <a:rPr lang="fr-FR" dirty="0" smtClean="0"/>
              <a:t>joie.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manifestations physiques de la joie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Le tein</a:t>
            </a:r>
            <a:r>
              <a:rPr lang="fr-FR" dirty="0"/>
              <a:t>t: </a:t>
            </a:r>
            <a:r>
              <a:rPr lang="fr-FR" dirty="0" smtClean="0"/>
              <a:t> </a:t>
            </a:r>
            <a:r>
              <a:rPr lang="fr-FR" dirty="0"/>
              <a:t>rosit, rougit</a:t>
            </a:r>
          </a:p>
          <a:p>
            <a:r>
              <a:rPr lang="fr-FR" b="1" dirty="0"/>
              <a:t>La forme du visage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se détend</a:t>
            </a:r>
          </a:p>
          <a:p>
            <a:r>
              <a:rPr lang="fr-FR" b="1" dirty="0"/>
              <a:t>La peau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fait des fossettes</a:t>
            </a:r>
          </a:p>
          <a:p>
            <a:r>
              <a:rPr lang="fr-FR" b="1" dirty="0"/>
              <a:t>Les yeux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brillent, étincellent, flamboient, se plissent</a:t>
            </a:r>
          </a:p>
          <a:p>
            <a:r>
              <a:rPr lang="fr-FR" b="1" dirty="0"/>
              <a:t>Les sourcils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se lèvent</a:t>
            </a:r>
          </a:p>
          <a:p>
            <a:r>
              <a:rPr lang="fr-FR" b="1" dirty="0"/>
              <a:t>Le nez</a:t>
            </a:r>
            <a:r>
              <a:rPr lang="fr-FR" dirty="0"/>
              <a:t>: </a:t>
            </a:r>
            <a:r>
              <a:rPr lang="fr-FR" dirty="0" smtClean="0"/>
              <a:t>les </a:t>
            </a:r>
            <a:r>
              <a:rPr lang="fr-FR" dirty="0"/>
              <a:t>narines palpitent</a:t>
            </a:r>
          </a:p>
          <a:p>
            <a:r>
              <a:rPr lang="fr-FR" b="1" dirty="0"/>
              <a:t>Les lèvres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sourient, s'avancent</a:t>
            </a:r>
          </a:p>
          <a:p>
            <a:r>
              <a:rPr lang="fr-FR" b="1" dirty="0"/>
              <a:t>Le menton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tremble</a:t>
            </a:r>
          </a:p>
          <a:p>
            <a:r>
              <a:rPr lang="fr-FR" b="1" dirty="0"/>
              <a:t>Les oreilles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rougissent</a:t>
            </a:r>
          </a:p>
          <a:p>
            <a:r>
              <a:rPr lang="fr-FR" b="1" dirty="0" smtClean="0"/>
              <a:t>Les </a:t>
            </a:r>
            <a:r>
              <a:rPr lang="fr-FR" b="1" dirty="0"/>
              <a:t>jambes</a:t>
            </a:r>
            <a:r>
              <a:rPr lang="fr-FR" dirty="0"/>
              <a:t>: </a:t>
            </a:r>
            <a:r>
              <a:rPr lang="fr-FR" dirty="0" smtClean="0"/>
              <a:t>s'agitent</a:t>
            </a:r>
            <a:r>
              <a:rPr lang="fr-FR" dirty="0"/>
              <a:t>, bondissent</a:t>
            </a:r>
          </a:p>
          <a:p>
            <a:r>
              <a:rPr lang="fr-FR" b="1" dirty="0"/>
              <a:t>Les pieds</a:t>
            </a:r>
            <a:r>
              <a:rPr lang="fr-FR" dirty="0" smtClean="0"/>
              <a:t>: </a:t>
            </a:r>
            <a:r>
              <a:rPr lang="fr-FR" dirty="0"/>
              <a:t>frappent, piétinent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23928" y="620688"/>
            <a:ext cx="4392488" cy="30628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sz="2800" b="1" dirty="0" smtClean="0"/>
              <a:t>La joie sur une page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332656"/>
            <a:ext cx="18722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Les noms de la joie</a:t>
            </a:r>
          </a:p>
          <a:p>
            <a:endParaRPr lang="fr-FR" sz="1400" b="1" i="1" dirty="0" smtClean="0"/>
          </a:p>
          <a:p>
            <a:r>
              <a:rPr lang="fr-FR" sz="1400" b="1" dirty="0" smtClean="0"/>
              <a:t>Le contentement</a:t>
            </a:r>
            <a:endParaRPr lang="fr-FR" sz="1400" b="1" dirty="0"/>
          </a:p>
          <a:p>
            <a:r>
              <a:rPr lang="fr-FR" sz="1400" b="1" dirty="0" smtClean="0"/>
              <a:t>le bonheur</a:t>
            </a:r>
          </a:p>
          <a:p>
            <a:r>
              <a:rPr lang="fr-FR" sz="1400" b="1" dirty="0" smtClean="0"/>
              <a:t>L’euphorie</a:t>
            </a:r>
          </a:p>
          <a:p>
            <a:r>
              <a:rPr lang="fr-FR" sz="1400" b="1" dirty="0" smtClean="0"/>
              <a:t>la satisfaction</a:t>
            </a:r>
          </a:p>
          <a:p>
            <a:r>
              <a:rPr lang="fr-FR" sz="1400" b="1" dirty="0" smtClean="0"/>
              <a:t>Le plaisir</a:t>
            </a:r>
            <a:endParaRPr lang="fr-FR" sz="1400" b="1" dirty="0"/>
          </a:p>
          <a:p>
            <a:r>
              <a:rPr lang="fr-FR" sz="1400" b="1" dirty="0" smtClean="0"/>
              <a:t>la paradis</a:t>
            </a:r>
          </a:p>
          <a:p>
            <a:r>
              <a:rPr lang="fr-FR" sz="1400" b="1" dirty="0" smtClean="0"/>
              <a:t>La félicité	</a:t>
            </a:r>
            <a:endParaRPr lang="fr-FR" sz="1400" b="1" dirty="0"/>
          </a:p>
          <a:p>
            <a:r>
              <a:rPr lang="fr-FR" sz="1400" b="1" dirty="0" smtClean="0"/>
              <a:t>l’allégresse</a:t>
            </a:r>
          </a:p>
          <a:p>
            <a:r>
              <a:rPr lang="fr-FR" sz="1400" b="1" dirty="0" smtClean="0"/>
              <a:t>L’ enchantement </a:t>
            </a:r>
          </a:p>
          <a:p>
            <a:r>
              <a:rPr lang="fr-FR" sz="1400" b="1" dirty="0" smtClean="0"/>
              <a:t>Le ravissement </a:t>
            </a:r>
          </a:p>
          <a:p>
            <a:r>
              <a:rPr lang="fr-FR" sz="1400" b="1" dirty="0" smtClean="0"/>
              <a:t>La jubilation</a:t>
            </a:r>
          </a:p>
          <a:p>
            <a:r>
              <a:rPr lang="fr-FR" sz="1400" b="1" dirty="0" smtClean="0"/>
              <a:t>La gaieté</a:t>
            </a:r>
            <a:endParaRPr lang="fr-FR" sz="1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835696" y="1412776"/>
            <a:ext cx="32403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adjectifs qualificatifs de la joie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Heureux </a:t>
            </a:r>
            <a:endParaRPr lang="fr-FR" sz="1400" b="1" dirty="0"/>
          </a:p>
          <a:p>
            <a:r>
              <a:rPr lang="fr-FR" sz="1400" b="1" dirty="0"/>
              <a:t>G</a:t>
            </a:r>
            <a:r>
              <a:rPr lang="fr-FR" sz="1400" b="1" dirty="0" smtClean="0"/>
              <a:t>ai</a:t>
            </a:r>
          </a:p>
          <a:p>
            <a:r>
              <a:rPr lang="fr-FR" sz="1400" b="1" dirty="0" smtClean="0"/>
              <a:t>Radieux 		</a:t>
            </a:r>
          </a:p>
          <a:p>
            <a:r>
              <a:rPr lang="fr-FR" sz="1400" b="1" dirty="0" smtClean="0"/>
              <a:t>comblé</a:t>
            </a:r>
          </a:p>
          <a:p>
            <a:r>
              <a:rPr lang="fr-FR" sz="1400" b="1" dirty="0" smtClean="0"/>
              <a:t>Ravi 			 satisfait</a:t>
            </a:r>
          </a:p>
          <a:p>
            <a:r>
              <a:rPr lang="fr-FR" sz="1400" b="1" dirty="0" smtClean="0"/>
              <a:t>Enchanté	</a:t>
            </a:r>
          </a:p>
          <a:p>
            <a:r>
              <a:rPr lang="fr-FR" sz="1400" b="1" dirty="0"/>
              <a:t>B</a:t>
            </a:r>
            <a:r>
              <a:rPr lang="fr-FR" sz="1400" b="1" dirty="0" smtClean="0"/>
              <a:t>ienheureux</a:t>
            </a:r>
          </a:p>
          <a:p>
            <a:r>
              <a:rPr lang="fr-FR" sz="1400" b="1" dirty="0" smtClean="0"/>
              <a:t>Joyeux		</a:t>
            </a:r>
          </a:p>
          <a:p>
            <a:r>
              <a:rPr lang="fr-FR" sz="1400" b="1" dirty="0" smtClean="0"/>
              <a:t>enjoué</a:t>
            </a:r>
          </a:p>
          <a:p>
            <a:r>
              <a:rPr lang="fr-FR" sz="1400" b="1" dirty="0" smtClean="0"/>
              <a:t>Content		</a:t>
            </a:r>
          </a:p>
          <a:p>
            <a:r>
              <a:rPr lang="fr-FR" sz="1400" b="1" dirty="0" smtClean="0"/>
              <a:t>rieur</a:t>
            </a:r>
          </a:p>
          <a:p>
            <a:r>
              <a:rPr lang="fr-FR" sz="1400" b="1" dirty="0" smtClean="0"/>
              <a:t>Radieux			</a:t>
            </a:r>
          </a:p>
          <a:p>
            <a:r>
              <a:rPr lang="fr-FR" sz="1400" b="1" dirty="0" smtClean="0"/>
              <a:t>Réjoui</a:t>
            </a:r>
            <a:endParaRPr lang="fr-FR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707904" y="2132856"/>
            <a:ext cx="33843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manifestations physiques de la joie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Le tein</a:t>
            </a:r>
            <a:r>
              <a:rPr lang="fr-FR" sz="1400" dirty="0" smtClean="0"/>
              <a:t>t:  rosit, rougit</a:t>
            </a:r>
          </a:p>
          <a:p>
            <a:r>
              <a:rPr lang="fr-FR" sz="1400" b="1" dirty="0" smtClean="0"/>
              <a:t>La forme du visage</a:t>
            </a:r>
            <a:r>
              <a:rPr lang="fr-FR" sz="1400" dirty="0" smtClean="0"/>
              <a:t>:  se détend</a:t>
            </a:r>
          </a:p>
          <a:p>
            <a:r>
              <a:rPr lang="fr-FR" sz="1400" b="1" dirty="0" smtClean="0"/>
              <a:t>La peau</a:t>
            </a:r>
            <a:r>
              <a:rPr lang="fr-FR" sz="1400" dirty="0" smtClean="0"/>
              <a:t>:  fait des fossettes</a:t>
            </a:r>
          </a:p>
          <a:p>
            <a:r>
              <a:rPr lang="fr-FR" sz="1400" b="1" dirty="0" smtClean="0"/>
              <a:t>Les yeux</a:t>
            </a:r>
            <a:r>
              <a:rPr lang="fr-FR" sz="1400" dirty="0" smtClean="0"/>
              <a:t>:  brillent, étincellent, flamboient, se plissent</a:t>
            </a:r>
          </a:p>
          <a:p>
            <a:r>
              <a:rPr lang="fr-FR" sz="1400" b="1" dirty="0" smtClean="0"/>
              <a:t>Les sourcils</a:t>
            </a:r>
            <a:r>
              <a:rPr lang="fr-FR" sz="1400" dirty="0" smtClean="0"/>
              <a:t>:  se lèvent</a:t>
            </a:r>
          </a:p>
          <a:p>
            <a:r>
              <a:rPr lang="fr-FR" sz="1400" b="1" dirty="0" smtClean="0"/>
              <a:t>Le nez</a:t>
            </a:r>
            <a:r>
              <a:rPr lang="fr-FR" sz="1400" dirty="0" smtClean="0"/>
              <a:t>: les narines palpitent</a:t>
            </a:r>
          </a:p>
          <a:p>
            <a:r>
              <a:rPr lang="fr-FR" sz="1400" b="1" dirty="0" smtClean="0"/>
              <a:t>Les lèvres</a:t>
            </a:r>
            <a:r>
              <a:rPr lang="fr-FR" sz="1400" dirty="0" smtClean="0"/>
              <a:t>:  sourient, s'avancent</a:t>
            </a:r>
          </a:p>
          <a:p>
            <a:r>
              <a:rPr lang="fr-FR" sz="1400" b="1" dirty="0" smtClean="0"/>
              <a:t>Le menton</a:t>
            </a:r>
            <a:r>
              <a:rPr lang="fr-FR" sz="1400" dirty="0" smtClean="0"/>
              <a:t>:  tremble</a:t>
            </a:r>
          </a:p>
          <a:p>
            <a:r>
              <a:rPr lang="fr-FR" sz="1400" b="1" dirty="0" smtClean="0"/>
              <a:t>Les oreilles</a:t>
            </a:r>
            <a:r>
              <a:rPr lang="fr-FR" sz="1400" dirty="0" smtClean="0"/>
              <a:t>:  rougissent</a:t>
            </a:r>
          </a:p>
          <a:p>
            <a:r>
              <a:rPr lang="fr-FR" sz="1400" b="1" dirty="0" smtClean="0"/>
              <a:t>Les jambes</a:t>
            </a:r>
            <a:r>
              <a:rPr lang="fr-FR" sz="1400" dirty="0" smtClean="0"/>
              <a:t>: s'agitent, bondissent</a:t>
            </a:r>
          </a:p>
          <a:p>
            <a:r>
              <a:rPr lang="fr-FR" sz="1400" b="1" dirty="0" smtClean="0"/>
              <a:t>Les pieds</a:t>
            </a:r>
            <a:r>
              <a:rPr lang="fr-FR" sz="1400" dirty="0" smtClean="0"/>
              <a:t>: frappent, piétinent</a:t>
            </a:r>
            <a:endParaRPr lang="fr-FR" sz="1400" b="1" dirty="0" smtClean="0"/>
          </a:p>
          <a:p>
            <a:endParaRPr lang="fr-FR" sz="1400" b="1" dirty="0" smtClean="0"/>
          </a:p>
          <a:p>
            <a:endParaRPr lang="fr-FR" sz="1400" b="1" dirty="0" smtClean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479704" y="4293096"/>
            <a:ext cx="26642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expressions de la joie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Être au comble de ses vœux</a:t>
            </a:r>
            <a:r>
              <a:rPr lang="fr-FR" sz="1400" b="1" dirty="0" smtClean="0"/>
              <a:t>.</a:t>
            </a:r>
          </a:p>
          <a:p>
            <a:r>
              <a:rPr lang="fr-FR" sz="1400" b="1" dirty="0" smtClean="0"/>
              <a:t>Être comblé.</a:t>
            </a:r>
          </a:p>
          <a:p>
            <a:r>
              <a:rPr lang="fr-FR" sz="1400" b="1" dirty="0" smtClean="0"/>
              <a:t>Nager dans la joie.</a:t>
            </a:r>
          </a:p>
          <a:p>
            <a:r>
              <a:rPr lang="fr-FR" sz="1400" b="1" dirty="0" smtClean="0"/>
              <a:t>Être au septième ciel.</a:t>
            </a:r>
          </a:p>
          <a:p>
            <a:r>
              <a:rPr lang="fr-FR" sz="1400" b="1" dirty="0" smtClean="0"/>
              <a:t>Bondir, sauter de joie.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tristesse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pic>
        <p:nvPicPr>
          <p:cNvPr id="34818" name="Picture 2" descr="http://apprendre-a-dessiner.org/wp-content/uploads/2012/06/dessin-visage-tristes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551582" cy="4212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noms de la tristesse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peine		;  La lassitude</a:t>
            </a:r>
          </a:p>
          <a:p>
            <a:r>
              <a:rPr lang="fr-FR" dirty="0" smtClean="0"/>
              <a:t>Le chagrin		;  La désolation</a:t>
            </a:r>
          </a:p>
          <a:p>
            <a:r>
              <a:rPr lang="fr-FR" dirty="0" smtClean="0"/>
              <a:t>L’ affliction		;  La morosité</a:t>
            </a:r>
          </a:p>
          <a:p>
            <a:r>
              <a:rPr lang="fr-FR" dirty="0" smtClean="0"/>
              <a:t>L’ abattement</a:t>
            </a:r>
          </a:p>
          <a:p>
            <a:r>
              <a:rPr lang="fr-FR" dirty="0" smtClean="0"/>
              <a:t>La dépression</a:t>
            </a:r>
          </a:p>
          <a:p>
            <a:r>
              <a:rPr lang="fr-FR" dirty="0" smtClean="0"/>
              <a:t>Le découragement </a:t>
            </a:r>
          </a:p>
          <a:p>
            <a:r>
              <a:rPr lang="fr-FR" dirty="0" smtClean="0"/>
              <a:t>L’amertume</a:t>
            </a:r>
          </a:p>
          <a:p>
            <a:r>
              <a:rPr lang="fr-FR" dirty="0" smtClean="0"/>
              <a:t>La </a:t>
            </a:r>
            <a:r>
              <a:rPr lang="fr-FR" dirty="0"/>
              <a:t>nostalgie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491880" y="3356992"/>
            <a:ext cx="532859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adjectifs qualificatifs de la tristesse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Abattu			;  Accablé</a:t>
            </a:r>
          </a:p>
          <a:p>
            <a:r>
              <a:rPr lang="fr-FR" dirty="0" smtClean="0"/>
              <a:t>Découragé		 	;  Triste</a:t>
            </a:r>
          </a:p>
          <a:p>
            <a:r>
              <a:rPr lang="fr-FR" dirty="0" smtClean="0"/>
              <a:t>Affligé			;  Misérable</a:t>
            </a:r>
          </a:p>
          <a:p>
            <a:r>
              <a:rPr lang="fr-FR" dirty="0" smtClean="0"/>
              <a:t>Chagriné			;  Affligé</a:t>
            </a:r>
          </a:p>
          <a:p>
            <a:r>
              <a:rPr lang="fr-FR" dirty="0" smtClean="0"/>
              <a:t>Malheureux		;  Désolé</a:t>
            </a:r>
          </a:p>
          <a:p>
            <a:r>
              <a:rPr lang="fr-FR" dirty="0" smtClean="0"/>
              <a:t>Peiné			;  Meurtri</a:t>
            </a:r>
          </a:p>
          <a:p>
            <a:r>
              <a:rPr lang="fr-FR" dirty="0" smtClean="0"/>
              <a:t>Déçu			;   Attristé</a:t>
            </a:r>
          </a:p>
          <a:p>
            <a:r>
              <a:rPr lang="fr-FR" dirty="0" smtClean="0"/>
              <a:t>Déprimé			</a:t>
            </a:r>
          </a:p>
          <a:p>
            <a:r>
              <a:rPr lang="fr-FR" dirty="0" smtClean="0"/>
              <a:t>N</a:t>
            </a:r>
            <a:r>
              <a:rPr lang="fr-FR" dirty="0" smtClean="0"/>
              <a:t>ostalgique</a:t>
            </a:r>
            <a:r>
              <a:rPr lang="fr-FR" dirty="0"/>
              <a:t>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Expressions et tristesse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Broyer </a:t>
            </a:r>
            <a:r>
              <a:rPr lang="fr-FR" dirty="0"/>
              <a:t>du </a:t>
            </a:r>
            <a:r>
              <a:rPr lang="fr-FR" dirty="0" smtClean="0"/>
              <a:t>noir</a:t>
            </a:r>
          </a:p>
          <a:p>
            <a:r>
              <a:rPr lang="fr-FR" dirty="0" smtClean="0"/>
              <a:t>A</a:t>
            </a:r>
            <a:r>
              <a:rPr lang="fr-FR" dirty="0" smtClean="0"/>
              <a:t>voir </a:t>
            </a:r>
            <a:r>
              <a:rPr lang="fr-FR" dirty="0"/>
              <a:t>le </a:t>
            </a:r>
            <a:r>
              <a:rPr lang="fr-FR" dirty="0" smtClean="0"/>
              <a:t>cafard</a:t>
            </a:r>
          </a:p>
          <a:p>
            <a:r>
              <a:rPr lang="fr-FR" dirty="0" smtClean="0"/>
              <a:t>A</a:t>
            </a:r>
            <a:r>
              <a:rPr lang="fr-FR" dirty="0" smtClean="0"/>
              <a:t>voir </a:t>
            </a:r>
            <a:r>
              <a:rPr lang="fr-FR" dirty="0"/>
              <a:t>la mort dans l'âme</a:t>
            </a:r>
            <a:r>
              <a:rPr lang="fr-FR" dirty="0" smtClean="0"/>
              <a:t>.</a:t>
            </a:r>
          </a:p>
          <a:p>
            <a:r>
              <a:rPr lang="fr-FR" dirty="0" smtClean="0"/>
              <a:t>Être pâle comme la mort</a:t>
            </a:r>
          </a:p>
          <a:p>
            <a:r>
              <a:rPr lang="fr-FR" dirty="0" smtClean="0"/>
              <a:t>Baigner dans la tristesse</a:t>
            </a:r>
          </a:p>
          <a:p>
            <a:r>
              <a:rPr lang="fr-FR" dirty="0" smtClean="0"/>
              <a:t>Triste comme le ciel noir</a:t>
            </a:r>
          </a:p>
          <a:p>
            <a:r>
              <a:rPr lang="fr-FR" dirty="0" smtClean="0"/>
              <a:t>Avoir une tête d’enterrement</a:t>
            </a:r>
          </a:p>
          <a:p>
            <a:r>
              <a:rPr lang="fr-FR" dirty="0" smtClean="0"/>
              <a:t>Avoir la vague à l’âme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Manifestations physiques de la tristesse.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3600" b="1" dirty="0"/>
              <a:t>Allure générale</a:t>
            </a:r>
            <a:r>
              <a:rPr lang="fr-FR" dirty="0"/>
              <a:t>: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le corps </a:t>
            </a:r>
            <a:r>
              <a:rPr lang="fr-FR" dirty="0"/>
              <a:t>se courbe, se fige.</a:t>
            </a:r>
          </a:p>
          <a:p>
            <a:r>
              <a:rPr lang="fr-FR" dirty="0">
                <a:solidFill>
                  <a:srgbClr val="FF0000"/>
                </a:solidFill>
              </a:rPr>
              <a:t>Le son de la voix</a:t>
            </a:r>
            <a:r>
              <a:rPr lang="fr-FR" dirty="0"/>
              <a:t>: </a:t>
            </a:r>
            <a:r>
              <a:rPr lang="fr-FR" dirty="0" smtClean="0"/>
              <a:t>voilé</a:t>
            </a:r>
            <a:r>
              <a:rPr lang="fr-FR" dirty="0"/>
              <a:t>, sourd, atone, rauque.</a:t>
            </a:r>
          </a:p>
          <a:p>
            <a:r>
              <a:rPr lang="fr-FR" dirty="0">
                <a:solidFill>
                  <a:srgbClr val="FF0000"/>
                </a:solidFill>
              </a:rPr>
              <a:t>Le ton de la voix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triste, amer.</a:t>
            </a:r>
          </a:p>
          <a:p>
            <a:r>
              <a:rPr lang="fr-FR" dirty="0">
                <a:solidFill>
                  <a:srgbClr val="FF0000"/>
                </a:solidFill>
              </a:rPr>
              <a:t>Le débit des paroles</a:t>
            </a:r>
            <a:r>
              <a:rPr lang="fr-FR" dirty="0"/>
              <a:t>: </a:t>
            </a:r>
            <a:r>
              <a:rPr lang="fr-FR" dirty="0" smtClean="0"/>
              <a:t>lent</a:t>
            </a:r>
            <a:r>
              <a:rPr lang="fr-FR" dirty="0"/>
              <a:t>, hésitant.</a:t>
            </a:r>
          </a:p>
          <a:p>
            <a:pPr>
              <a:buNone/>
            </a:pPr>
            <a:r>
              <a:rPr lang="fr-FR" sz="3600" b="1" dirty="0"/>
              <a:t>Le visage</a:t>
            </a:r>
          </a:p>
          <a:p>
            <a:r>
              <a:rPr lang="fr-FR" dirty="0">
                <a:solidFill>
                  <a:srgbClr val="FF0000"/>
                </a:solidFill>
              </a:rPr>
              <a:t>Le teint</a:t>
            </a:r>
            <a:r>
              <a:rPr lang="fr-FR" dirty="0"/>
              <a:t>: </a:t>
            </a:r>
            <a:r>
              <a:rPr lang="fr-FR" dirty="0" smtClean="0"/>
              <a:t>pâlit</a:t>
            </a:r>
            <a:r>
              <a:rPr lang="fr-FR" dirty="0"/>
              <a:t>, jaunit, se plombe</a:t>
            </a:r>
          </a:p>
          <a:p>
            <a:r>
              <a:rPr lang="fr-FR" dirty="0">
                <a:solidFill>
                  <a:srgbClr val="FF0000"/>
                </a:solidFill>
              </a:rPr>
              <a:t>La forme</a:t>
            </a:r>
            <a:r>
              <a:rPr lang="fr-FR" dirty="0"/>
              <a:t>: </a:t>
            </a:r>
            <a:r>
              <a:rPr lang="fr-FR" dirty="0" smtClean="0"/>
              <a:t>s'allonge</a:t>
            </a:r>
            <a:r>
              <a:rPr lang="fr-FR" dirty="0"/>
              <a:t>, se creuse, se ferme</a:t>
            </a:r>
          </a:p>
          <a:p>
            <a:r>
              <a:rPr lang="fr-FR" dirty="0">
                <a:solidFill>
                  <a:srgbClr val="FF0000"/>
                </a:solidFill>
              </a:rPr>
              <a:t>La peau</a:t>
            </a:r>
            <a:r>
              <a:rPr lang="fr-FR" dirty="0" smtClean="0"/>
              <a:t>: </a:t>
            </a:r>
            <a:r>
              <a:rPr lang="fr-FR" dirty="0"/>
              <a:t>se ride, se plisse</a:t>
            </a:r>
          </a:p>
          <a:p>
            <a:r>
              <a:rPr lang="fr-FR" dirty="0">
                <a:solidFill>
                  <a:srgbClr val="FF0000"/>
                </a:solidFill>
              </a:rPr>
              <a:t>Les yeux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pâlissent, se ternissent, rougissent, se mouillent, se noient, versent des</a:t>
            </a:r>
          </a:p>
          <a:p>
            <a:r>
              <a:rPr lang="fr-FR" dirty="0"/>
              <a:t>larmes, se ferment</a:t>
            </a:r>
          </a:p>
          <a:p>
            <a:r>
              <a:rPr lang="fr-FR" dirty="0">
                <a:solidFill>
                  <a:srgbClr val="FF0000"/>
                </a:solidFill>
              </a:rPr>
              <a:t>Le nez</a:t>
            </a:r>
            <a:r>
              <a:rPr lang="fr-FR" dirty="0"/>
              <a:t>: </a:t>
            </a:r>
            <a:r>
              <a:rPr lang="fr-FR" dirty="0" smtClean="0"/>
              <a:t> </a:t>
            </a:r>
            <a:r>
              <a:rPr lang="fr-FR" dirty="0"/>
              <a:t>se pince</a:t>
            </a:r>
          </a:p>
          <a:p>
            <a:r>
              <a:rPr lang="fr-FR" dirty="0">
                <a:solidFill>
                  <a:srgbClr val="FF0000"/>
                </a:solidFill>
              </a:rPr>
              <a:t>La bouche</a:t>
            </a:r>
            <a:r>
              <a:rPr lang="fr-FR" dirty="0"/>
              <a:t>: </a:t>
            </a:r>
            <a:r>
              <a:rPr lang="fr-FR" dirty="0" smtClean="0"/>
              <a:t>s'abaisse</a:t>
            </a:r>
            <a:r>
              <a:rPr lang="fr-FR" dirty="0"/>
              <a:t>, se tord</a:t>
            </a:r>
          </a:p>
          <a:p>
            <a:r>
              <a:rPr lang="fr-FR" dirty="0">
                <a:solidFill>
                  <a:srgbClr val="FF0000"/>
                </a:solidFill>
              </a:rPr>
              <a:t>Les lèvres</a:t>
            </a:r>
            <a:r>
              <a:rPr lang="fr-FR" dirty="0"/>
              <a:t>: </a:t>
            </a:r>
            <a:r>
              <a:rPr lang="fr-FR" dirty="0" smtClean="0"/>
              <a:t>se </a:t>
            </a:r>
            <a:r>
              <a:rPr lang="fr-FR" dirty="0"/>
              <a:t>serrent, sifflent</a:t>
            </a:r>
          </a:p>
          <a:p>
            <a:pPr>
              <a:buNone/>
            </a:pPr>
            <a:r>
              <a:rPr lang="fr-FR" sz="2900" b="1" dirty="0"/>
              <a:t>Le corps</a:t>
            </a:r>
            <a:r>
              <a:rPr lang="fr-FR" dirty="0"/>
              <a:t>: </a:t>
            </a:r>
            <a:r>
              <a:rPr lang="fr-FR" dirty="0" smtClean="0"/>
              <a:t>se </a:t>
            </a:r>
            <a:r>
              <a:rPr lang="fr-FR" dirty="0"/>
              <a:t>ramasse, se pelotonne, se met en boule, se cache</a:t>
            </a:r>
          </a:p>
          <a:p>
            <a:pPr>
              <a:buNone/>
            </a:pPr>
            <a:r>
              <a:rPr lang="fr-FR" sz="2900" b="1" dirty="0"/>
              <a:t>Les mains</a:t>
            </a:r>
            <a:r>
              <a:rPr lang="fr-FR" dirty="0" smtClean="0"/>
              <a:t>: </a:t>
            </a:r>
            <a:r>
              <a:rPr lang="fr-FR" dirty="0"/>
              <a:t>s'agitent, se crispent, se ferment.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sur l’émotion de votre choix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229600" cy="3592056"/>
          </a:xfrm>
        </p:spPr>
        <p:txBody>
          <a:bodyPr/>
          <a:lstStyle/>
          <a:p>
            <a:pPr algn="ctr"/>
            <a:r>
              <a:rPr lang="fr-FR" dirty="0" smtClean="0">
                <a:hlinkClick r:id="rId2" action="ppaction://hlinksldjump"/>
              </a:rPr>
              <a:t>LA PEUR</a:t>
            </a:r>
            <a:endParaRPr lang="fr-FR" dirty="0" smtClean="0"/>
          </a:p>
          <a:p>
            <a:pPr algn="ctr"/>
            <a:r>
              <a:rPr lang="fr-FR" dirty="0" smtClean="0">
                <a:hlinkClick r:id="rId3" action="ppaction://hlinksldjump"/>
              </a:rPr>
              <a:t>LA  </a:t>
            </a:r>
            <a:r>
              <a:rPr lang="fr-FR" dirty="0" smtClean="0">
                <a:hlinkClick r:id="rId3" action="ppaction://hlinksldjump"/>
              </a:rPr>
              <a:t>JOIE</a:t>
            </a:r>
            <a:endParaRPr lang="fr-FR" dirty="0" smtClean="0"/>
          </a:p>
          <a:p>
            <a:pPr algn="ctr"/>
            <a:r>
              <a:rPr lang="fr-FR" dirty="0" smtClean="0">
                <a:hlinkClick r:id="rId4" action="ppaction://hlinksldjump"/>
              </a:rPr>
              <a:t>LA TRISTESSE</a:t>
            </a:r>
            <a:endParaRPr lang="fr-FR" dirty="0" smtClean="0"/>
          </a:p>
          <a:p>
            <a:pPr algn="ctr"/>
            <a:r>
              <a:rPr lang="fr-FR" dirty="0" smtClean="0">
                <a:hlinkClick r:id="rId5" action="ppaction://hlinksldjump"/>
              </a:rPr>
              <a:t>L’ETONNEMENT</a:t>
            </a:r>
            <a:endParaRPr lang="fr-FR" dirty="0" smtClean="0"/>
          </a:p>
          <a:p>
            <a:pPr algn="ctr"/>
            <a:r>
              <a:rPr lang="fr-FR" dirty="0" smtClean="0">
                <a:hlinkClick r:id="rId6" action="ppaction://hlinksldjump"/>
              </a:rPr>
              <a:t>LA COLERE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75448" y="260648"/>
            <a:ext cx="4968552" cy="30628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sz="2800" b="1" dirty="0" smtClean="0"/>
              <a:t>La tristesse sur une page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188640"/>
            <a:ext cx="20162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Les noms de la tristesse</a:t>
            </a:r>
          </a:p>
          <a:p>
            <a:endParaRPr lang="fr-FR" sz="1400" b="1" i="1" dirty="0" smtClean="0"/>
          </a:p>
          <a:p>
            <a:r>
              <a:rPr lang="fr-FR" sz="1400" b="1" dirty="0" smtClean="0"/>
              <a:t>La peine	</a:t>
            </a:r>
            <a:endParaRPr lang="fr-FR" sz="1400" b="1" dirty="0"/>
          </a:p>
          <a:p>
            <a:r>
              <a:rPr lang="fr-FR" sz="1400" b="1" dirty="0" smtClean="0"/>
              <a:t> la lassitude</a:t>
            </a:r>
          </a:p>
          <a:p>
            <a:r>
              <a:rPr lang="fr-FR" sz="1400" b="1" dirty="0" smtClean="0"/>
              <a:t>Le chagrin	</a:t>
            </a:r>
            <a:endParaRPr lang="fr-FR" sz="1400" b="1" dirty="0"/>
          </a:p>
          <a:p>
            <a:r>
              <a:rPr lang="fr-FR" sz="1400" b="1" dirty="0" smtClean="0"/>
              <a:t>la désolation</a:t>
            </a:r>
          </a:p>
          <a:p>
            <a:r>
              <a:rPr lang="fr-FR" sz="1400" b="1" dirty="0" smtClean="0"/>
              <a:t>L’ affliction	</a:t>
            </a:r>
            <a:endParaRPr lang="fr-FR" sz="1400" b="1" dirty="0"/>
          </a:p>
          <a:p>
            <a:r>
              <a:rPr lang="fr-FR" sz="1400" b="1" dirty="0" smtClean="0"/>
              <a:t>la morosité</a:t>
            </a:r>
          </a:p>
          <a:p>
            <a:r>
              <a:rPr lang="fr-FR" sz="1400" b="1" dirty="0" smtClean="0"/>
              <a:t>L’ abattement</a:t>
            </a:r>
          </a:p>
          <a:p>
            <a:r>
              <a:rPr lang="fr-FR" sz="1400" b="1" dirty="0" smtClean="0"/>
              <a:t>La dépression</a:t>
            </a:r>
          </a:p>
          <a:p>
            <a:r>
              <a:rPr lang="fr-FR" sz="1400" b="1" dirty="0" smtClean="0"/>
              <a:t>Le découragement </a:t>
            </a:r>
          </a:p>
          <a:p>
            <a:r>
              <a:rPr lang="fr-FR" sz="1400" b="1" dirty="0" smtClean="0"/>
              <a:t>L’amertume</a:t>
            </a:r>
          </a:p>
          <a:p>
            <a:r>
              <a:rPr lang="fr-FR" sz="1400" b="1" dirty="0" smtClean="0"/>
              <a:t>La nostalgie</a:t>
            </a:r>
          </a:p>
          <a:p>
            <a:endParaRPr lang="fr-FR" sz="1400" b="1" i="1" dirty="0" smtClean="0"/>
          </a:p>
          <a:p>
            <a:endParaRPr lang="fr-FR" sz="1400" b="1" i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979712" y="620688"/>
            <a:ext cx="360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adjectifs qualificatifs </a:t>
            </a:r>
          </a:p>
          <a:p>
            <a:r>
              <a:rPr lang="fr-FR" sz="1400" b="1" dirty="0" smtClean="0"/>
              <a:t>de la tristesse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Abattu</a:t>
            </a:r>
            <a:endParaRPr lang="fr-FR" sz="1400" b="1" dirty="0"/>
          </a:p>
          <a:p>
            <a:r>
              <a:rPr lang="fr-FR" sz="1400" b="1" dirty="0"/>
              <a:t>A</a:t>
            </a:r>
            <a:r>
              <a:rPr lang="fr-FR" sz="1400" b="1" dirty="0" smtClean="0"/>
              <a:t>ccablé</a:t>
            </a:r>
          </a:p>
          <a:p>
            <a:r>
              <a:rPr lang="fr-FR" sz="1400" b="1" dirty="0" smtClean="0"/>
              <a:t>Découragé		</a:t>
            </a:r>
            <a:endParaRPr lang="fr-FR" sz="1400" b="1" dirty="0"/>
          </a:p>
          <a:p>
            <a:r>
              <a:rPr lang="fr-FR" sz="1400" b="1" dirty="0"/>
              <a:t>T</a:t>
            </a:r>
            <a:r>
              <a:rPr lang="fr-FR" sz="1400" b="1" dirty="0" smtClean="0"/>
              <a:t>riste</a:t>
            </a:r>
          </a:p>
          <a:p>
            <a:r>
              <a:rPr lang="fr-FR" sz="1400" b="1" dirty="0" smtClean="0"/>
              <a:t>Affligé		</a:t>
            </a:r>
            <a:endParaRPr lang="fr-FR" sz="1400" b="1" dirty="0"/>
          </a:p>
          <a:p>
            <a:r>
              <a:rPr lang="fr-FR" sz="1400" b="1" dirty="0" smtClean="0"/>
              <a:t>misérable</a:t>
            </a:r>
          </a:p>
          <a:p>
            <a:r>
              <a:rPr lang="fr-FR" sz="1400" b="1" dirty="0" smtClean="0"/>
              <a:t>Chagriné			</a:t>
            </a:r>
          </a:p>
          <a:p>
            <a:r>
              <a:rPr lang="fr-FR" sz="1400" b="1" dirty="0" smtClean="0"/>
              <a:t>affligé</a:t>
            </a:r>
          </a:p>
          <a:p>
            <a:r>
              <a:rPr lang="fr-FR" sz="1400" b="1" dirty="0" smtClean="0"/>
              <a:t>Malheureux		</a:t>
            </a:r>
          </a:p>
          <a:p>
            <a:r>
              <a:rPr lang="fr-FR" sz="1400" b="1" dirty="0"/>
              <a:t>D</a:t>
            </a:r>
            <a:r>
              <a:rPr lang="fr-FR" sz="1400" b="1" dirty="0" smtClean="0"/>
              <a:t>ésolé</a:t>
            </a:r>
          </a:p>
          <a:p>
            <a:r>
              <a:rPr lang="fr-FR" sz="1400" b="1" dirty="0" smtClean="0"/>
              <a:t>Peiné			</a:t>
            </a:r>
          </a:p>
          <a:p>
            <a:r>
              <a:rPr lang="fr-FR" sz="1400" b="1" dirty="0"/>
              <a:t>M</a:t>
            </a:r>
            <a:r>
              <a:rPr lang="fr-FR" sz="1400" b="1" dirty="0" smtClean="0"/>
              <a:t>eurtri</a:t>
            </a:r>
          </a:p>
          <a:p>
            <a:r>
              <a:rPr lang="fr-FR" sz="1400" b="1" dirty="0" smtClean="0"/>
              <a:t>Déçu		</a:t>
            </a:r>
          </a:p>
          <a:p>
            <a:r>
              <a:rPr lang="fr-FR" sz="1400" b="1" dirty="0"/>
              <a:t>A</a:t>
            </a:r>
            <a:r>
              <a:rPr lang="fr-FR" sz="1400" b="1" dirty="0" smtClean="0"/>
              <a:t>ttristé</a:t>
            </a:r>
          </a:p>
          <a:p>
            <a:r>
              <a:rPr lang="fr-FR" sz="1400" b="1" dirty="0" smtClean="0"/>
              <a:t>Déprimé			</a:t>
            </a:r>
          </a:p>
          <a:p>
            <a:r>
              <a:rPr lang="fr-FR" sz="1400" b="1" dirty="0"/>
              <a:t>N</a:t>
            </a:r>
            <a:r>
              <a:rPr lang="fr-FR" sz="1400" b="1" dirty="0" smtClean="0"/>
              <a:t>ostalgique.</a:t>
            </a:r>
          </a:p>
          <a:p>
            <a:endParaRPr lang="fr-FR" sz="1400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3419872" y="1700808"/>
            <a:ext cx="338437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manifestations physiques de la joie</a:t>
            </a:r>
          </a:p>
          <a:p>
            <a:endParaRPr lang="fr-FR" sz="1400" b="1" dirty="0" smtClean="0"/>
          </a:p>
          <a:p>
            <a:pPr>
              <a:buNone/>
            </a:pPr>
            <a:r>
              <a:rPr lang="fr-FR" sz="1400" b="1" dirty="0" smtClean="0"/>
              <a:t>Allure générale</a:t>
            </a:r>
            <a:r>
              <a:rPr lang="fr-FR" sz="1400" dirty="0" smtClean="0"/>
              <a:t>: 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 le corps </a:t>
            </a:r>
            <a:r>
              <a:rPr lang="fr-FR" sz="1400" dirty="0" smtClean="0"/>
              <a:t>se courbe, se fige.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Le son de la voix</a:t>
            </a:r>
            <a:r>
              <a:rPr lang="fr-FR" sz="1400" dirty="0" smtClean="0"/>
              <a:t>: voilé, sourd, atone, rauque.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Le ton de la voix</a:t>
            </a:r>
            <a:r>
              <a:rPr lang="fr-FR" sz="1400" dirty="0" smtClean="0"/>
              <a:t>:  triste, amer.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Le débit des paroles</a:t>
            </a:r>
            <a:r>
              <a:rPr lang="fr-FR" sz="1400" dirty="0" smtClean="0"/>
              <a:t>: lent, hésitant.</a:t>
            </a:r>
          </a:p>
          <a:p>
            <a:pPr>
              <a:buNone/>
            </a:pPr>
            <a:r>
              <a:rPr lang="fr-FR" sz="1400" b="1" dirty="0" smtClean="0"/>
              <a:t>Le visage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Le teint</a:t>
            </a:r>
            <a:r>
              <a:rPr lang="fr-FR" sz="1400" dirty="0" smtClean="0"/>
              <a:t>: pâlit, jaunit, se plombe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La forme</a:t>
            </a:r>
            <a:r>
              <a:rPr lang="fr-FR" sz="1400" dirty="0" smtClean="0"/>
              <a:t>: s'allonge, se creuse, se ferme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La peau</a:t>
            </a:r>
            <a:r>
              <a:rPr lang="fr-FR" sz="1400" dirty="0" smtClean="0"/>
              <a:t>: se ride, se plisse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Les yeux</a:t>
            </a:r>
            <a:r>
              <a:rPr lang="fr-FR" sz="1400" dirty="0" smtClean="0"/>
              <a:t>:  pâlissent, se ternissent, rougissent, se mouillent, se noient, versent des</a:t>
            </a:r>
          </a:p>
          <a:p>
            <a:r>
              <a:rPr lang="fr-FR" sz="1400" dirty="0" smtClean="0"/>
              <a:t>larmes, se ferment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Le nez</a:t>
            </a:r>
            <a:r>
              <a:rPr lang="fr-FR" sz="1400" dirty="0" smtClean="0"/>
              <a:t>:  se pince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La bouche</a:t>
            </a:r>
            <a:r>
              <a:rPr lang="fr-FR" sz="1400" dirty="0" smtClean="0"/>
              <a:t>: s'abaisse, se tord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Les lèvres</a:t>
            </a:r>
            <a:r>
              <a:rPr lang="fr-FR" sz="1400" dirty="0" smtClean="0"/>
              <a:t>: se serrent, sifflent</a:t>
            </a:r>
          </a:p>
          <a:p>
            <a:pPr>
              <a:buNone/>
            </a:pPr>
            <a:r>
              <a:rPr lang="fr-FR" sz="1400" b="1" dirty="0" smtClean="0"/>
              <a:t>Le corps</a:t>
            </a:r>
            <a:r>
              <a:rPr lang="fr-FR" sz="1400" dirty="0" smtClean="0"/>
              <a:t>: se ramasse, se pelotonne, se met en boule, se cache</a:t>
            </a:r>
          </a:p>
          <a:p>
            <a:pPr>
              <a:buNone/>
            </a:pPr>
            <a:r>
              <a:rPr lang="fr-FR" sz="1400" b="1" dirty="0" smtClean="0"/>
              <a:t>Les mains</a:t>
            </a:r>
            <a:r>
              <a:rPr lang="fr-FR" sz="1400" dirty="0" smtClean="0"/>
              <a:t>: s'agitent, se crispent, se ferment.</a:t>
            </a:r>
          </a:p>
          <a:p>
            <a:endParaRPr lang="fr-FR" sz="1400" b="1" dirty="0" smtClean="0"/>
          </a:p>
          <a:p>
            <a:endParaRPr lang="fr-FR" sz="1400" b="1" dirty="0" smtClean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995936" y="6492240"/>
            <a:ext cx="3505200" cy="365760"/>
          </a:xfrm>
        </p:spPr>
        <p:txBody>
          <a:bodyPr/>
          <a:lstStyle/>
          <a:p>
            <a:r>
              <a:rPr lang="fr-FR" dirty="0" smtClean="0"/>
              <a:t>Régis Gaudemer.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020272" y="1196752"/>
            <a:ext cx="194421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Les expressions :</a:t>
            </a:r>
          </a:p>
          <a:p>
            <a:endParaRPr lang="fr-FR" sz="1400" dirty="0" smtClean="0"/>
          </a:p>
          <a:p>
            <a:r>
              <a:rPr lang="fr-FR" sz="1400" b="1" dirty="0"/>
              <a:t>B</a:t>
            </a:r>
            <a:r>
              <a:rPr lang="fr-FR" sz="1400" b="1" dirty="0" smtClean="0"/>
              <a:t>royer du noir</a:t>
            </a:r>
          </a:p>
          <a:p>
            <a:r>
              <a:rPr lang="fr-FR" sz="1400" b="1" dirty="0" smtClean="0"/>
              <a:t>A</a:t>
            </a:r>
            <a:r>
              <a:rPr lang="fr-FR" sz="1400" b="1" dirty="0" smtClean="0"/>
              <a:t>voir le cafard</a:t>
            </a:r>
          </a:p>
          <a:p>
            <a:r>
              <a:rPr lang="fr-FR" sz="1400" b="1" dirty="0" smtClean="0"/>
              <a:t>A</a:t>
            </a:r>
            <a:r>
              <a:rPr lang="fr-FR" sz="1400" b="1" dirty="0" smtClean="0"/>
              <a:t>voir la mort dans l'âme</a:t>
            </a:r>
          </a:p>
          <a:p>
            <a:r>
              <a:rPr lang="fr-FR" sz="1400" b="1" dirty="0" smtClean="0"/>
              <a:t>Être pâle comme la mort</a:t>
            </a:r>
          </a:p>
          <a:p>
            <a:r>
              <a:rPr lang="fr-FR" sz="1400" b="1" dirty="0" smtClean="0"/>
              <a:t>Baigner dans la tristesse</a:t>
            </a:r>
          </a:p>
          <a:p>
            <a:r>
              <a:rPr lang="fr-FR" sz="1400" b="1" dirty="0" smtClean="0"/>
              <a:t>Triste comme le ciel noir</a:t>
            </a:r>
          </a:p>
          <a:p>
            <a:r>
              <a:rPr lang="fr-FR" sz="1400" b="1" dirty="0" smtClean="0"/>
              <a:t>Avoir une tête d’enterrement</a:t>
            </a:r>
          </a:p>
          <a:p>
            <a:r>
              <a:rPr lang="fr-FR" sz="1400" b="1" dirty="0" smtClean="0"/>
              <a:t>Avoir la vague à l’âme</a:t>
            </a:r>
          </a:p>
          <a:p>
            <a:endParaRPr lang="fr-FR" sz="1400" dirty="0" smtClean="0"/>
          </a:p>
          <a:p>
            <a:r>
              <a:rPr lang="fr-FR" sz="1400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L’étonnement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pic>
        <p:nvPicPr>
          <p:cNvPr id="17410" name="Picture 2" descr="http://apprendre-a-dessiner.org/wp-content/uploads/2012/06/dessin-visage-surpri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030092" cy="447900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3568" y="5373216"/>
            <a:ext cx="806489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Forte" pitchFamily="66" charset="0"/>
              </a:rPr>
              <a:t>L’étonnement</a:t>
            </a:r>
            <a:endParaRPr lang="fr-FR" sz="2400" dirty="0">
              <a:solidFill>
                <a:schemeClr val="tx1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/>
          </a:bodyPr>
          <a:lstStyle/>
          <a:p>
            <a:r>
              <a:rPr lang="fr-FR" dirty="0" smtClean="0"/>
              <a:t>Les adjectifs qualificatifs de l’étonnement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Surpris</a:t>
            </a:r>
          </a:p>
          <a:p>
            <a:r>
              <a:rPr lang="fr-FR" dirty="0" smtClean="0"/>
              <a:t>Frappé</a:t>
            </a:r>
          </a:p>
          <a:p>
            <a:r>
              <a:rPr lang="fr-FR" dirty="0" smtClean="0"/>
              <a:t>Renversé</a:t>
            </a:r>
          </a:p>
          <a:p>
            <a:r>
              <a:rPr lang="fr-FR" dirty="0" smtClean="0"/>
              <a:t>Suffoqué</a:t>
            </a:r>
          </a:p>
          <a:p>
            <a:r>
              <a:rPr lang="fr-FR" dirty="0" smtClean="0"/>
              <a:t>Stupéfié</a:t>
            </a:r>
          </a:p>
          <a:p>
            <a:r>
              <a:rPr lang="fr-FR" dirty="0" smtClean="0"/>
              <a:t>Interloqué</a:t>
            </a:r>
            <a:endParaRPr lang="fr-FR" dirty="0" smtClean="0"/>
          </a:p>
          <a:p>
            <a:r>
              <a:rPr lang="fr-FR" dirty="0" smtClean="0"/>
              <a:t>A</a:t>
            </a:r>
            <a:r>
              <a:rPr lang="fr-FR" dirty="0" smtClean="0"/>
              <a:t>basourdi</a:t>
            </a:r>
          </a:p>
          <a:p>
            <a:r>
              <a:rPr lang="fr-FR" dirty="0" smtClean="0"/>
              <a:t>Epaté</a:t>
            </a:r>
          </a:p>
          <a:p>
            <a:r>
              <a:rPr lang="fr-FR" dirty="0" smtClean="0"/>
              <a:t>Estomaqué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expressions qui exprime l’étonnement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Couper </a:t>
            </a:r>
            <a:r>
              <a:rPr lang="fr-FR" dirty="0" smtClean="0"/>
              <a:t>le </a:t>
            </a:r>
            <a:r>
              <a:rPr lang="fr-FR" dirty="0" smtClean="0"/>
              <a:t>souffle</a:t>
            </a:r>
          </a:p>
          <a:p>
            <a:r>
              <a:rPr lang="fr-FR" dirty="0" smtClean="0"/>
              <a:t>N'en </a:t>
            </a:r>
            <a:r>
              <a:rPr lang="fr-FR" dirty="0" smtClean="0"/>
              <a:t>pas croire ses </a:t>
            </a:r>
            <a:r>
              <a:rPr lang="fr-FR" dirty="0" smtClean="0"/>
              <a:t>yeux ou ses oreilles</a:t>
            </a:r>
          </a:p>
          <a:p>
            <a:r>
              <a:rPr lang="fr-FR" dirty="0" smtClean="0"/>
              <a:t>Ne pas en revenir</a:t>
            </a:r>
          </a:p>
          <a:p>
            <a:r>
              <a:rPr lang="fr-FR" dirty="0" smtClean="0"/>
              <a:t>En rester baba</a:t>
            </a:r>
          </a:p>
          <a:p>
            <a:r>
              <a:rPr lang="fr-FR" dirty="0" smtClean="0"/>
              <a:t>Tomber des nues</a:t>
            </a:r>
          </a:p>
          <a:p>
            <a:r>
              <a:rPr lang="fr-FR" dirty="0" smtClean="0"/>
              <a:t>Rester comme deux ronds de flan (familier)</a:t>
            </a:r>
          </a:p>
          <a:p>
            <a:r>
              <a:rPr lang="fr-FR" dirty="0" smtClean="0"/>
              <a:t>Les bras m’en tombent.</a:t>
            </a:r>
          </a:p>
          <a:p>
            <a:r>
              <a:rPr lang="fr-FR" dirty="0" smtClean="0"/>
              <a:t>Tomber de haut</a:t>
            </a:r>
          </a:p>
          <a:p>
            <a:r>
              <a:rPr lang="fr-FR" dirty="0" smtClean="0"/>
              <a:t>Être scotcher</a:t>
            </a:r>
          </a:p>
          <a:p>
            <a:r>
              <a:rPr lang="fr-FR" dirty="0" smtClean="0"/>
              <a:t>Regarder avec des yeux de poule qui fait l’</a:t>
            </a:r>
            <a:r>
              <a:rPr lang="fr-FR" dirty="0" err="1" smtClean="0"/>
              <a:t>oeuf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On peut être étonné par quelque chose de…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étonnant</a:t>
            </a:r>
          </a:p>
          <a:p>
            <a:r>
              <a:rPr lang="fr-FR" dirty="0" smtClean="0"/>
              <a:t>surprenant</a:t>
            </a:r>
          </a:p>
          <a:p>
            <a:r>
              <a:rPr lang="fr-FR" dirty="0" smtClean="0"/>
              <a:t>extraordinaire</a:t>
            </a:r>
          </a:p>
          <a:p>
            <a:r>
              <a:rPr lang="fr-FR" dirty="0" smtClean="0"/>
              <a:t>stupéfiant</a:t>
            </a:r>
            <a:r>
              <a:rPr lang="fr-FR" dirty="0" smtClean="0"/>
              <a:t>, </a:t>
            </a:r>
            <a:r>
              <a:rPr lang="fr-FR" dirty="0" smtClean="0"/>
              <a:t>suffocant</a:t>
            </a:r>
          </a:p>
          <a:p>
            <a:r>
              <a:rPr lang="fr-FR" dirty="0" smtClean="0"/>
              <a:t>renversant</a:t>
            </a:r>
          </a:p>
          <a:p>
            <a:r>
              <a:rPr lang="fr-FR" dirty="0" smtClean="0"/>
              <a:t>bizarre</a:t>
            </a:r>
          </a:p>
          <a:p>
            <a:r>
              <a:rPr lang="fr-FR" dirty="0" smtClean="0"/>
              <a:t>étrange</a:t>
            </a:r>
            <a:endParaRPr lang="fr-FR" dirty="0" smtClean="0"/>
          </a:p>
          <a:p>
            <a:r>
              <a:rPr lang="fr-FR" dirty="0" smtClean="0"/>
              <a:t>singulier</a:t>
            </a:r>
          </a:p>
          <a:p>
            <a:r>
              <a:rPr lang="fr-FR" dirty="0" smtClean="0"/>
              <a:t>fantastique</a:t>
            </a:r>
          </a:p>
          <a:p>
            <a:r>
              <a:rPr lang="fr-FR" dirty="0" smtClean="0"/>
              <a:t>abasourdissant</a:t>
            </a:r>
          </a:p>
          <a:p>
            <a:r>
              <a:rPr lang="fr-FR" dirty="0" smtClean="0"/>
              <a:t>ahurissant</a:t>
            </a:r>
          </a:p>
          <a:p>
            <a:r>
              <a:rPr lang="fr-FR" dirty="0" smtClean="0"/>
              <a:t>formidable</a:t>
            </a:r>
          </a:p>
          <a:p>
            <a:r>
              <a:rPr lang="fr-FR" dirty="0" smtClean="0"/>
              <a:t>époustouflant</a:t>
            </a:r>
          </a:p>
          <a:p>
            <a:r>
              <a:rPr lang="fr-FR" dirty="0" smtClean="0"/>
              <a:t>incroyable</a:t>
            </a:r>
            <a:endParaRPr lang="fr-FR" dirty="0" smtClean="0"/>
          </a:p>
          <a:p>
            <a:r>
              <a:rPr lang="fr-FR" dirty="0" smtClean="0"/>
              <a:t>inconcevable</a:t>
            </a:r>
          </a:p>
          <a:p>
            <a:r>
              <a:rPr lang="fr-FR" dirty="0" smtClean="0"/>
              <a:t>inimaginable</a:t>
            </a:r>
          </a:p>
          <a:p>
            <a:r>
              <a:rPr lang="fr-FR" dirty="0" smtClean="0"/>
              <a:t>inattendu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Manifestation physique de l’étonnement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507288" cy="52341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2900" b="1" dirty="0" smtClean="0"/>
              <a:t>Allure générale</a:t>
            </a:r>
            <a:r>
              <a:rPr lang="fr-FR" sz="2900" b="1" dirty="0" smtClean="0"/>
              <a:t>:</a:t>
            </a:r>
            <a:endParaRPr lang="fr-FR" dirty="0" smtClean="0"/>
          </a:p>
          <a:p>
            <a:r>
              <a:rPr lang="fr-FR" b="1" dirty="0" smtClean="0"/>
              <a:t>La </a:t>
            </a:r>
            <a:r>
              <a:rPr lang="fr-FR" b="1" dirty="0" smtClean="0"/>
              <a:t>voix</a:t>
            </a:r>
            <a:r>
              <a:rPr lang="fr-FR" dirty="0" smtClean="0"/>
              <a:t>: rester </a:t>
            </a:r>
            <a:r>
              <a:rPr lang="fr-FR" dirty="0" smtClean="0"/>
              <a:t>bouche bée, sans voix</a:t>
            </a:r>
          </a:p>
          <a:p>
            <a:r>
              <a:rPr lang="fr-FR" b="1" dirty="0" smtClean="0"/>
              <a:t>Le son de la voix</a:t>
            </a:r>
            <a:r>
              <a:rPr lang="fr-FR" dirty="0" smtClean="0"/>
              <a:t>: </a:t>
            </a:r>
            <a:r>
              <a:rPr lang="fr-FR" dirty="0" smtClean="0"/>
              <a:t>étranglé</a:t>
            </a:r>
            <a:endParaRPr lang="fr-FR" dirty="0" smtClean="0"/>
          </a:p>
          <a:p>
            <a:r>
              <a:rPr lang="fr-FR" b="1" dirty="0" smtClean="0"/>
              <a:t>Le ton de la voix</a:t>
            </a:r>
            <a:r>
              <a:rPr lang="fr-FR" dirty="0" smtClean="0"/>
              <a:t>: </a:t>
            </a:r>
            <a:r>
              <a:rPr lang="fr-FR" dirty="0" smtClean="0"/>
              <a:t>surpris</a:t>
            </a:r>
            <a:endParaRPr lang="fr-FR" dirty="0" smtClean="0"/>
          </a:p>
          <a:p>
            <a:r>
              <a:rPr lang="fr-FR" b="1" dirty="0" smtClean="0"/>
              <a:t>Le débit</a:t>
            </a:r>
            <a:r>
              <a:rPr lang="fr-FR" dirty="0" smtClean="0"/>
              <a:t>: </a:t>
            </a:r>
            <a:r>
              <a:rPr lang="fr-FR" dirty="0" smtClean="0"/>
              <a:t>hésitant</a:t>
            </a:r>
          </a:p>
          <a:p>
            <a:endParaRPr lang="fr-FR" dirty="0" smtClean="0"/>
          </a:p>
          <a:p>
            <a:pPr>
              <a:buNone/>
            </a:pPr>
            <a:r>
              <a:rPr lang="fr-FR" sz="2900" b="1" dirty="0" smtClean="0"/>
              <a:t>Le </a:t>
            </a:r>
            <a:r>
              <a:rPr lang="fr-FR" sz="2900" b="1" dirty="0" smtClean="0"/>
              <a:t>visage</a:t>
            </a:r>
            <a:endParaRPr lang="fr-FR" sz="2900" b="1" dirty="0" smtClean="0"/>
          </a:p>
          <a:p>
            <a:r>
              <a:rPr lang="fr-FR" b="1" dirty="0" smtClean="0"/>
              <a:t>Le teint</a:t>
            </a:r>
            <a:r>
              <a:rPr lang="fr-FR" dirty="0" smtClean="0"/>
              <a:t>: </a:t>
            </a:r>
            <a:r>
              <a:rPr lang="fr-FR" dirty="0" smtClean="0"/>
              <a:t> </a:t>
            </a:r>
            <a:r>
              <a:rPr lang="fr-FR" dirty="0" smtClean="0"/>
              <a:t>pâlit, blêmit</a:t>
            </a:r>
          </a:p>
          <a:p>
            <a:r>
              <a:rPr lang="fr-FR" b="1" dirty="0" smtClean="0"/>
              <a:t>La peau</a:t>
            </a:r>
            <a:r>
              <a:rPr lang="fr-FR" dirty="0" smtClean="0"/>
              <a:t>: </a:t>
            </a:r>
            <a:r>
              <a:rPr lang="fr-FR" dirty="0" smtClean="0"/>
              <a:t>se </a:t>
            </a:r>
            <a:r>
              <a:rPr lang="fr-FR" dirty="0" smtClean="0"/>
              <a:t>plisse</a:t>
            </a:r>
          </a:p>
          <a:p>
            <a:r>
              <a:rPr lang="fr-FR" b="1" dirty="0" smtClean="0"/>
              <a:t>Les yeux</a:t>
            </a:r>
            <a:r>
              <a:rPr lang="fr-FR" dirty="0" smtClean="0"/>
              <a:t>: </a:t>
            </a:r>
            <a:r>
              <a:rPr lang="fr-FR" dirty="0" smtClean="0"/>
              <a:t> </a:t>
            </a:r>
            <a:r>
              <a:rPr lang="fr-FR" dirty="0" smtClean="0"/>
              <a:t>s’écarquillent, se dilatent, se plissent, clignent</a:t>
            </a:r>
          </a:p>
          <a:p>
            <a:r>
              <a:rPr lang="fr-FR" b="1" dirty="0" smtClean="0"/>
              <a:t>Les sourcils</a:t>
            </a:r>
            <a:r>
              <a:rPr lang="fr-FR" dirty="0" smtClean="0"/>
              <a:t>: </a:t>
            </a:r>
            <a:r>
              <a:rPr lang="fr-FR" dirty="0" smtClean="0"/>
              <a:t>se </a:t>
            </a:r>
            <a:r>
              <a:rPr lang="fr-FR" dirty="0" smtClean="0"/>
              <a:t>lèvent</a:t>
            </a:r>
          </a:p>
          <a:p>
            <a:r>
              <a:rPr lang="fr-FR" b="1" dirty="0" smtClean="0"/>
              <a:t>La bouche</a:t>
            </a:r>
            <a:r>
              <a:rPr lang="fr-FR" dirty="0" smtClean="0"/>
              <a:t>: </a:t>
            </a:r>
            <a:r>
              <a:rPr lang="fr-FR" dirty="0" smtClean="0"/>
              <a:t> </a:t>
            </a:r>
            <a:r>
              <a:rPr lang="fr-FR" dirty="0" smtClean="0"/>
              <a:t>s’entrouvre</a:t>
            </a:r>
          </a:p>
          <a:p>
            <a:r>
              <a:rPr lang="fr-FR" b="1" dirty="0" smtClean="0"/>
              <a:t>Les lèvres</a:t>
            </a:r>
            <a:r>
              <a:rPr lang="fr-FR" dirty="0" smtClean="0"/>
              <a:t>: </a:t>
            </a:r>
            <a:r>
              <a:rPr lang="fr-FR" dirty="0" smtClean="0"/>
              <a:t> </a:t>
            </a:r>
            <a:r>
              <a:rPr lang="fr-FR" dirty="0" smtClean="0"/>
              <a:t>font la moue</a:t>
            </a:r>
          </a:p>
          <a:p>
            <a:r>
              <a:rPr lang="fr-FR" b="1" dirty="0" smtClean="0"/>
              <a:t>Les dents</a:t>
            </a:r>
            <a:r>
              <a:rPr lang="fr-FR" dirty="0" smtClean="0"/>
              <a:t>: </a:t>
            </a:r>
            <a:r>
              <a:rPr lang="fr-FR" dirty="0" smtClean="0"/>
              <a:t>mordillent</a:t>
            </a:r>
            <a:endParaRPr lang="fr-FR" dirty="0" smtClean="0"/>
          </a:p>
          <a:p>
            <a:r>
              <a:rPr lang="fr-FR" b="1" dirty="0" smtClean="0"/>
              <a:t>Les mains</a:t>
            </a:r>
            <a:r>
              <a:rPr lang="fr-FR" dirty="0" smtClean="0"/>
              <a:t>: </a:t>
            </a:r>
            <a:r>
              <a:rPr lang="fr-FR" dirty="0" smtClean="0"/>
              <a:t>s'agitent</a:t>
            </a:r>
            <a:r>
              <a:rPr lang="fr-FR" dirty="0" smtClean="0"/>
              <a:t>, se ferment, s'ouvrent</a:t>
            </a:r>
          </a:p>
          <a:p>
            <a:r>
              <a:rPr lang="fr-FR" b="1" dirty="0" smtClean="0"/>
              <a:t>Les jambes</a:t>
            </a:r>
            <a:r>
              <a:rPr lang="fr-FR" dirty="0" smtClean="0"/>
              <a:t>: </a:t>
            </a:r>
            <a:r>
              <a:rPr lang="fr-FR" dirty="0" smtClean="0"/>
              <a:t> </a:t>
            </a:r>
            <a:r>
              <a:rPr lang="fr-FR" dirty="0" smtClean="0"/>
              <a:t>se croisent, se décroisent</a:t>
            </a:r>
          </a:p>
          <a:p>
            <a:r>
              <a:rPr lang="fr-FR" b="1" dirty="0" smtClean="0"/>
              <a:t>Les pieds</a:t>
            </a:r>
            <a:r>
              <a:rPr lang="fr-FR" dirty="0" smtClean="0"/>
              <a:t>: </a:t>
            </a:r>
            <a:r>
              <a:rPr lang="fr-FR" dirty="0" smtClean="0"/>
              <a:t> </a:t>
            </a:r>
            <a:r>
              <a:rPr lang="fr-FR" dirty="0" smtClean="0"/>
              <a:t>frappent, trépignent, bondissent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19872" y="404664"/>
            <a:ext cx="5256584" cy="30628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sz="2800" b="1" dirty="0" smtClean="0"/>
              <a:t>L’étonnement sur une page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7504" y="548680"/>
            <a:ext cx="20162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On peut être étonné par quelque chose de :</a:t>
            </a:r>
          </a:p>
          <a:p>
            <a:endParaRPr lang="fr-FR" sz="1400" b="1" i="1" dirty="0" smtClean="0"/>
          </a:p>
          <a:p>
            <a:r>
              <a:rPr lang="fr-FR" sz="1400" b="1" dirty="0" smtClean="0"/>
              <a:t>surprenant</a:t>
            </a:r>
          </a:p>
          <a:p>
            <a:r>
              <a:rPr lang="fr-FR" sz="1400" b="1" dirty="0" smtClean="0"/>
              <a:t>extraordinaire</a:t>
            </a:r>
          </a:p>
          <a:p>
            <a:r>
              <a:rPr lang="fr-FR" sz="1400" b="1" dirty="0" smtClean="0"/>
              <a:t>stupéfiant, suffocant</a:t>
            </a:r>
          </a:p>
          <a:p>
            <a:r>
              <a:rPr lang="fr-FR" sz="1400" b="1" dirty="0" smtClean="0"/>
              <a:t>renversant</a:t>
            </a:r>
          </a:p>
          <a:p>
            <a:r>
              <a:rPr lang="fr-FR" sz="1400" b="1" dirty="0" smtClean="0"/>
              <a:t>bizarre</a:t>
            </a:r>
          </a:p>
          <a:p>
            <a:r>
              <a:rPr lang="fr-FR" sz="1400" b="1" dirty="0" smtClean="0"/>
              <a:t>étrange</a:t>
            </a:r>
          </a:p>
          <a:p>
            <a:r>
              <a:rPr lang="fr-FR" sz="1400" b="1" dirty="0" smtClean="0"/>
              <a:t>singulier</a:t>
            </a:r>
          </a:p>
          <a:p>
            <a:r>
              <a:rPr lang="fr-FR" sz="1400" b="1" dirty="0" smtClean="0"/>
              <a:t>fantastique</a:t>
            </a:r>
          </a:p>
          <a:p>
            <a:r>
              <a:rPr lang="fr-FR" sz="1400" b="1" dirty="0" smtClean="0"/>
              <a:t>abasourdissant</a:t>
            </a:r>
          </a:p>
          <a:p>
            <a:r>
              <a:rPr lang="fr-FR" sz="1400" b="1" dirty="0" smtClean="0"/>
              <a:t>ahurissant</a:t>
            </a:r>
          </a:p>
          <a:p>
            <a:r>
              <a:rPr lang="fr-FR" sz="1400" b="1" dirty="0" smtClean="0"/>
              <a:t>formidable</a:t>
            </a:r>
          </a:p>
          <a:p>
            <a:r>
              <a:rPr lang="fr-FR" sz="1400" b="1" dirty="0" smtClean="0"/>
              <a:t>époustouflant</a:t>
            </a:r>
          </a:p>
          <a:p>
            <a:r>
              <a:rPr lang="fr-FR" sz="1400" b="1" dirty="0" smtClean="0"/>
              <a:t>incroyable</a:t>
            </a:r>
          </a:p>
          <a:p>
            <a:r>
              <a:rPr lang="fr-FR" sz="1400" b="1" dirty="0" smtClean="0"/>
              <a:t>inconcevable</a:t>
            </a:r>
          </a:p>
          <a:p>
            <a:r>
              <a:rPr lang="fr-FR" sz="1400" b="1" dirty="0" smtClean="0"/>
              <a:t>inimaginable</a:t>
            </a:r>
          </a:p>
          <a:p>
            <a:r>
              <a:rPr lang="fr-FR" sz="1400" b="1" dirty="0" smtClean="0"/>
              <a:t>inattendu</a:t>
            </a:r>
          </a:p>
          <a:p>
            <a:endParaRPr lang="fr-FR" sz="1400" b="1" i="1" dirty="0" smtClean="0"/>
          </a:p>
          <a:p>
            <a:endParaRPr lang="fr-FR" sz="1400" b="1" i="1" dirty="0" smtClean="0"/>
          </a:p>
          <a:p>
            <a:endParaRPr lang="fr-FR" sz="1400" b="1" i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699792" y="836712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adjectifs qualificatifs de l’étonnement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Surpris</a:t>
            </a:r>
          </a:p>
          <a:p>
            <a:r>
              <a:rPr lang="fr-FR" sz="1400" b="1" dirty="0" smtClean="0"/>
              <a:t>Frappé</a:t>
            </a:r>
          </a:p>
          <a:p>
            <a:r>
              <a:rPr lang="fr-FR" sz="1400" b="1" dirty="0" smtClean="0"/>
              <a:t>Renversé</a:t>
            </a:r>
          </a:p>
          <a:p>
            <a:r>
              <a:rPr lang="fr-FR" sz="1400" b="1" dirty="0" smtClean="0"/>
              <a:t>Suffoqué</a:t>
            </a:r>
          </a:p>
          <a:p>
            <a:r>
              <a:rPr lang="fr-FR" sz="1400" b="1" dirty="0" smtClean="0"/>
              <a:t>Stupéfié</a:t>
            </a:r>
          </a:p>
          <a:p>
            <a:r>
              <a:rPr lang="fr-FR" sz="1400" b="1" dirty="0" smtClean="0"/>
              <a:t>Interloqué</a:t>
            </a:r>
          </a:p>
          <a:p>
            <a:r>
              <a:rPr lang="fr-FR" sz="1400" b="1" dirty="0" smtClean="0"/>
              <a:t>abasourdi</a:t>
            </a:r>
          </a:p>
          <a:p>
            <a:r>
              <a:rPr lang="fr-FR" sz="1400" b="1" dirty="0" smtClean="0"/>
              <a:t>Epaté</a:t>
            </a:r>
          </a:p>
          <a:p>
            <a:r>
              <a:rPr lang="fr-FR" sz="1400" b="1" dirty="0" smtClean="0"/>
              <a:t>Estomaqué</a:t>
            </a:r>
          </a:p>
          <a:p>
            <a:endParaRPr lang="fr-FR" sz="1400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5759624" y="1628800"/>
            <a:ext cx="33843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manifestations physiques de l’étonnement</a:t>
            </a:r>
          </a:p>
          <a:p>
            <a:endParaRPr lang="fr-FR" sz="1400" b="1" dirty="0" smtClean="0"/>
          </a:p>
          <a:p>
            <a:pPr>
              <a:buNone/>
            </a:pPr>
            <a:r>
              <a:rPr lang="fr-FR" sz="1600" b="1" dirty="0" smtClean="0"/>
              <a:t>Allure générale:</a:t>
            </a:r>
            <a:endParaRPr lang="fr-FR" sz="1400" dirty="0" smtClean="0"/>
          </a:p>
          <a:p>
            <a:r>
              <a:rPr lang="fr-FR" sz="1400" b="1" dirty="0" smtClean="0"/>
              <a:t>La voix</a:t>
            </a:r>
            <a:r>
              <a:rPr lang="fr-FR" sz="1400" dirty="0" smtClean="0"/>
              <a:t>: rester bouche bée, sans voix</a:t>
            </a:r>
          </a:p>
          <a:p>
            <a:r>
              <a:rPr lang="fr-FR" sz="1400" b="1" dirty="0" smtClean="0"/>
              <a:t>Le son de la voix</a:t>
            </a:r>
            <a:r>
              <a:rPr lang="fr-FR" sz="1400" dirty="0" smtClean="0"/>
              <a:t>: étranglé</a:t>
            </a:r>
          </a:p>
          <a:p>
            <a:r>
              <a:rPr lang="fr-FR" sz="1400" b="1" dirty="0" smtClean="0"/>
              <a:t>Le ton de la voix</a:t>
            </a:r>
            <a:r>
              <a:rPr lang="fr-FR" sz="1400" dirty="0" smtClean="0"/>
              <a:t>: surpris</a:t>
            </a:r>
          </a:p>
          <a:p>
            <a:r>
              <a:rPr lang="fr-FR" sz="1400" b="1" dirty="0" smtClean="0"/>
              <a:t>Le débit</a:t>
            </a:r>
            <a:r>
              <a:rPr lang="fr-FR" sz="1400" dirty="0" smtClean="0"/>
              <a:t>: hésitant</a:t>
            </a:r>
          </a:p>
          <a:p>
            <a:endParaRPr lang="fr-FR" sz="1400" dirty="0" smtClean="0"/>
          </a:p>
          <a:p>
            <a:pPr>
              <a:buNone/>
            </a:pPr>
            <a:r>
              <a:rPr lang="fr-FR" sz="1600" b="1" dirty="0" smtClean="0"/>
              <a:t>Le visage</a:t>
            </a:r>
          </a:p>
          <a:p>
            <a:r>
              <a:rPr lang="fr-FR" sz="1400" b="1" dirty="0" smtClean="0"/>
              <a:t>Le teint</a:t>
            </a:r>
            <a:r>
              <a:rPr lang="fr-FR" sz="1400" dirty="0" smtClean="0"/>
              <a:t>:  pâlit, blêmit</a:t>
            </a:r>
          </a:p>
          <a:p>
            <a:r>
              <a:rPr lang="fr-FR" sz="1400" b="1" dirty="0" smtClean="0"/>
              <a:t>La peau</a:t>
            </a:r>
            <a:r>
              <a:rPr lang="fr-FR" sz="1400" dirty="0" smtClean="0"/>
              <a:t>: se plisse</a:t>
            </a:r>
          </a:p>
          <a:p>
            <a:r>
              <a:rPr lang="fr-FR" sz="1400" b="1" dirty="0" smtClean="0"/>
              <a:t>Les yeux</a:t>
            </a:r>
            <a:r>
              <a:rPr lang="fr-FR" sz="1400" dirty="0" smtClean="0"/>
              <a:t>:  s’écarquillent, se dilatent, se plissent, clignent</a:t>
            </a:r>
          </a:p>
          <a:p>
            <a:r>
              <a:rPr lang="fr-FR" sz="1400" b="1" dirty="0" smtClean="0"/>
              <a:t>Les sourcils</a:t>
            </a:r>
            <a:r>
              <a:rPr lang="fr-FR" sz="1400" dirty="0" smtClean="0"/>
              <a:t>: se lèvent</a:t>
            </a:r>
          </a:p>
          <a:p>
            <a:r>
              <a:rPr lang="fr-FR" sz="1400" b="1" dirty="0" smtClean="0"/>
              <a:t>La bouche</a:t>
            </a:r>
            <a:r>
              <a:rPr lang="fr-FR" sz="1400" dirty="0" smtClean="0"/>
              <a:t>:  s’entrouvre</a:t>
            </a:r>
          </a:p>
          <a:p>
            <a:r>
              <a:rPr lang="fr-FR" sz="1400" b="1" dirty="0" smtClean="0"/>
              <a:t>Les lèvres</a:t>
            </a:r>
            <a:r>
              <a:rPr lang="fr-FR" sz="1400" dirty="0" smtClean="0"/>
              <a:t>:  font la moue</a:t>
            </a:r>
          </a:p>
          <a:p>
            <a:r>
              <a:rPr lang="fr-FR" sz="1400" b="1" dirty="0" smtClean="0"/>
              <a:t>Les dents</a:t>
            </a:r>
            <a:r>
              <a:rPr lang="fr-FR" sz="1400" dirty="0" smtClean="0"/>
              <a:t>: mordillent</a:t>
            </a:r>
          </a:p>
          <a:p>
            <a:r>
              <a:rPr lang="fr-FR" sz="1400" b="1" dirty="0" smtClean="0"/>
              <a:t>Les mains</a:t>
            </a:r>
            <a:r>
              <a:rPr lang="fr-FR" sz="1400" dirty="0" smtClean="0"/>
              <a:t>: s'agitent, se ferment, s'ouvrent</a:t>
            </a:r>
          </a:p>
          <a:p>
            <a:r>
              <a:rPr lang="fr-FR" sz="1400" b="1" dirty="0" smtClean="0"/>
              <a:t>Les jambes</a:t>
            </a:r>
            <a:r>
              <a:rPr lang="fr-FR" sz="1400" dirty="0" smtClean="0"/>
              <a:t>:  se croisent, se décroisent</a:t>
            </a:r>
          </a:p>
          <a:p>
            <a:r>
              <a:rPr lang="fr-FR" sz="1400" b="1" dirty="0" smtClean="0"/>
              <a:t>Les pieds</a:t>
            </a:r>
            <a:r>
              <a:rPr lang="fr-FR" sz="1400" dirty="0" smtClean="0"/>
              <a:t>:  frappent, trépignent, bondissent</a:t>
            </a:r>
          </a:p>
          <a:p>
            <a:endParaRPr lang="fr-FR" sz="1400" b="1" dirty="0" smtClean="0"/>
          </a:p>
          <a:p>
            <a:endParaRPr lang="fr-FR" sz="1400" b="1" dirty="0" smtClean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995936" y="6492240"/>
            <a:ext cx="3505200" cy="365760"/>
          </a:xfrm>
        </p:spPr>
        <p:txBody>
          <a:bodyPr/>
          <a:lstStyle/>
          <a:p>
            <a:r>
              <a:rPr lang="fr-FR" dirty="0" smtClean="0"/>
              <a:t>Régis Gaudemer.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835696" y="3645024"/>
            <a:ext cx="34563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expressions de l’étonnement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couper le souffle</a:t>
            </a:r>
          </a:p>
          <a:p>
            <a:r>
              <a:rPr lang="fr-FR" sz="1400" b="1" dirty="0" smtClean="0"/>
              <a:t>N'en pas croire ses yeux ou ses oreilles</a:t>
            </a:r>
          </a:p>
          <a:p>
            <a:r>
              <a:rPr lang="fr-FR" sz="1400" b="1" dirty="0" smtClean="0"/>
              <a:t>Ne pas en revenir</a:t>
            </a:r>
          </a:p>
          <a:p>
            <a:r>
              <a:rPr lang="fr-FR" sz="1400" b="1" dirty="0" smtClean="0"/>
              <a:t>En rester baba</a:t>
            </a:r>
          </a:p>
          <a:p>
            <a:r>
              <a:rPr lang="fr-FR" sz="1400" b="1" dirty="0" smtClean="0"/>
              <a:t>Tomber des nues</a:t>
            </a:r>
          </a:p>
          <a:p>
            <a:r>
              <a:rPr lang="fr-FR" sz="1400" b="1" dirty="0" smtClean="0"/>
              <a:t>Rester comme deux ronds de flan (familier)</a:t>
            </a:r>
          </a:p>
          <a:p>
            <a:r>
              <a:rPr lang="fr-FR" sz="1400" b="1" dirty="0" smtClean="0"/>
              <a:t>Les bras m’en tombent.</a:t>
            </a:r>
          </a:p>
          <a:p>
            <a:r>
              <a:rPr lang="fr-FR" sz="1400" b="1" dirty="0" smtClean="0"/>
              <a:t>Tomber de haut</a:t>
            </a:r>
          </a:p>
          <a:p>
            <a:r>
              <a:rPr lang="fr-FR" sz="1400" b="1" dirty="0" smtClean="0"/>
              <a:t>Être scotcher</a:t>
            </a:r>
          </a:p>
          <a:p>
            <a:r>
              <a:rPr lang="fr-FR" sz="1400" b="1" dirty="0" smtClean="0"/>
              <a:t>Regarder avec des yeux de poule qui fait l’œuf.</a:t>
            </a:r>
          </a:p>
          <a:p>
            <a:endParaRPr lang="fr-FR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colère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Régis Gaudemer.</a:t>
            </a:r>
            <a:endParaRPr lang="fr-FR" dirty="0"/>
          </a:p>
        </p:txBody>
      </p:sp>
      <p:pic>
        <p:nvPicPr>
          <p:cNvPr id="11266" name="Picture 2" descr="http://apprendre-a-dessiner.org/wp-content/uploads/2012/06/dessin-visage-col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7344816" cy="409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noms de la colère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rage</a:t>
            </a:r>
          </a:p>
          <a:p>
            <a:r>
              <a:rPr lang="fr-FR" dirty="0" smtClean="0"/>
              <a:t>La fureur</a:t>
            </a:r>
          </a:p>
          <a:p>
            <a:r>
              <a:rPr lang="fr-FR" dirty="0" smtClean="0"/>
              <a:t>L’exaspération</a:t>
            </a:r>
          </a:p>
          <a:p>
            <a:r>
              <a:rPr lang="fr-FR" dirty="0" smtClean="0"/>
              <a:t>L’agacement</a:t>
            </a:r>
          </a:p>
          <a:p>
            <a:r>
              <a:rPr lang="fr-FR" dirty="0" smtClean="0"/>
              <a:t>La contrariété</a:t>
            </a:r>
          </a:p>
          <a:p>
            <a:r>
              <a:rPr lang="fr-FR" dirty="0" smtClean="0"/>
              <a:t>Le ressentiment</a:t>
            </a:r>
          </a:p>
          <a:p>
            <a:r>
              <a:rPr lang="fr-FR" dirty="0" smtClean="0"/>
              <a:t>La rancœur</a:t>
            </a:r>
          </a:p>
          <a:p>
            <a:r>
              <a:rPr lang="fr-FR" dirty="0" smtClean="0"/>
              <a:t>La grogne</a:t>
            </a:r>
          </a:p>
          <a:p>
            <a:r>
              <a:rPr lang="fr-FR" dirty="0" smtClean="0"/>
              <a:t>La hargne</a:t>
            </a:r>
          </a:p>
          <a:p>
            <a:r>
              <a:rPr lang="fr-FR" dirty="0" smtClean="0"/>
              <a:t>L’irritation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adjectifs de la colère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Furieux		;  Fâché</a:t>
            </a:r>
          </a:p>
          <a:p>
            <a:r>
              <a:rPr lang="fr-FR" dirty="0" smtClean="0"/>
              <a:t>Furibond		;  Outragé</a:t>
            </a:r>
          </a:p>
          <a:p>
            <a:r>
              <a:rPr lang="fr-FR" dirty="0" smtClean="0"/>
              <a:t>Enragé		;  Offensé</a:t>
            </a:r>
          </a:p>
          <a:p>
            <a:r>
              <a:rPr lang="fr-FR" dirty="0" smtClean="0"/>
              <a:t>Déchainé		;  Indigné</a:t>
            </a:r>
          </a:p>
          <a:p>
            <a:r>
              <a:rPr lang="fr-FR" dirty="0" smtClean="0"/>
              <a:t>Violent		;  Révolté</a:t>
            </a:r>
          </a:p>
          <a:p>
            <a:r>
              <a:rPr lang="fr-FR" dirty="0" smtClean="0"/>
              <a:t>Agressif		;  Vexé</a:t>
            </a:r>
          </a:p>
          <a:p>
            <a:r>
              <a:rPr lang="fr-FR" dirty="0" smtClean="0"/>
              <a:t>Dégouté</a:t>
            </a:r>
          </a:p>
          <a:p>
            <a:r>
              <a:rPr lang="fr-FR" dirty="0" smtClean="0"/>
              <a:t>Désolé</a:t>
            </a:r>
          </a:p>
          <a:p>
            <a:r>
              <a:rPr lang="fr-FR" dirty="0" smtClean="0"/>
              <a:t>Enragé</a:t>
            </a:r>
          </a:p>
          <a:p>
            <a:r>
              <a:rPr lang="fr-FR" dirty="0" smtClean="0"/>
              <a:t>Exaspéré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pic>
        <p:nvPicPr>
          <p:cNvPr id="39938" name="Picture 2" descr="http://apprendre-a-dessiner.org/wp-content/uploads/2012/06/dessin-visage-p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6840760" cy="3815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Expression pour exprimer la colère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937760"/>
          </a:xfrm>
        </p:spPr>
        <p:txBody>
          <a:bodyPr/>
          <a:lstStyle/>
          <a:p>
            <a:r>
              <a:rPr lang="fr-FR" dirty="0" smtClean="0"/>
              <a:t>Fumer de colère</a:t>
            </a:r>
          </a:p>
          <a:p>
            <a:r>
              <a:rPr lang="fr-FR" dirty="0" smtClean="0"/>
              <a:t>Être rouge de colère, de rage</a:t>
            </a:r>
          </a:p>
          <a:p>
            <a:r>
              <a:rPr lang="fr-FR" dirty="0" smtClean="0"/>
              <a:t>Piquer une colère</a:t>
            </a:r>
          </a:p>
          <a:p>
            <a:r>
              <a:rPr lang="fr-FR" dirty="0" smtClean="0"/>
              <a:t>Entrer dans une colère noire</a:t>
            </a:r>
          </a:p>
          <a:p>
            <a:r>
              <a:rPr lang="fr-FR" dirty="0" smtClean="0"/>
              <a:t>Exploser de colère</a:t>
            </a:r>
          </a:p>
          <a:p>
            <a:r>
              <a:rPr lang="fr-FR" dirty="0" smtClean="0"/>
              <a:t>Une colère qui fait monter le sang à la tête</a:t>
            </a:r>
          </a:p>
          <a:p>
            <a:r>
              <a:rPr lang="fr-FR" dirty="0" smtClean="0"/>
              <a:t>S’emporter dans une colère terrible, </a:t>
            </a:r>
            <a:r>
              <a:rPr lang="fr-FR" dirty="0" smtClean="0"/>
              <a:t>profonde</a:t>
            </a:r>
          </a:p>
          <a:p>
            <a:r>
              <a:rPr lang="fr-FR" dirty="0" smtClean="0"/>
              <a:t>Avoir la moutarde qui monte au nez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manifestations physiques de la colère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Avoir le sang qui monte au visage</a:t>
            </a:r>
          </a:p>
          <a:p>
            <a:r>
              <a:rPr lang="fr-FR" dirty="0" smtClean="0"/>
              <a:t>Les trait qui se déforme</a:t>
            </a:r>
          </a:p>
          <a:p>
            <a:r>
              <a:rPr lang="fr-FR" dirty="0" smtClean="0"/>
              <a:t>La voix devient grave et roque</a:t>
            </a:r>
          </a:p>
          <a:p>
            <a:r>
              <a:rPr lang="fr-FR" dirty="0" smtClean="0"/>
              <a:t>Le visage qui s’enflamme</a:t>
            </a:r>
          </a:p>
          <a:p>
            <a:r>
              <a:rPr lang="fr-FR" dirty="0" smtClean="0"/>
              <a:t>Bégayer de colère</a:t>
            </a:r>
            <a:endParaRPr lang="fr-FR" dirty="0" smtClean="0"/>
          </a:p>
          <a:p>
            <a:r>
              <a:rPr lang="fr-FR" dirty="0" smtClean="0"/>
              <a:t>Avoir le sang qui bout</a:t>
            </a:r>
          </a:p>
          <a:p>
            <a:r>
              <a:rPr lang="fr-FR" dirty="0" smtClean="0"/>
              <a:t>Trembler de colère</a:t>
            </a:r>
          </a:p>
          <a:p>
            <a:r>
              <a:rPr lang="fr-FR" dirty="0" smtClean="0"/>
              <a:t>Trépigner de colère</a:t>
            </a:r>
          </a:p>
          <a:p>
            <a:r>
              <a:rPr lang="fr-FR" dirty="0" smtClean="0"/>
              <a:t>Suffoquer de colère</a:t>
            </a:r>
          </a:p>
          <a:p>
            <a:r>
              <a:rPr lang="fr-FR" dirty="0" smtClean="0"/>
              <a:t>S’emporter</a:t>
            </a:r>
          </a:p>
          <a:p>
            <a:r>
              <a:rPr lang="fr-FR" dirty="0" smtClean="0"/>
              <a:t>Ne plus contrôler ses nerfs.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99992" y="548680"/>
            <a:ext cx="4968552" cy="30628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sz="2800" b="1" dirty="0" smtClean="0"/>
              <a:t>La colère sur une page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548680"/>
            <a:ext cx="20162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Les noms de la colère</a:t>
            </a:r>
          </a:p>
          <a:p>
            <a:endParaRPr lang="fr-FR" sz="1400" b="1" i="1" dirty="0" smtClean="0"/>
          </a:p>
          <a:p>
            <a:r>
              <a:rPr lang="fr-FR" sz="1400" b="1" dirty="0" smtClean="0"/>
              <a:t>La rage</a:t>
            </a:r>
          </a:p>
          <a:p>
            <a:r>
              <a:rPr lang="fr-FR" sz="1400" b="1" dirty="0" smtClean="0"/>
              <a:t>La fureur</a:t>
            </a:r>
          </a:p>
          <a:p>
            <a:r>
              <a:rPr lang="fr-FR" sz="1400" b="1" dirty="0" smtClean="0"/>
              <a:t>L’exaspération</a:t>
            </a:r>
          </a:p>
          <a:p>
            <a:r>
              <a:rPr lang="fr-FR" sz="1400" b="1" dirty="0" smtClean="0"/>
              <a:t>L’agacement</a:t>
            </a:r>
          </a:p>
          <a:p>
            <a:r>
              <a:rPr lang="fr-FR" sz="1400" b="1" dirty="0" smtClean="0"/>
              <a:t>La contrariété</a:t>
            </a:r>
          </a:p>
          <a:p>
            <a:r>
              <a:rPr lang="fr-FR" sz="1400" b="1" dirty="0" smtClean="0"/>
              <a:t>Le ressentiment</a:t>
            </a:r>
          </a:p>
          <a:p>
            <a:r>
              <a:rPr lang="fr-FR" sz="1400" b="1" dirty="0" smtClean="0"/>
              <a:t>La rancœur</a:t>
            </a:r>
          </a:p>
          <a:p>
            <a:r>
              <a:rPr lang="fr-FR" sz="1400" b="1" dirty="0" smtClean="0"/>
              <a:t>La grogne</a:t>
            </a:r>
          </a:p>
          <a:p>
            <a:r>
              <a:rPr lang="fr-FR" sz="1400" b="1" dirty="0" smtClean="0"/>
              <a:t>La hargne</a:t>
            </a:r>
          </a:p>
          <a:p>
            <a:r>
              <a:rPr lang="fr-FR" sz="1400" b="1" dirty="0" smtClean="0"/>
              <a:t>L’irritation</a:t>
            </a:r>
          </a:p>
          <a:p>
            <a:endParaRPr lang="fr-FR" sz="1400" b="1" i="1" dirty="0" smtClean="0"/>
          </a:p>
          <a:p>
            <a:endParaRPr lang="fr-FR" sz="1400" b="1" i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123728" y="1556792"/>
            <a:ext cx="3600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adjectifs qualificatifs </a:t>
            </a:r>
          </a:p>
          <a:p>
            <a:r>
              <a:rPr lang="fr-FR" sz="1400" b="1" dirty="0" smtClean="0"/>
              <a:t>de la colère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Furieux</a:t>
            </a:r>
            <a:endParaRPr lang="fr-FR" sz="1400" b="1" dirty="0"/>
          </a:p>
          <a:p>
            <a:r>
              <a:rPr lang="fr-FR" sz="1400" b="1" dirty="0" smtClean="0"/>
              <a:t> fâché</a:t>
            </a:r>
          </a:p>
          <a:p>
            <a:r>
              <a:rPr lang="fr-FR" sz="1400" b="1" dirty="0" smtClean="0"/>
              <a:t>Furibond</a:t>
            </a:r>
            <a:endParaRPr lang="fr-FR" sz="1400" b="1" dirty="0"/>
          </a:p>
          <a:p>
            <a:r>
              <a:rPr lang="fr-FR" sz="1400" b="1" dirty="0"/>
              <a:t>O</a:t>
            </a:r>
            <a:r>
              <a:rPr lang="fr-FR" sz="1400" b="1" dirty="0" smtClean="0"/>
              <a:t>utragé</a:t>
            </a:r>
          </a:p>
          <a:p>
            <a:r>
              <a:rPr lang="fr-FR" sz="1400" b="1" dirty="0" smtClean="0"/>
              <a:t>Enragé</a:t>
            </a:r>
            <a:endParaRPr lang="fr-FR" sz="1400" b="1" dirty="0"/>
          </a:p>
          <a:p>
            <a:r>
              <a:rPr lang="fr-FR" sz="1400" b="1" dirty="0" smtClean="0"/>
              <a:t>O</a:t>
            </a:r>
            <a:r>
              <a:rPr lang="fr-FR" sz="1400" b="1" dirty="0" smtClean="0"/>
              <a:t>ffensé</a:t>
            </a:r>
          </a:p>
          <a:p>
            <a:r>
              <a:rPr lang="fr-FR" sz="1400" b="1" dirty="0" smtClean="0"/>
              <a:t>Déchainé</a:t>
            </a:r>
            <a:endParaRPr lang="fr-FR" sz="1400" b="1" dirty="0"/>
          </a:p>
          <a:p>
            <a:r>
              <a:rPr lang="fr-FR" sz="1400" b="1" dirty="0"/>
              <a:t>I</a:t>
            </a:r>
            <a:r>
              <a:rPr lang="fr-FR" sz="1400" b="1" dirty="0" smtClean="0"/>
              <a:t>ndigné</a:t>
            </a:r>
          </a:p>
          <a:p>
            <a:r>
              <a:rPr lang="fr-FR" sz="1400" b="1" dirty="0" smtClean="0"/>
              <a:t>Violent</a:t>
            </a:r>
            <a:endParaRPr lang="fr-FR" sz="1400" b="1" dirty="0"/>
          </a:p>
          <a:p>
            <a:r>
              <a:rPr lang="fr-FR" sz="1400" b="1" dirty="0" smtClean="0"/>
              <a:t>Révolté</a:t>
            </a:r>
          </a:p>
          <a:p>
            <a:r>
              <a:rPr lang="fr-FR" sz="1400" b="1" dirty="0" smtClean="0"/>
              <a:t>Agressif</a:t>
            </a:r>
            <a:endParaRPr lang="fr-FR" sz="1400" b="1" dirty="0"/>
          </a:p>
          <a:p>
            <a:r>
              <a:rPr lang="fr-FR" sz="1400" b="1" dirty="0" smtClean="0"/>
              <a:t>vexé</a:t>
            </a:r>
          </a:p>
          <a:p>
            <a:r>
              <a:rPr lang="fr-FR" sz="1400" b="1" dirty="0" smtClean="0"/>
              <a:t>Dégouté</a:t>
            </a:r>
          </a:p>
          <a:p>
            <a:r>
              <a:rPr lang="fr-FR" sz="1400" b="1" dirty="0" smtClean="0"/>
              <a:t>Désolé</a:t>
            </a:r>
          </a:p>
          <a:p>
            <a:r>
              <a:rPr lang="fr-FR" sz="1400" b="1" dirty="0" smtClean="0"/>
              <a:t>Enragé</a:t>
            </a:r>
          </a:p>
          <a:p>
            <a:r>
              <a:rPr lang="fr-FR" sz="1400" b="1" dirty="0" smtClean="0"/>
              <a:t>Exaspéré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79912" y="2492896"/>
            <a:ext cx="33843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manifestations physiques</a:t>
            </a:r>
          </a:p>
          <a:p>
            <a:r>
              <a:rPr lang="fr-FR" sz="1400" b="1" dirty="0" smtClean="0"/>
              <a:t> de la colère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Avoir le sang qui monte au visage</a:t>
            </a:r>
          </a:p>
          <a:p>
            <a:r>
              <a:rPr lang="fr-FR" sz="1400" b="1" dirty="0" smtClean="0"/>
              <a:t>Les trait qui se déforme</a:t>
            </a:r>
          </a:p>
          <a:p>
            <a:r>
              <a:rPr lang="fr-FR" sz="1400" b="1" dirty="0" smtClean="0"/>
              <a:t>La voix devient grave et roque</a:t>
            </a:r>
          </a:p>
          <a:p>
            <a:r>
              <a:rPr lang="fr-FR" sz="1400" b="1" dirty="0" smtClean="0"/>
              <a:t>Le visage qui s’enflamme</a:t>
            </a:r>
          </a:p>
          <a:p>
            <a:r>
              <a:rPr lang="fr-FR" sz="1400" b="1" dirty="0" smtClean="0"/>
              <a:t>Bégayer de colère</a:t>
            </a:r>
          </a:p>
          <a:p>
            <a:r>
              <a:rPr lang="fr-FR" sz="1400" b="1" dirty="0" smtClean="0"/>
              <a:t>Avoir le sang qui bout</a:t>
            </a:r>
          </a:p>
          <a:p>
            <a:r>
              <a:rPr lang="fr-FR" sz="1400" b="1" dirty="0" smtClean="0"/>
              <a:t>Trembler de colère</a:t>
            </a:r>
          </a:p>
          <a:p>
            <a:r>
              <a:rPr lang="fr-FR" sz="1400" b="1" dirty="0" smtClean="0"/>
              <a:t>Trépigner de colère</a:t>
            </a:r>
          </a:p>
          <a:p>
            <a:r>
              <a:rPr lang="fr-FR" sz="1400" b="1" dirty="0" smtClean="0"/>
              <a:t>Suffoquer de colère</a:t>
            </a:r>
          </a:p>
          <a:p>
            <a:r>
              <a:rPr lang="fr-FR" sz="1400" b="1" dirty="0" smtClean="0"/>
              <a:t>S’emporter</a:t>
            </a:r>
          </a:p>
          <a:p>
            <a:r>
              <a:rPr lang="fr-FR" sz="1400" b="1" dirty="0" smtClean="0"/>
              <a:t>Ne plus contrôler ses nerfs. </a:t>
            </a:r>
          </a:p>
          <a:p>
            <a:endParaRPr lang="fr-FR" sz="1400" b="1" dirty="0" smtClean="0"/>
          </a:p>
          <a:p>
            <a:endParaRPr lang="fr-FR" sz="1400" b="1" dirty="0" smtClean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995936" y="6492240"/>
            <a:ext cx="3505200" cy="365760"/>
          </a:xfrm>
        </p:spPr>
        <p:txBody>
          <a:bodyPr/>
          <a:lstStyle/>
          <a:p>
            <a:r>
              <a:rPr lang="fr-FR" dirty="0" smtClean="0"/>
              <a:t>Régis Gaudemer.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76256" y="1268760"/>
            <a:ext cx="194421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Les expressions de la colère :</a:t>
            </a:r>
          </a:p>
          <a:p>
            <a:endParaRPr lang="fr-FR" sz="1400" dirty="0" smtClean="0"/>
          </a:p>
          <a:p>
            <a:r>
              <a:rPr lang="fr-FR" sz="1400" b="1" dirty="0" smtClean="0"/>
              <a:t>Fumer de colère</a:t>
            </a:r>
          </a:p>
          <a:p>
            <a:r>
              <a:rPr lang="fr-FR" sz="1400" b="1" dirty="0" smtClean="0"/>
              <a:t>Être rouge de colère, de rage</a:t>
            </a:r>
          </a:p>
          <a:p>
            <a:r>
              <a:rPr lang="fr-FR" sz="1400" b="1" dirty="0" smtClean="0"/>
              <a:t>Piquer une colère</a:t>
            </a:r>
          </a:p>
          <a:p>
            <a:r>
              <a:rPr lang="fr-FR" sz="1400" b="1" dirty="0" smtClean="0"/>
              <a:t>Entrer dans une colère noire</a:t>
            </a:r>
          </a:p>
          <a:p>
            <a:r>
              <a:rPr lang="fr-FR" sz="1400" b="1" dirty="0" smtClean="0"/>
              <a:t>Exploser de colère</a:t>
            </a:r>
          </a:p>
          <a:p>
            <a:r>
              <a:rPr lang="fr-FR" sz="1400" b="1" dirty="0" smtClean="0"/>
              <a:t>Une colère qui fait monter le sang à la tête</a:t>
            </a:r>
          </a:p>
          <a:p>
            <a:r>
              <a:rPr lang="fr-FR" sz="1400" b="1" dirty="0" smtClean="0"/>
              <a:t>S’emporter dans une colère terrible, profonde</a:t>
            </a:r>
          </a:p>
          <a:p>
            <a:r>
              <a:rPr lang="fr-FR" sz="1400" b="1" dirty="0" smtClean="0"/>
              <a:t>Avoir la moutarde qui monte au nez</a:t>
            </a:r>
          </a:p>
          <a:p>
            <a:endParaRPr lang="fr-FR" sz="1400" dirty="0" smtClean="0"/>
          </a:p>
          <a:p>
            <a:r>
              <a:rPr lang="fr-FR" sz="1400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7106" name="Picture 2" descr="http://thumbs.dreamstime.com/z/ramassage-de-dessin-anim-de-caricature-de-visage-139168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-1"/>
            <a:ext cx="7138234" cy="6810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noms de La peur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b="1" i="1" dirty="0" smtClean="0"/>
              <a:t>La crainte </a:t>
            </a:r>
            <a:br>
              <a:rPr lang="fr-FR" b="1" i="1" dirty="0" smtClean="0"/>
            </a:br>
            <a:r>
              <a:rPr lang="fr-FR" b="1" i="1" dirty="0" smtClean="0"/>
              <a:t>L'inquiétude </a:t>
            </a:r>
            <a:br>
              <a:rPr lang="fr-FR" b="1" i="1" dirty="0" smtClean="0"/>
            </a:br>
            <a:r>
              <a:rPr lang="fr-FR" b="1" i="1" dirty="0" smtClean="0"/>
              <a:t>L'anxiété </a:t>
            </a:r>
            <a:br>
              <a:rPr lang="fr-FR" b="1" i="1" dirty="0" smtClean="0"/>
            </a:br>
            <a:r>
              <a:rPr lang="fr-FR" b="1" i="1" dirty="0" smtClean="0"/>
              <a:t>L'angoisse </a:t>
            </a:r>
            <a:br>
              <a:rPr lang="fr-FR" b="1" i="1" dirty="0" smtClean="0"/>
            </a:br>
            <a:r>
              <a:rPr lang="fr-FR" b="1" i="1" dirty="0" smtClean="0"/>
              <a:t>L'épouvante </a:t>
            </a:r>
            <a:br>
              <a:rPr lang="fr-FR" b="1" i="1" dirty="0" smtClean="0"/>
            </a:br>
            <a:r>
              <a:rPr lang="fr-FR" b="1" i="1" dirty="0" smtClean="0"/>
              <a:t>La frayeur </a:t>
            </a:r>
            <a:br>
              <a:rPr lang="fr-FR" b="1" i="1" dirty="0" smtClean="0"/>
            </a:br>
            <a:r>
              <a:rPr lang="fr-FR" b="1" i="1" dirty="0" smtClean="0"/>
              <a:t>La terreur </a:t>
            </a:r>
            <a:br>
              <a:rPr lang="fr-FR" b="1" i="1" dirty="0" smtClean="0"/>
            </a:br>
            <a:r>
              <a:rPr lang="fr-FR" b="1" i="1" dirty="0" smtClean="0"/>
              <a:t>La panique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adjectifs qualificatifs de la peur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Craintif          ;  Alarmé		;  Bouleversé</a:t>
            </a:r>
          </a:p>
          <a:p>
            <a:r>
              <a:rPr lang="fr-FR" dirty="0" smtClean="0"/>
              <a:t>Inquiet           ;  Affolé		;  Déboussolé</a:t>
            </a:r>
          </a:p>
          <a:p>
            <a:r>
              <a:rPr lang="fr-FR" dirty="0" smtClean="0"/>
              <a:t>Anxieux 	    ;   Apeuré</a:t>
            </a:r>
          </a:p>
          <a:p>
            <a:r>
              <a:rPr lang="fr-FR" dirty="0" smtClean="0"/>
              <a:t>Angoissé;        ;  Traumatisé</a:t>
            </a:r>
          </a:p>
          <a:p>
            <a:r>
              <a:rPr lang="fr-FR" dirty="0" smtClean="0"/>
              <a:t>Epouvanté	     ;  Terrifié</a:t>
            </a:r>
          </a:p>
          <a:p>
            <a:r>
              <a:rPr lang="fr-FR" dirty="0" smtClean="0"/>
              <a:t>Effrayé	     ;  Troublé</a:t>
            </a:r>
          </a:p>
          <a:p>
            <a:r>
              <a:rPr lang="fr-FR" dirty="0" smtClean="0"/>
              <a:t>Terrorisé	    ;   Paniqué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Manifestation physique de la peur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/>
              <a:t>La gorge </a:t>
            </a:r>
            <a:r>
              <a:rPr lang="fr-FR" dirty="0"/>
              <a:t>: avoir la gorge sèche ou nouée</a:t>
            </a:r>
          </a:p>
          <a:p>
            <a:r>
              <a:rPr lang="fr-FR" b="1" dirty="0" smtClean="0"/>
              <a:t>Le </a:t>
            </a:r>
            <a:r>
              <a:rPr lang="fr-FR" b="1" dirty="0"/>
              <a:t>souffle </a:t>
            </a:r>
            <a:r>
              <a:rPr lang="fr-FR" dirty="0"/>
              <a:t>: avoir le souffle coupé</a:t>
            </a:r>
          </a:p>
          <a:p>
            <a:r>
              <a:rPr lang="fr-FR" b="1" dirty="0" smtClean="0"/>
              <a:t>La </a:t>
            </a:r>
            <a:r>
              <a:rPr lang="fr-FR" b="1" dirty="0"/>
              <a:t>chair </a:t>
            </a:r>
            <a:r>
              <a:rPr lang="fr-FR" dirty="0"/>
              <a:t>: avoir la chair de poule</a:t>
            </a:r>
          </a:p>
          <a:p>
            <a:r>
              <a:rPr lang="fr-FR" b="1" dirty="0" smtClean="0"/>
              <a:t>Les </a:t>
            </a:r>
            <a:r>
              <a:rPr lang="fr-FR" b="1" dirty="0"/>
              <a:t>jambes </a:t>
            </a:r>
            <a:r>
              <a:rPr lang="fr-FR" dirty="0"/>
              <a:t>: prendre ses jambes à son cou, fuir à toutes jambes, les </a:t>
            </a:r>
            <a:r>
              <a:rPr lang="fr-FR" dirty="0" smtClean="0"/>
              <a:t>jambes coupées</a:t>
            </a:r>
            <a:endParaRPr lang="fr-FR" dirty="0"/>
          </a:p>
          <a:p>
            <a:r>
              <a:rPr lang="fr-FR" b="1" dirty="0" smtClean="0"/>
              <a:t>Les </a:t>
            </a:r>
            <a:r>
              <a:rPr lang="fr-FR" b="1" dirty="0"/>
              <a:t>dents </a:t>
            </a:r>
            <a:r>
              <a:rPr lang="fr-FR" dirty="0"/>
              <a:t>: avoir les dents qui claquent</a:t>
            </a:r>
          </a:p>
          <a:p>
            <a:r>
              <a:rPr lang="fr-FR" b="1" dirty="0" smtClean="0"/>
              <a:t>Le </a:t>
            </a:r>
            <a:r>
              <a:rPr lang="fr-FR" b="1" dirty="0"/>
              <a:t>sang </a:t>
            </a:r>
            <a:r>
              <a:rPr lang="fr-FR" dirty="0"/>
              <a:t>: avoir le sang qui se glace</a:t>
            </a:r>
          </a:p>
          <a:p>
            <a:r>
              <a:rPr lang="fr-FR" b="1" dirty="0" smtClean="0"/>
              <a:t>Le </a:t>
            </a:r>
            <a:r>
              <a:rPr lang="fr-FR" b="1" dirty="0" err="1"/>
              <a:t>coeur</a:t>
            </a:r>
            <a:r>
              <a:rPr lang="fr-FR" b="1" dirty="0"/>
              <a:t> </a:t>
            </a:r>
            <a:r>
              <a:rPr lang="fr-FR" dirty="0"/>
              <a:t>: le </a:t>
            </a:r>
            <a:r>
              <a:rPr lang="fr-FR" dirty="0" err="1"/>
              <a:t>coeur</a:t>
            </a:r>
            <a:r>
              <a:rPr lang="fr-FR" dirty="0"/>
              <a:t> qui bat très fort,</a:t>
            </a:r>
          </a:p>
          <a:p>
            <a:r>
              <a:rPr lang="fr-FR" b="1" dirty="0" smtClean="0"/>
              <a:t>Les </a:t>
            </a:r>
            <a:r>
              <a:rPr lang="fr-FR" b="1" dirty="0"/>
              <a:t>cheveux </a:t>
            </a:r>
            <a:r>
              <a:rPr lang="fr-FR" dirty="0"/>
              <a:t>: avoir les cheveux qui se dressent sur la tête</a:t>
            </a:r>
          </a:p>
          <a:p>
            <a:r>
              <a:rPr lang="fr-FR" b="1" dirty="0" smtClean="0"/>
              <a:t>Le </a:t>
            </a:r>
            <a:r>
              <a:rPr lang="fr-FR" b="1" dirty="0"/>
              <a:t>front </a:t>
            </a:r>
            <a:r>
              <a:rPr lang="fr-FR" dirty="0"/>
              <a:t>: avoir le </a:t>
            </a:r>
            <a:r>
              <a:rPr lang="fr-FR" dirty="0" smtClean="0"/>
              <a:t>front</a:t>
            </a:r>
          </a:p>
          <a:p>
            <a:r>
              <a:rPr lang="fr-FR" b="1" dirty="0"/>
              <a:t>Le corps </a:t>
            </a:r>
            <a:r>
              <a:rPr lang="fr-FR" dirty="0"/>
              <a:t>: le corps qui tremble comme une feuille, qui est secoué de sanglots</a:t>
            </a:r>
            <a:r>
              <a:rPr lang="fr-FR" dirty="0" smtClean="0"/>
              <a:t> </a:t>
            </a:r>
            <a:r>
              <a:rPr lang="fr-FR" dirty="0"/>
              <a:t>moite, la sueur qui perle sur le </a:t>
            </a:r>
            <a:r>
              <a:rPr lang="fr-FR" dirty="0" smtClean="0"/>
              <a:t>front</a:t>
            </a:r>
          </a:p>
          <a:p>
            <a:r>
              <a:rPr lang="fr-FR" dirty="0"/>
              <a:t>Il est </a:t>
            </a:r>
            <a:r>
              <a:rPr lang="fr-FR" b="1" dirty="0"/>
              <a:t>cloué sur place, il est pétrifié (comme une pierre), il se sent paralysé. (Comme un</a:t>
            </a:r>
          </a:p>
          <a:p>
            <a:r>
              <a:rPr lang="fr-FR" dirty="0"/>
              <a:t>handicapé).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couleurs de la peur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On peut être </a:t>
            </a:r>
            <a:r>
              <a:rPr lang="fr-FR" b="1" dirty="0">
                <a:solidFill>
                  <a:srgbClr val="00B050"/>
                </a:solidFill>
              </a:rPr>
              <a:t>vert de peur</a:t>
            </a:r>
            <a:r>
              <a:rPr lang="fr-FR" b="1" dirty="0"/>
              <a:t> parce qu’on a eu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une peur bleue</a:t>
            </a:r>
            <a:r>
              <a:rPr lang="fr-FR" b="1" dirty="0"/>
              <a:t>. Dans ces cas </a:t>
            </a:r>
            <a:r>
              <a:rPr lang="fr-FR" b="1" dirty="0" smtClean="0"/>
              <a:t>là, </a:t>
            </a:r>
            <a:r>
              <a:rPr lang="fr-FR" dirty="0" smtClean="0"/>
              <a:t>notre </a:t>
            </a:r>
            <a:r>
              <a:rPr lang="fr-FR" dirty="0"/>
              <a:t>visage blêmit devient </a:t>
            </a:r>
            <a:r>
              <a:rPr lang="fr-FR" b="1" dirty="0"/>
              <a:t>pâle, presque blanc, voire même transparent.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23928" y="620688"/>
            <a:ext cx="4392488" cy="30628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sz="2800" b="1" dirty="0" smtClean="0"/>
              <a:t>La peur sur une page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908720"/>
            <a:ext cx="187220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Les noms de la peur</a:t>
            </a:r>
          </a:p>
          <a:p>
            <a:endParaRPr lang="fr-FR" sz="1400" b="1" i="1" dirty="0" smtClean="0"/>
          </a:p>
          <a:p>
            <a:r>
              <a:rPr lang="fr-FR" sz="1400" b="1" i="1" dirty="0" smtClean="0"/>
              <a:t>La crainte </a:t>
            </a:r>
            <a:br>
              <a:rPr lang="fr-FR" sz="1400" b="1" i="1" dirty="0" smtClean="0"/>
            </a:br>
            <a:r>
              <a:rPr lang="fr-FR" sz="1400" b="1" i="1" dirty="0" smtClean="0"/>
              <a:t>L'inquiétude </a:t>
            </a:r>
            <a:br>
              <a:rPr lang="fr-FR" sz="1400" b="1" i="1" dirty="0" smtClean="0"/>
            </a:br>
            <a:r>
              <a:rPr lang="fr-FR" sz="1400" b="1" i="1" dirty="0" smtClean="0"/>
              <a:t>L'anxiété </a:t>
            </a:r>
            <a:br>
              <a:rPr lang="fr-FR" sz="1400" b="1" i="1" dirty="0" smtClean="0"/>
            </a:br>
            <a:r>
              <a:rPr lang="fr-FR" sz="1400" b="1" i="1" dirty="0" smtClean="0"/>
              <a:t>L'angoisse </a:t>
            </a:r>
            <a:br>
              <a:rPr lang="fr-FR" sz="1400" b="1" i="1" dirty="0" smtClean="0"/>
            </a:br>
            <a:r>
              <a:rPr lang="fr-FR" sz="1400" b="1" i="1" dirty="0" smtClean="0"/>
              <a:t>L'épouvante </a:t>
            </a:r>
            <a:br>
              <a:rPr lang="fr-FR" sz="1400" b="1" i="1" dirty="0" smtClean="0"/>
            </a:br>
            <a:r>
              <a:rPr lang="fr-FR" sz="1400" b="1" i="1" dirty="0" smtClean="0"/>
              <a:t>La frayeur </a:t>
            </a:r>
            <a:br>
              <a:rPr lang="fr-FR" sz="1400" b="1" i="1" dirty="0" smtClean="0"/>
            </a:br>
            <a:r>
              <a:rPr lang="fr-FR" sz="1400" b="1" i="1" dirty="0" smtClean="0"/>
              <a:t>La terreur </a:t>
            </a:r>
            <a:br>
              <a:rPr lang="fr-FR" sz="1400" b="1" i="1" dirty="0" smtClean="0"/>
            </a:br>
            <a:r>
              <a:rPr lang="fr-FR" sz="1400" b="1" i="1" dirty="0" smtClean="0"/>
              <a:t>La panique</a:t>
            </a:r>
            <a:endParaRPr lang="fr-FR" sz="1400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907704" y="1484784"/>
            <a:ext cx="32403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adjectifs qualificatifs de la peur</a:t>
            </a:r>
          </a:p>
          <a:p>
            <a:endParaRPr lang="fr-FR" sz="1400" b="1" dirty="0" smtClean="0"/>
          </a:p>
          <a:p>
            <a:r>
              <a:rPr lang="fr-FR" sz="1400" b="1" dirty="0" smtClean="0"/>
              <a:t>Craintif          </a:t>
            </a:r>
          </a:p>
          <a:p>
            <a:r>
              <a:rPr lang="fr-FR" sz="1400" b="1" dirty="0" smtClean="0"/>
              <a:t>Alarmé		 </a:t>
            </a:r>
          </a:p>
          <a:p>
            <a:r>
              <a:rPr lang="fr-FR" sz="1400" b="1" dirty="0" smtClean="0"/>
              <a:t>bouleversé</a:t>
            </a:r>
          </a:p>
          <a:p>
            <a:r>
              <a:rPr lang="fr-FR" sz="1400" b="1" dirty="0" smtClean="0"/>
              <a:t>Inquiet           </a:t>
            </a:r>
          </a:p>
          <a:p>
            <a:r>
              <a:rPr lang="fr-FR" sz="1400" b="1" dirty="0" smtClean="0"/>
              <a:t>affolé	</a:t>
            </a:r>
            <a:endParaRPr lang="fr-FR" sz="1400" b="1" dirty="0"/>
          </a:p>
          <a:p>
            <a:r>
              <a:rPr lang="fr-FR" sz="1400" b="1" dirty="0" smtClean="0"/>
              <a:t>déboussolé</a:t>
            </a:r>
          </a:p>
          <a:p>
            <a:r>
              <a:rPr lang="fr-FR" sz="1400" b="1" dirty="0" smtClean="0"/>
              <a:t>Anxieux 	    </a:t>
            </a:r>
          </a:p>
          <a:p>
            <a:r>
              <a:rPr lang="fr-FR" sz="1400" b="1" dirty="0" smtClean="0"/>
              <a:t>apeuré</a:t>
            </a:r>
          </a:p>
          <a:p>
            <a:r>
              <a:rPr lang="fr-FR" sz="1400" b="1" dirty="0" smtClean="0"/>
              <a:t>Angoissé</a:t>
            </a:r>
          </a:p>
          <a:p>
            <a:r>
              <a:rPr lang="fr-FR" sz="1400" b="1" dirty="0" smtClean="0"/>
              <a:t>traumatisé</a:t>
            </a:r>
          </a:p>
          <a:p>
            <a:r>
              <a:rPr lang="fr-FR" sz="1400" b="1" dirty="0" smtClean="0"/>
              <a:t>Epouvanté	     </a:t>
            </a:r>
          </a:p>
          <a:p>
            <a:r>
              <a:rPr lang="fr-FR" sz="1400" b="1" dirty="0" smtClean="0"/>
              <a:t>terrifié</a:t>
            </a:r>
          </a:p>
          <a:p>
            <a:r>
              <a:rPr lang="fr-FR" sz="1400" b="1" dirty="0" smtClean="0"/>
              <a:t>Effrayé	    </a:t>
            </a:r>
          </a:p>
          <a:p>
            <a:r>
              <a:rPr lang="fr-FR" sz="1400" b="1" dirty="0" smtClean="0"/>
              <a:t>troublé</a:t>
            </a:r>
          </a:p>
          <a:p>
            <a:r>
              <a:rPr lang="fr-FR" sz="1400" b="1" dirty="0" smtClean="0"/>
              <a:t>Terrorisé	    </a:t>
            </a:r>
          </a:p>
          <a:p>
            <a:r>
              <a:rPr lang="fr-FR" sz="1400" b="1" dirty="0" smtClean="0"/>
              <a:t>paniqué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491880" y="2132856"/>
            <a:ext cx="338437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manifestations physiques de la peur</a:t>
            </a:r>
          </a:p>
          <a:p>
            <a:r>
              <a:rPr lang="fr-FR" sz="1400" b="1" dirty="0" smtClean="0"/>
              <a:t>La gorge </a:t>
            </a:r>
            <a:r>
              <a:rPr lang="fr-FR" sz="1400" dirty="0" smtClean="0"/>
              <a:t>: avoir la gorge sèche ou nouée</a:t>
            </a:r>
          </a:p>
          <a:p>
            <a:r>
              <a:rPr lang="fr-FR" sz="1400" b="1" dirty="0" smtClean="0"/>
              <a:t>Le souffle </a:t>
            </a:r>
            <a:r>
              <a:rPr lang="fr-FR" sz="1400" dirty="0" smtClean="0"/>
              <a:t>: avoir le souffle coupé</a:t>
            </a:r>
          </a:p>
          <a:p>
            <a:r>
              <a:rPr lang="fr-FR" sz="1400" b="1" dirty="0" smtClean="0"/>
              <a:t>La chair </a:t>
            </a:r>
            <a:r>
              <a:rPr lang="fr-FR" sz="1400" dirty="0" smtClean="0"/>
              <a:t>: avoir la chair de poule</a:t>
            </a:r>
          </a:p>
          <a:p>
            <a:r>
              <a:rPr lang="fr-FR" sz="1400" b="1" dirty="0" smtClean="0"/>
              <a:t>Les jambes </a:t>
            </a:r>
            <a:r>
              <a:rPr lang="fr-FR" sz="1400" dirty="0" smtClean="0"/>
              <a:t>: prendre ses jambes à son cou, fuir à toutes jambes, les jambes coupées</a:t>
            </a:r>
          </a:p>
          <a:p>
            <a:r>
              <a:rPr lang="fr-FR" sz="1400" b="1" dirty="0" smtClean="0"/>
              <a:t>Les dents </a:t>
            </a:r>
            <a:r>
              <a:rPr lang="fr-FR" sz="1400" dirty="0" smtClean="0"/>
              <a:t>: avoir les dents qui claquent</a:t>
            </a:r>
          </a:p>
          <a:p>
            <a:r>
              <a:rPr lang="fr-FR" sz="1400" b="1" dirty="0" smtClean="0"/>
              <a:t>Le sang </a:t>
            </a:r>
            <a:r>
              <a:rPr lang="fr-FR" sz="1400" dirty="0" smtClean="0"/>
              <a:t>: avoir le sang qui se glace</a:t>
            </a:r>
          </a:p>
          <a:p>
            <a:r>
              <a:rPr lang="fr-FR" sz="1400" b="1" dirty="0" smtClean="0"/>
              <a:t>Le </a:t>
            </a:r>
            <a:r>
              <a:rPr lang="fr-FR" sz="1400" b="1" dirty="0" err="1" smtClean="0"/>
              <a:t>coeur</a:t>
            </a:r>
            <a:r>
              <a:rPr lang="fr-FR" sz="1400" b="1" dirty="0" smtClean="0"/>
              <a:t> </a:t>
            </a:r>
            <a:r>
              <a:rPr lang="fr-FR" sz="1400" dirty="0" smtClean="0"/>
              <a:t>: le </a:t>
            </a:r>
            <a:r>
              <a:rPr lang="fr-FR" sz="1400" dirty="0" err="1" smtClean="0"/>
              <a:t>coeur</a:t>
            </a:r>
            <a:r>
              <a:rPr lang="fr-FR" sz="1400" dirty="0" smtClean="0"/>
              <a:t> qui bat très fort,</a:t>
            </a:r>
          </a:p>
          <a:p>
            <a:r>
              <a:rPr lang="fr-FR" sz="1400" b="1" dirty="0" smtClean="0"/>
              <a:t>Les cheveux </a:t>
            </a:r>
            <a:r>
              <a:rPr lang="fr-FR" sz="1400" dirty="0" smtClean="0"/>
              <a:t>: avoir les cheveux qui se dressent sur la tête</a:t>
            </a:r>
          </a:p>
          <a:p>
            <a:r>
              <a:rPr lang="fr-FR" sz="1400" b="1" dirty="0" smtClean="0"/>
              <a:t>Le front </a:t>
            </a:r>
            <a:r>
              <a:rPr lang="fr-FR" sz="1400" dirty="0" smtClean="0"/>
              <a:t>: avoir le front</a:t>
            </a:r>
          </a:p>
          <a:p>
            <a:r>
              <a:rPr lang="fr-FR" sz="1400" b="1" dirty="0" smtClean="0"/>
              <a:t>Le corps </a:t>
            </a:r>
            <a:r>
              <a:rPr lang="fr-FR" sz="1400" dirty="0" smtClean="0"/>
              <a:t>: le corps qui tremble comme une feuille, qui est secoué de sanglots moite, la sueur qui perle sur le front</a:t>
            </a:r>
          </a:p>
          <a:p>
            <a:r>
              <a:rPr lang="fr-FR" sz="1400" dirty="0" smtClean="0"/>
              <a:t>Il est </a:t>
            </a:r>
            <a:r>
              <a:rPr lang="fr-FR" sz="1400" b="1" dirty="0" smtClean="0"/>
              <a:t>cloué sur place, il est pétrifié (comme une pierre), il se sent paralysé.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020272" y="3501008"/>
            <a:ext cx="194421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 couleurs de la peur</a:t>
            </a:r>
          </a:p>
          <a:p>
            <a:endParaRPr lang="fr-FR" sz="1400" dirty="0" smtClean="0"/>
          </a:p>
          <a:p>
            <a:r>
              <a:rPr lang="fr-FR" sz="1400" dirty="0" smtClean="0"/>
              <a:t>On peut être </a:t>
            </a:r>
            <a:r>
              <a:rPr lang="fr-FR" sz="1400" b="1" dirty="0" smtClean="0">
                <a:solidFill>
                  <a:srgbClr val="00B050"/>
                </a:solidFill>
              </a:rPr>
              <a:t>vert de peur</a:t>
            </a:r>
            <a:r>
              <a:rPr lang="fr-FR" sz="1400" b="1" dirty="0" smtClean="0"/>
              <a:t> parce qu’on a eu </a:t>
            </a:r>
            <a:r>
              <a:rPr 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 peur bleue</a:t>
            </a:r>
            <a:r>
              <a:rPr lang="fr-FR" sz="1400" b="1" dirty="0" smtClean="0"/>
              <a:t>. Dans ces cas là, </a:t>
            </a:r>
            <a:r>
              <a:rPr lang="fr-FR" sz="1400" dirty="0" smtClean="0"/>
              <a:t>notre visage blêmit devient </a:t>
            </a:r>
            <a:r>
              <a:rPr lang="fr-FR" sz="1400" b="1" dirty="0" smtClean="0"/>
              <a:t>pâle, presque blanc, voire même transparent.</a:t>
            </a:r>
            <a:endParaRPr lang="fr-FR" sz="1400" dirty="0" smtClean="0"/>
          </a:p>
          <a:p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joie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Régis Gaudemer.</a:t>
            </a:r>
            <a:endParaRPr lang="fr-FR"/>
          </a:p>
        </p:txBody>
      </p:sp>
      <p:pic>
        <p:nvPicPr>
          <p:cNvPr id="40962" name="Picture 2" descr="http://apprendre-a-dessiner.org/wp-content/uploads/2012/06/dessin-visage-jo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89567"/>
            <a:ext cx="7560840" cy="4217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274</TotalTime>
  <Words>1876</Words>
  <Application>Microsoft Office PowerPoint</Application>
  <PresentationFormat>Affichage à l'écran (4:3)</PresentationFormat>
  <Paragraphs>523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Origine</vt:lpstr>
      <vt:lpstr>Vocabulaire des émotions</vt:lpstr>
      <vt:lpstr>Cliquez sur l’émotion de votre choix</vt:lpstr>
      <vt:lpstr>La peur</vt:lpstr>
      <vt:lpstr>Les noms de La peur</vt:lpstr>
      <vt:lpstr>Les adjectifs qualificatifs de la peur</vt:lpstr>
      <vt:lpstr>Manifestation physique de la peur</vt:lpstr>
      <vt:lpstr>Les couleurs de la peur</vt:lpstr>
      <vt:lpstr>La peur sur une page</vt:lpstr>
      <vt:lpstr>La joie</vt:lpstr>
      <vt:lpstr>Les noms de la joie</vt:lpstr>
      <vt:lpstr>Les adjectifs qualificatifs de la joie</vt:lpstr>
      <vt:lpstr>Les expressions de la joie</vt:lpstr>
      <vt:lpstr>Les manifestations physiques de la joie</vt:lpstr>
      <vt:lpstr>La joie sur une page</vt:lpstr>
      <vt:lpstr>La tristesse</vt:lpstr>
      <vt:lpstr>Les noms de la tristesse</vt:lpstr>
      <vt:lpstr>Les adjectifs qualificatifs de la tristesse</vt:lpstr>
      <vt:lpstr>Expressions et tristesse</vt:lpstr>
      <vt:lpstr>Manifestations physiques de la tristesse.</vt:lpstr>
      <vt:lpstr>La tristesse sur une page</vt:lpstr>
      <vt:lpstr>L’étonnement</vt:lpstr>
      <vt:lpstr>Les adjectifs qualificatifs de l’étonnement</vt:lpstr>
      <vt:lpstr>Les expressions qui exprime l’étonnement</vt:lpstr>
      <vt:lpstr>On peut être étonné par quelque chose de…</vt:lpstr>
      <vt:lpstr>Manifestation physique de l’étonnement</vt:lpstr>
      <vt:lpstr>L’étonnement sur une page</vt:lpstr>
      <vt:lpstr>La colère</vt:lpstr>
      <vt:lpstr>Les noms de la colère </vt:lpstr>
      <vt:lpstr>Les adjectifs de la colère</vt:lpstr>
      <vt:lpstr>Expression pour exprimer la colère</vt:lpstr>
      <vt:lpstr>Les manifestations physiques de la colère</vt:lpstr>
      <vt:lpstr>La colère sur une page</vt:lpstr>
      <vt:lpstr>Diapositive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des émotions</dc:title>
  <dc:creator>régis-icfp</dc:creator>
  <cp:lastModifiedBy>régis-icfp</cp:lastModifiedBy>
  <cp:revision>33</cp:revision>
  <dcterms:created xsi:type="dcterms:W3CDTF">2014-01-31T08:31:19Z</dcterms:created>
  <dcterms:modified xsi:type="dcterms:W3CDTF">2014-01-31T13:06:16Z</dcterms:modified>
</cp:coreProperties>
</file>